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4" r:id="rId8"/>
    <p:sldId id="262" r:id="rId9"/>
    <p:sldId id="265" r:id="rId10"/>
    <p:sldId id="263" r:id="rId11"/>
    <p:sldId id="266" r:id="rId12"/>
    <p:sldId id="267" r:id="rId13"/>
    <p:sldId id="268" r:id="rId14"/>
    <p:sldId id="269" r:id="rId15"/>
    <p:sldId id="271" r:id="rId16"/>
    <p:sldId id="272" r:id="rId17"/>
    <p:sldId id="274" r:id="rId18"/>
    <p:sldId id="275" r:id="rId19"/>
    <p:sldId id="276" r:id="rId20"/>
    <p:sldId id="277" r:id="rId21"/>
    <p:sldId id="279" r:id="rId22"/>
    <p:sldId id="280"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55F325-F1AD-4E55-A6B0-30BF4F92DF9A}"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8638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55F325-F1AD-4E55-A6B0-30BF4F92DF9A}"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3801558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55F325-F1AD-4E55-A6B0-30BF4F92DF9A}"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74C578-77F2-4991-B484-25DB55E5504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395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A55F325-F1AD-4E55-A6B0-30BF4F92DF9A}"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623033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A55F325-F1AD-4E55-A6B0-30BF4F92DF9A}"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74C578-77F2-4991-B484-25DB55E5504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6806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A55F325-F1AD-4E55-A6B0-30BF4F92DF9A}"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2638034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55F325-F1AD-4E55-A6B0-30BF4F92DF9A}"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2385151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55F325-F1AD-4E55-A6B0-30BF4F92DF9A}"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51369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55F325-F1AD-4E55-A6B0-30BF4F92DF9A}"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110716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55F325-F1AD-4E55-A6B0-30BF4F92DF9A}"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225873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55F325-F1AD-4E55-A6B0-30BF4F92DF9A}"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392327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55F325-F1AD-4E55-A6B0-30BF4F92DF9A}"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130814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55F325-F1AD-4E55-A6B0-30BF4F92DF9A}"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471446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5F325-F1AD-4E55-A6B0-30BF4F92DF9A}"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216292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55F325-F1AD-4E55-A6B0-30BF4F92DF9A}"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255055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55F325-F1AD-4E55-A6B0-30BF4F92DF9A}"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74C578-77F2-4991-B484-25DB55E5504F}" type="slidenum">
              <a:rPr lang="en-US" smtClean="0"/>
              <a:t>‹#›</a:t>
            </a:fld>
            <a:endParaRPr lang="en-US"/>
          </a:p>
        </p:txBody>
      </p:sp>
    </p:spTree>
    <p:extLst>
      <p:ext uri="{BB962C8B-B14F-4D97-AF65-F5344CB8AC3E}">
        <p14:creationId xmlns:p14="http://schemas.microsoft.com/office/powerpoint/2010/main" val="108798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A55F325-F1AD-4E55-A6B0-30BF4F92DF9A}" type="datetimeFigureOut">
              <a:rPr lang="en-US" smtClean="0"/>
              <a:t>12/11/2018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274C578-77F2-4991-B484-25DB55E5504F}" type="slidenum">
              <a:rPr lang="en-US" smtClean="0"/>
              <a:t>‹#›</a:t>
            </a:fld>
            <a:endParaRPr lang="en-US"/>
          </a:p>
        </p:txBody>
      </p:sp>
    </p:spTree>
    <p:extLst>
      <p:ext uri="{BB962C8B-B14F-4D97-AF65-F5344CB8AC3E}">
        <p14:creationId xmlns:p14="http://schemas.microsoft.com/office/powerpoint/2010/main" val="44925791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aziha.ir/%D9%85%D8%AA%D9%86%D9%88%D8%B9-%D9%85%D9%88%D8%B3%DB%8C%D9%82%DB%8C/all-about-music-notation.html" TargetMode="External"/><Relationship Id="rId2" Type="http://schemas.openxmlformats.org/officeDocument/2006/relationships/hyperlink" Target="https://ed.ted.com/lessons/how-to-read-music-tim-hanse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smtClean="0">
                <a:cs typeface="B Nazanin" panose="00000400000000000000" pitchFamily="2" charset="-78"/>
              </a:rPr>
              <a:t>پروژه خواندن نت موسیقی</a:t>
            </a:r>
            <a:endParaRPr lang="en-US" dirty="0">
              <a:cs typeface="B Nazanin" panose="00000400000000000000" pitchFamily="2" charset="-78"/>
            </a:endParaRPr>
          </a:p>
        </p:txBody>
      </p:sp>
      <p:sp>
        <p:nvSpPr>
          <p:cNvPr id="3" name="Subtitle 2"/>
          <p:cNvSpPr>
            <a:spLocks noGrp="1"/>
          </p:cNvSpPr>
          <p:nvPr>
            <p:ph type="subTitle" idx="1"/>
          </p:nvPr>
        </p:nvSpPr>
        <p:spPr>
          <a:xfrm>
            <a:off x="2429301" y="5036686"/>
            <a:ext cx="5799848" cy="1126283"/>
          </a:xfrm>
        </p:spPr>
        <p:txBody>
          <a:bodyPr>
            <a:normAutofit/>
          </a:bodyPr>
          <a:lstStyle/>
          <a:p>
            <a:pPr algn="r" rtl="1"/>
            <a:r>
              <a:rPr lang="fa-IR" sz="2800" dirty="0" smtClean="0">
                <a:cs typeface="B Nazanin" panose="00000400000000000000" pitchFamily="2" charset="-78"/>
              </a:rPr>
              <a:t>سهیل رستگار</a:t>
            </a:r>
          </a:p>
          <a:p>
            <a:pPr algn="r" rtl="1"/>
            <a:r>
              <a:rPr lang="fa-IR" sz="2800" dirty="0" smtClean="0">
                <a:cs typeface="B Nazanin" panose="00000400000000000000" pitchFamily="2" charset="-78"/>
              </a:rPr>
              <a:t>امیر خاکپور</a:t>
            </a:r>
            <a:endParaRPr lang="en-US" sz="2800" dirty="0">
              <a:cs typeface="B Nazanin" panose="00000400000000000000" pitchFamily="2" charset="-78"/>
            </a:endParaRPr>
          </a:p>
        </p:txBody>
      </p:sp>
    </p:spTree>
    <p:extLst>
      <p:ext uri="{BB962C8B-B14F-4D97-AF65-F5344CB8AC3E}">
        <p14:creationId xmlns:p14="http://schemas.microsoft.com/office/powerpoint/2010/main" val="1080937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endParaRPr lang="fa-IR" sz="2400" dirty="0">
              <a:cs typeface="B Nazanin" panose="00000400000000000000" pitchFamily="2" charset="-78"/>
            </a:endParaRPr>
          </a:p>
          <a:p>
            <a:pPr marL="0" indent="0" algn="r" rtl="1">
              <a:buNone/>
            </a:pPr>
            <a:r>
              <a:rPr lang="fa-IR" sz="2400" dirty="0" smtClean="0">
                <a:cs typeface="B Nazanin" panose="00000400000000000000" pitchFamily="2" charset="-78"/>
              </a:rPr>
              <a:t>وجود یک نقطه کنار یک نت، ارزش زمانی آن را (زمان اجرا شدن) یک و نیم برابر میکند</a:t>
            </a:r>
            <a:endParaRPr lang="en-US" sz="2400"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668" y="2320121"/>
            <a:ext cx="2349335" cy="1151174"/>
          </a:xfrm>
          <a:prstGeom prst="rect">
            <a:avLst/>
          </a:prstGeom>
        </p:spPr>
      </p:pic>
    </p:spTree>
    <p:extLst>
      <p:ext uri="{BB962C8B-B14F-4D97-AF65-F5344CB8AC3E}">
        <p14:creationId xmlns:p14="http://schemas.microsoft.com/office/powerpoint/2010/main" val="790253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علامت های عرضی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endParaRPr lang="fa-IR" sz="2400" dirty="0">
              <a:cs typeface="B Nazanin" panose="00000400000000000000" pitchFamily="2" charset="-78"/>
            </a:endParaRPr>
          </a:p>
          <a:p>
            <a:pPr marL="0" indent="0" algn="r" rtl="1">
              <a:buNone/>
            </a:pPr>
            <a:r>
              <a:rPr lang="fa-IR" sz="2400" dirty="0" smtClean="0">
                <a:cs typeface="B Nazanin" panose="00000400000000000000" pitchFamily="2" charset="-78"/>
              </a:rPr>
              <a:t>وجود این علامت ها روی هر خط یا بین خطوط، نشان می دهد که نت های بعد از آن ها باید مقداری بم تر یا زیر تر اجرا شود یا به حالت عادی بازگردد</a:t>
            </a:r>
          </a:p>
          <a:p>
            <a:pPr marL="0" indent="0" algn="r" rtl="1">
              <a:buNone/>
            </a:pPr>
            <a:r>
              <a:rPr lang="fa-IR" sz="2400" dirty="0" smtClean="0">
                <a:cs typeface="B Nazanin" panose="00000400000000000000" pitchFamily="2" charset="-78"/>
              </a:rPr>
              <a:t>برای مثال در پیانو اگر این علائم نباشند، تنها از کلید های سفید استفاده می کنیم. اما این علائم می گویند که به جای یک کلید سفید، از کلید مشکی مجاورش استفاده شود</a:t>
            </a:r>
            <a:endParaRPr lang="en-US" sz="2400"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442" y="2228043"/>
            <a:ext cx="2285431" cy="9827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049" y="2228043"/>
            <a:ext cx="1005327" cy="982735"/>
          </a:xfrm>
          <a:prstGeom prst="rect">
            <a:avLst/>
          </a:prstGeom>
        </p:spPr>
      </p:pic>
    </p:spTree>
    <p:extLst>
      <p:ext uri="{BB962C8B-B14F-4D97-AF65-F5344CB8AC3E}">
        <p14:creationId xmlns:p14="http://schemas.microsoft.com/office/powerpoint/2010/main" val="1469696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خطوط اضافی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r>
              <a:rPr lang="fa-IR" sz="2400" dirty="0" smtClean="0">
                <a:cs typeface="B Nazanin" panose="00000400000000000000" pitchFamily="2" charset="-78"/>
              </a:rPr>
              <a:t>اگر نت هایی که باید استفاده شود زیرتر یا بم تر از دامنه ی 5 خطی باشند، با رسم خطوط اضافی آن هارا نشان می دهیم. دقت کنید که هر نت یا روی یک خط است یا بین دو خط. پس بدون خطوط اضافی در واقع 5 + 6 = 11 نت را می توانیم نشان دهیم</a:t>
            </a:r>
            <a:endParaRPr lang="en-US" sz="2400"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173" y="1905000"/>
            <a:ext cx="3942738" cy="1852612"/>
          </a:xfrm>
          <a:prstGeom prst="rect">
            <a:avLst/>
          </a:prstGeom>
        </p:spPr>
      </p:pic>
    </p:spTree>
    <p:extLst>
      <p:ext uri="{BB962C8B-B14F-4D97-AF65-F5344CB8AC3E}">
        <p14:creationId xmlns:p14="http://schemas.microsoft.com/office/powerpoint/2010/main" val="734319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حامل عمومی</a:t>
            </a:r>
            <a:endParaRPr lang="en-US" dirty="0">
              <a:cs typeface="B Nazanin" panose="00000400000000000000" pitchFamily="2" charset="-78"/>
            </a:endParaRPr>
          </a:p>
        </p:txBody>
      </p:sp>
      <p:sp>
        <p:nvSpPr>
          <p:cNvPr id="3" name="Content Placeholder 2"/>
          <p:cNvSpPr>
            <a:spLocks noGrp="1"/>
          </p:cNvSpPr>
          <p:nvPr>
            <p:ph idx="1"/>
          </p:nvPr>
        </p:nvSpPr>
        <p:spPr>
          <a:xfrm>
            <a:off x="2589212" y="2133600"/>
            <a:ext cx="8915400" cy="4390030"/>
          </a:xfrm>
        </p:spPr>
        <p:txBody>
          <a:bodyPr>
            <a:normAutofit/>
          </a:bodyPr>
          <a:lstStyle/>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r>
              <a:rPr lang="fa-IR" sz="2400" dirty="0" smtClean="0">
                <a:cs typeface="B Nazanin" panose="00000400000000000000" pitchFamily="2" charset="-78"/>
              </a:rPr>
              <a:t>تعداد نت ها در پیانو زیاد است و برای نشان دادن اکثر آن ها باید خطوط اضافی زیادی رسم نمود. همچنین هر دست نت جداگانه ای را اجرا می کند. بدین منظور برای نت های پیانو از شکل بالا استفاده می شود. </a:t>
            </a:r>
          </a:p>
          <a:p>
            <a:pPr marL="0" indent="0" algn="r" rtl="1">
              <a:buNone/>
            </a:pPr>
            <a:r>
              <a:rPr lang="fa-IR" sz="2400" dirty="0" smtClean="0">
                <a:cs typeface="B Nazanin" panose="00000400000000000000" pitchFamily="2" charset="-78"/>
              </a:rPr>
              <a:t>قسمت بالا کلید سل دارد برای دست راست است و بخش زیر موسیقی را شامل می شود. قسمت پایین کلید فا دارد و برای دست چپ است و بخش بم موسیقی را شامل می شود </a:t>
            </a:r>
            <a:endParaRPr lang="en-US" sz="2400"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490" y="1591101"/>
            <a:ext cx="3272592" cy="2395537"/>
          </a:xfrm>
          <a:prstGeom prst="rect">
            <a:avLst/>
          </a:prstGeom>
        </p:spPr>
      </p:pic>
    </p:spTree>
    <p:extLst>
      <p:ext uri="{BB962C8B-B14F-4D97-AF65-F5344CB8AC3E}">
        <p14:creationId xmlns:p14="http://schemas.microsoft.com/office/powerpoint/2010/main" val="2356021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39086" y="370690"/>
            <a:ext cx="8911687" cy="1280890"/>
          </a:xfrm>
        </p:spPr>
        <p:txBody>
          <a:bodyPr/>
          <a:lstStyle/>
          <a:p>
            <a:r>
              <a:rPr lang="en-US" b="1" dirty="0"/>
              <a:t>Click on Video To Play</a:t>
            </a:r>
            <a:endParaRPr lang="en-US" dirty="0"/>
          </a:p>
        </p:txBody>
      </p:sp>
      <p:pic>
        <p:nvPicPr>
          <p:cNvPr id="4" name="odetojoypiano">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692322" y="1011135"/>
            <a:ext cx="9130353" cy="5135959"/>
          </a:xfrm>
        </p:spPr>
      </p:pic>
    </p:spTree>
    <p:extLst>
      <p:ext uri="{BB962C8B-B14F-4D97-AF65-F5344CB8AC3E}">
        <p14:creationId xmlns:p14="http://schemas.microsoft.com/office/powerpoint/2010/main" val="392513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8" fill="hold" display="0">
                  <p:stCondLst>
                    <p:cond delay="indefinite"/>
                  </p:stCondLst>
                </p:cTn>
                <p:tgtEl>
                  <p:spTgt spid="4"/>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منابع</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cs typeface="B Nazanin" panose="00000400000000000000" pitchFamily="2" charset="-78"/>
              </a:rPr>
              <a:t>برای درک بهتر و جامع تر می توانید به کلیپ 5 دقیقه ای زیر مراجعه کنید</a:t>
            </a:r>
            <a:endParaRPr lang="fa-IR" sz="2400" dirty="0">
              <a:cs typeface="B Nazanin" panose="00000400000000000000" pitchFamily="2" charset="-78"/>
            </a:endParaRPr>
          </a:p>
          <a:p>
            <a:pPr marL="0" indent="0" algn="l">
              <a:buNone/>
            </a:pPr>
            <a:r>
              <a:rPr lang="en-US" sz="2400" dirty="0">
                <a:cs typeface="B Nazanin" panose="00000400000000000000" pitchFamily="2" charset="-78"/>
                <a:hlinkClick r:id="rId2"/>
              </a:rPr>
              <a:t>https://</a:t>
            </a:r>
            <a:r>
              <a:rPr lang="en-US" sz="2400" dirty="0" smtClean="0">
                <a:cs typeface="B Nazanin" panose="00000400000000000000" pitchFamily="2" charset="-78"/>
                <a:hlinkClick r:id="rId2"/>
              </a:rPr>
              <a:t>ed.ted.com/lessons/how-to-read-music-tim-hansen</a:t>
            </a:r>
            <a:endParaRPr lang="en-US" sz="2400" dirty="0" smtClean="0">
              <a:cs typeface="B Nazanin" panose="00000400000000000000" pitchFamily="2" charset="-78"/>
            </a:endParaRPr>
          </a:p>
          <a:p>
            <a:pPr marL="0" indent="0" algn="l">
              <a:buNone/>
            </a:pPr>
            <a:endParaRPr lang="en-US" sz="2400" dirty="0">
              <a:cs typeface="B Nazanin" panose="00000400000000000000" pitchFamily="2" charset="-78"/>
            </a:endParaRPr>
          </a:p>
          <a:p>
            <a:pPr marL="0" indent="0" algn="r" rtl="1">
              <a:buNone/>
            </a:pPr>
            <a:r>
              <a:rPr lang="fa-IR" sz="2400" dirty="0" smtClean="0">
                <a:cs typeface="B Nazanin" panose="00000400000000000000" pitchFamily="2" charset="-78"/>
              </a:rPr>
              <a:t>مطالب و عکس ها:</a:t>
            </a:r>
          </a:p>
          <a:p>
            <a:pPr marL="0" indent="0">
              <a:buNone/>
            </a:pPr>
            <a:r>
              <a:rPr lang="en-US" sz="2400" dirty="0">
                <a:cs typeface="B Nazanin" panose="00000400000000000000" pitchFamily="2" charset="-78"/>
                <a:hlinkClick r:id="rId3"/>
              </a:rPr>
              <a:t>http://saziha.ir/%D9%85%D8%AA%D9%86%D9%88%D8%B9-%</a:t>
            </a:r>
            <a:r>
              <a:rPr lang="en-US" sz="2400" dirty="0" smtClean="0">
                <a:cs typeface="B Nazanin" panose="00000400000000000000" pitchFamily="2" charset="-78"/>
                <a:hlinkClick r:id="rId3"/>
              </a:rPr>
              <a:t>D9%85%D9%88%D8%B3%DB%8C%D9%82%DB%8C/all-about-music-notation.html</a:t>
            </a:r>
            <a:endParaRPr lang="fa-IR" sz="2400" dirty="0" smtClean="0">
              <a:cs typeface="B Nazanin" panose="00000400000000000000" pitchFamily="2" charset="-78"/>
            </a:endParaRPr>
          </a:p>
          <a:p>
            <a:pPr marL="0" indent="0">
              <a:buNone/>
            </a:pPr>
            <a:endParaRPr lang="fa-IR" sz="2400" dirty="0" smtClean="0">
              <a:cs typeface="B Nazanin" panose="00000400000000000000" pitchFamily="2" charset="-78"/>
            </a:endParaRPr>
          </a:p>
        </p:txBody>
      </p:sp>
    </p:spTree>
    <p:extLst>
      <p:ext uri="{BB962C8B-B14F-4D97-AF65-F5344CB8AC3E}">
        <p14:creationId xmlns:p14="http://schemas.microsoft.com/office/powerpoint/2010/main" val="195553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4310" y="2316433"/>
            <a:ext cx="8911687" cy="1280890"/>
          </a:xfrm>
        </p:spPr>
        <p:txBody>
          <a:bodyPr>
            <a:noAutofit/>
          </a:bodyPr>
          <a:lstStyle/>
          <a:p>
            <a:pPr algn="ctr" rtl="1"/>
            <a:r>
              <a:rPr lang="fa-IR" sz="9600" b="1" dirty="0" smtClean="0">
                <a:cs typeface="B Nazanin" panose="00000400000000000000" pitchFamily="2" charset="-78"/>
              </a:rPr>
              <a:t>تعریف پروژه</a:t>
            </a:r>
            <a:endParaRPr lang="en-US" sz="9600" b="1" dirty="0">
              <a:cs typeface="B Nazanin" panose="00000400000000000000" pitchFamily="2" charset="-78"/>
            </a:endParaRPr>
          </a:p>
        </p:txBody>
      </p:sp>
    </p:spTree>
    <p:extLst>
      <p:ext uri="{BB962C8B-B14F-4D97-AF65-F5344CB8AC3E}">
        <p14:creationId xmlns:p14="http://schemas.microsoft.com/office/powerpoint/2010/main" val="239044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تعریف پروژه</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cs typeface="B Nazanin" panose="00000400000000000000" pitchFamily="2" charset="-78"/>
              </a:rPr>
              <a:t>در این پروژه قصد داریم که با عکس برداری </a:t>
            </a:r>
            <a:r>
              <a:rPr lang="fa-IR" sz="2400" smtClean="0">
                <a:cs typeface="B Nazanin" panose="00000400000000000000" pitchFamily="2" charset="-78"/>
              </a:rPr>
              <a:t>از </a:t>
            </a:r>
            <a:r>
              <a:rPr lang="fa-IR" sz="2400" smtClean="0">
                <a:cs typeface="B Nazanin" panose="00000400000000000000" pitchFamily="2" charset="-78"/>
              </a:rPr>
              <a:t>یک </a:t>
            </a:r>
            <a:r>
              <a:rPr lang="fa-IR" sz="2400" dirty="0" smtClean="0">
                <a:cs typeface="B Nazanin" panose="00000400000000000000" pitchFamily="2" charset="-78"/>
              </a:rPr>
              <a:t>صفحه نت موسیقی و انجام عملیات پردازش تصویر، موسیقی نوشته شده در صفحه نت را بتوان به صورت اتوماتیک پخش کرد</a:t>
            </a:r>
          </a:p>
          <a:p>
            <a:pPr marL="0" indent="0" algn="r" rtl="1">
              <a:buNone/>
            </a:pPr>
            <a:endParaRPr lang="en-US" sz="2400" dirty="0">
              <a:cs typeface="B Nazanin" panose="00000400000000000000" pitchFamily="2" charset="-78"/>
            </a:endParaRPr>
          </a:p>
        </p:txBody>
      </p:sp>
    </p:spTree>
    <p:extLst>
      <p:ext uri="{BB962C8B-B14F-4D97-AF65-F5344CB8AC3E}">
        <p14:creationId xmlns:p14="http://schemas.microsoft.com/office/powerpoint/2010/main" val="3509791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4310" y="2316433"/>
            <a:ext cx="8911687" cy="1280890"/>
          </a:xfrm>
        </p:spPr>
        <p:txBody>
          <a:bodyPr>
            <a:noAutofit/>
          </a:bodyPr>
          <a:lstStyle/>
          <a:p>
            <a:pPr algn="ctr" rtl="1"/>
            <a:r>
              <a:rPr lang="fa-IR" sz="8000" b="1" dirty="0" smtClean="0">
                <a:cs typeface="B Nazanin" panose="00000400000000000000" pitchFamily="2" charset="-78"/>
              </a:rPr>
              <a:t>چالش ها</a:t>
            </a:r>
            <a:endParaRPr lang="en-US" sz="8000" b="1" dirty="0">
              <a:cs typeface="B Nazanin" panose="00000400000000000000" pitchFamily="2" charset="-78"/>
            </a:endParaRPr>
          </a:p>
        </p:txBody>
      </p:sp>
    </p:spTree>
    <p:extLst>
      <p:ext uri="{BB962C8B-B14F-4D97-AF65-F5344CB8AC3E}">
        <p14:creationId xmlns:p14="http://schemas.microsoft.com/office/powerpoint/2010/main" val="1842690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چالش ها</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cs typeface="B Nazanin" panose="00000400000000000000" pitchFamily="2" charset="-78"/>
              </a:rPr>
              <a:t>مشخص کردن نت ها و نوع و محل آن ها با توجه به خطوط موجود</a:t>
            </a:r>
          </a:p>
          <a:p>
            <a:pPr marL="0" indent="0" algn="r" rtl="1">
              <a:buNone/>
            </a:pPr>
            <a:endParaRPr lang="fa-IR" sz="2400" dirty="0">
              <a:cs typeface="B Nazanin" panose="00000400000000000000" pitchFamily="2" charset="-78"/>
            </a:endParaRPr>
          </a:p>
          <a:p>
            <a:pPr marL="0" indent="0" algn="r" rtl="1">
              <a:buNone/>
            </a:pPr>
            <a:r>
              <a:rPr lang="fa-IR" sz="2400" dirty="0" smtClean="0">
                <a:cs typeface="B Nazanin" panose="00000400000000000000" pitchFamily="2" charset="-78"/>
              </a:rPr>
              <a:t>شناسایی علائم بسیار زیاد و متنوع موجود در صفحه ی نت</a:t>
            </a:r>
          </a:p>
          <a:p>
            <a:pPr marL="0" indent="0" algn="r" rtl="1">
              <a:buNone/>
            </a:pPr>
            <a:endParaRPr lang="fa-IR" sz="2400" dirty="0">
              <a:cs typeface="B Nazanin" panose="00000400000000000000" pitchFamily="2" charset="-78"/>
            </a:endParaRPr>
          </a:p>
          <a:p>
            <a:pPr marL="0" indent="0" algn="r" rtl="1">
              <a:buNone/>
            </a:pPr>
            <a:r>
              <a:rPr lang="fa-IR" sz="2400" dirty="0" smtClean="0">
                <a:cs typeface="B Nazanin" panose="00000400000000000000" pitchFamily="2" charset="-78"/>
              </a:rPr>
              <a:t>تفکیک سازی علائم بهم چسبیده و روی هم</a:t>
            </a:r>
            <a:endParaRPr lang="en-US" sz="2400" dirty="0">
              <a:cs typeface="B Nazanin" panose="00000400000000000000" pitchFamily="2" charset="-78"/>
            </a:endParaRPr>
          </a:p>
        </p:txBody>
      </p:sp>
    </p:spTree>
    <p:extLst>
      <p:ext uri="{BB962C8B-B14F-4D97-AF65-F5344CB8AC3E}">
        <p14:creationId xmlns:p14="http://schemas.microsoft.com/office/powerpoint/2010/main" val="3680801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280" y="2233684"/>
            <a:ext cx="8596668" cy="1320800"/>
          </a:xfrm>
        </p:spPr>
        <p:txBody>
          <a:bodyPr>
            <a:noAutofit/>
          </a:bodyPr>
          <a:lstStyle/>
          <a:p>
            <a:pPr algn="ctr" rtl="1"/>
            <a:r>
              <a:rPr lang="fa-IR" sz="11500" b="1" dirty="0" smtClean="0">
                <a:cs typeface="B Nazanin" panose="00000400000000000000" pitchFamily="2" charset="-78"/>
              </a:rPr>
              <a:t>مقدمات</a:t>
            </a:r>
            <a:endParaRPr lang="en-US" sz="11500" b="1" dirty="0">
              <a:cs typeface="B Nazanin" panose="00000400000000000000" pitchFamily="2" charset="-78"/>
            </a:endParaRPr>
          </a:p>
        </p:txBody>
      </p:sp>
      <p:sp>
        <p:nvSpPr>
          <p:cNvPr id="3" name="Content Placeholder 2"/>
          <p:cNvSpPr>
            <a:spLocks noGrp="1"/>
          </p:cNvSpPr>
          <p:nvPr>
            <p:ph idx="1"/>
          </p:nvPr>
        </p:nvSpPr>
        <p:spPr>
          <a:xfrm>
            <a:off x="841107" y="4221401"/>
            <a:ext cx="8596668" cy="3880773"/>
          </a:xfrm>
        </p:spPr>
        <p:txBody>
          <a:bodyPr/>
          <a:lstStyle/>
          <a:p>
            <a:pPr algn="r" rtl="1"/>
            <a:endParaRPr lang="en-US" dirty="0"/>
          </a:p>
        </p:txBody>
      </p:sp>
    </p:spTree>
    <p:extLst>
      <p:ext uri="{BB962C8B-B14F-4D97-AF65-F5344CB8AC3E}">
        <p14:creationId xmlns:p14="http://schemas.microsoft.com/office/powerpoint/2010/main" val="1131746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624110"/>
            <a:ext cx="7994268" cy="5734429"/>
          </a:xfrm>
        </p:spPr>
      </p:pic>
    </p:spTree>
    <p:extLst>
      <p:ext uri="{BB962C8B-B14F-4D97-AF65-F5344CB8AC3E}">
        <p14:creationId xmlns:p14="http://schemas.microsoft.com/office/powerpoint/2010/main" val="1575374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چالش ها</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cs typeface="B Nazanin" panose="00000400000000000000" pitchFamily="2" charset="-78"/>
              </a:rPr>
              <a:t>نت ها و علائم دیگر می توانند برای زیبایی صفحه نت بهم اتصال پیدا کنند . برای نت ها این اتصال می تواند نشان دهنده توالی نت ها باشد یا اینکه به معنی اکورد باشد و اجرای همزمان نت ها را نشان دهد</a:t>
            </a:r>
          </a:p>
          <a:p>
            <a:pPr marL="0" indent="0" algn="r" rtl="1">
              <a:buNone/>
            </a:pPr>
            <a:endParaRPr lang="fa-IR" sz="2400" dirty="0" smtClean="0">
              <a:cs typeface="B Nazanin" panose="00000400000000000000" pitchFamily="2" charset="-78"/>
            </a:endParaRPr>
          </a:p>
          <a:p>
            <a:pPr marL="0" indent="0" algn="r" rtl="1">
              <a:buNone/>
            </a:pPr>
            <a:r>
              <a:rPr lang="fa-IR" sz="2400" dirty="0" smtClean="0">
                <a:cs typeface="B Nazanin" panose="00000400000000000000" pitchFamily="2" charset="-78"/>
              </a:rPr>
              <a:t>علائم عرضی موجود در وسط صفحه به صورت ناگهانی معنا و صدای نت های ادامه خودشان را تغییر می دهند </a:t>
            </a:r>
            <a:endParaRPr lang="fa-IR" sz="2400" dirty="0">
              <a:cs typeface="B Nazanin" panose="00000400000000000000" pitchFamily="2" charset="-78"/>
            </a:endParaRPr>
          </a:p>
        </p:txBody>
      </p:sp>
    </p:spTree>
    <p:extLst>
      <p:ext uri="{BB962C8B-B14F-4D97-AF65-F5344CB8AC3E}">
        <p14:creationId xmlns:p14="http://schemas.microsoft.com/office/powerpoint/2010/main" val="820986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چالش ها</a:t>
            </a:r>
            <a:endParaRPr lang="en-US" dirty="0">
              <a:cs typeface="B Nazanin" panose="00000400000000000000" pitchFamily="2" charset="-78"/>
            </a:endParaRPr>
          </a:p>
        </p:txBody>
      </p:sp>
      <p:sp>
        <p:nvSpPr>
          <p:cNvPr id="3" name="Content Placeholder 2"/>
          <p:cNvSpPr>
            <a:spLocks noGrp="1"/>
          </p:cNvSpPr>
          <p:nvPr>
            <p:ph idx="1"/>
          </p:nvPr>
        </p:nvSpPr>
        <p:spPr>
          <a:xfrm>
            <a:off x="2589212" y="2133600"/>
            <a:ext cx="8915400" cy="4724400"/>
          </a:xfrm>
        </p:spPr>
        <p:txBody>
          <a:bodyPr>
            <a:normAutofit/>
          </a:bodyPr>
          <a:lstStyle/>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r>
              <a:rPr lang="fa-IR" sz="2400" dirty="0" smtClean="0">
                <a:cs typeface="B Nazanin" panose="00000400000000000000" pitchFamily="2" charset="-78"/>
              </a:rPr>
              <a:t>در قسمت 1 مشاهده می کنید که تمامی نت ها بهم متصل شده اند. اما 4 نت اول اکورد بوده و باید هم زمان اجرا شوند و 2 نت بعدی توالی است. همچنین وجود علامت </a:t>
            </a:r>
            <a:r>
              <a:rPr lang="en-US" sz="2400" dirty="0" smtClean="0">
                <a:cs typeface="B Nazanin" panose="00000400000000000000" pitchFamily="2" charset="-78"/>
              </a:rPr>
              <a:t>#</a:t>
            </a:r>
            <a:r>
              <a:rPr lang="fa-IR" sz="2400" dirty="0" smtClean="0">
                <a:cs typeface="B Nazanin" panose="00000400000000000000" pitchFamily="2" charset="-78"/>
              </a:rPr>
              <a:t> نشان می دهد که یکی از این نت ها باید با صدای متفاوتی اجرا شود</a:t>
            </a:r>
          </a:p>
          <a:p>
            <a:pPr marL="0" indent="0" algn="r" rtl="1">
              <a:buNone/>
            </a:pPr>
            <a:r>
              <a:rPr lang="fa-IR" sz="2400" dirty="0" smtClean="0">
                <a:cs typeface="B Nazanin" panose="00000400000000000000" pitchFamily="2" charset="-78"/>
              </a:rPr>
              <a:t>در قسمت 2 چند نت با ارزش های زمانی مختلف را می بینید که ترکیب شده اند</a:t>
            </a:r>
          </a:p>
          <a:p>
            <a:pPr marL="0" indent="0" algn="r" rtl="1">
              <a:buNone/>
            </a:pPr>
            <a:r>
              <a:rPr lang="fa-IR" sz="2400" dirty="0" smtClean="0">
                <a:cs typeface="B Nazanin" panose="00000400000000000000" pitchFamily="2" charset="-78"/>
              </a:rPr>
              <a:t>نقاط مختلف موجود در تصویر می توانند به معنای اجرای مقطع(بالای نت) یا اجرای طولانی تر (کنار ن</a:t>
            </a:r>
            <a:r>
              <a:rPr lang="fa-IR" sz="2400" dirty="0">
                <a:cs typeface="B Nazanin" panose="00000400000000000000" pitchFamily="2" charset="-78"/>
              </a:rPr>
              <a:t>ت</a:t>
            </a:r>
            <a:r>
              <a:rPr lang="fa-IR" sz="2400" dirty="0" smtClean="0">
                <a:cs typeface="B Nazanin" panose="00000400000000000000" pitchFamily="2" charset="-78"/>
              </a:rPr>
              <a:t>) باشند</a:t>
            </a:r>
            <a:endParaRPr lang="fa-IR"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804470" y="2039628"/>
            <a:ext cx="9544618" cy="1982783"/>
          </a:xfrm>
          <a:prstGeom prst="rect">
            <a:avLst/>
          </a:prstGeom>
        </p:spPr>
      </p:pic>
    </p:spTree>
    <p:extLst>
      <p:ext uri="{BB962C8B-B14F-4D97-AF65-F5344CB8AC3E}">
        <p14:creationId xmlns:p14="http://schemas.microsoft.com/office/powerpoint/2010/main" val="1392291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5969" y="147144"/>
            <a:ext cx="8980227" cy="6710856"/>
          </a:xfrm>
        </p:spPr>
      </p:pic>
    </p:spTree>
    <p:extLst>
      <p:ext uri="{BB962C8B-B14F-4D97-AF65-F5344CB8AC3E}">
        <p14:creationId xmlns:p14="http://schemas.microsoft.com/office/powerpoint/2010/main" val="2927305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7821" y="104687"/>
            <a:ext cx="8258125" cy="6753313"/>
          </a:xfrm>
        </p:spPr>
      </p:pic>
    </p:spTree>
    <p:extLst>
      <p:ext uri="{BB962C8B-B14F-4D97-AF65-F5344CB8AC3E}">
        <p14:creationId xmlns:p14="http://schemas.microsoft.com/office/powerpoint/2010/main" val="658650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حامل</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cs typeface="B Nazanin" panose="00000400000000000000" pitchFamily="2" charset="-78"/>
              </a:rPr>
              <a:t>تمامی نت ها و زمان بندی ها روی خطوط حامل مشخص می شود</a:t>
            </a:r>
          </a:p>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endParaRPr lang="fa-IR" sz="2400" dirty="0">
              <a:cs typeface="B Nazanin" panose="00000400000000000000" pitchFamily="2" charset="-78"/>
            </a:endParaRPr>
          </a:p>
          <a:p>
            <a:pPr marL="0" indent="0" algn="r" rtl="1">
              <a:buNone/>
            </a:pPr>
            <a:r>
              <a:rPr lang="fa-IR" sz="2400" dirty="0" smtClean="0">
                <a:cs typeface="B Nazanin" panose="00000400000000000000" pitchFamily="2" charset="-78"/>
              </a:rPr>
              <a:t>بالا و پایین رفتن روی این خطوط، نت و صدای پخش شده را مشخص میکند</a:t>
            </a:r>
          </a:p>
          <a:p>
            <a:pPr marL="0" indent="0" algn="r" rtl="1">
              <a:buNone/>
            </a:pPr>
            <a:r>
              <a:rPr lang="fa-IR" sz="2400" dirty="0" smtClean="0">
                <a:cs typeface="B Nazanin" panose="00000400000000000000" pitchFamily="2" charset="-78"/>
              </a:rPr>
              <a:t>به سمت راست رفتن، زمان دقیق پخش یک نت را مشخص می کند</a:t>
            </a:r>
            <a:endParaRPr lang="en-US" sz="2400" dirty="0">
              <a:cs typeface="B Nazanin" panose="000004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486" y="2879679"/>
            <a:ext cx="2686854" cy="855686"/>
          </a:xfrm>
          <a:prstGeom prst="rect">
            <a:avLst/>
          </a:prstGeom>
        </p:spPr>
      </p:pic>
    </p:spTree>
    <p:extLst>
      <p:ext uri="{BB962C8B-B14F-4D97-AF65-F5344CB8AC3E}">
        <p14:creationId xmlns:p14="http://schemas.microsoft.com/office/powerpoint/2010/main" val="2669083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شکل نت ها</a:t>
            </a:r>
            <a:endParaRPr lang="en-US" dirty="0">
              <a:cs typeface="B Nazanin" panose="00000400000000000000" pitchFamily="2" charset="-78"/>
            </a:endParaRPr>
          </a:p>
        </p:txBody>
      </p:sp>
      <p:sp>
        <p:nvSpPr>
          <p:cNvPr id="3" name="Content Placeholder 2"/>
          <p:cNvSpPr>
            <a:spLocks noGrp="1"/>
          </p:cNvSpPr>
          <p:nvPr>
            <p:ph idx="1"/>
          </p:nvPr>
        </p:nvSpPr>
        <p:spPr>
          <a:xfrm>
            <a:off x="2466383" y="1423915"/>
            <a:ext cx="8915400" cy="5236191"/>
          </a:xfrm>
        </p:spPr>
        <p:txBody>
          <a:bodyPr>
            <a:normAutofit/>
          </a:bodyPr>
          <a:lstStyle/>
          <a:p>
            <a:pPr marL="0" indent="0" algn="r" rtl="1">
              <a:buNone/>
            </a:pPr>
            <a:endParaRPr lang="fa-IR" sz="2400" dirty="0" smtClean="0">
              <a:cs typeface="B Nazanin" panose="00000400000000000000" pitchFamily="2" charset="-78"/>
            </a:endParaRPr>
          </a:p>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endParaRPr lang="fa-IR" sz="2400" dirty="0">
              <a:cs typeface="B Nazanin" panose="00000400000000000000" pitchFamily="2" charset="-78"/>
            </a:endParaRPr>
          </a:p>
          <a:p>
            <a:pPr marL="0" indent="0" algn="r" rtl="1">
              <a:buNone/>
            </a:pPr>
            <a:r>
              <a:rPr lang="fa-IR" sz="2400" dirty="0" smtClean="0">
                <a:cs typeface="B Nazanin" panose="00000400000000000000" pitchFamily="2" charset="-78"/>
              </a:rPr>
              <a:t>شکل نت ها، در واقع مدت زمانی که آن نت اجرا می شود را مشخص میکند.</a:t>
            </a:r>
          </a:p>
          <a:p>
            <a:pPr marL="0" indent="0" algn="r" rtl="1">
              <a:buNone/>
            </a:pPr>
            <a:r>
              <a:rPr lang="fa-IR" sz="2400" dirty="0" smtClean="0">
                <a:cs typeface="B Nazanin" panose="00000400000000000000" pitchFamily="2" charset="-78"/>
              </a:rPr>
              <a:t>برای مثال در شکل بالا 1 (گرد) به اندازه 4 واحد زمانی اجرا می شود. 2 (سفید) به اندازه 2 واحد زمانی ، 3 (سیاه) 1 واحد زمانی ، 4 (چنگ) نیم واحد زمانی و به همین ترتیب </a:t>
            </a:r>
          </a:p>
          <a:p>
            <a:pPr marL="0" indent="0" algn="r" rtl="1">
              <a:buNone/>
            </a:pPr>
            <a:r>
              <a:rPr lang="fa-IR" sz="2400" dirty="0" smtClean="0">
                <a:cs typeface="B Nazanin" panose="00000400000000000000" pitchFamily="2" charset="-78"/>
              </a:rPr>
              <a:t>پس در شکل بالا، اگر هرکدام از خطوط 1 تا 5 را اجرا کنیم، 4 واحد زمانی طول می کشد (به طور مثال خط 2 ، دو عدد نت سفید دارد که هرکدام معادل 2 واحد زمانی هستند)</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814" y="1519450"/>
            <a:ext cx="6141324" cy="2752299"/>
          </a:xfrm>
          <a:prstGeom prst="rect">
            <a:avLst/>
          </a:prstGeom>
        </p:spPr>
      </p:pic>
    </p:spTree>
    <p:extLst>
      <p:ext uri="{BB962C8B-B14F-4D97-AF65-F5344CB8AC3E}">
        <p14:creationId xmlns:p14="http://schemas.microsoft.com/office/powerpoint/2010/main" val="3272128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وقفه ها</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r>
              <a:rPr lang="fa-IR" sz="2400" dirty="0" smtClean="0">
                <a:cs typeface="B Nazanin" panose="00000400000000000000" pitchFamily="2" charset="-78"/>
              </a:rPr>
              <a:t>دقیقا به ازای هر شکل نت، یک شکل وقفه هم تعریف شده است. که مدت زمانی که باید صدایی پخش نشود و نوازنده سکوت کند را مشخص می کند</a:t>
            </a:r>
            <a:endParaRPr lang="fa-IR" sz="2400"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660" y="2133600"/>
            <a:ext cx="4857750" cy="1962150"/>
          </a:xfrm>
          <a:prstGeom prst="rect">
            <a:avLst/>
          </a:prstGeom>
        </p:spPr>
      </p:pic>
    </p:spTree>
    <p:extLst>
      <p:ext uri="{BB962C8B-B14F-4D97-AF65-F5344CB8AC3E}">
        <p14:creationId xmlns:p14="http://schemas.microsoft.com/office/powerpoint/2010/main" val="4052738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کلید</a:t>
            </a:r>
            <a:endParaRPr lang="en-US" dirty="0">
              <a:cs typeface="B Nazanin" panose="00000400000000000000" pitchFamily="2" charset="-78"/>
            </a:endParaRPr>
          </a:p>
        </p:txBody>
      </p:sp>
      <p:sp>
        <p:nvSpPr>
          <p:cNvPr id="3" name="Content Placeholder 2"/>
          <p:cNvSpPr>
            <a:spLocks noGrp="1"/>
          </p:cNvSpPr>
          <p:nvPr>
            <p:ph idx="1"/>
          </p:nvPr>
        </p:nvSpPr>
        <p:spPr>
          <a:xfrm>
            <a:off x="2589212" y="2133600"/>
            <a:ext cx="8915400" cy="4512860"/>
          </a:xfrm>
        </p:spPr>
        <p:txBody>
          <a:bodyPr>
            <a:normAutofit lnSpcReduction="10000"/>
          </a:bodyPr>
          <a:lstStyle/>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endParaRPr lang="fa-IR" sz="2400" dirty="0">
              <a:cs typeface="B Nazanin" panose="00000400000000000000" pitchFamily="2" charset="-78"/>
            </a:endParaRPr>
          </a:p>
          <a:p>
            <a:pPr marL="0" indent="0" algn="r" rtl="1">
              <a:buNone/>
            </a:pPr>
            <a:endParaRPr lang="fa-IR" sz="2400" dirty="0" smtClean="0">
              <a:cs typeface="B Nazanin" panose="00000400000000000000" pitchFamily="2" charset="-78"/>
            </a:endParaRPr>
          </a:p>
          <a:p>
            <a:pPr marL="0" indent="0" algn="r" rtl="1">
              <a:buNone/>
            </a:pPr>
            <a:r>
              <a:rPr lang="fa-IR" sz="2400" dirty="0" smtClean="0">
                <a:cs typeface="B Nazanin" panose="00000400000000000000" pitchFamily="2" charset="-78"/>
              </a:rPr>
              <a:t>گفتیم که بالا و پایین رفتن روی خطوط حامل، در واقع زیر و بمی صدای پخش شده (نت) را مشخص می کند. اما باید معیاری داشته باشیم که کدام خط معادل با کدام صدا است. بدین منظور شکل سمت چپ تصویر (کلید سل) قرار داده شده است و مشخص می کند خط دوم از پایین نت سل است و بقیه نت ها پشت سر آن به ترتیب می آیند</a:t>
            </a:r>
          </a:p>
          <a:p>
            <a:pPr marL="0" indent="0" algn="r" rtl="1">
              <a:buNone/>
            </a:pPr>
            <a:r>
              <a:rPr lang="fa-IR" sz="2400" dirty="0" smtClean="0">
                <a:cs typeface="B Nazanin" panose="00000400000000000000" pitchFamily="2" charset="-78"/>
              </a:rPr>
              <a:t>یعنی با توجه به اسلاید های قبل و ارزش 4 واحدی شکل گرد، در شکل بالا ابتدا 4 واحد زمانی نت </a:t>
            </a:r>
            <a:r>
              <a:rPr lang="en-US" sz="2400" dirty="0" smtClean="0">
                <a:cs typeface="B Nazanin" panose="00000400000000000000" pitchFamily="2" charset="-78"/>
              </a:rPr>
              <a:t>E</a:t>
            </a:r>
            <a:r>
              <a:rPr lang="fa-IR" sz="2400" dirty="0" smtClean="0">
                <a:cs typeface="B Nazanin" panose="00000400000000000000" pitchFamily="2" charset="-78"/>
              </a:rPr>
              <a:t> (می) نواخته می شود، سپس 4 واحد زمانی نت </a:t>
            </a:r>
            <a:r>
              <a:rPr lang="en-US" sz="2400" dirty="0" smtClean="0">
                <a:cs typeface="B Nazanin" panose="00000400000000000000" pitchFamily="2" charset="-78"/>
              </a:rPr>
              <a:t>F</a:t>
            </a:r>
            <a:r>
              <a:rPr lang="fa-IR" sz="2400" dirty="0" smtClean="0">
                <a:cs typeface="B Nazanin" panose="00000400000000000000" pitchFamily="2" charset="-78"/>
              </a:rPr>
              <a:t>(فا) سپس 4 واحد نت </a:t>
            </a:r>
            <a:r>
              <a:rPr lang="en-US" sz="2400" dirty="0" smtClean="0">
                <a:cs typeface="B Nazanin" panose="00000400000000000000" pitchFamily="2" charset="-78"/>
              </a:rPr>
              <a:t>G</a:t>
            </a:r>
            <a:r>
              <a:rPr lang="fa-IR" sz="2400" dirty="0" smtClean="0">
                <a:cs typeface="B Nazanin" panose="00000400000000000000" pitchFamily="2" charset="-78"/>
              </a:rPr>
              <a:t>(سل) و به همین ترتیب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541" y="1905000"/>
            <a:ext cx="4747063" cy="1847850"/>
          </a:xfrm>
          <a:prstGeom prst="rect">
            <a:avLst/>
          </a:prstGeom>
        </p:spPr>
      </p:pic>
    </p:spTree>
    <p:extLst>
      <p:ext uri="{BB962C8B-B14F-4D97-AF65-F5344CB8AC3E}">
        <p14:creationId xmlns:p14="http://schemas.microsoft.com/office/powerpoint/2010/main" val="505572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957" y="1743226"/>
            <a:ext cx="8911687" cy="2733240"/>
          </a:xfrm>
        </p:spPr>
        <p:txBody>
          <a:bodyPr>
            <a:normAutofit fontScale="90000"/>
          </a:bodyPr>
          <a:lstStyle/>
          <a:p>
            <a:pPr algn="ctr" rtl="1"/>
            <a:r>
              <a:rPr lang="fa-IR" sz="8900" b="1" dirty="0" smtClean="0">
                <a:cs typeface="B Nazanin" panose="00000400000000000000" pitchFamily="2" charset="-78"/>
              </a:rPr>
              <a:t>مثال</a:t>
            </a:r>
            <a:r>
              <a:rPr lang="fa-IR" sz="6000" dirty="0" smtClean="0">
                <a:cs typeface="B Nazanin" panose="00000400000000000000" pitchFamily="2" charset="-78"/>
              </a:rPr>
              <a:t/>
            </a:r>
            <a:br>
              <a:rPr lang="fa-IR" sz="6000" dirty="0" smtClean="0">
                <a:cs typeface="B Nazanin" panose="00000400000000000000" pitchFamily="2" charset="-78"/>
              </a:rPr>
            </a:br>
            <a:r>
              <a:rPr lang="fa-IR" sz="6000" dirty="0" smtClean="0">
                <a:cs typeface="B Nazanin" panose="00000400000000000000" pitchFamily="2" charset="-78"/>
              </a:rPr>
              <a:t>بخشی از سمفونی نهم بتهوون </a:t>
            </a:r>
            <a:r>
              <a:rPr lang="fa-IR" sz="6000" dirty="0">
                <a:cs typeface="B Nazanin" panose="00000400000000000000" pitchFamily="2" charset="-78"/>
              </a:rPr>
              <a:t/>
            </a:r>
            <a:br>
              <a:rPr lang="fa-IR" sz="6000" dirty="0">
                <a:cs typeface="B Nazanin" panose="00000400000000000000" pitchFamily="2" charset="-78"/>
              </a:rPr>
            </a:br>
            <a:endParaRPr lang="fa-IR" sz="6000" dirty="0" smtClean="0">
              <a:cs typeface="B Nazanin" panose="00000400000000000000" pitchFamily="2" charset="-78"/>
            </a:endParaRPr>
          </a:p>
        </p:txBody>
      </p:sp>
    </p:spTree>
    <p:extLst>
      <p:ext uri="{BB962C8B-B14F-4D97-AF65-F5344CB8AC3E}">
        <p14:creationId xmlns:p14="http://schemas.microsoft.com/office/powerpoint/2010/main" val="3259138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8524" y="96534"/>
            <a:ext cx="8911687" cy="1280890"/>
          </a:xfrm>
        </p:spPr>
        <p:txBody>
          <a:bodyPr/>
          <a:lstStyle/>
          <a:p>
            <a:pPr algn="ctr"/>
            <a:r>
              <a:rPr lang="en-US" b="1" dirty="0" smtClean="0">
                <a:latin typeface="+mn-lt"/>
              </a:rPr>
              <a:t>Click on Video To Play</a:t>
            </a:r>
            <a:endParaRPr lang="en-US" b="1" dirty="0">
              <a:latin typeface="+mn-lt"/>
            </a:endParaRPr>
          </a:p>
        </p:txBody>
      </p:sp>
      <p:pic>
        <p:nvPicPr>
          <p:cNvPr id="4" name="odetojoyguitar">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823911" y="736979"/>
            <a:ext cx="10817629" cy="5712438"/>
          </a:xfrm>
        </p:spPr>
      </p:pic>
    </p:spTree>
    <p:extLst>
      <p:ext uri="{BB962C8B-B14F-4D97-AF65-F5344CB8AC3E}">
        <p14:creationId xmlns:p14="http://schemas.microsoft.com/office/powerpoint/2010/main" val="254633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8"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9145" y="2411966"/>
            <a:ext cx="8911687" cy="1280890"/>
          </a:xfrm>
        </p:spPr>
        <p:txBody>
          <a:bodyPr>
            <a:noAutofit/>
          </a:bodyPr>
          <a:lstStyle/>
          <a:p>
            <a:r>
              <a:rPr lang="fa-IR" sz="8000" b="1" dirty="0" smtClean="0">
                <a:cs typeface="B Nazanin" panose="00000400000000000000" pitchFamily="2" charset="-78"/>
              </a:rPr>
              <a:t>سایر علائم</a:t>
            </a:r>
            <a:endParaRPr lang="en-US" sz="8000" b="1" dirty="0">
              <a:cs typeface="B Nazanin" panose="00000400000000000000" pitchFamily="2" charset="-78"/>
            </a:endParaRPr>
          </a:p>
        </p:txBody>
      </p:sp>
    </p:spTree>
    <p:extLst>
      <p:ext uri="{BB962C8B-B14F-4D97-AF65-F5344CB8AC3E}">
        <p14:creationId xmlns:p14="http://schemas.microsoft.com/office/powerpoint/2010/main" val="3744516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131</TotalTime>
  <Words>842</Words>
  <Application>Microsoft Office PowerPoint</Application>
  <PresentationFormat>Widescreen</PresentationFormat>
  <Paragraphs>90</Paragraphs>
  <Slides>24</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 Nazanin</vt:lpstr>
      <vt:lpstr>Century Gothic</vt:lpstr>
      <vt:lpstr>Wingdings 3</vt:lpstr>
      <vt:lpstr>Wisp</vt:lpstr>
      <vt:lpstr>پروژه خواندن نت موسیقی</vt:lpstr>
      <vt:lpstr>مقدمات</vt:lpstr>
      <vt:lpstr>حامل</vt:lpstr>
      <vt:lpstr>شکل نت ها</vt:lpstr>
      <vt:lpstr>وقفه ها</vt:lpstr>
      <vt:lpstr>کلید</vt:lpstr>
      <vt:lpstr>مثال بخشی از سمفونی نهم بتهوون  </vt:lpstr>
      <vt:lpstr>Click on Video To Play</vt:lpstr>
      <vt:lpstr>سایر علائم</vt:lpstr>
      <vt:lpstr>PowerPoint Presentation</vt:lpstr>
      <vt:lpstr>علامت های عرضی</vt:lpstr>
      <vt:lpstr>خطوط اضافی</vt:lpstr>
      <vt:lpstr>حامل عمومی</vt:lpstr>
      <vt:lpstr>Click on Video To Play</vt:lpstr>
      <vt:lpstr>منابع</vt:lpstr>
      <vt:lpstr>تعریف پروژه</vt:lpstr>
      <vt:lpstr>تعریف پروژه</vt:lpstr>
      <vt:lpstr>چالش ها</vt:lpstr>
      <vt:lpstr>چالش ها</vt:lpstr>
      <vt:lpstr>PowerPoint Presentation</vt:lpstr>
      <vt:lpstr>چالش ها</vt:lpstr>
      <vt:lpstr>چالش ها</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15</cp:revision>
  <dcterms:created xsi:type="dcterms:W3CDTF">2018-12-11T00:20:24Z</dcterms:created>
  <dcterms:modified xsi:type="dcterms:W3CDTF">2018-12-11T07:50:17Z</dcterms:modified>
</cp:coreProperties>
</file>