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05778C4-EFD4-4571-947F-79E397D2A514}" type="datetimeFigureOut">
              <a:rPr lang="en-US" smtClean="0"/>
              <a:t>3/3/2020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B3B0A1-3AEC-4A1C-B2F8-8CFC87A3F54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21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778C4-EFD4-4571-947F-79E397D2A514}"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23029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778C4-EFD4-4571-947F-79E397D2A514}"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81268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5778C4-EFD4-4571-947F-79E397D2A514}"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328949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5778C4-EFD4-4571-947F-79E397D2A514}"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3B0A1-3AEC-4A1C-B2F8-8CFC87A3F54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35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5778C4-EFD4-4571-947F-79E397D2A514}"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251641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5778C4-EFD4-4571-947F-79E397D2A514}"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1813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5778C4-EFD4-4571-947F-79E397D2A514}"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140146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778C4-EFD4-4571-947F-79E397D2A514}"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13557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5778C4-EFD4-4571-947F-79E397D2A514}"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98533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5778C4-EFD4-4571-947F-79E397D2A514}"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3B0A1-3AEC-4A1C-B2F8-8CFC87A3F54D}" type="slidenum">
              <a:rPr lang="en-US" smtClean="0"/>
              <a:t>‹#›</a:t>
            </a:fld>
            <a:endParaRPr lang="en-US"/>
          </a:p>
        </p:txBody>
      </p:sp>
    </p:spTree>
    <p:extLst>
      <p:ext uri="{BB962C8B-B14F-4D97-AF65-F5344CB8AC3E}">
        <p14:creationId xmlns:p14="http://schemas.microsoft.com/office/powerpoint/2010/main" val="129496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05778C4-EFD4-4571-947F-79E397D2A514}" type="datetimeFigureOut">
              <a:rPr lang="en-US" smtClean="0"/>
              <a:t>3/3/2020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EB3B0A1-3AEC-4A1C-B2F8-8CFC87A3F54D}" type="slidenum">
              <a:rPr lang="en-US" smtClean="0"/>
              <a:t>‹#›</a:t>
            </a:fld>
            <a:endParaRPr lang="en-US"/>
          </a:p>
        </p:txBody>
      </p:sp>
    </p:spTree>
    <p:extLst>
      <p:ext uri="{BB962C8B-B14F-4D97-AF65-F5344CB8AC3E}">
        <p14:creationId xmlns:p14="http://schemas.microsoft.com/office/powerpoint/2010/main" val="1813289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6000" dirty="0" smtClean="0">
                <a:cs typeface="B Titr" panose="00000700000000000000" pitchFamily="2" charset="-78"/>
              </a:rPr>
              <a:t>بهینه سازی فرایند تشکیل نیروگاه برق مجازی با استفاده از نظریه بازی	</a:t>
            </a:r>
            <a:endParaRPr lang="en-US" sz="6000" dirty="0">
              <a:cs typeface="B Titr" panose="00000700000000000000" pitchFamily="2" charset="-78"/>
            </a:endParaRPr>
          </a:p>
        </p:txBody>
      </p:sp>
      <p:sp>
        <p:nvSpPr>
          <p:cNvPr id="3" name="Subtitle 2"/>
          <p:cNvSpPr>
            <a:spLocks noGrp="1"/>
          </p:cNvSpPr>
          <p:nvPr>
            <p:ph type="subTitle" idx="1"/>
          </p:nvPr>
        </p:nvSpPr>
        <p:spPr/>
        <p:txBody>
          <a:bodyPr/>
          <a:lstStyle/>
          <a:p>
            <a:r>
              <a:rPr lang="fa-IR" dirty="0" smtClean="0">
                <a:cs typeface="B Zar" panose="00000400000000000000" pitchFamily="2" charset="-78"/>
              </a:rPr>
              <a:t>دانشجو: سهیل رستگار</a:t>
            </a:r>
          </a:p>
          <a:p>
            <a:r>
              <a:rPr lang="fa-IR" dirty="0" smtClean="0">
                <a:cs typeface="B Zar" panose="00000400000000000000" pitchFamily="2" charset="-78"/>
              </a:rPr>
              <a:t>استاد راهنما: دکتر ناصر مزینی</a:t>
            </a:r>
            <a:endParaRPr lang="en-US" dirty="0">
              <a:cs typeface="B Zar" panose="00000400000000000000" pitchFamily="2" charset="-78"/>
            </a:endParaRPr>
          </a:p>
        </p:txBody>
      </p:sp>
      <p:sp>
        <p:nvSpPr>
          <p:cNvPr id="4" name="TextBox 3"/>
          <p:cNvSpPr txBox="1"/>
          <p:nvPr/>
        </p:nvSpPr>
        <p:spPr>
          <a:xfrm>
            <a:off x="5622878" y="6100549"/>
            <a:ext cx="1924334" cy="369332"/>
          </a:xfrm>
          <a:prstGeom prst="rect">
            <a:avLst/>
          </a:prstGeom>
          <a:noFill/>
        </p:spPr>
        <p:txBody>
          <a:bodyPr wrap="square" rtlCol="0">
            <a:spAutoFit/>
          </a:bodyPr>
          <a:lstStyle/>
          <a:p>
            <a:r>
              <a:rPr lang="fa-IR" dirty="0" smtClean="0">
                <a:cs typeface="B Zar" panose="00000400000000000000" pitchFamily="2" charset="-78"/>
              </a:rPr>
              <a:t>بهمن 1398</a:t>
            </a:r>
            <a:endParaRPr lang="en-US" dirty="0">
              <a:cs typeface="B Zar" panose="00000400000000000000" pitchFamily="2" charset="-78"/>
            </a:endParaRPr>
          </a:p>
        </p:txBody>
      </p:sp>
    </p:spTree>
    <p:extLst>
      <p:ext uri="{BB962C8B-B14F-4D97-AF65-F5344CB8AC3E}">
        <p14:creationId xmlns:p14="http://schemas.microsoft.com/office/powerpoint/2010/main" val="242991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mage result for smart gri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9809" y="0"/>
            <a:ext cx="6696221" cy="6857999"/>
          </a:xfrm>
          <a:prstGeom prst="rect">
            <a:avLst/>
          </a:prstGeom>
          <a:noFill/>
          <a:ln>
            <a:noFill/>
          </a:ln>
        </p:spPr>
      </p:pic>
    </p:spTree>
    <p:extLst>
      <p:ext uri="{BB962C8B-B14F-4D97-AF65-F5344CB8AC3E}">
        <p14:creationId xmlns:p14="http://schemas.microsoft.com/office/powerpoint/2010/main" val="126921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7" y="1463739"/>
            <a:ext cx="10223695" cy="3699103"/>
          </a:xfrm>
        </p:spPr>
        <p:txBody>
          <a:bodyPr>
            <a:normAutofit/>
          </a:bodyPr>
          <a:lstStyle/>
          <a:p>
            <a:pPr algn="ctr" rtl="1"/>
            <a:r>
              <a:rPr lang="fa-IR" sz="7200" dirty="0" smtClean="0">
                <a:cs typeface="B Titr" panose="00000700000000000000" pitchFamily="2" charset="-78"/>
              </a:rPr>
              <a:t>فصل سوم: مروری بر کارهای مرتبط</a:t>
            </a:r>
            <a:endParaRPr lang="en-US" sz="7200" dirty="0">
              <a:cs typeface="B Titr" panose="00000700000000000000" pitchFamily="2" charset="-78"/>
            </a:endParaRPr>
          </a:p>
        </p:txBody>
      </p:sp>
    </p:spTree>
    <p:extLst>
      <p:ext uri="{BB962C8B-B14F-4D97-AF65-F5344CB8AC3E}">
        <p14:creationId xmlns:p14="http://schemas.microsoft.com/office/powerpoint/2010/main" val="8811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7" y="1463739"/>
            <a:ext cx="10223695" cy="3699103"/>
          </a:xfrm>
        </p:spPr>
        <p:txBody>
          <a:bodyPr>
            <a:normAutofit/>
          </a:bodyPr>
          <a:lstStyle/>
          <a:p>
            <a:pPr algn="ctr" rtl="1"/>
            <a:r>
              <a:rPr lang="fa-IR" sz="7200" dirty="0" smtClean="0">
                <a:cs typeface="B Titr" panose="00000700000000000000" pitchFamily="2" charset="-78"/>
              </a:rPr>
              <a:t>فصل چهارم: روش پیشنهادی</a:t>
            </a:r>
            <a:endParaRPr lang="en-US" sz="7200" dirty="0">
              <a:cs typeface="B Titr" panose="00000700000000000000" pitchFamily="2" charset="-78"/>
            </a:endParaRPr>
          </a:p>
        </p:txBody>
      </p:sp>
    </p:spTree>
    <p:extLst>
      <p:ext uri="{BB962C8B-B14F-4D97-AF65-F5344CB8AC3E}">
        <p14:creationId xmlns:p14="http://schemas.microsoft.com/office/powerpoint/2010/main" val="314664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روش پیشنهادی</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a:cs typeface="B Zar" panose="00000400000000000000" pitchFamily="2" charset="-78"/>
              </a:rPr>
              <a:t> </a:t>
            </a:r>
            <a:r>
              <a:rPr lang="fa-IR" sz="3600" dirty="0" smtClean="0">
                <a:cs typeface="B Zar" panose="00000400000000000000" pitchFamily="2" charset="-78"/>
              </a:rPr>
              <a:t>روش قیمت گذاری</a:t>
            </a:r>
          </a:p>
          <a:p>
            <a:pPr algn="r" rtl="1"/>
            <a:endParaRPr lang="fa-IR" sz="28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pic>
        <p:nvPicPr>
          <p:cNvPr id="5" name="Picture 4"/>
          <p:cNvPicPr>
            <a:picLocks noChangeAspect="1"/>
          </p:cNvPicPr>
          <p:nvPr/>
        </p:nvPicPr>
        <p:blipFill>
          <a:blip r:embed="rId2"/>
          <a:stretch>
            <a:fillRect/>
          </a:stretch>
        </p:blipFill>
        <p:spPr>
          <a:xfrm>
            <a:off x="2388497" y="2614612"/>
            <a:ext cx="7381875" cy="2924175"/>
          </a:xfrm>
          <a:prstGeom prst="rect">
            <a:avLst/>
          </a:prstGeom>
        </p:spPr>
      </p:pic>
    </p:spTree>
    <p:extLst>
      <p:ext uri="{BB962C8B-B14F-4D97-AF65-F5344CB8AC3E}">
        <p14:creationId xmlns:p14="http://schemas.microsoft.com/office/powerpoint/2010/main" val="150860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روش پیشنهادی</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a:cs typeface="B Zar" panose="00000400000000000000" pitchFamily="2" charset="-78"/>
              </a:rPr>
              <a:t> </a:t>
            </a:r>
            <a:r>
              <a:rPr lang="fa-IR" sz="3600" dirty="0" smtClean="0">
                <a:cs typeface="B Zar" panose="00000400000000000000" pitchFamily="2" charset="-78"/>
              </a:rPr>
              <a:t>روش قیمت گذاری</a:t>
            </a:r>
          </a:p>
          <a:p>
            <a:pPr algn="r" rtl="1"/>
            <a:endParaRPr lang="fa-IR" sz="28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pic>
        <p:nvPicPr>
          <p:cNvPr id="4" name="Picture 3"/>
          <p:cNvPicPr>
            <a:picLocks noChangeAspect="1"/>
          </p:cNvPicPr>
          <p:nvPr/>
        </p:nvPicPr>
        <p:blipFill>
          <a:blip r:embed="rId2"/>
          <a:stretch>
            <a:fillRect/>
          </a:stretch>
        </p:blipFill>
        <p:spPr>
          <a:xfrm>
            <a:off x="2777178" y="2743200"/>
            <a:ext cx="6646197" cy="820908"/>
          </a:xfrm>
          <a:prstGeom prst="rect">
            <a:avLst/>
          </a:prstGeom>
        </p:spPr>
      </p:pic>
      <p:pic>
        <p:nvPicPr>
          <p:cNvPr id="6" name="Picture 5"/>
          <p:cNvPicPr>
            <a:picLocks noChangeAspect="1"/>
          </p:cNvPicPr>
          <p:nvPr/>
        </p:nvPicPr>
        <p:blipFill>
          <a:blip r:embed="rId3"/>
          <a:stretch>
            <a:fillRect/>
          </a:stretch>
        </p:blipFill>
        <p:spPr>
          <a:xfrm>
            <a:off x="2777178" y="3868617"/>
            <a:ext cx="6429500" cy="1162782"/>
          </a:xfrm>
          <a:prstGeom prst="rect">
            <a:avLst/>
          </a:prstGeom>
        </p:spPr>
      </p:pic>
    </p:spTree>
    <p:extLst>
      <p:ext uri="{BB962C8B-B14F-4D97-AF65-F5344CB8AC3E}">
        <p14:creationId xmlns:p14="http://schemas.microsoft.com/office/powerpoint/2010/main" val="60993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روش پیشنهادی</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a:cs typeface="B Zar" panose="00000400000000000000" pitchFamily="2" charset="-78"/>
              </a:rPr>
              <a:t> </a:t>
            </a:r>
            <a:r>
              <a:rPr lang="fa-IR" sz="3600" dirty="0" smtClean="0">
                <a:cs typeface="B Zar" panose="00000400000000000000" pitchFamily="2" charset="-78"/>
              </a:rPr>
              <a:t>جزئییات پیاده سازی</a:t>
            </a:r>
          </a:p>
          <a:p>
            <a:pPr lvl="1" algn="r" rtl="1"/>
            <a:r>
              <a:rPr lang="fa-IR" sz="3400" dirty="0" smtClean="0">
                <a:cs typeface="B Zar" panose="00000400000000000000" pitchFamily="2" charset="-78"/>
              </a:rPr>
              <a:t>ایجاد عامل ها</a:t>
            </a:r>
          </a:p>
          <a:p>
            <a:pPr lvl="1" algn="r" rtl="1"/>
            <a:r>
              <a:rPr lang="fa-IR" sz="3400" dirty="0" smtClean="0">
                <a:cs typeface="B Zar" panose="00000400000000000000" pitchFamily="2" charset="-78"/>
              </a:rPr>
              <a:t>مذاکره</a:t>
            </a:r>
          </a:p>
          <a:p>
            <a:pPr lvl="1" algn="r" rtl="1"/>
            <a:r>
              <a:rPr lang="fa-IR" sz="3400" dirty="0" smtClean="0">
                <a:cs typeface="B Zar" panose="00000400000000000000" pitchFamily="2" charset="-78"/>
              </a:rPr>
              <a:t>رضایت مندی</a:t>
            </a:r>
          </a:p>
          <a:p>
            <a:pPr algn="r" rtl="1"/>
            <a:endParaRPr lang="fa-IR" sz="28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spTree>
    <p:extLst>
      <p:ext uri="{BB962C8B-B14F-4D97-AF65-F5344CB8AC3E}">
        <p14:creationId xmlns:p14="http://schemas.microsoft.com/office/powerpoint/2010/main" val="180638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7" y="1463739"/>
            <a:ext cx="10223695" cy="3699103"/>
          </a:xfrm>
        </p:spPr>
        <p:txBody>
          <a:bodyPr>
            <a:normAutofit/>
          </a:bodyPr>
          <a:lstStyle/>
          <a:p>
            <a:pPr algn="ctr" rtl="1"/>
            <a:r>
              <a:rPr lang="fa-IR" sz="7200" dirty="0" smtClean="0">
                <a:cs typeface="B Titr" panose="00000700000000000000" pitchFamily="2" charset="-78"/>
              </a:rPr>
              <a:t>فصل پنجم:ارزیابی روش پیشنهادی</a:t>
            </a:r>
            <a:endParaRPr lang="en-US" sz="7200" dirty="0">
              <a:cs typeface="B Titr" panose="00000700000000000000" pitchFamily="2" charset="-78"/>
            </a:endParaRPr>
          </a:p>
        </p:txBody>
      </p:sp>
    </p:spTree>
    <p:extLst>
      <p:ext uri="{BB962C8B-B14F-4D97-AF65-F5344CB8AC3E}">
        <p14:creationId xmlns:p14="http://schemas.microsoft.com/office/powerpoint/2010/main" val="231497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ارزیابی روش پیشنهادی</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a:cs typeface="B Zar" panose="00000400000000000000" pitchFamily="2" charset="-78"/>
              </a:rPr>
              <a:t> </a:t>
            </a:r>
            <a:r>
              <a:rPr lang="fa-IR" sz="3600" dirty="0" smtClean="0">
                <a:cs typeface="B Zar" panose="00000400000000000000" pitchFamily="2" charset="-78"/>
              </a:rPr>
              <a:t>داده های آزمایش</a:t>
            </a:r>
          </a:p>
          <a:p>
            <a:pPr algn="r" rtl="1"/>
            <a:endParaRPr lang="fa-IR" sz="3600" dirty="0">
              <a:cs typeface="B Zar" panose="00000400000000000000" pitchFamily="2" charset="-78"/>
            </a:endParaRPr>
          </a:p>
          <a:p>
            <a:pPr algn="r" rtl="1"/>
            <a:r>
              <a:rPr lang="fa-IR" sz="3600" dirty="0" smtClean="0">
                <a:cs typeface="B Zar" panose="00000400000000000000" pitchFamily="2" charset="-78"/>
              </a:rPr>
              <a:t>نتایج</a:t>
            </a:r>
            <a:endParaRPr lang="fa-IR" sz="3400" dirty="0" smtClean="0">
              <a:cs typeface="B Zar" panose="00000400000000000000" pitchFamily="2" charset="-78"/>
            </a:endParaRPr>
          </a:p>
          <a:p>
            <a:pPr algn="r" rtl="1"/>
            <a:endParaRPr lang="fa-IR" sz="28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spTree>
    <p:extLst>
      <p:ext uri="{BB962C8B-B14F-4D97-AF65-F5344CB8AC3E}">
        <p14:creationId xmlns:p14="http://schemas.microsoft.com/office/powerpoint/2010/main" val="254951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460" y="951912"/>
            <a:ext cx="18088704" cy="2854056"/>
          </a:xfrm>
        </p:spPr>
        <p:txBody>
          <a:bodyPr/>
          <a:lstStyle/>
          <a:p>
            <a:pPr algn="ctr" rtl="1"/>
            <a:endParaRPr lang="en-US" dirty="0">
              <a:cs typeface="B Titr" panose="00000700000000000000" pitchFamily="2" charset="-78"/>
            </a:endParaRPr>
          </a:p>
        </p:txBody>
      </p:sp>
      <p:sp>
        <p:nvSpPr>
          <p:cNvPr id="4" name="Content Placeholder 3"/>
          <p:cNvSpPr>
            <a:spLocks noGrp="1"/>
          </p:cNvSpPr>
          <p:nvPr>
            <p:ph idx="1"/>
          </p:nvPr>
        </p:nvSpPr>
        <p:spPr/>
        <p:txBody>
          <a:bodyPr/>
          <a:lstStyle/>
          <a:p>
            <a:endParaRPr lang="en-US"/>
          </a:p>
        </p:txBody>
      </p:sp>
      <p:pic>
        <p:nvPicPr>
          <p:cNvPr id="3074" name="Picture 2" descr="Figur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5" y="348663"/>
            <a:ext cx="12112365" cy="606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86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098" name="Picture 2" descr="Figure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 y="456517"/>
            <a:ext cx="12135052" cy="607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47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2054"/>
            <a:ext cx="9875520" cy="1356360"/>
          </a:xfrm>
        </p:spPr>
        <p:txBody>
          <a:bodyPr/>
          <a:lstStyle/>
          <a:p>
            <a:pPr algn="ctr" rtl="1"/>
            <a:r>
              <a:rPr lang="fa-IR" dirty="0" smtClean="0">
                <a:cs typeface="B Titr" panose="00000700000000000000" pitchFamily="2" charset="-78"/>
              </a:rPr>
              <a:t>چکیده</a:t>
            </a:r>
            <a:endParaRPr lang="en-US" dirty="0">
              <a:cs typeface="B Titr" panose="00000700000000000000" pitchFamily="2" charset="-78"/>
            </a:endParaRPr>
          </a:p>
        </p:txBody>
      </p:sp>
      <p:sp>
        <p:nvSpPr>
          <p:cNvPr id="3" name="Content Placeholder 2"/>
          <p:cNvSpPr>
            <a:spLocks noGrp="1"/>
          </p:cNvSpPr>
          <p:nvPr>
            <p:ph idx="1"/>
          </p:nvPr>
        </p:nvSpPr>
        <p:spPr>
          <a:xfrm>
            <a:off x="1143000" y="1446663"/>
            <a:ext cx="9872871" cy="5076967"/>
          </a:xfrm>
        </p:spPr>
        <p:txBody>
          <a:bodyPr>
            <a:normAutofit lnSpcReduction="10000"/>
          </a:bodyPr>
          <a:lstStyle/>
          <a:p>
            <a:pPr marL="45720" indent="0" algn="r" rtl="1">
              <a:buNone/>
            </a:pPr>
            <a:r>
              <a:rPr lang="ar-SA" dirty="0">
                <a:cs typeface="B Zar" panose="00000400000000000000" pitchFamily="2" charset="-78"/>
              </a:rPr>
              <a:t>با سرعت گرفتن رشد شبکه­­های هوشمند برق، چالش­های متعددی نیز برای استفاده از این شبکه­ها به وجود می­آید. با افزایش تعداد اعضای شبکه­های هوشمند، ارائه­ی مکانیزمی برای کنترل آن­ها دشوارتر می­شود. خصوصاً که تعداد زیادی ازین اعضا شامل مولد­های خورشیدی و بادی و همینطور مولد­های کوچک خانگی می­­شود. این مولد­ها به دلیل کوچک بودن و غیرقابل اطمینان بودن از دید شبکه قابل اتکا نبوده و نمی­توانند نقشی موثر در شبکه ایفا کنند</a:t>
            </a:r>
            <a:r>
              <a:rPr lang="ar-SA" dirty="0" smtClean="0">
                <a:cs typeface="B Zar" panose="00000400000000000000" pitchFamily="2" charset="-78"/>
              </a:rPr>
              <a:t>.</a:t>
            </a:r>
            <a:endParaRPr lang="fa-IR" dirty="0" smtClean="0">
              <a:cs typeface="B Zar" panose="00000400000000000000" pitchFamily="2" charset="-78"/>
            </a:endParaRPr>
          </a:p>
          <a:p>
            <a:pPr marL="45720" indent="0" algn="r" rtl="1">
              <a:buNone/>
            </a:pPr>
            <a:r>
              <a:rPr lang="ar-SA" dirty="0">
                <a:cs typeface="B Zar" panose="00000400000000000000" pitchFamily="2" charset="-78"/>
              </a:rPr>
              <a:t>نیروگاه­ برق مجازی مکانیزمی است که برای حل این مسائل معرفی شده است. به این ترتیب که اعضا با یافتن اعضای مکمل، تولید کلی و ضریب اطمینان تولید خود را افزایش می­دهند و به عنوان یک مجموعه­ی قابل اتکا از طرف شبکه نیز پشتیبانی شوند. با این کار هم ارزش سرویس­های انرژی اعضا بیشینه می­شود، و هم با خطای پیش بینی کمتر مجموعه، شبکه با قابلیت اطمینان بیشتری می­تواند سرویس دهی کند. در این پایان نامه، مکانیزمی برای شکل گرفتن نیروگاه برق مجازی معرفی می­گردد و ارتباط میان سود شبکه و مولد بررسی می­شود</a:t>
            </a:r>
            <a:r>
              <a:rPr lang="ar-SA" dirty="0" smtClean="0">
                <a:cs typeface="B Zar" panose="00000400000000000000" pitchFamily="2" charset="-78"/>
              </a:rPr>
              <a:t>.</a:t>
            </a:r>
            <a:endParaRPr lang="fa-IR" dirty="0" smtClean="0">
              <a:cs typeface="B Zar" panose="00000400000000000000" pitchFamily="2" charset="-78"/>
            </a:endParaRPr>
          </a:p>
          <a:p>
            <a:pPr marL="45720" indent="0" algn="r" rtl="1">
              <a:buNone/>
            </a:pPr>
            <a:r>
              <a:rPr lang="ar-SA" dirty="0">
                <a:cs typeface="B Zar" panose="00000400000000000000" pitchFamily="2" charset="-78"/>
              </a:rPr>
              <a:t>در مکانیزم ارائه شده از نظریه­ی بازی­ها برای مسئله­ی شکل گیری نیروگاه برق مجازی، به صورتی که هم اعضا هم شبکه سود کنند استفاده شده است. بدین منظور یک مکانیسم قیمت گذاری به کار برده شده که شامل پاداش برای انگیزه بخشی به اعضا جهت تشکیل نیروگاه برق مجازی است. سپس توابع و پارامتر­های مختلف و تاثیر آن­ها در فرایند شکل­گرفتن نیروگاه برق مجازی و میزان سود موجودیت­های مختلف بررسی شده است. چارچوب پیشنهادی با استفاده از زبان پایتون پیاده­سازی شده است</a:t>
            </a:r>
            <a:r>
              <a:rPr lang="ar-SA" dirty="0" smtClean="0">
                <a:cs typeface="B Zar" panose="00000400000000000000" pitchFamily="2" charset="-78"/>
              </a:rPr>
              <a:t>.</a:t>
            </a:r>
            <a:endParaRPr lang="fa-IR" dirty="0" smtClean="0">
              <a:cs typeface="B Zar" panose="00000400000000000000" pitchFamily="2" charset="-78"/>
            </a:endParaRPr>
          </a:p>
          <a:p>
            <a:pPr marL="45720" indent="0" algn="r" rtl="1">
              <a:buNone/>
            </a:pPr>
            <a:r>
              <a:rPr lang="fa-IR" dirty="0" smtClean="0">
                <a:cs typeface="B Zar" panose="00000400000000000000" pitchFamily="2" charset="-78"/>
              </a:rPr>
              <a:t>کلمات کلیدی: </a:t>
            </a:r>
            <a:r>
              <a:rPr lang="ar-SA" dirty="0">
                <a:cs typeface="B Zar" panose="00000400000000000000" pitchFamily="2" charset="-78"/>
              </a:rPr>
              <a:t>شبکه­ی هوشمند برق، نیروگاه برق مجازی، نظریه­ی بازی­ها، مکانیسم قیمت گذاری.</a:t>
            </a:r>
            <a:endParaRPr lang="en-US" dirty="0">
              <a:cs typeface="B Zar" panose="00000400000000000000" pitchFamily="2" charset="-78"/>
            </a:endParaRPr>
          </a:p>
          <a:p>
            <a:pPr marL="45720" indent="0" algn="r" rtl="1">
              <a:buNone/>
            </a:pPr>
            <a:endParaRPr lang="en-US" dirty="0">
              <a:cs typeface="B Zar" panose="00000400000000000000" pitchFamily="2" charset="-78"/>
            </a:endParaRPr>
          </a:p>
          <a:p>
            <a:pPr marL="45720" indent="0" algn="r" rtl="1">
              <a:buNone/>
            </a:pPr>
            <a:endParaRPr lang="en-US" dirty="0">
              <a:cs typeface="B Zar" panose="00000400000000000000" pitchFamily="2" charset="-78"/>
            </a:endParaRPr>
          </a:p>
          <a:p>
            <a:pPr marL="45720" indent="0" algn="r" rtl="1">
              <a:buNone/>
            </a:pPr>
            <a:endParaRPr lang="en-US" dirty="0">
              <a:cs typeface="B Zar" panose="00000400000000000000" pitchFamily="2" charset="-78"/>
            </a:endParaRPr>
          </a:p>
        </p:txBody>
      </p:sp>
    </p:spTree>
    <p:extLst>
      <p:ext uri="{BB962C8B-B14F-4D97-AF65-F5344CB8AC3E}">
        <p14:creationId xmlns:p14="http://schemas.microsoft.com/office/powerpoint/2010/main" val="303215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122" name="Picture 2" descr="Figure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 y="245500"/>
            <a:ext cx="12149820" cy="608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93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146" name="Picture 2" descr="Figure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3297"/>
            <a:ext cx="12177907" cy="609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091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7" y="1463739"/>
            <a:ext cx="10223695" cy="3699103"/>
          </a:xfrm>
        </p:spPr>
        <p:txBody>
          <a:bodyPr>
            <a:normAutofit/>
          </a:bodyPr>
          <a:lstStyle/>
          <a:p>
            <a:pPr algn="ctr" rtl="1"/>
            <a:r>
              <a:rPr lang="fa-IR" sz="7200" dirty="0" smtClean="0">
                <a:cs typeface="B Titr" panose="00000700000000000000" pitchFamily="2" charset="-78"/>
              </a:rPr>
              <a:t>فصل ششم:جمع بندی و کارهای آینده</a:t>
            </a:r>
            <a:endParaRPr lang="en-US" sz="7200" dirty="0">
              <a:cs typeface="B Titr" panose="00000700000000000000" pitchFamily="2" charset="-78"/>
            </a:endParaRPr>
          </a:p>
        </p:txBody>
      </p:sp>
    </p:spTree>
    <p:extLst>
      <p:ext uri="{BB962C8B-B14F-4D97-AF65-F5344CB8AC3E}">
        <p14:creationId xmlns:p14="http://schemas.microsoft.com/office/powerpoint/2010/main" val="277189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7" y="1463739"/>
            <a:ext cx="10223695" cy="3699103"/>
          </a:xfrm>
        </p:spPr>
        <p:txBody>
          <a:bodyPr>
            <a:normAutofit/>
          </a:bodyPr>
          <a:lstStyle/>
          <a:p>
            <a:pPr algn="ctr" rtl="1"/>
            <a:r>
              <a:rPr lang="fa-IR" sz="7200" dirty="0" smtClean="0">
                <a:cs typeface="B Titr" panose="00000700000000000000" pitchFamily="2" charset="-78"/>
              </a:rPr>
              <a:t>فصل اول: مقدمه</a:t>
            </a:r>
            <a:endParaRPr lang="en-US" sz="7200" dirty="0">
              <a:cs typeface="B Titr" panose="00000700000000000000" pitchFamily="2" charset="-78"/>
            </a:endParaRPr>
          </a:p>
        </p:txBody>
      </p:sp>
    </p:spTree>
    <p:extLst>
      <p:ext uri="{BB962C8B-B14F-4D97-AF65-F5344CB8AC3E}">
        <p14:creationId xmlns:p14="http://schemas.microsoft.com/office/powerpoint/2010/main" val="103078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global-primary-ener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2720" y="-6048"/>
            <a:ext cx="9716012" cy="686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34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مقدمه</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Zar" panose="00000400000000000000" pitchFamily="2" charset="-78"/>
              </a:rPr>
              <a:t>شبکه ی سنتی – یک طرفه</a:t>
            </a:r>
          </a:p>
          <a:p>
            <a:pPr algn="r" rtl="1"/>
            <a:endParaRPr lang="fa-IR" sz="3200" dirty="0">
              <a:cs typeface="B Zar" panose="00000400000000000000" pitchFamily="2" charset="-78"/>
            </a:endParaRPr>
          </a:p>
          <a:p>
            <a:pPr algn="r" rtl="1"/>
            <a:r>
              <a:rPr lang="fa-IR" sz="3200" dirty="0" smtClean="0">
                <a:cs typeface="B Zar" panose="00000400000000000000" pitchFamily="2" charset="-78"/>
              </a:rPr>
              <a:t>شبکه ی هوشمند – دو طرفه</a:t>
            </a:r>
            <a:endParaRPr lang="en-US" sz="3200" dirty="0">
              <a:cs typeface="B Zar" panose="00000400000000000000" pitchFamily="2" charset="-78"/>
            </a:endParaRPr>
          </a:p>
        </p:txBody>
      </p:sp>
    </p:spTree>
    <p:extLst>
      <p:ext uri="{BB962C8B-B14F-4D97-AF65-F5344CB8AC3E}">
        <p14:creationId xmlns:p14="http://schemas.microsoft.com/office/powerpoint/2010/main" val="373089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7" y="1463739"/>
            <a:ext cx="10223695" cy="3699103"/>
          </a:xfrm>
        </p:spPr>
        <p:txBody>
          <a:bodyPr>
            <a:normAutofit/>
          </a:bodyPr>
          <a:lstStyle/>
          <a:p>
            <a:pPr algn="ctr" rtl="1"/>
            <a:r>
              <a:rPr lang="fa-IR" sz="7200" dirty="0" smtClean="0">
                <a:cs typeface="B Titr" panose="00000700000000000000" pitchFamily="2" charset="-78"/>
              </a:rPr>
              <a:t>فصل دوم: مروری بر ادبیات</a:t>
            </a:r>
            <a:endParaRPr lang="en-US" sz="7200" dirty="0">
              <a:cs typeface="B Titr" panose="00000700000000000000" pitchFamily="2" charset="-78"/>
            </a:endParaRPr>
          </a:p>
        </p:txBody>
      </p:sp>
    </p:spTree>
    <p:extLst>
      <p:ext uri="{BB962C8B-B14F-4D97-AF65-F5344CB8AC3E}">
        <p14:creationId xmlns:p14="http://schemas.microsoft.com/office/powerpoint/2010/main" val="8426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مروری بر ادبیات</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smtClean="0">
                <a:cs typeface="B Zar" panose="00000400000000000000" pitchFamily="2" charset="-78"/>
              </a:rPr>
              <a:t>سیستم چند عامله</a:t>
            </a:r>
          </a:p>
          <a:p>
            <a:pPr lvl="1" algn="r" rtl="1"/>
            <a:r>
              <a:rPr lang="fa-IR" sz="3200" dirty="0" smtClean="0">
                <a:cs typeface="B Zar" panose="00000400000000000000" pitchFamily="2" charset="-78"/>
              </a:rPr>
              <a:t>عامل</a:t>
            </a:r>
          </a:p>
          <a:p>
            <a:pPr lvl="1" algn="r" rtl="1"/>
            <a:r>
              <a:rPr lang="fa-IR" sz="3200" dirty="0" smtClean="0">
                <a:cs typeface="B Zar" panose="00000400000000000000" pitchFamily="2" charset="-78"/>
              </a:rPr>
              <a:t>محیط</a:t>
            </a:r>
          </a:p>
          <a:p>
            <a:pPr lvl="1" algn="r" rtl="1"/>
            <a:r>
              <a:rPr lang="fa-IR" sz="3200" dirty="0" smtClean="0">
                <a:cs typeface="B Zar" panose="00000400000000000000" pitchFamily="2" charset="-78"/>
              </a:rPr>
              <a:t>مزایا – دید محلی و دانش محدود – انعطاف پذیر، مقاوم در برابر خطا، مقیاس پذیر- مناسب برای مسائل توزیع شده – عدم وابستگی معماری به تکنولوژی خاص</a:t>
            </a:r>
            <a:endParaRPr lang="fa-IR" sz="32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spTree>
    <p:extLst>
      <p:ext uri="{BB962C8B-B14F-4D97-AF65-F5344CB8AC3E}">
        <p14:creationId xmlns:p14="http://schemas.microsoft.com/office/powerpoint/2010/main" val="265811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مروری بر ادبیات</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a:cs typeface="B Zar" panose="00000400000000000000" pitchFamily="2" charset="-78"/>
              </a:rPr>
              <a:t> </a:t>
            </a:r>
            <a:r>
              <a:rPr lang="fa-IR" sz="3600" dirty="0" smtClean="0">
                <a:cs typeface="B Zar" panose="00000400000000000000" pitchFamily="2" charset="-78"/>
              </a:rPr>
              <a:t>نظریه بازی ها</a:t>
            </a:r>
          </a:p>
          <a:p>
            <a:pPr algn="r" rtl="1"/>
            <a:endParaRPr lang="fa-IR" sz="3600" dirty="0" smtClean="0">
              <a:cs typeface="B Zar" panose="00000400000000000000" pitchFamily="2" charset="-78"/>
            </a:endParaRPr>
          </a:p>
          <a:p>
            <a:pPr algn="r" rtl="1"/>
            <a:r>
              <a:rPr lang="fa-IR" sz="3600" dirty="0" smtClean="0">
                <a:cs typeface="B Zar" panose="00000400000000000000" pitchFamily="2" charset="-78"/>
              </a:rPr>
              <a:t>سازمان در سیستم چند عامله</a:t>
            </a:r>
          </a:p>
          <a:p>
            <a:pPr lvl="1" algn="r" rtl="1"/>
            <a:r>
              <a:rPr lang="fa-IR" sz="3000" dirty="0" smtClean="0">
                <a:cs typeface="B Zar" panose="00000400000000000000" pitchFamily="2" charset="-78"/>
              </a:rPr>
              <a:t>سلسه مراتبی</a:t>
            </a:r>
          </a:p>
          <a:p>
            <a:pPr lvl="1" algn="r" rtl="1"/>
            <a:r>
              <a:rPr lang="fa-IR" sz="3000" dirty="0" smtClean="0">
                <a:cs typeface="B Zar" panose="00000400000000000000" pitchFamily="2" charset="-78"/>
              </a:rPr>
              <a:t>هولونی</a:t>
            </a:r>
          </a:p>
          <a:p>
            <a:pPr lvl="1" algn="r" rtl="1"/>
            <a:r>
              <a:rPr lang="fa-IR" sz="3000" dirty="0" smtClean="0">
                <a:cs typeface="B Zar" panose="00000400000000000000" pitchFamily="2" charset="-78"/>
              </a:rPr>
              <a:t>ائتلاف</a:t>
            </a:r>
            <a:endParaRPr lang="fa-IR" sz="30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spTree>
    <p:extLst>
      <p:ext uri="{BB962C8B-B14F-4D97-AF65-F5344CB8AC3E}">
        <p14:creationId xmlns:p14="http://schemas.microsoft.com/office/powerpoint/2010/main" val="14068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Titr" panose="00000700000000000000" pitchFamily="2" charset="-78"/>
              </a:rPr>
              <a:t>مروری بر ادبیات</a:t>
            </a:r>
            <a:endParaRPr lang="en-US" dirty="0">
              <a:cs typeface="B Titr" panose="00000700000000000000" pitchFamily="2" charset="-78"/>
            </a:endParaRPr>
          </a:p>
        </p:txBody>
      </p:sp>
      <p:sp>
        <p:nvSpPr>
          <p:cNvPr id="3" name="Content Placeholder 2"/>
          <p:cNvSpPr>
            <a:spLocks noGrp="1"/>
          </p:cNvSpPr>
          <p:nvPr>
            <p:ph idx="1"/>
          </p:nvPr>
        </p:nvSpPr>
        <p:spPr/>
        <p:txBody>
          <a:bodyPr>
            <a:normAutofit/>
          </a:bodyPr>
          <a:lstStyle/>
          <a:p>
            <a:pPr algn="r" rtl="1"/>
            <a:r>
              <a:rPr lang="fa-IR" sz="3600" dirty="0">
                <a:cs typeface="B Zar" panose="00000400000000000000" pitchFamily="2" charset="-78"/>
              </a:rPr>
              <a:t> </a:t>
            </a:r>
            <a:r>
              <a:rPr lang="fa-IR" sz="3600" dirty="0" smtClean="0">
                <a:cs typeface="B Zar" panose="00000400000000000000" pitchFamily="2" charset="-78"/>
              </a:rPr>
              <a:t>شبکه ی برق هوشمند</a:t>
            </a:r>
          </a:p>
          <a:p>
            <a:pPr lvl="1" algn="r" rtl="1"/>
            <a:r>
              <a:rPr lang="fa-IR" sz="2800" dirty="0" smtClean="0">
                <a:cs typeface="B Zar" panose="00000400000000000000" pitchFamily="2" charset="-78"/>
              </a:rPr>
              <a:t>مدیریت تقاضا</a:t>
            </a:r>
          </a:p>
          <a:p>
            <a:pPr lvl="1" algn="r" rtl="1"/>
            <a:r>
              <a:rPr lang="fa-IR" sz="2800" dirty="0" smtClean="0">
                <a:cs typeface="B Zar" panose="00000400000000000000" pitchFamily="2" charset="-78"/>
              </a:rPr>
              <a:t>نیروگاه برق مجازی</a:t>
            </a:r>
            <a:endParaRPr lang="fa-IR" sz="2800" dirty="0">
              <a:cs typeface="B Zar" panose="00000400000000000000" pitchFamily="2" charset="-78"/>
            </a:endParaRPr>
          </a:p>
          <a:p>
            <a:pPr marL="274320" lvl="1" indent="0" algn="r" rtl="1">
              <a:buNone/>
            </a:pPr>
            <a:endParaRPr lang="fa-IR" sz="2200" dirty="0">
              <a:cs typeface="B Zar" panose="00000400000000000000" pitchFamily="2" charset="-78"/>
            </a:endParaRPr>
          </a:p>
          <a:p>
            <a:pPr marL="274320" lvl="1" indent="0" algn="r" rtl="1">
              <a:buNone/>
            </a:pPr>
            <a:endParaRPr lang="fa-IR" sz="2200" dirty="0">
              <a:cs typeface="B Zar" panose="00000400000000000000" pitchFamily="2" charset="-78"/>
            </a:endParaRPr>
          </a:p>
        </p:txBody>
      </p:sp>
    </p:spTree>
    <p:extLst>
      <p:ext uri="{BB962C8B-B14F-4D97-AF65-F5344CB8AC3E}">
        <p14:creationId xmlns:p14="http://schemas.microsoft.com/office/powerpoint/2010/main" val="259262155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57</TotalTime>
  <Words>459</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B Titr</vt:lpstr>
      <vt:lpstr>B Zar</vt:lpstr>
      <vt:lpstr>Corbel</vt:lpstr>
      <vt:lpstr>Basis</vt:lpstr>
      <vt:lpstr>بهینه سازی فرایند تشکیل نیروگاه برق مجازی با استفاده از نظریه بازی </vt:lpstr>
      <vt:lpstr>چکیده</vt:lpstr>
      <vt:lpstr>فصل اول: مقدمه</vt:lpstr>
      <vt:lpstr>PowerPoint Presentation</vt:lpstr>
      <vt:lpstr>مقدمه</vt:lpstr>
      <vt:lpstr>فصل دوم: مروری بر ادبیات</vt:lpstr>
      <vt:lpstr>مروری بر ادبیات</vt:lpstr>
      <vt:lpstr>مروری بر ادبیات</vt:lpstr>
      <vt:lpstr>مروری بر ادبیات</vt:lpstr>
      <vt:lpstr>PowerPoint Presentation</vt:lpstr>
      <vt:lpstr>فصل سوم: مروری بر کارهای مرتبط</vt:lpstr>
      <vt:lpstr>فصل چهارم: روش پیشنهادی</vt:lpstr>
      <vt:lpstr>روش پیشنهادی</vt:lpstr>
      <vt:lpstr>روش پیشنهادی</vt:lpstr>
      <vt:lpstr>روش پیشنهادی</vt:lpstr>
      <vt:lpstr>فصل پنجم:ارزیابی روش پیشنهادی</vt:lpstr>
      <vt:lpstr>ارزیابی روش پیشنهادی</vt:lpstr>
      <vt:lpstr>PowerPoint Presentation</vt:lpstr>
      <vt:lpstr>PowerPoint Presentation</vt:lpstr>
      <vt:lpstr>PowerPoint Presentation</vt:lpstr>
      <vt:lpstr>PowerPoint Presentation</vt:lpstr>
      <vt:lpstr>فصل ششم:جمع بندی و کارهای آینده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cp:revision>
  <dcterms:created xsi:type="dcterms:W3CDTF">2020-03-03T06:49:35Z</dcterms:created>
  <dcterms:modified xsi:type="dcterms:W3CDTF">2020-03-03T07:47:18Z</dcterms:modified>
</cp:coreProperties>
</file>