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3" r:id="rId5"/>
    <p:sldId id="262" r:id="rId6"/>
    <p:sldId id="269" r:id="rId7"/>
    <p:sldId id="271" r:id="rId8"/>
    <p:sldId id="275" r:id="rId9"/>
    <p:sldId id="300" r:id="rId10"/>
    <p:sldId id="285" r:id="rId11"/>
    <p:sldId id="287" r:id="rId12"/>
    <p:sldId id="294" r:id="rId13"/>
    <p:sldId id="304" r:id="rId14"/>
    <p:sldId id="305" r:id="rId15"/>
    <p:sldId id="306" r:id="rId16"/>
    <p:sldId id="308" r:id="rId17"/>
    <p:sldId id="307" r:id="rId18"/>
    <p:sldId id="309" r:id="rId19"/>
    <p:sldId id="297" r:id="rId20"/>
    <p:sldId id="299" r:id="rId21"/>
    <p:sldId id="284" r:id="rId22"/>
    <p:sldId id="301" r:id="rId23"/>
    <p:sldId id="311" r:id="rId24"/>
    <p:sldId id="312" r:id="rId25"/>
    <p:sldId id="313" r:id="rId26"/>
    <p:sldId id="314" r:id="rId27"/>
    <p:sldId id="315" r:id="rId28"/>
    <p:sldId id="310" r:id="rId29"/>
    <p:sldId id="317" r:id="rId30"/>
    <p:sldId id="31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D9CB-A7F7-4D81-9A8E-CB7E88E9E783}" v="70" dt="2022-11-22T00:21:1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89B9D9-05B9-1595-BD2A-26641CBD43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268C7-9F92-4901-B90E-CEE83FDBAD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ACC2-2C1A-4ABB-95A8-41E96F93C74A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F5D86-5CB2-E876-7384-B6AF25A26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1C2784-035F-9F89-6B21-DA0D4916F7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90592-0214-4781-9526-BAB4440B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62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E223B-2BBB-4549-9C82-BC90802838D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A47CF-E5D9-4DE8-944B-E494B3FB56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3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3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8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98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5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0BD7-7C3E-4EA0-963F-A40A69AB3032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4F6-23E0-4D5F-B1DF-2C5F99DB5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96TDw0JUh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8XK9Uhx8Q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DQc2wSPaFLg" TargetMode="External"/><Relationship Id="rId4" Type="http://schemas.openxmlformats.org/officeDocument/2006/relationships/hyperlink" Target="https://youtu.be/-WwMbsNeca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C02A6-52C9-ADB5-87CE-EAC0CE27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7209"/>
          </a:xfrm>
        </p:spPr>
        <p:txBody>
          <a:bodyPr/>
          <a:lstStyle/>
          <a:p>
            <a:pPr algn="r"/>
            <a:r>
              <a:rPr lang="ko-KR" altLang="en-US" dirty="0">
                <a:latin typeface="G마켓 산스 TTF Bold" panose="02000000000000000000" pitchFamily="2" charset="-127"/>
                <a:ea typeface="G마켓 산스 TTF Bold"/>
              </a:rPr>
              <a:t>캡스톤 디자인</a:t>
            </a:r>
            <a:br>
              <a:rPr lang="en-US" altLang="ko-KR" sz="4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3600" dirty="0">
                <a:latin typeface="G마켓 산스 TTF Light"/>
                <a:ea typeface="G마켓 산스 TTF Light"/>
              </a:rPr>
              <a:t>- Path Planning</a:t>
            </a:r>
            <a:br>
              <a:rPr lang="en-US" altLang="ko-KR" sz="3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2800" dirty="0">
                <a:latin typeface="G마켓 산스 TTF Light"/>
                <a:ea typeface="G마켓 산스 TTF Light"/>
              </a:rPr>
              <a:t>13</a:t>
            </a:r>
            <a:r>
              <a:rPr lang="en-US" altLang="ko-KR" sz="2800" baseline="30000" dirty="0">
                <a:latin typeface="G마켓 산스 TTF Light"/>
                <a:ea typeface="G마켓 산스 TTF Light"/>
              </a:rPr>
              <a:t>th</a:t>
            </a:r>
            <a:r>
              <a:rPr lang="en-US" altLang="ko-KR" sz="2800" dirty="0">
                <a:latin typeface="G마켓 산스 TTF Light"/>
                <a:ea typeface="G마켓 산스 TTF Light"/>
              </a:rPr>
              <a:t> Week Progress</a:t>
            </a:r>
            <a:endParaRPr lang="ko-KR" altLang="en-US" sz="2000" dirty="0">
              <a:latin typeface="G마켓 산스 TTF Light"/>
              <a:ea typeface="G마켓 산스 TTF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C1D5D8-A1A9-CE5B-4D03-1D3835ED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684" y="4807390"/>
            <a:ext cx="2085315" cy="45041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sz="3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A6</a:t>
            </a:r>
            <a:r>
              <a:rPr lang="en-US" altLang="ko-KR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Blue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77D78F8-5D66-B07B-E16A-2BC293BF5E93}"/>
              </a:ext>
            </a:extLst>
          </p:cNvPr>
          <p:cNvSpPr txBox="1">
            <a:spLocks/>
          </p:cNvSpPr>
          <p:nvPr/>
        </p:nvSpPr>
        <p:spPr>
          <a:xfrm>
            <a:off x="10172700" y="6400800"/>
            <a:ext cx="20193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>
                <a:latin typeface="G마켓 산스 TTF Light" panose="02000000000000000000" pitchFamily="2" charset="-127"/>
                <a:ea typeface="G마켓 산스 TTF Light"/>
              </a:rPr>
              <a:t>2022/11/22</a:t>
            </a:r>
            <a:endParaRPr lang="ko-KR" altLang="en-US" sz="16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25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5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C10AEE43-2DE6-8F15-D2F0-813E7436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24" y="1628266"/>
            <a:ext cx="8624551" cy="483569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8C0B1B9-F7D4-C628-4A41-D321FE44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12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3242E1D4-2801-69B0-9761-C24B2F4D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11" y="1714125"/>
            <a:ext cx="8302579" cy="463177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C2B265E-906C-8FAB-7364-EB7178F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05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E2E505B5-B419-F6AB-5E64-3EFE6A4A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11" y="1556046"/>
            <a:ext cx="9096777" cy="494793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630E3CB-21E7-FCBD-CC80-C8562101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48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4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0FF23BA7-B108-6340-9682-0A5308CC4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36" y="1711915"/>
            <a:ext cx="9107508" cy="476498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A4B5813-C76F-D4F0-3307-D9C6E6E8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942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3" name="그림 4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AC5F38C5-809E-A705-70BF-EFFA05B5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02" y="1970601"/>
            <a:ext cx="5973650" cy="3335360"/>
          </a:xfrm>
          <a:prstGeom prst="rect">
            <a:avLst/>
          </a:prstGeom>
        </p:spPr>
      </p:pic>
      <p:pic>
        <p:nvPicPr>
          <p:cNvPr id="5" name="그림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9D36E52D-568E-9C06-B358-04A4B1406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" y="1971700"/>
            <a:ext cx="5973650" cy="333316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68E2A55-4ED1-75CC-F2A6-AF8C48485ABF}"/>
              </a:ext>
            </a:extLst>
          </p:cNvPr>
          <p:cNvSpPr txBox="1">
            <a:spLocks/>
          </p:cNvSpPr>
          <p:nvPr/>
        </p:nvSpPr>
        <p:spPr>
          <a:xfrm>
            <a:off x="1613555" y="5401249"/>
            <a:ext cx="2372794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/>
                <a:cs typeface="+mn-lt"/>
              </a:rPr>
              <a:t>Recommend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/>
                <a:cs typeface="+mn-lt"/>
              </a:rPr>
              <a:t> : 14m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D25530F-2E77-98DE-0C01-4A34B422AEE6}"/>
              </a:ext>
            </a:extLst>
          </p:cNvPr>
          <p:cNvSpPr txBox="1">
            <a:spLocks/>
          </p:cNvSpPr>
          <p:nvPr/>
        </p:nvSpPr>
        <p:spPr>
          <a:xfrm>
            <a:off x="8471555" y="5422713"/>
            <a:ext cx="2147414" cy="59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마켓 산스 TTF Light" panose="02000000000000000000" pitchFamily="2" charset="-127"/>
                <a:ea typeface="G마켓 산스 TTF Light"/>
                <a:cs typeface="+mn-lt"/>
              </a:rPr>
              <a:t>Max : 26m</a:t>
            </a:r>
            <a:endParaRPr 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72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4" name="그림 4" descr="텍스트, 스크린샷, 모니터, 실내이(가) 표시된 사진&#10;&#10;자동 생성된 설명">
            <a:extLst>
              <a:ext uri="{FF2B5EF4-FFF2-40B4-BE49-F238E27FC236}">
                <a16:creationId xmlns:a16="http://schemas.microsoft.com/office/drawing/2014/main" id="{6898BF2B-2CC0-6057-4537-01F363AD9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204" y="1520942"/>
            <a:ext cx="8892861" cy="49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맑은 고딕"/>
              </a:rPr>
              <a:t>Mapping</a:t>
            </a:r>
            <a:r>
              <a:rPr lang="en-US" altLang="ko-KR" sz="1800" dirty="0">
                <a:latin typeface="G마켓 산스 TTF Bold"/>
                <a:ea typeface="맑은 고딕"/>
              </a:rPr>
              <a:t>(problem)</a:t>
            </a:r>
            <a:endParaRPr lang="en-US" altLang="ko-KR" dirty="0">
              <a:latin typeface="G마켓 산스 TTF Bold"/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1F0CA5-615A-3C7F-CA43-C39816356AF0}"/>
              </a:ext>
            </a:extLst>
          </p:cNvPr>
          <p:cNvSpPr txBox="1">
            <a:spLocks/>
          </p:cNvSpPr>
          <p:nvPr/>
        </p:nvSpPr>
        <p:spPr>
          <a:xfrm>
            <a:off x="958879" y="1280010"/>
            <a:ext cx="5184681" cy="443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Apply created code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C0C5-683E-9E6B-7734-2A7C9830E4AA}"/>
              </a:ext>
            </a:extLst>
          </p:cNvPr>
          <p:cNvSpPr txBox="1"/>
          <p:nvPr/>
        </p:nvSpPr>
        <p:spPr>
          <a:xfrm>
            <a:off x="4016598" y="3431681"/>
            <a:ext cx="35390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+mn-lt"/>
                <a:cs typeface="+mn-lt"/>
                <a:hlinkClick r:id="rId3"/>
              </a:rPr>
              <a:t>https://youtu.be/x96TDw0JUhw</a:t>
            </a:r>
            <a:endParaRPr lang="ko-KR"/>
          </a:p>
          <a:p>
            <a:pPr algn="l"/>
            <a:endParaRPr lang="en-US" altLang="ko-KR" dirty="0">
              <a:ea typeface="+mn-lt"/>
              <a:cs typeface="+mn-lt"/>
            </a:endParaRPr>
          </a:p>
          <a:p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41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/>
              </a:rPr>
              <a:t>(summary)</a:t>
            </a:r>
            <a:endParaRPr lang="en-US" dirty="0">
              <a:latin typeface="맑은 고딕"/>
              <a:ea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0C184-DD7F-81F0-9E01-2995D2EC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4386"/>
            <a:ext cx="11352726" cy="4973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</a:rPr>
              <a:t>Achievements: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/>
              <a:cs typeface="+mn-lt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Apply created code</a:t>
            </a:r>
            <a:endParaRPr 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Control perspective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Real-time dynamic mapping with topic</a:t>
            </a: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  <a:p>
            <a:pPr marL="0" indent="0">
              <a:buNone/>
            </a:pP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Plan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for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next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week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</a:rPr>
              <a:t>: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solves the problem that occurred in executing the code</a:t>
            </a:r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62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5396190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Achievements: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PD control implemented: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checkpoint, local position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arrived signal, velocity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ROS embedded: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Works with ROS embedded planning node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/mavros/local/pose, /pp/checkpoint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/mavros/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setpoint_velocity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cmd_vel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b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   /pp/cp_arr</a:t>
            </a:r>
            <a:endParaRPr lang="ko-KR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 controllable via planning node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Sends /pp/cp_arr 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True if distance between checkpoint and</a:t>
            </a:r>
            <a:b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current position is under particular distance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Prevent overshooting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PD-control with x, y velocity</a:t>
            </a:r>
          </a:p>
        </p:txBody>
      </p:sp>
      <p:pic>
        <p:nvPicPr>
          <p:cNvPr id="10" name="그림 9">
            <a:hlinkClick r:id="rId3"/>
            <a:extLst>
              <a:ext uri="{FF2B5EF4-FFF2-40B4-BE49-F238E27FC236}">
                <a16:creationId xmlns:a16="http://schemas.microsoft.com/office/drawing/2014/main" id="{F0EC1A35-1209-A0A7-694E-1653D963E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4" y="2099647"/>
            <a:ext cx="5541146" cy="31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1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B362FFE-4E07-F28C-4626-C7A928F0F6C0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Solutions: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position input(default)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Sigmoid position input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P-control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Keypoints: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response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overshoot (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≈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0%)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Reduce stuttering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Minimize acceleration</a:t>
            </a:r>
          </a:p>
        </p:txBody>
      </p:sp>
    </p:spTree>
    <p:extLst>
      <p:ext uri="{BB962C8B-B14F-4D97-AF65-F5344CB8AC3E}">
        <p14:creationId xmlns:p14="http://schemas.microsoft.com/office/powerpoint/2010/main" val="6673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Path Planning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</a:t>
            </a:r>
            <a:endParaRPr 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- Dijkstra + heuristic cost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D* - Dynamic A*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Sampling-based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 – Random Tree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RRT* - RRT + rewire</a:t>
            </a: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Artificial Intelligence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ANN – Artificial Neural Network</a:t>
            </a: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GA –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4256399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default step position input)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position input(default)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in unit step input.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10% overshoot occurs in 20 step input.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time: about 7s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7B8A97-6945-AB26-DCBD-D422D6D4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1" y="3269088"/>
            <a:ext cx="4319999" cy="324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A29E77-2024-ECC6-5E28-65C812D4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02" y="3270696"/>
            <a:ext cx="4319999" cy="3240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005CFE-6142-37CB-1AFC-686610BAB486}"/>
              </a:ext>
            </a:extLst>
          </p:cNvPr>
          <p:cNvSpPr txBox="1">
            <a:spLocks/>
          </p:cNvSpPr>
          <p:nvPr/>
        </p:nvSpPr>
        <p:spPr>
          <a:xfrm>
            <a:off x="2733809" y="6509088"/>
            <a:ext cx="193548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AFF449C-8F62-7491-5D69-68C148FBD795}"/>
              </a:ext>
            </a:extLst>
          </p:cNvPr>
          <p:cNvSpPr txBox="1">
            <a:spLocks/>
          </p:cNvSpPr>
          <p:nvPr/>
        </p:nvSpPr>
        <p:spPr>
          <a:xfrm>
            <a:off x="7693153" y="6509088"/>
            <a:ext cx="2063496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input, x, y=20</a:t>
            </a:r>
          </a:p>
        </p:txBody>
      </p:sp>
    </p:spTree>
    <p:extLst>
      <p:ext uri="{BB962C8B-B14F-4D97-AF65-F5344CB8AC3E}">
        <p14:creationId xmlns:p14="http://schemas.microsoft.com/office/powerpoint/2010/main" val="344820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sigmoid position input)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Sigmoid position input(logistic function)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Response time with logistic position input is too long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C0AED-D5D5-C161-733F-742C836B8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34" y="2696472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70DF65-4C2D-A2B9-15E9-83C3A01C0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2696472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DF80F3-3970-7C3E-4103-E252CFBE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016" y="2696472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660E77-1828-C523-4D0B-78F578832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0" y="2696472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P-controlled velocity)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P-control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p=0.5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15% overshoot occurs with p=1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Settling time = 5~6s on both p=0.5 and p=1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29A2B2-5BD6-0594-98D0-1F21486D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26" y="3751511"/>
            <a:ext cx="2880000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D0C966-1E46-43B3-DA24-5ABE15059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3751511"/>
            <a:ext cx="2880000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93EC5C-1DF0-501B-8821-3CBF7476F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3" y="3751511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EF7006-08C9-45FF-C402-9F6611F8A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3751511"/>
            <a:ext cx="2880000" cy="216000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5903087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y=1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89221" y="5903087"/>
            <a:ext cx="121461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y=1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50320" y="5903087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P=0.5, x, y=20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10069149" y="5903087"/>
            <a:ext cx="1377948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x, y=20</a:t>
            </a:r>
          </a:p>
        </p:txBody>
      </p:sp>
    </p:spTree>
    <p:extLst>
      <p:ext uri="{BB962C8B-B14F-4D97-AF65-F5344CB8AC3E}">
        <p14:creationId xmlns:p14="http://schemas.microsoft.com/office/powerpoint/2010/main" val="441651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6"/>
            <a:ext cx="10515599" cy="5004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A6F870B-466A-CEF5-443D-7AB4FA2D25F2}"/>
              </a:ext>
            </a:extLst>
          </p:cNvPr>
          <p:cNvSpPr txBox="1">
            <a:spLocks/>
          </p:cNvSpPr>
          <p:nvPr/>
        </p:nvSpPr>
        <p:spPr>
          <a:xfrm>
            <a:off x="785363" y="3900642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(1)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E3B10AB-0B58-1852-E146-DC9D0938AB81}"/>
              </a:ext>
            </a:extLst>
          </p:cNvPr>
          <p:cNvSpPr txBox="1">
            <a:spLocks/>
          </p:cNvSpPr>
          <p:nvPr/>
        </p:nvSpPr>
        <p:spPr>
          <a:xfrm>
            <a:off x="3909831" y="3890960"/>
            <a:ext cx="1466851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(1)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B1C0936-EE06-B405-B5AF-0D652BFF6EEA}"/>
              </a:ext>
            </a:extLst>
          </p:cNvPr>
          <p:cNvSpPr txBox="1">
            <a:spLocks/>
          </p:cNvSpPr>
          <p:nvPr/>
        </p:nvSpPr>
        <p:spPr>
          <a:xfrm>
            <a:off x="6898973" y="3860884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39B37F8-B489-62FB-AAB7-EBFC057CED89}"/>
              </a:ext>
            </a:extLst>
          </p:cNvPr>
          <p:cNvSpPr txBox="1">
            <a:spLocks/>
          </p:cNvSpPr>
          <p:nvPr/>
        </p:nvSpPr>
        <p:spPr>
          <a:xfrm>
            <a:off x="9928057" y="3856672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(1)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C7A6374-89C6-750E-ACA0-3F221D1F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1759558"/>
            <a:ext cx="2880000" cy="216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109F46-5C84-CC26-0480-C8E7A444D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00" y="1759558"/>
            <a:ext cx="2880000" cy="21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24902F-6211-53AD-B1AE-D3E9A7792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62" y="1749695"/>
            <a:ext cx="2880000" cy="2160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99E4C4-03DB-DCFB-36A7-3684F6D6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671" y="1737096"/>
            <a:ext cx="2880000" cy="2160000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332190B0-014F-B086-12A7-0B195F3C1153}"/>
              </a:ext>
            </a:extLst>
          </p:cNvPr>
          <p:cNvSpPr txBox="1">
            <a:spLocks/>
          </p:cNvSpPr>
          <p:nvPr/>
        </p:nvSpPr>
        <p:spPr>
          <a:xfrm>
            <a:off x="723110" y="6275472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D=200, (20)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40A17D00-49AC-0C90-0401-B00F7001851D}"/>
              </a:ext>
            </a:extLst>
          </p:cNvPr>
          <p:cNvSpPr txBox="1">
            <a:spLocks/>
          </p:cNvSpPr>
          <p:nvPr/>
        </p:nvSpPr>
        <p:spPr>
          <a:xfrm>
            <a:off x="3839916" y="6275472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P=1, D=400, (20)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69EB39F5-1708-D9CF-33A3-413F040E26E8}"/>
              </a:ext>
            </a:extLst>
          </p:cNvPr>
          <p:cNvSpPr txBox="1">
            <a:spLocks/>
          </p:cNvSpPr>
          <p:nvPr/>
        </p:nvSpPr>
        <p:spPr>
          <a:xfrm>
            <a:off x="6873866" y="6274705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(20)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AF16F22-E675-8BBE-72E8-828FE5603AE6}"/>
              </a:ext>
            </a:extLst>
          </p:cNvPr>
          <p:cNvSpPr txBox="1">
            <a:spLocks/>
          </p:cNvSpPr>
          <p:nvPr/>
        </p:nvSpPr>
        <p:spPr>
          <a:xfrm>
            <a:off x="9863029" y="6256417"/>
            <a:ext cx="1725284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D=1000, (20)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88E2B2-D954-038D-A3E1-278D73678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" y="4115472"/>
            <a:ext cx="2880000" cy="216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E394182-167F-F0BA-56E3-4104C1F40E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8" y="4102873"/>
            <a:ext cx="2880000" cy="2160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2E60A4-1922-212E-F55D-8A8F93F4C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48" y="4096417"/>
            <a:ext cx="2880000" cy="2160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C09F910A-4F93-0404-96E6-9D3326011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98" y="4096417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43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Control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(Overshooting – PD-controlled velocity)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Velocity control, PD-control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 overshoot occurs with p=1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Faster settling time and response time with p=3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Stuttering occurs with large d(=1000) for small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d=1000 shows best performance for large distance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find optimal d parameters with p=3 for small distance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=&gt; p=3, d=500 shows best performance for large distance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647DBA6-CA43-8931-5BC6-4A56315D1C77}"/>
              </a:ext>
            </a:extLst>
          </p:cNvPr>
          <p:cNvSpPr txBox="1">
            <a:spLocks/>
          </p:cNvSpPr>
          <p:nvPr/>
        </p:nvSpPr>
        <p:spPr>
          <a:xfrm>
            <a:off x="816889" y="5846411"/>
            <a:ext cx="1586317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D=400, (1)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E77E9-D69C-9C47-74E0-2ACD331F506A}"/>
              </a:ext>
            </a:extLst>
          </p:cNvPr>
          <p:cNvSpPr txBox="1">
            <a:spLocks/>
          </p:cNvSpPr>
          <p:nvPr/>
        </p:nvSpPr>
        <p:spPr>
          <a:xfrm>
            <a:off x="3839916" y="5859010"/>
            <a:ext cx="1607943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D=500, (1)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0F006D-8502-5170-F326-BE7927EF801A}"/>
              </a:ext>
            </a:extLst>
          </p:cNvPr>
          <p:cNvSpPr txBox="1">
            <a:spLocks/>
          </p:cNvSpPr>
          <p:nvPr/>
        </p:nvSpPr>
        <p:spPr>
          <a:xfrm>
            <a:off x="6873866" y="5858243"/>
            <a:ext cx="16478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D=600, (1)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D0ACAC6-A5A5-D3BD-18A2-8F29028352E7}"/>
              </a:ext>
            </a:extLst>
          </p:cNvPr>
          <p:cNvSpPr txBox="1">
            <a:spLocks/>
          </p:cNvSpPr>
          <p:nvPr/>
        </p:nvSpPr>
        <p:spPr>
          <a:xfrm>
            <a:off x="9947758" y="5839955"/>
            <a:ext cx="162038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D=700, (1)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EE093-411B-45AF-8BC3-A59F7F64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8" y="3679955"/>
            <a:ext cx="2880000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860891-EB4F-061A-F26A-84ADB5DEF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87" y="3679955"/>
            <a:ext cx="2880000" cy="216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5CE11A-EE5B-4CA8-0597-E9B4CC158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26" y="3686411"/>
            <a:ext cx="2880000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38185F2-EE4F-2929-CDA3-A4B3578C6B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65" y="3718705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C882F40-F132-0735-8385-E868CBFBD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98" y="1327013"/>
            <a:ext cx="4083900" cy="5259662"/>
          </a:xfrm>
          <a:prstGeom prst="rect">
            <a:avLst/>
          </a:prstGeom>
        </p:spPr>
      </p:pic>
      <p:pic>
        <p:nvPicPr>
          <p:cNvPr id="13" name="Picture 2" descr="astar">
            <a:extLst>
              <a:ext uri="{FF2B5EF4-FFF2-40B4-BE49-F238E27FC236}">
                <a16:creationId xmlns:a16="http://schemas.microsoft.com/office/drawing/2014/main" id="{70850895-F359-F74A-C53C-E3A698D6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767" y="3728929"/>
            <a:ext cx="3499098" cy="27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Achievements: </a:t>
            </a:r>
          </a:p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 algorithm implemented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input : map, start, destination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route to destination</a:t>
            </a:r>
            <a:endParaRPr lang="ko-KR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ROS embedded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- input : /pp/map, /pp/destination,</a:t>
            </a:r>
            <a:b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  /pp/cp_arr, /pp/obs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- output : /pp/checkpoint</a:t>
            </a:r>
            <a:endParaRPr 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Dynamic mapping(continuous A*)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Update map with A* when obstacle </a:t>
            </a:r>
            <a:b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detected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Path simplification</a:t>
            </a:r>
          </a:p>
          <a:p>
            <a:pPr marL="0" indent="0">
              <a:buNone/>
            </a:pP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- Planning node simplifies the path along </a:t>
            </a:r>
            <a:b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same direction</a:t>
            </a:r>
          </a:p>
          <a:p>
            <a:pPr marL="0" indent="0">
              <a:buNone/>
            </a:pP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Plan</a:t>
            </a:r>
            <a:r>
              <a:rPr 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</a:t>
            </a:r>
            <a:r>
              <a:rPr 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next</a:t>
            </a:r>
            <a:r>
              <a:rPr 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 </a:t>
            </a:r>
            <a:r>
              <a:rPr lang="ko-KR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week</a:t>
            </a: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Improve dynamic mapping(A* or D*)</a:t>
            </a:r>
          </a:p>
          <a:p>
            <a:pPr marL="0" indent="0">
              <a:buNone/>
            </a:pP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89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 is path simplification required?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prevent overshoot and to improve response time, PD-control applied.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But path with unit length(1 or 1.41) made drone continuously stops on each checkpoints.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Response time shortened with PD-control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130s -&gt; 110s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--&gt; Apply path simplification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Planning node simplifies the path along same direction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3B028F-A9E0-9BD5-071E-659BD58D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4" y="2471780"/>
            <a:ext cx="4320000" cy="32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C712E7-A527-32C8-4BD8-36A515FE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6" y="2471780"/>
            <a:ext cx="4320000" cy="3240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711780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Step input(default)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98333A0-2D9E-E0E5-1669-D429EC6F7CEC}"/>
              </a:ext>
            </a:extLst>
          </p:cNvPr>
          <p:cNvSpPr txBox="1">
            <a:spLocks/>
          </p:cNvSpPr>
          <p:nvPr/>
        </p:nvSpPr>
        <p:spPr>
          <a:xfrm>
            <a:off x="8123230" y="5710823"/>
            <a:ext cx="1344432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PD-control</a:t>
            </a:r>
          </a:p>
        </p:txBody>
      </p:sp>
    </p:spTree>
    <p:extLst>
      <p:ext uri="{BB962C8B-B14F-4D97-AF65-F5344CB8AC3E}">
        <p14:creationId xmlns:p14="http://schemas.microsoft.com/office/powerpoint/2010/main" val="147789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0843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Planning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(Path simplification)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14AF5-F8C9-73C7-7D59-9CF9C7068313}"/>
              </a:ext>
            </a:extLst>
          </p:cNvPr>
          <p:cNvSpPr txBox="1">
            <a:spLocks/>
          </p:cNvSpPr>
          <p:nvPr/>
        </p:nvSpPr>
        <p:spPr>
          <a:xfrm>
            <a:off x="838199" y="1506405"/>
            <a:ext cx="10515599" cy="5170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Path simplification made checkpoints with large distance; PD parameters had to changed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 / P=3, D=1000 showed best performances.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Response time shortened with simplification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110s-&gt;37s, 45s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No stop-and-go occurred.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8A89EA-1303-6C37-A276-280A7418EA41}"/>
              </a:ext>
            </a:extLst>
          </p:cNvPr>
          <p:cNvSpPr txBox="1">
            <a:spLocks/>
          </p:cNvSpPr>
          <p:nvPr/>
        </p:nvSpPr>
        <p:spPr>
          <a:xfrm>
            <a:off x="2409726" y="5340593"/>
            <a:ext cx="197365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D=700(simple)</a:t>
            </a:r>
          </a:p>
          <a:p>
            <a:pPr marL="0" indent="0">
              <a:buNone/>
            </a:pP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B3DE3D-4178-8C10-6BEB-D089D19AB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53" y="2100593"/>
            <a:ext cx="4320000" cy="32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316357-5547-A638-3ECB-75A986A67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49" y="2099635"/>
            <a:ext cx="4320000" cy="3240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A4BEAFA-BD29-4F07-AC31-F82F81EBAD38}"/>
              </a:ext>
            </a:extLst>
          </p:cNvPr>
          <p:cNvSpPr txBox="1">
            <a:spLocks/>
          </p:cNvSpPr>
          <p:nvPr/>
        </p:nvSpPr>
        <p:spPr>
          <a:xfrm>
            <a:off x="7808619" y="5339635"/>
            <a:ext cx="2077765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P=3, D=1000(simple)</a:t>
            </a:r>
          </a:p>
        </p:txBody>
      </p:sp>
      <p:sp>
        <p:nvSpPr>
          <p:cNvPr id="10" name="내용 개체 틀 2">
            <a:hlinkClick r:id="rId4"/>
            <a:extLst>
              <a:ext uri="{FF2B5EF4-FFF2-40B4-BE49-F238E27FC236}">
                <a16:creationId xmlns:a16="http://schemas.microsoft.com/office/drawing/2014/main" id="{E5360DF7-4219-52D5-2109-B6F03C86E045}"/>
              </a:ext>
            </a:extLst>
          </p:cNvPr>
          <p:cNvSpPr txBox="1">
            <a:spLocks/>
          </p:cNvSpPr>
          <p:nvPr/>
        </p:nvSpPr>
        <p:spPr>
          <a:xfrm>
            <a:off x="2984618" y="5627084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  <p:sp>
        <p:nvSpPr>
          <p:cNvPr id="13" name="내용 개체 틀 2">
            <a:hlinkClick r:id="rId5"/>
            <a:extLst>
              <a:ext uri="{FF2B5EF4-FFF2-40B4-BE49-F238E27FC236}">
                <a16:creationId xmlns:a16="http://schemas.microsoft.com/office/drawing/2014/main" id="{C8442AE5-D470-9809-0C27-38E17628A334}"/>
              </a:ext>
            </a:extLst>
          </p:cNvPr>
          <p:cNvSpPr txBox="1">
            <a:spLocks/>
          </p:cNvSpPr>
          <p:nvPr/>
        </p:nvSpPr>
        <p:spPr>
          <a:xfrm>
            <a:off x="8383512" y="5661686"/>
            <a:ext cx="823870" cy="3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(video)</a:t>
            </a:r>
          </a:p>
        </p:txBody>
      </p:sp>
    </p:spTree>
    <p:extLst>
      <p:ext uri="{BB962C8B-B14F-4D97-AF65-F5344CB8AC3E}">
        <p14:creationId xmlns:p14="http://schemas.microsoft.com/office/powerpoint/2010/main" val="8983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Our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Design own algorithm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A*(D*) </a:t>
            </a:r>
            <a:r>
              <a:rPr lang="ko-KR" altLang="en-US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장애물 회피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python &amp; ROS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Simulation</a:t>
            </a:r>
            <a:endParaRPr lang="en-US" altLang="ko-KR" sz="2400" strike="sngStrike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Using 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drone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- 3D path planning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Safety distance</a:t>
            </a: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- Cost function optimization</a:t>
            </a:r>
            <a:endParaRPr lang="en-US" altLang="ko-KR" sz="2400" strike="sngStrike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Search-based algorithm</a:t>
            </a:r>
          </a:p>
          <a:p>
            <a:r>
              <a:rPr 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Dijkstra + heuristic cost</a:t>
            </a:r>
          </a:p>
          <a:p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 function : f(n) = g(n) + h(n)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g(n)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cost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h(n)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부터 목표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node</a:t>
            </a:r>
          </a:p>
          <a:p>
            <a:pPr marL="0" indent="0">
              <a:buNone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	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heuristic cost</a:t>
            </a:r>
          </a:p>
        </p:txBody>
      </p:sp>
      <p:pic>
        <p:nvPicPr>
          <p:cNvPr id="2050" name="Picture 2" descr="astar">
            <a:extLst>
              <a:ext uri="{FF2B5EF4-FFF2-40B4-BE49-F238E27FC236}">
                <a16:creationId xmlns:a16="http://schemas.microsoft.com/office/drawing/2014/main" id="{77F4E328-60C3-5538-C46B-4B5A3251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295525"/>
            <a:ext cx="53054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1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A* Algorithm</a:t>
            </a:r>
            <a:endParaRPr lang="ko-KR" altLang="en-US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BE4C4B5-359E-F9FA-EA53-A842CE0C3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88" y="-110837"/>
            <a:ext cx="8924424" cy="685800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5E0D4F-A6E0-8AF6-D08E-F2E914FD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054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Flowchart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0BF6AD-D0B0-C5EC-9F34-3211FF835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183" y="1099344"/>
            <a:ext cx="3162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BEDF76-F7E0-5B22-1664-FBE675A0A13C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(updated)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6" y="1512888"/>
            <a:ext cx="4928104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3 IOs / 3 Nodes / 6 Topics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IOs: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Satellite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Detect and manage obstacles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Set destination point</a:t>
            </a:r>
          </a:p>
          <a:p>
            <a:pPr marL="0" indent="0">
              <a:buNone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Nodes: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Planning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Make map with obstacle. Path planning with current position, destination and map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Control Node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Transfer control signals and arrived trigger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AB34C4-D2FE-1121-97FD-054FA1E6AB77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313492-5291-58F0-DE6D-9B8B9305E4DB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5D001-D200-EA92-6F38-503972DB4D3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FD3FAE-24E8-CBE4-27ED-624A7BD1AC6C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719A44E-F63A-BDA2-237E-614DD9198D22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12CDED-2430-3CC7-8443-F705295F807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F20F849-23E8-D2A7-CFBF-2D49B7099E3C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12E0B02-06C7-3640-3309-7B0510F2C1F1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41A96F-9048-0AE1-CB44-4AC4F5EAB913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E9D9BD5-A084-9F3D-1631-41E02E644EF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F773757-00BC-BDA3-5851-AA72592617DB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DEFEE86-605C-50A4-2FF4-87655D9E63F7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52CCCCB-1A35-4E5C-02DA-AD0CEA327F42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/pp/obs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250F79-72A3-7737-3027-6A8E16C266A7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/pp/checkpoint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0AB53C-D1FE-C4A6-A168-55B04CEE4C49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4BCA9D-AF8D-917C-B19D-527FA2A7DBA8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/pp/cp_arr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C6BAF1-C581-0376-0CC8-D0A74E6B3D8C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 dirty="0">
                <a:solidFill>
                  <a:srgbClr val="FF0000"/>
                </a:solidFill>
                <a:effectLst/>
              </a:rPr>
              <a:t>/mavros/setpoint_velocity/cmd_vel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A3A5C-4291-1482-3892-CE9299BD2BDD}"/>
              </a:ext>
            </a:extLst>
          </p:cNvPr>
          <p:cNvSpPr txBox="1"/>
          <p:nvPr/>
        </p:nvSpPr>
        <p:spPr>
          <a:xfrm>
            <a:off x="4984323" y="5150292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/mavros/local/pose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780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5695" y="1512888"/>
            <a:ext cx="5259373" cy="50042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G마켓 산스 TTF Medium"/>
                <a:ea typeface="G마켓 산스 TTF Medium" panose="02000000000000000000" pitchFamily="2" charset="-127"/>
              </a:rPr>
              <a:t>Topics:</a:t>
            </a:r>
          </a:p>
          <a:p>
            <a:pPr marL="0" indent="0">
              <a:buNone/>
            </a:pPr>
            <a:endParaRPr lang="en-US" altLang="ko-KR" sz="1600" dirty="0">
              <a:latin typeface="G마켓 산스 TTF Medium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/pp/obs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 contains array of 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obstacle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/pp/destination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destination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/pp/checkpoint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checkpoint, way to destination</a:t>
            </a:r>
          </a:p>
          <a:p>
            <a:pPr marL="0" indent="0">
              <a:buNone/>
            </a:pPr>
            <a:r>
              <a:rPr lang="da-DK" altLang="ko-KR" sz="1600" b="0" dirty="0">
                <a:solidFill>
                  <a:srgbClr val="FF0000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/mavros/setpoint_velocity/cmd_vel</a:t>
            </a: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 </a:t>
            </a:r>
            <a:r>
              <a:rPr 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velocity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signal </a:t>
            </a:r>
            <a:r>
              <a:rPr 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 checkpoint</a:t>
            </a:r>
            <a:endParaRPr 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None/>
            </a:pPr>
            <a:endParaRPr 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/pp/cp_arr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bool if drone arrived checkpoint</a:t>
            </a:r>
          </a:p>
          <a:p>
            <a:pPr marL="0" indent="0">
              <a:buNone/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/mavros/local/pose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contains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xyz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coordinates of drone's local position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21117183-4D7C-06F7-D937-6D0ECCEF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Schematic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(updated)</a:t>
            </a:r>
            <a:endParaRPr lang="ko-KR" altLang="en-US" sz="1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9221C2-3EBC-AF46-F764-2405880DD2C8}"/>
              </a:ext>
            </a:extLst>
          </p:cNvPr>
          <p:cNvSpPr/>
          <p:nvPr/>
        </p:nvSpPr>
        <p:spPr>
          <a:xfrm>
            <a:off x="4197638" y="1540698"/>
            <a:ext cx="1350335" cy="200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Planning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32833B-1C4B-8600-8814-9BA3E9B3356C}"/>
              </a:ext>
            </a:extLst>
          </p:cNvPr>
          <p:cNvSpPr/>
          <p:nvPr/>
        </p:nvSpPr>
        <p:spPr>
          <a:xfrm>
            <a:off x="838200" y="1512888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/>
              <a:t>Satellite</a:t>
            </a:r>
            <a:endParaRPr lang="ko-KR" altLang="en-US" sz="17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5F45A14-1BDF-D9AE-A982-165F06150E46}"/>
              </a:ext>
            </a:extLst>
          </p:cNvPr>
          <p:cNvSpPr/>
          <p:nvPr/>
        </p:nvSpPr>
        <p:spPr>
          <a:xfrm>
            <a:off x="877629" y="5519391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Drone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E05727-D165-4624-0CAB-D9DA182E89BB}"/>
              </a:ext>
            </a:extLst>
          </p:cNvPr>
          <p:cNvSpPr/>
          <p:nvPr/>
        </p:nvSpPr>
        <p:spPr>
          <a:xfrm>
            <a:off x="4199853" y="4183890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Control</a:t>
            </a:r>
          </a:p>
          <a:p>
            <a:pPr algn="ctr"/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999130-362A-0CC1-9536-A14946F7FFA3}"/>
              </a:ext>
            </a:extLst>
          </p:cNvPr>
          <p:cNvSpPr/>
          <p:nvPr/>
        </p:nvSpPr>
        <p:spPr>
          <a:xfrm>
            <a:off x="4197638" y="5519391"/>
            <a:ext cx="1350336" cy="6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MAVROS</a:t>
            </a:r>
          </a:p>
          <a:p>
            <a:pPr algn="ctr"/>
            <a:r>
              <a:rPr lang="en-US" altLang="ko-KR"/>
              <a:t>(MAVLink)</a:t>
            </a: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AC80AC2-A52A-9269-7A38-429442157C54}"/>
              </a:ext>
            </a:extLst>
          </p:cNvPr>
          <p:cNvSpPr/>
          <p:nvPr/>
        </p:nvSpPr>
        <p:spPr>
          <a:xfrm>
            <a:off x="838199" y="2844965"/>
            <a:ext cx="1350335" cy="6911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User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827E4E-E7A4-0F76-0FEB-A1A438CD791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88535" y="1858446"/>
            <a:ext cx="201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FA50B3-BFAB-4BB8-602E-8D3965020E3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88534" y="3190523"/>
            <a:ext cx="2011319" cy="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34B2858-9BA8-F18C-862A-7E2049FEFAD3}"/>
              </a:ext>
            </a:extLst>
          </p:cNvPr>
          <p:cNvCxnSpPr>
            <a:cxnSpLocks/>
          </p:cNvCxnSpPr>
          <p:nvPr/>
        </p:nvCxnSpPr>
        <p:spPr>
          <a:xfrm>
            <a:off x="4732961" y="4886370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6DBA8B-B4A2-346B-2D91-449C4857FDCC}"/>
              </a:ext>
            </a:extLst>
          </p:cNvPr>
          <p:cNvCxnSpPr>
            <a:cxnSpLocks/>
          </p:cNvCxnSpPr>
          <p:nvPr/>
        </p:nvCxnSpPr>
        <p:spPr>
          <a:xfrm flipH="1" flipV="1">
            <a:off x="5039824" y="4870416"/>
            <a:ext cx="1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AAC26E-2B7D-BF2B-89F7-3F43AEB042CC}"/>
              </a:ext>
            </a:extLst>
          </p:cNvPr>
          <p:cNvCxnSpPr>
            <a:cxnSpLocks/>
          </p:cNvCxnSpPr>
          <p:nvPr/>
        </p:nvCxnSpPr>
        <p:spPr>
          <a:xfrm>
            <a:off x="4732961" y="3548989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275EB7-68B7-F0EB-898A-3EBB9BB8631D}"/>
              </a:ext>
            </a:extLst>
          </p:cNvPr>
          <p:cNvCxnSpPr>
            <a:cxnSpLocks/>
          </p:cNvCxnSpPr>
          <p:nvPr/>
        </p:nvCxnSpPr>
        <p:spPr>
          <a:xfrm flipV="1">
            <a:off x="5044139" y="3536081"/>
            <a:ext cx="0" cy="64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17B1AD-E2F2-B0F3-441B-01242C1EB192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2227964" y="5864949"/>
            <a:ext cx="1969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334CAC-FE90-1AA8-CE6D-4E94A985FA13}"/>
              </a:ext>
            </a:extLst>
          </p:cNvPr>
          <p:cNvSpPr txBox="1"/>
          <p:nvPr/>
        </p:nvSpPr>
        <p:spPr>
          <a:xfrm>
            <a:off x="2630729" y="1540699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/pp/obs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DF61F-2D13-307C-D2CA-C6C1FC253434}"/>
              </a:ext>
            </a:extLst>
          </p:cNvPr>
          <p:cNvSpPr txBox="1"/>
          <p:nvPr/>
        </p:nvSpPr>
        <p:spPr>
          <a:xfrm>
            <a:off x="3382900" y="3707809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/pp/checkpoint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C92C14-D26F-5A36-8770-903ED4697B1A}"/>
              </a:ext>
            </a:extLst>
          </p:cNvPr>
          <p:cNvSpPr txBox="1"/>
          <p:nvPr/>
        </p:nvSpPr>
        <p:spPr>
          <a:xfrm>
            <a:off x="2519805" y="2882746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/pp/destination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91E179-EA56-9EF2-FB32-41778D67AE39}"/>
              </a:ext>
            </a:extLst>
          </p:cNvPr>
          <p:cNvSpPr txBox="1"/>
          <p:nvPr/>
        </p:nvSpPr>
        <p:spPr>
          <a:xfrm>
            <a:off x="5039824" y="370037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/pp/cp_arr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CDF054-26EB-81C7-3680-39F3E556F9C3}"/>
              </a:ext>
            </a:extLst>
          </p:cNvPr>
          <p:cNvSpPr txBox="1"/>
          <p:nvPr/>
        </p:nvSpPr>
        <p:spPr>
          <a:xfrm>
            <a:off x="4984323" y="5150292"/>
            <a:ext cx="1748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/mavros/local/pose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200C1E-7713-8F89-546E-742B723FCF61}"/>
              </a:ext>
            </a:extLst>
          </p:cNvPr>
          <p:cNvSpPr txBox="1"/>
          <p:nvPr/>
        </p:nvSpPr>
        <p:spPr>
          <a:xfrm>
            <a:off x="1810643" y="4990715"/>
            <a:ext cx="299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1400" b="0" dirty="0">
                <a:solidFill>
                  <a:srgbClr val="FF0000"/>
                </a:solidFill>
                <a:effectLst/>
              </a:rPr>
              <a:t>/mavros/setpoint_velocity/cmd_vel</a:t>
            </a:r>
          </a:p>
        </p:txBody>
      </p:sp>
    </p:spTree>
    <p:extLst>
      <p:ext uri="{BB962C8B-B14F-4D97-AF65-F5344CB8AC3E}">
        <p14:creationId xmlns:p14="http://schemas.microsoft.com/office/powerpoint/2010/main" val="355355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/>
              </a:rPr>
              <a:t>(last week)</a:t>
            </a:r>
            <a:endParaRPr lang="en-US" altLang="ko-KR" dirty="0">
              <a:ea typeface="+mj-lt"/>
              <a:cs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0823" y="1966883"/>
            <a:ext cx="7492145" cy="37700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Plan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for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next</a:t>
            </a:r>
            <a:r>
              <a:rPr lang="ko-KR" sz="2400" dirty="0">
                <a:latin typeface="G마켓 산스 TTF Medium" panose="02000000000000000000" pitchFamily="2" charset="-127"/>
                <a:ea typeface="G마켓 산스 TTF Medium"/>
              </a:rPr>
              <a:t> </a:t>
            </a:r>
            <a:r>
              <a:rPr lang="ko-KR" sz="2400" dirty="0" err="1">
                <a:latin typeface="G마켓 산스 TTF Medium" panose="02000000000000000000" pitchFamily="2" charset="-127"/>
                <a:ea typeface="G마켓 산스 TTF Medium"/>
              </a:rPr>
              <a:t>week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</a:rPr>
              <a:t>: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/>
            </a:endParaRPr>
          </a:p>
          <a:p>
            <a:pPr marL="0" indent="0">
              <a:buNone/>
            </a:pPr>
            <a:r>
              <a:rPr lang="en-US" sz="2400" dirty="0">
                <a:latin typeface="G마켓 산스 TTF Medium" panose="02000000000000000000" pitchFamily="2" charset="-127"/>
                <a:ea typeface="G마켓 산스 TTF Medium"/>
                <a:cs typeface="+mn-lt"/>
              </a:rPr>
              <a:t>Make view-point in gazebo more comfortable</a:t>
            </a:r>
            <a:endParaRPr lang="en-US" dirty="0">
              <a:latin typeface="G마켓 산스 TTF Medium" panose="02000000000000000000" pitchFamily="2" charset="-127"/>
              <a:ea typeface="G마켓 산스 TTF Medium"/>
            </a:endParaRPr>
          </a:p>
          <a:p>
            <a:pPr marL="0" indent="0">
              <a:buNone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/>
                <a:cs typeface="+mn-lt"/>
              </a:rPr>
              <a:t>Apply created code to map that we make</a:t>
            </a:r>
          </a:p>
          <a:p>
            <a:pPr marL="0" indent="0">
              <a:buNone/>
            </a:pPr>
            <a:endParaRPr 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35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305196-25ED-CA2B-0BEE-D29B8843697D}"/>
              </a:ext>
            </a:extLst>
          </p:cNvPr>
          <p:cNvSpPr txBox="1">
            <a:spLocks/>
          </p:cNvSpPr>
          <p:nvPr/>
        </p:nvSpPr>
        <p:spPr>
          <a:xfrm>
            <a:off x="840823" y="1204883"/>
            <a:ext cx="6987723" cy="614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lt"/>
              </a:rPr>
              <a:t>Make view-point in gazebo more comfortable</a:t>
            </a:r>
            <a:endParaRPr 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6" name="그림 16" descr="텍스트, 스크린샷, 모니터, 전자기기이(가) 표시된 사진&#10;&#10;자동 생성된 설명">
            <a:extLst>
              <a:ext uri="{FF2B5EF4-FFF2-40B4-BE49-F238E27FC236}">
                <a16:creationId xmlns:a16="http://schemas.microsoft.com/office/drawing/2014/main" id="{C7B49AB8-F7DB-584A-4459-B6E604BC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98" y="1659152"/>
            <a:ext cx="8764072" cy="489197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658641F-44D9-94C5-15BF-00FC1A55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G마켓 산스 TTF Bold"/>
                <a:ea typeface="G마켓 산스 TTF Bold"/>
              </a:rPr>
              <a:t>Mapping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lt"/>
              </a:rPr>
              <a:t>problem</a:t>
            </a:r>
            <a:r>
              <a:rPr lang="en-US" altLang="ko-KR" sz="1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43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97C0C4316BEA640BC1DC32A398D4785" ma:contentTypeVersion="14" ma:contentTypeDescription="새 문서를 만듭니다." ma:contentTypeScope="" ma:versionID="c246bde98d785111b3c10f4d88efb970">
  <xsd:schema xmlns:xsd="http://www.w3.org/2001/XMLSchema" xmlns:xs="http://www.w3.org/2001/XMLSchema" xmlns:p="http://schemas.microsoft.com/office/2006/metadata/properties" xmlns:ns3="42a87c74-49d2-4898-a86c-ca3f53b59126" xmlns:ns4="736ae43f-2eee-4635-b35e-a4e0577211e3" targetNamespace="http://schemas.microsoft.com/office/2006/metadata/properties" ma:root="true" ma:fieldsID="ecb2f95e49a96a382d63833dfe2a0cdc" ns3:_="" ns4:_="">
    <xsd:import namespace="42a87c74-49d2-4898-a86c-ca3f53b59126"/>
    <xsd:import namespace="736ae43f-2eee-4635-b35e-a4e0577211e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a87c74-49d2-4898-a86c-ca3f53b5912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ae43f-2eee-4635-b35e-a4e0577211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773FCF-4921-48FF-AAF8-71E24621B0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0D75B4-791A-47FE-BDBA-3C6DFBA70B27}">
  <ds:schemaRefs>
    <ds:schemaRef ds:uri="42a87c74-49d2-4898-a86c-ca3f53b59126"/>
    <ds:schemaRef ds:uri="736ae43f-2eee-4635-b35e-a4e0577211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712FE78-8970-44E8-80CC-C45C95B5C239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36ae43f-2eee-4635-b35e-a4e0577211e3"/>
    <ds:schemaRef ds:uri="http://schemas.openxmlformats.org/package/2006/metadata/core-properties"/>
    <ds:schemaRef ds:uri="http://purl.org/dc/dcmitype/"/>
    <ds:schemaRef ds:uri="42a87c74-49d2-4898-a86c-ca3f53b5912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1303</Words>
  <Application>Microsoft Office PowerPoint</Application>
  <PresentationFormat>와이드스크린</PresentationFormat>
  <Paragraphs>254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캡스톤 디자인 - Path Planning 13th Week Progress</vt:lpstr>
      <vt:lpstr>Path Planning</vt:lpstr>
      <vt:lpstr>Our Algorithm</vt:lpstr>
      <vt:lpstr>A* Algorithm</vt:lpstr>
      <vt:lpstr>A* Algorithm</vt:lpstr>
      <vt:lpstr>Schematic(updated)</vt:lpstr>
      <vt:lpstr>Schematic(updated)</vt:lpstr>
      <vt:lpstr>Mapping(last week)</vt:lpstr>
      <vt:lpstr>Mapping(problem)</vt:lpstr>
      <vt:lpstr>Mapping(problem)</vt:lpstr>
      <vt:lpstr>Mapping(problem)</vt:lpstr>
      <vt:lpstr>Mapping(problem)</vt:lpstr>
      <vt:lpstr>Mapping(problem)</vt:lpstr>
      <vt:lpstr>Mapping(problem)</vt:lpstr>
      <vt:lpstr>Mapping(problem)</vt:lpstr>
      <vt:lpstr>Mapping(problem)</vt:lpstr>
      <vt:lpstr>Mapping(summary)</vt:lpstr>
      <vt:lpstr>Control</vt:lpstr>
      <vt:lpstr>Control(Overshooting)</vt:lpstr>
      <vt:lpstr>Control(Overshooting – default step position input)</vt:lpstr>
      <vt:lpstr>Control(Overshooting – sigmoid position input)</vt:lpstr>
      <vt:lpstr>Control(Overshooting – P-controlled velocity)</vt:lpstr>
      <vt:lpstr>Control(Overshooting – PD-controlled velocity)</vt:lpstr>
      <vt:lpstr>Control(Overshooting – PD-controlled velocity)</vt:lpstr>
      <vt:lpstr>Planning</vt:lpstr>
      <vt:lpstr>Planning(Path simplification)</vt:lpstr>
      <vt:lpstr>Planning(Path simplification)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윤준영(***6***150)</dc:creator>
  <cp:lastModifiedBy>윤준영(***6***150)</cp:lastModifiedBy>
  <cp:revision>86</cp:revision>
  <dcterms:created xsi:type="dcterms:W3CDTF">2022-08-01T13:58:11Z</dcterms:created>
  <dcterms:modified xsi:type="dcterms:W3CDTF">2022-11-29T03:25:29Z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0x010100497C0C4316BEA640BC1DC32A398D4785</vt:lpwstr>
  </property>
</Properties>
</file>