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4" r:id="rId4"/>
    <p:sldId id="259" r:id="rId5"/>
    <p:sldId id="266" r:id="rId6"/>
    <p:sldId id="260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7" autoAdjust="0"/>
    <p:restoredTop sz="94660"/>
  </p:normalViewPr>
  <p:slideViewPr>
    <p:cSldViewPr>
      <p:cViewPr varScale="1">
        <p:scale>
          <a:sx n="85" d="100"/>
          <a:sy n="85" d="100"/>
        </p:scale>
        <p:origin x="156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06:34:09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24575,'2'3'0,"0"1"0,0-1 0,0 1 0,0-1 0,0 1 0,-1-1 0,1 1 0,-1 0 0,0 0 0,0 0 0,-1 0 0,1 0 0,-1 0 0,0 7 0,0-1 0,-1 1 0,0 0 0,0-1 0,-4 15 0,3-19 11,0 0 0,0 0 0,0 0 0,0-1 0,-1 1 0,0-1-1,-1 1 1,1-1 0,-1 0 0,-8 9 0,9-11-104,-1-1 0,0 1 1,0-1-1,0 0 0,0 0 0,0 0 0,0 0 0,-1-1 1,1 0-1,-1 0 0,1 0 0,-1 0 0,1-1 1,-1 1-1,-5-1 0,-5-1-6733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06:58:37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24575,'0'6'0,"0"0"0,0 0 0,-1 0 0,0 0 0,0 0 0,-1-1 0,1 1 0,-1 0 0,-1-1 0,1 1 0,-1-1 0,0 0 0,0 0 0,0 0 0,-1 0 0,0-1 0,0 1 0,0-1 0,0 0 0,-1 0 0,1 0 0,-1-1 0,0 1 0,0-1 0,-1-1 0,1 1 0,0-1 0,-1 0 0,-9 3 0,-29 11-1365,35-13-5461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06:58:38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05:33:26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0 24575,'3'4'0,"-1"0"0,1 0 0,0 1 0,-1-1 0,0 1 0,0-1 0,-1 1 0,1 0 0,-1 0 0,0 0 0,0-1 0,-1 1 0,1 0 0,-1 9 0,0-1 0,-1 0 0,0 1 0,-1-1 0,-4 17 0,4-22 11,-1-1 0,1 1 0,-1-1 0,0 0 0,-1 0 0,1 0-1,-1 0 1,-1-1 0,1 0 0,-11 11 0,10-13-104,1-1 0,-1 0 1,0 0-1,0 0 0,0-1 0,0 1 0,-1-1 0,1-1 1,-1 1-1,1-1 0,-1 0 0,1 0 0,-1 0 1,0-1-1,-6 0 0,-7 0-6733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05:33:26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November 11, 2022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4.png"/><Relationship Id="rId3" Type="http://schemas.microsoft.com/office/2007/relationships/hdphoto" Target="../media/hdphoto3.wdp"/><Relationship Id="rId7" Type="http://schemas.openxmlformats.org/officeDocument/2006/relationships/image" Target="../media/image40.png"/><Relationship Id="rId12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3.png"/><Relationship Id="rId5" Type="http://schemas.microsoft.com/office/2007/relationships/hdphoto" Target="../media/hdphoto4.wdp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1600" u="sng" dirty="0"/>
              <a:t>전자</a:t>
            </a:r>
            <a:r>
              <a:rPr lang="en-US" altLang="ko-KR" sz="1600" u="sng" dirty="0"/>
              <a:t>HW</a:t>
            </a:r>
            <a:r>
              <a:rPr lang="ko-KR" altLang="en-US" sz="1600" u="sng" dirty="0"/>
              <a:t>설계 </a:t>
            </a:r>
            <a:r>
              <a:rPr lang="en-US" altLang="ko-KR" sz="1600" u="sng" dirty="0"/>
              <a:t>– </a:t>
            </a:r>
            <a:r>
              <a:rPr lang="ko-KR" altLang="en-US" sz="1600" u="sng" dirty="0"/>
              <a:t>설계과제</a:t>
            </a:r>
            <a:br>
              <a:rPr lang="en-US" altLang="ko-KR" dirty="0"/>
            </a:br>
            <a:r>
              <a:rPr lang="ko-KR" altLang="en-US" dirty="0"/>
              <a:t>초음파 센서를 이용한 스피드 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윤준영 </a:t>
            </a:r>
            <a:r>
              <a:rPr lang="en-US" altLang="ko-KR" sz="2000" dirty="0"/>
              <a:t>(2016121150; 50%), </a:t>
            </a:r>
            <a:r>
              <a:rPr lang="ko-KR" altLang="en-US" sz="2000" dirty="0"/>
              <a:t>최용훈 </a:t>
            </a:r>
            <a:r>
              <a:rPr lang="en-US" altLang="ko-KR" sz="2000" dirty="0"/>
              <a:t>(2017124218; 50%)</a:t>
            </a:r>
          </a:p>
        </p:txBody>
      </p:sp>
    </p:spTree>
    <p:extLst>
      <p:ext uri="{BB962C8B-B14F-4D97-AF65-F5344CB8AC3E}">
        <p14:creationId xmlns:p14="http://schemas.microsoft.com/office/powerpoint/2010/main" val="34174706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설계의 동기 및 배경</a:t>
            </a:r>
          </a:p>
          <a:p>
            <a:pPr marL="0" indent="0">
              <a:buNone/>
            </a:pPr>
            <a:r>
              <a:rPr lang="en-US" altLang="ko-KR" dirty="0"/>
              <a:t>Design Guidelines</a:t>
            </a:r>
            <a:r>
              <a:rPr lang="ko-KR" altLang="en-US" dirty="0"/>
              <a:t>를 지키며 실용적인 디자인을 생각하던 중 </a:t>
            </a:r>
            <a:r>
              <a:rPr lang="en-US" altLang="ko-KR" dirty="0"/>
              <a:t>speed gun</a:t>
            </a:r>
            <a:r>
              <a:rPr lang="ko-KR" altLang="en-US" dirty="0"/>
              <a:t>이 떠올랐다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speed gun</a:t>
            </a:r>
            <a:r>
              <a:rPr lang="ko-KR" altLang="en-US" dirty="0"/>
              <a:t>의 경우 속도를 측정해야 하므로 </a:t>
            </a:r>
            <a:r>
              <a:rPr lang="en-US" altLang="ko-KR" dirty="0"/>
              <a:t>interval timer</a:t>
            </a:r>
            <a:r>
              <a:rPr lang="ko-KR" altLang="en-US" dirty="0"/>
              <a:t>를 사용하고 또한 버튼을 눌러 원할 때만 측정하므로 </a:t>
            </a:r>
            <a:r>
              <a:rPr lang="en-US" altLang="ko-KR" dirty="0"/>
              <a:t>interrupt handling </a:t>
            </a:r>
            <a:r>
              <a:rPr lang="ko-KR" altLang="en-US" dirty="0"/>
              <a:t>방식으로 구현할 수 있기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이러한 이유로 설계 주제를 </a:t>
            </a:r>
            <a:r>
              <a:rPr lang="en-US" altLang="ko-KR" dirty="0"/>
              <a:t>speed gun</a:t>
            </a:r>
            <a:r>
              <a:rPr lang="ko-KR" altLang="en-US" dirty="0"/>
              <a:t>으로 선택하였다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설계 목표</a:t>
            </a:r>
          </a:p>
          <a:p>
            <a:pPr marL="0" indent="0">
              <a:buNone/>
            </a:pPr>
            <a:r>
              <a:rPr lang="en-US" altLang="ko-KR" dirty="0"/>
              <a:t>1. lab1 ~ lab8</a:t>
            </a:r>
            <a:r>
              <a:rPr lang="ko-KR" altLang="en-US" dirty="0"/>
              <a:t>을 진행하며 배웠던 </a:t>
            </a:r>
            <a:r>
              <a:rPr lang="en-US" altLang="ko-KR" dirty="0"/>
              <a:t>interval timer, interrupt handler</a:t>
            </a:r>
            <a:r>
              <a:rPr lang="ko-KR" altLang="en-US" dirty="0"/>
              <a:t>를 사용하여 설계한다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초음파 센서를 사용하므로 이를 위한 </a:t>
            </a:r>
            <a:r>
              <a:rPr lang="en-US" altLang="ko-KR" dirty="0"/>
              <a:t>GPIO </a:t>
            </a:r>
            <a:r>
              <a:rPr lang="ko-KR" altLang="en-US" dirty="0"/>
              <a:t>포트의 사용법을 익힌다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2268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25A4E-E293-4045-80B5-263701E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F5311-BC2A-44D5-861C-ECFF02BAFD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설계할 시스템의 구조 및 설명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일반적인 스피드 건은 도플러 효과를 이용하여 속도를 측정하지만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주파수 변화를 이용하지 않고 초음파 센서 두 개를 이용하여 속도를 측정할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초음파 센서는 물체와의 거리를 측정할 수 있어</a:t>
            </a:r>
            <a:r>
              <a:rPr lang="en-US" altLang="ko-KR" sz="2000" dirty="0"/>
              <a:t>, </a:t>
            </a:r>
            <a:r>
              <a:rPr lang="ko-KR" altLang="en-US" sz="2000" dirty="0"/>
              <a:t>두 초음파 센서를 다른 각도로 설치하여 두 초음파 센서의 신호의 변화가 일어나는 시간의 차이를 이용하여 속도를 측정하는 장치를 설계하였다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dirty="0"/>
              <a:t>순서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Start: Pushbutton</a:t>
            </a:r>
            <a:r>
              <a:rPr lang="ko-KR" altLang="en-US" sz="2000" dirty="0"/>
              <a:t>을 누르면 </a:t>
            </a:r>
            <a:r>
              <a:rPr lang="en-US" altLang="ko-KR" sz="2000" dirty="0"/>
              <a:t>interrupt</a:t>
            </a:r>
            <a:r>
              <a:rPr lang="ko-KR" altLang="en-US" sz="2000" dirty="0"/>
              <a:t>가 발생하여 </a:t>
            </a:r>
            <a:r>
              <a:rPr lang="en-US" altLang="ko-KR" sz="2000" dirty="0"/>
              <a:t>timer</a:t>
            </a:r>
            <a:r>
              <a:rPr lang="ko-KR" altLang="en-US" sz="2000" dirty="0"/>
              <a:t>를 실행시키며</a:t>
            </a:r>
            <a:r>
              <a:rPr lang="en-US" altLang="ko-KR" sz="2000" dirty="0"/>
              <a:t>, calibration</a:t>
            </a:r>
            <a:r>
              <a:rPr lang="ko-KR" altLang="en-US" sz="2000" dirty="0"/>
              <a:t>을 시작한다</a:t>
            </a:r>
            <a:r>
              <a:rPr lang="en-US" altLang="ko-KR" sz="2000" dirty="0"/>
              <a:t>. (Timer</a:t>
            </a:r>
            <a:r>
              <a:rPr lang="ko-KR" altLang="en-US" sz="2000" dirty="0"/>
              <a:t>는 </a:t>
            </a:r>
            <a:r>
              <a:rPr lang="en-US" altLang="ko-KR" sz="2000" dirty="0"/>
              <a:t>interrupt</a:t>
            </a:r>
            <a:r>
              <a:rPr lang="ko-KR" altLang="en-US" sz="2000" dirty="0"/>
              <a:t>로 처리한다</a:t>
            </a:r>
            <a:r>
              <a:rPr lang="en-US" altLang="ko-KR" sz="2000" dirty="0"/>
              <a:t>.)</a:t>
            </a:r>
          </a:p>
          <a:p>
            <a:pPr marL="0" indent="0">
              <a:buNone/>
            </a:pPr>
            <a:r>
              <a:rPr lang="en-US" altLang="ko-KR" sz="2000" dirty="0"/>
              <a:t>2. Calibration:</a:t>
            </a:r>
            <a:r>
              <a:rPr lang="ko-KR" altLang="en-US" sz="2000" dirty="0"/>
              <a:t> 물체가 없는 상황에서의 거리를 측정한다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(</a:t>
            </a:r>
            <a:r>
              <a:rPr lang="ko-KR" altLang="en-US" sz="2000" dirty="0"/>
              <a:t>초음파 센서의 감지 각도 범위 </a:t>
            </a:r>
            <a:r>
              <a:rPr lang="en-US" altLang="ko-KR" sz="2000" dirty="0"/>
              <a:t>15</a:t>
            </a:r>
            <a:r>
              <a:rPr lang="en-US" altLang="ko-KR" sz="2000" b="1" i="0" dirty="0">
                <a:solidFill>
                  <a:srgbClr val="202124"/>
                </a:solidFill>
                <a:effectLst/>
              </a:rPr>
              <a:t>°</a:t>
            </a:r>
            <a:r>
              <a:rPr lang="en-US" altLang="ko-KR" sz="2000" dirty="0"/>
              <a:t>, </a:t>
            </a:r>
            <a:r>
              <a:rPr lang="ko-KR" altLang="en-US" sz="2000" dirty="0"/>
              <a:t>감지 범위 </a:t>
            </a:r>
            <a:r>
              <a:rPr lang="en-US" altLang="ko-KR" sz="2000" dirty="0"/>
              <a:t>2~600cm)</a:t>
            </a:r>
          </a:p>
          <a:p>
            <a:pPr marL="0" indent="0">
              <a:buNone/>
            </a:pPr>
            <a:r>
              <a:rPr lang="en-US" altLang="ko-KR" sz="2000" dirty="0"/>
              <a:t>    2.1. </a:t>
            </a:r>
            <a:r>
              <a:rPr lang="ko-KR" altLang="en-US" sz="2000" dirty="0"/>
              <a:t>두 초음파 센서가 측정한 거리 정보를 </a:t>
            </a:r>
            <a:r>
              <a:rPr lang="en-US" altLang="ko-KR" sz="2000" dirty="0">
                <a:solidFill>
                  <a:srgbClr val="202124"/>
                </a:solidFill>
              </a:rPr>
              <a:t>GPIO</a:t>
            </a:r>
            <a:r>
              <a:rPr lang="ko-KR" altLang="en-US" sz="2000" dirty="0">
                <a:solidFill>
                  <a:srgbClr val="202124"/>
                </a:solidFill>
              </a:rPr>
              <a:t>를 통해 읽는다</a:t>
            </a:r>
            <a:r>
              <a:rPr lang="en-US" altLang="ko-KR" sz="2000" dirty="0">
                <a:solidFill>
                  <a:srgbClr val="202124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202124"/>
                </a:solidFill>
              </a:rPr>
              <a:t>    2.2. </a:t>
            </a:r>
            <a:r>
              <a:rPr lang="ko-KR" altLang="en-US" sz="2000" dirty="0"/>
              <a:t>두 초음파 센서가 설치된 각도</a:t>
            </a:r>
            <a:r>
              <a:rPr lang="en-US" altLang="ko-KR" sz="2000" dirty="0"/>
              <a:t>(15</a:t>
            </a:r>
            <a:r>
              <a:rPr lang="en-US" altLang="ko-KR" sz="2000" b="1" i="0" dirty="0">
                <a:solidFill>
                  <a:srgbClr val="202124"/>
                </a:solidFill>
                <a:effectLst/>
              </a:rPr>
              <a:t>°</a:t>
            </a:r>
            <a:r>
              <a:rPr lang="en-US" altLang="ko-KR" sz="2000" i="0" dirty="0">
                <a:solidFill>
                  <a:srgbClr val="202124"/>
                </a:solidFill>
                <a:effectLst/>
              </a:rPr>
              <a:t>)</a:t>
            </a:r>
            <a:r>
              <a:rPr lang="ko-KR" altLang="en-US" sz="2000" i="0" dirty="0">
                <a:solidFill>
                  <a:srgbClr val="202124"/>
                </a:solidFill>
                <a:effectLst/>
              </a:rPr>
              <a:t>와 거리 정보를 이용하여 두 초음파 </a:t>
            </a:r>
            <a:endParaRPr lang="en-US" altLang="ko-KR" sz="2000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202124"/>
                </a:solidFill>
              </a:rPr>
              <a:t>          </a:t>
            </a:r>
            <a:r>
              <a:rPr lang="ko-KR" altLang="en-US" sz="2000" i="0" dirty="0">
                <a:solidFill>
                  <a:srgbClr val="202124"/>
                </a:solidFill>
                <a:effectLst/>
              </a:rPr>
              <a:t>센서가 바라보는 곳의 거리를 계산한다</a:t>
            </a:r>
            <a:r>
              <a:rPr lang="en-US" altLang="ko-KR" sz="2000" i="0" dirty="0">
                <a:solidFill>
                  <a:srgbClr val="202124"/>
                </a:solidFill>
                <a:effectLst/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B102-3989-4457-A758-133A4F737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5234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25A4E-E293-4045-80B5-263701E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F5311-BC2A-44D5-861C-ECFF02BAFD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/>
              <a:t>3. Detect: </a:t>
            </a:r>
            <a:r>
              <a:rPr lang="ko-KR" altLang="en-US" sz="2000"/>
              <a:t>위 초음파 센서의 값이 일정 비율 이상 변하게 되면 그 때의 시간을 기록한다</a:t>
            </a:r>
            <a:r>
              <a:rPr lang="en-US" altLang="ko-KR" sz="2000"/>
              <a:t>. </a:t>
            </a:r>
            <a:r>
              <a:rPr lang="ko-KR" altLang="en-US" sz="2000"/>
              <a:t>그 후 아래의 초음파 센서의 값이 일정 비율 이상 변하게 되면 시간을 기록하여 두 시간의 차이와 </a:t>
            </a:r>
            <a:r>
              <a:rPr lang="en-US" altLang="ko-KR" sz="2000"/>
              <a:t>calibration</a:t>
            </a:r>
            <a:r>
              <a:rPr lang="ko-KR" altLang="en-US" sz="2000"/>
              <a:t>에서 측정한 거리를 이용하여 속도를 검출한다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4. Display: VGA </a:t>
            </a:r>
            <a:r>
              <a:rPr lang="ko-KR" altLang="en-US" sz="2000"/>
              <a:t>포트를 이용하여 측정한 속도를 출력하며</a:t>
            </a:r>
            <a:r>
              <a:rPr lang="en-US" altLang="ko-KR" sz="2000"/>
              <a:t>, </a:t>
            </a:r>
            <a:r>
              <a:rPr lang="ko-KR" altLang="en-US" sz="2000"/>
              <a:t>다른 물체가 다시 </a:t>
            </a:r>
            <a:r>
              <a:rPr lang="en-US" altLang="ko-KR" sz="2000"/>
              <a:t>detect</a:t>
            </a:r>
            <a:r>
              <a:rPr lang="ko-KR" altLang="en-US" sz="2000"/>
              <a:t>되었을 경우</a:t>
            </a:r>
            <a:r>
              <a:rPr lang="en-US" altLang="ko-KR" sz="2000"/>
              <a:t>, </a:t>
            </a:r>
            <a:r>
              <a:rPr lang="ko-KR" altLang="en-US" sz="2000"/>
              <a:t>이전 값을 지우고 새로운 속도를 출력한다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5. Reset: Pushbutton</a:t>
            </a:r>
            <a:r>
              <a:rPr lang="ko-KR" altLang="en-US" sz="2000"/>
              <a:t>이 다시 입력되었을 경우 </a:t>
            </a:r>
            <a:r>
              <a:rPr lang="en-US" altLang="ko-KR" sz="2000"/>
              <a:t>timer</a:t>
            </a:r>
            <a:r>
              <a:rPr lang="ko-KR" altLang="en-US" sz="2000"/>
              <a:t>를 초기화시키며</a:t>
            </a:r>
            <a:r>
              <a:rPr lang="en-US" altLang="ko-KR" sz="2000"/>
              <a:t> calibration</a:t>
            </a:r>
            <a:r>
              <a:rPr lang="ko-KR" altLang="en-US" sz="2000"/>
              <a:t>을 다시 실시한다</a:t>
            </a:r>
            <a:r>
              <a:rPr lang="en-US" altLang="ko-KR" sz="2000"/>
              <a:t>.</a:t>
            </a:r>
            <a:endParaRPr lang="ko-KR" altLang="en-US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B102-3989-4457-A758-133A4F737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93FEA3-16AD-DC74-84ED-B6CFB9E0E20C}"/>
              </a:ext>
            </a:extLst>
          </p:cNvPr>
          <p:cNvGrpSpPr>
            <a:grpSpLocks noChangeAspect="1"/>
          </p:cNvGrpSpPr>
          <p:nvPr/>
        </p:nvGrpSpPr>
        <p:grpSpPr>
          <a:xfrm>
            <a:off x="402434" y="3855096"/>
            <a:ext cx="3939867" cy="2293703"/>
            <a:chOff x="1115616" y="1946494"/>
            <a:chExt cx="4896544" cy="2850659"/>
          </a:xfrm>
        </p:grpSpPr>
        <p:pic>
          <p:nvPicPr>
            <p:cNvPr id="6" name="Picture 6" descr="아두이노 초음파 센서 HC-SR04 - 옥션">
              <a:extLst>
                <a:ext uri="{FF2B5EF4-FFF2-40B4-BE49-F238E27FC236}">
                  <a16:creationId xmlns:a16="http://schemas.microsoft.com/office/drawing/2014/main" id="{8571A005-698E-A69A-8A21-F9C936E1E0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500" r="93167">
                          <a14:foregroundMark x1="10500" y1="40667" x2="9333" y2="46333"/>
                          <a14:foregroundMark x1="6833" y1="43333" x2="14333" y2="68000"/>
                          <a14:foregroundMark x1="87833" y1="33667" x2="77000" y2="55500"/>
                          <a14:foregroundMark x1="6000" y1="59167" x2="14667" y2="68167"/>
                          <a14:foregroundMark x1="10667" y1="68667" x2="5500" y2="62667"/>
                          <a14:foregroundMark x1="90333" y1="41833" x2="89000" y2="51500"/>
                          <a14:foregroundMark x1="93167" y1="47000" x2="92500" y2="55500"/>
                          <a14:foregroundMark x1="8000" y1="42167" x2="5167" y2="46167"/>
                          <a14:foregroundMark x1="4500" y1="42000" x2="5667" y2="45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51"/>
            <a:stretch/>
          </p:blipFill>
          <p:spPr bwMode="auto">
            <a:xfrm flipH="1">
              <a:off x="1276922" y="1946494"/>
              <a:ext cx="1330724" cy="1157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아두이노 초음파 센서 HC-SR04 - 옥션">
              <a:extLst>
                <a:ext uri="{FF2B5EF4-FFF2-40B4-BE49-F238E27FC236}">
                  <a16:creationId xmlns:a16="http://schemas.microsoft.com/office/drawing/2014/main" id="{9ED2F73F-B17B-FA47-8B07-CC40115D8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4500" r="93167">
                          <a14:foregroundMark x1="10500" y1="40667" x2="9333" y2="46333"/>
                          <a14:foregroundMark x1="6833" y1="43333" x2="14333" y2="68000"/>
                          <a14:foregroundMark x1="87833" y1="33667" x2="77000" y2="55500"/>
                          <a14:foregroundMark x1="6000" y1="59167" x2="14667" y2="68167"/>
                          <a14:foregroundMark x1="10667" y1="68667" x2="5500" y2="62667"/>
                          <a14:foregroundMark x1="90333" y1="41833" x2="89000" y2="51500"/>
                          <a14:foregroundMark x1="93167" y1="47000" x2="92500" y2="55500"/>
                          <a14:foregroundMark x1="8000" y1="42167" x2="5167" y2="46167"/>
                          <a14:foregroundMark x1="4500" y1="42000" x2="5667" y2="45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15616" y="2348879"/>
              <a:ext cx="1330724" cy="1123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392B073-911A-A181-53B2-BEF54F977E6D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24944"/>
              <a:ext cx="1368152" cy="1254007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22E72AB-BED9-009F-528D-FB470CD04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4267082"/>
              <a:ext cx="48965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BC5D234-8A0D-67D0-F452-6E455FFCB81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492896"/>
              <a:ext cx="3024336" cy="1686055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4DA5BA3-0FBF-6B46-954E-07AAF1B945C3}"/>
                </a:ext>
              </a:extLst>
            </p:cNvPr>
            <p:cNvCxnSpPr>
              <a:cxnSpLocks/>
            </p:cNvCxnSpPr>
            <p:nvPr/>
          </p:nvCxnSpPr>
          <p:spPr>
            <a:xfrm>
              <a:off x="2158308" y="2911432"/>
              <a:ext cx="1618755" cy="91218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99EE8C-63AE-485B-1823-2CE012AE44FC}"/>
                </a:ext>
              </a:extLst>
            </p:cNvPr>
            <p:cNvSpPr txBox="1"/>
            <p:nvPr/>
          </p:nvSpPr>
          <p:spPr>
            <a:xfrm>
              <a:off x="2611750" y="3248011"/>
              <a:ext cx="3930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15</a:t>
              </a:r>
              <a:r>
                <a:rPr lang="en-US" altLang="ko-KR" sz="1100" i="0">
                  <a:solidFill>
                    <a:srgbClr val="202124"/>
                  </a:solidFill>
                  <a:effectLst/>
                </a:rPr>
                <a:t>°</a:t>
              </a:r>
              <a:endParaRPr lang="ko-KR" altLang="en-US" sz="110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0DFD3C9-09FE-C5B7-B10A-A3C03DD355E1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 flipV="1">
              <a:off x="1780978" y="2348879"/>
              <a:ext cx="3511102" cy="1830072"/>
            </a:xfrm>
            <a:prstGeom prst="straightConnector1">
              <a:avLst/>
            </a:prstGeom>
            <a:ln>
              <a:solidFill>
                <a:srgbClr val="FF7C8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F9482D7-4249-A5C1-E4DA-D795C53DB1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7664" y="2852936"/>
              <a:ext cx="1926927" cy="1326015"/>
            </a:xfrm>
            <a:prstGeom prst="straightConnector1">
              <a:avLst/>
            </a:prstGeom>
            <a:ln>
              <a:solidFill>
                <a:srgbClr val="FF7C8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2459D07-CF70-A13A-A855-FADBE3DBB62C}"/>
                    </a:ext>
                  </a:extLst>
                </p14:cNvPr>
                <p14:cNvContentPartPr/>
                <p14:nvPr/>
              </p14:nvContentPartPr>
              <p14:xfrm>
                <a:off x="2622720" y="3200220"/>
                <a:ext cx="60840" cy="100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2459D07-CF70-A13A-A855-FADBE3DBB6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7352" y="3194863"/>
                  <a:ext cx="71576" cy="11115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0B1E45-DF64-3622-D671-0DEFA5AA4D2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178951"/>
              <a:ext cx="0" cy="474185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21CB14E-6FF2-4625-7147-81A19055C77C}"/>
                </a:ext>
              </a:extLst>
            </p:cNvPr>
            <p:cNvCxnSpPr>
              <a:cxnSpLocks/>
            </p:cNvCxnSpPr>
            <p:nvPr/>
          </p:nvCxnSpPr>
          <p:spPr>
            <a:xfrm>
              <a:off x="5364088" y="4208529"/>
              <a:ext cx="0" cy="444607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A5EDAED-09F5-6DBD-62D9-C0A3271E4C70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4535954"/>
              <a:ext cx="1800200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CB8A0C-BACD-8E84-B5AB-7E17CC9C898C}"/>
                </a:ext>
              </a:extLst>
            </p:cNvPr>
            <p:cNvSpPr txBox="1"/>
            <p:nvPr/>
          </p:nvSpPr>
          <p:spPr>
            <a:xfrm>
              <a:off x="3950355" y="4535543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distance</a:t>
              </a:r>
              <a:endParaRPr lang="ko-KR" altLang="en-US" sz="11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AD748C5-900E-814E-E204-9E74EE03F368}"/>
              </a:ext>
            </a:extLst>
          </p:cNvPr>
          <p:cNvGrpSpPr/>
          <p:nvPr/>
        </p:nvGrpSpPr>
        <p:grpSpPr>
          <a:xfrm>
            <a:off x="4997482" y="3443573"/>
            <a:ext cx="2691649" cy="1897475"/>
            <a:chOff x="5042648" y="4171632"/>
            <a:chExt cx="2691649" cy="1897475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0446C97-BAAD-86B0-95A8-C739D0314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4469" y="5058110"/>
              <a:ext cx="221312" cy="1714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4FF6574-A6BC-A2D8-3BC0-C6C7A7C0EBFC}"/>
                </a:ext>
              </a:extLst>
            </p:cNvPr>
            <p:cNvCxnSpPr/>
            <p:nvPr/>
          </p:nvCxnSpPr>
          <p:spPr>
            <a:xfrm flipH="1">
              <a:off x="6070493" y="4827220"/>
              <a:ext cx="144016" cy="193429"/>
            </a:xfrm>
            <a:prstGeom prst="line">
              <a:avLst/>
            </a:prstGeom>
            <a:ln w="25400">
              <a:solidFill>
                <a:srgbClr val="0F6FC6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696B0C5-8675-73D4-6D60-0564C99618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0413" y="4372577"/>
              <a:ext cx="2376264" cy="1651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3E93BD9-21CD-ECAD-3C5C-C11A70CBD7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0413" y="4372577"/>
              <a:ext cx="1368152" cy="1660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D7F933F-0ADA-7D9E-327A-19C2D7C1F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181" y="6025709"/>
              <a:ext cx="1044116" cy="797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B777940-77F7-CC80-6DAB-A64BD79C010E}"/>
                </a:ext>
              </a:extLst>
            </p:cNvPr>
            <p:cNvSpPr txBox="1"/>
            <p:nvPr/>
          </p:nvSpPr>
          <p:spPr>
            <a:xfrm>
              <a:off x="5106431" y="4171632"/>
              <a:ext cx="3754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15</a:t>
              </a:r>
              <a:r>
                <a:rPr lang="en-US" altLang="ko-KR" sz="1000" i="0">
                  <a:solidFill>
                    <a:srgbClr val="202124"/>
                  </a:solidFill>
                  <a:effectLst/>
                </a:rPr>
                <a:t>°</a:t>
              </a:r>
              <a:endParaRPr lang="ko-KR" altLang="en-US" sz="10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6BA598-587A-430E-A8F0-9A0006AE3F58}"/>
                </a:ext>
              </a:extLst>
            </p:cNvPr>
            <p:cNvSpPr txBox="1"/>
            <p:nvPr/>
          </p:nvSpPr>
          <p:spPr>
            <a:xfrm>
              <a:off x="7004453" y="5807497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d</a:t>
              </a:r>
              <a:endParaRPr lang="ko-KR" altLang="en-US" sz="11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5831B2A-D48A-AABE-A536-FB8341E35E41}"/>
                </a:ext>
              </a:extLst>
            </p:cNvPr>
            <p:cNvSpPr txBox="1"/>
            <p:nvPr/>
          </p:nvSpPr>
          <p:spPr>
            <a:xfrm>
              <a:off x="5971783" y="4581493"/>
              <a:ext cx="7825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ultrasonic</a:t>
              </a:r>
              <a:endParaRPr lang="ko-KR" altLang="en-US" sz="11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CF11A6-2F16-B394-FB46-3740B9B69920}"/>
                </a:ext>
              </a:extLst>
            </p:cNvPr>
            <p:cNvSpPr txBox="1"/>
            <p:nvPr/>
          </p:nvSpPr>
          <p:spPr>
            <a:xfrm>
              <a:off x="5287906" y="5183003"/>
              <a:ext cx="7825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ultrasonic</a:t>
              </a:r>
              <a:endParaRPr lang="ko-KR" altLang="en-US" sz="110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64E6DA0C-2678-2AEA-3839-11FF250B508E}"/>
                    </a:ext>
                  </a:extLst>
                </p14:cNvPr>
                <p14:cNvContentPartPr/>
                <p14:nvPr/>
              </p14:nvContentPartPr>
              <p14:xfrm>
                <a:off x="5594528" y="4592268"/>
                <a:ext cx="57960" cy="568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64E6DA0C-2678-2AEA-3839-11FF250B50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0208" y="4587948"/>
                  <a:ext cx="66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4E79FA4-CEE2-E1FE-F58A-EFBB25B554EB}"/>
                    </a:ext>
                  </a:extLst>
                </p14:cNvPr>
                <p14:cNvContentPartPr/>
                <p14:nvPr/>
              </p14:nvContentPartPr>
              <p14:xfrm>
                <a:off x="5042648" y="5001948"/>
                <a:ext cx="360" cy="3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4E79FA4-CEE2-E1FE-F58A-EFBB25B554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8328" y="499762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49372B-C5B3-C406-5078-10E6BB85441E}"/>
                </a:ext>
              </a:extLst>
            </p:cNvPr>
            <p:cNvSpPr txBox="1"/>
            <p:nvPr/>
          </p:nvSpPr>
          <p:spPr>
            <a:xfrm>
              <a:off x="5481855" y="4653512"/>
              <a:ext cx="2359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r</a:t>
              </a:r>
              <a:endParaRPr lang="ko-KR" altLang="en-US" sz="11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DAA1308-8A8B-3601-637E-95D0AD301DB2}"/>
                </a:ext>
              </a:extLst>
            </p:cNvPr>
            <p:cNvSpPr txBox="1"/>
            <p:nvPr/>
          </p:nvSpPr>
          <p:spPr>
            <a:xfrm>
              <a:off x="5679199" y="4450688"/>
              <a:ext cx="2359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r</a:t>
              </a:r>
              <a:endParaRPr lang="ko-KR" altLang="en-US" sz="11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A230BC2-F504-0BCB-0573-1431217B4A65}"/>
                </a:ext>
              </a:extLst>
            </p:cNvPr>
            <p:cNvSpPr txBox="1"/>
            <p:nvPr/>
          </p:nvSpPr>
          <p:spPr>
            <a:xfrm>
              <a:off x="6690081" y="5143858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a</a:t>
              </a:r>
              <a:endParaRPr lang="ko-KR" altLang="en-US" sz="11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1827A0-4FCA-1888-F98C-3E55E50936D3}"/>
                </a:ext>
              </a:extLst>
            </p:cNvPr>
            <p:cNvSpPr txBox="1"/>
            <p:nvPr/>
          </p:nvSpPr>
          <p:spPr>
            <a:xfrm>
              <a:off x="6133398" y="5520575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b</a:t>
              </a:r>
              <a:endParaRPr lang="ko-KR" altLang="en-US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61E166-C0C6-057A-B20D-B9079B3E4DB0}"/>
                  </a:ext>
                </a:extLst>
              </p:cNvPr>
              <p:cNvSpPr txBox="1"/>
              <p:nvPr/>
            </p:nvSpPr>
            <p:spPr>
              <a:xfrm>
                <a:off x="4596742" y="5446213"/>
                <a:ext cx="4020844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61E166-C0C6-057A-B20D-B9079B3E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742" y="5446213"/>
                <a:ext cx="4020844" cy="260905"/>
              </a:xfrm>
              <a:prstGeom prst="rect">
                <a:avLst/>
              </a:prstGeom>
              <a:blipFill>
                <a:blip r:embed="rId12"/>
                <a:stretch>
                  <a:fillRect l="-303" r="-303"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C9B1235-C5F2-0F9C-44CE-6F2168B71DF6}"/>
                  </a:ext>
                </a:extLst>
              </p:cNvPr>
              <p:cNvSpPr txBox="1"/>
              <p:nvPr/>
            </p:nvSpPr>
            <p:spPr>
              <a:xfrm>
                <a:off x="4604500" y="5722292"/>
                <a:ext cx="925703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C9B1235-C5F2-0F9C-44CE-6F2168B71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500" y="5722292"/>
                <a:ext cx="925703" cy="445378"/>
              </a:xfrm>
              <a:prstGeom prst="rect">
                <a:avLst/>
              </a:prstGeom>
              <a:blipFill>
                <a:blip r:embed="rId13"/>
                <a:stretch>
                  <a:fillRect l="-1316" t="-1370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9453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25A4E-E293-4045-80B5-263701E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B102-3989-4457-A758-133A4F737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1C23F-AE3F-7E2C-4E9D-615E6E0D6C57}"/>
              </a:ext>
            </a:extLst>
          </p:cNvPr>
          <p:cNvSpPr txBox="1"/>
          <p:nvPr/>
        </p:nvSpPr>
        <p:spPr>
          <a:xfrm>
            <a:off x="323528" y="908720"/>
            <a:ext cx="871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r>
              <a:rPr lang="ko-KR" altLang="en-US" dirty="0"/>
              <a:t>로 간략하게 그리면 아래와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Design Guidelines</a:t>
            </a:r>
            <a:r>
              <a:rPr lang="ko-KR" altLang="en-US" dirty="0"/>
              <a:t>에 해당하는 </a:t>
            </a:r>
            <a:r>
              <a:rPr lang="en-US" altLang="ko-KR" dirty="0"/>
              <a:t>interrupt, timer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해당하는 부분이 들어있고 </a:t>
            </a:r>
            <a:r>
              <a:rPr lang="en-US" altLang="ko-KR" dirty="0"/>
              <a:t>VGA</a:t>
            </a:r>
            <a:r>
              <a:rPr lang="ko-KR" altLang="en-US" dirty="0"/>
              <a:t>모니터 또한 사용합니다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3B491F2-D7ED-F15A-B32A-324BD65F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53065"/>
            <a:ext cx="5184576" cy="40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115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94DA-FF6F-4A33-96C4-8743C211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시연 예정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56B5A-6752-4304-98EF-5FFE5DA9CE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중간 평가 시 시연 예정인 </a:t>
            </a:r>
            <a:r>
              <a:rPr lang="ko-KR" altLang="en-US"/>
              <a:t>내용들을 설명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5EE996-6D38-4AFE-8284-19E10FF0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A0350B-C301-0E4E-9682-D1EBDB2032D7}"/>
              </a:ext>
            </a:extLst>
          </p:cNvPr>
          <p:cNvSpPr txBox="1"/>
          <p:nvPr/>
        </p:nvSpPr>
        <p:spPr>
          <a:xfrm>
            <a:off x="5503301" y="1268760"/>
            <a:ext cx="32057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 평가의 경우 야구공을 굴리고 그 속도를 측정해볼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시연 순서는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Push button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Calibration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 측정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측정한 속도를 </a:t>
            </a:r>
            <a:r>
              <a:rPr lang="en-US" altLang="ko-KR" dirty="0"/>
              <a:t>VGA </a:t>
            </a:r>
            <a:r>
              <a:rPr lang="ko-KR" altLang="en-US" dirty="0"/>
              <a:t>모니터에 표시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까지 시연할 계획을 생각하고 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6D161F-C6C6-7180-1C44-F31E3B7EDE51}"/>
              </a:ext>
            </a:extLst>
          </p:cNvPr>
          <p:cNvSpPr txBox="1"/>
          <p:nvPr/>
        </p:nvSpPr>
        <p:spPr>
          <a:xfrm>
            <a:off x="3842520" y="236272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13km/h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85A9E2-4805-0DEB-4E20-8013D8032B1E}"/>
              </a:ext>
            </a:extLst>
          </p:cNvPr>
          <p:cNvGrpSpPr/>
          <p:nvPr/>
        </p:nvGrpSpPr>
        <p:grpSpPr>
          <a:xfrm>
            <a:off x="323528" y="2457045"/>
            <a:ext cx="8496944" cy="4242865"/>
            <a:chOff x="323528" y="1967613"/>
            <a:chExt cx="8496944" cy="424286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92FD2B7-B32C-4538-2841-44F40A4F158D}"/>
                </a:ext>
              </a:extLst>
            </p:cNvPr>
            <p:cNvGrpSpPr/>
            <p:nvPr/>
          </p:nvGrpSpPr>
          <p:grpSpPr>
            <a:xfrm>
              <a:off x="323528" y="2708920"/>
              <a:ext cx="8496944" cy="3501558"/>
              <a:chOff x="323528" y="1772816"/>
              <a:chExt cx="8496944" cy="3501558"/>
            </a:xfrm>
          </p:grpSpPr>
          <p:pic>
            <p:nvPicPr>
              <p:cNvPr id="26" name="Picture 6" descr="아두이노 초음파 센서 HC-SR04 - 옥션">
                <a:extLst>
                  <a:ext uri="{FF2B5EF4-FFF2-40B4-BE49-F238E27FC236}">
                    <a16:creationId xmlns:a16="http://schemas.microsoft.com/office/drawing/2014/main" id="{B03577D3-C0A6-6CFD-BEA8-95998F0C87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500" r="93167">
                            <a14:foregroundMark x1="10500" y1="40667" x2="9333" y2="46333"/>
                            <a14:foregroundMark x1="6833" y1="43333" x2="14333" y2="68000"/>
                            <a14:foregroundMark x1="87833" y1="33667" x2="77000" y2="55500"/>
                            <a14:foregroundMark x1="6000" y1="59167" x2="14667" y2="68167"/>
                            <a14:foregroundMark x1="10667" y1="68667" x2="5500" y2="62667"/>
                            <a14:foregroundMark x1="90333" y1="41833" x2="89000" y2="51500"/>
                            <a14:foregroundMark x1="93167" y1="47000" x2="92500" y2="55500"/>
                            <a14:foregroundMark x1="8000" y1="42167" x2="5167" y2="46167"/>
                            <a14:foregroundMark x1="4500" y1="42000" x2="5667" y2="45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76922" y="1772816"/>
                <a:ext cx="1330724" cy="1330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6" descr="아두이노 초음파 센서 HC-SR04 - 옥션">
                <a:extLst>
                  <a:ext uri="{FF2B5EF4-FFF2-40B4-BE49-F238E27FC236}">
                    <a16:creationId xmlns:a16="http://schemas.microsoft.com/office/drawing/2014/main" id="{39162AF6-A64E-9C3F-E45D-273D940137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4500" r="93167">
                            <a14:foregroundMark x1="10500" y1="40667" x2="9333" y2="46333"/>
                            <a14:foregroundMark x1="6833" y1="43333" x2="14333" y2="68000"/>
                            <a14:foregroundMark x1="87833" y1="33667" x2="77000" y2="55500"/>
                            <a14:foregroundMark x1="6000" y1="59167" x2="14667" y2="68167"/>
                            <a14:foregroundMark x1="10667" y1="68667" x2="5500" y2="62667"/>
                            <a14:foregroundMark x1="90333" y1="41833" x2="89000" y2="51500"/>
                            <a14:foregroundMark x1="93167" y1="47000" x2="92500" y2="55500"/>
                            <a14:foregroundMark x1="8000" y1="42167" x2="5167" y2="46167"/>
                            <a14:foregroundMark x1="4500" y1="42000" x2="5667" y2="45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15616" y="2348879"/>
                <a:ext cx="1330724" cy="1123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98137F2-A688-D477-4C08-A2B29B6C5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736" y="2924944"/>
                <a:ext cx="1368152" cy="1254007"/>
              </a:xfrm>
              <a:prstGeom prst="straightConnector1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3B815F0-4864-84C6-29F2-87637B725775}"/>
                  </a:ext>
                </a:extLst>
              </p:cNvPr>
              <p:cNvCxnSpPr/>
              <p:nvPr/>
            </p:nvCxnSpPr>
            <p:spPr>
              <a:xfrm>
                <a:off x="323528" y="4437112"/>
                <a:ext cx="84969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54A7C4D7-52DA-3FE9-9213-C9C324DAD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492896"/>
                <a:ext cx="3024336" cy="1686055"/>
              </a:xfrm>
              <a:prstGeom prst="straightConnector1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54D1E4E8-A9D7-442E-C2D7-BC70ACC69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308" y="2911432"/>
                <a:ext cx="1618755" cy="91218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86BCF-C1EF-E15B-92FA-A7E801440795}"/>
                  </a:ext>
                </a:extLst>
              </p:cNvPr>
              <p:cNvSpPr txBox="1"/>
              <p:nvPr/>
            </p:nvSpPr>
            <p:spPr>
              <a:xfrm>
                <a:off x="2611750" y="3248011"/>
                <a:ext cx="393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/>
                  <a:t>15</a:t>
                </a:r>
                <a:r>
                  <a:rPr lang="en-US" altLang="ko-KR" sz="1100" b="1" i="0">
                    <a:solidFill>
                      <a:srgbClr val="202124"/>
                    </a:solidFill>
                    <a:effectLst/>
                    <a:latin typeface="Apple SD Gothic Neo"/>
                  </a:rPr>
                  <a:t>°</a:t>
                </a:r>
                <a:endParaRPr lang="ko-KR" altLang="en-US" sz="110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28AE83A0-E5E5-0656-2380-7573B4AF8C2A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 flipH="1" flipV="1">
                <a:off x="1780978" y="2348879"/>
                <a:ext cx="3511102" cy="1830072"/>
              </a:xfrm>
              <a:prstGeom prst="straightConnector1">
                <a:avLst/>
              </a:prstGeom>
              <a:ln>
                <a:solidFill>
                  <a:srgbClr val="FF7C8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3FFB3F97-2862-876A-E2E6-EA3FB5AC8B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47664" y="2852936"/>
                <a:ext cx="1926927" cy="1326015"/>
              </a:xfrm>
              <a:prstGeom prst="straightConnector1">
                <a:avLst/>
              </a:prstGeom>
              <a:ln>
                <a:solidFill>
                  <a:srgbClr val="FF7C8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5" name="잉크 34">
                    <a:extLst>
                      <a:ext uri="{FF2B5EF4-FFF2-40B4-BE49-F238E27FC236}">
                        <a16:creationId xmlns:a16="http://schemas.microsoft.com/office/drawing/2014/main" id="{7A5D92BF-C2DA-EBF1-D7A1-49DBF086B359}"/>
                      </a:ext>
                    </a:extLst>
                  </p14:cNvPr>
                  <p14:cNvContentPartPr/>
                  <p14:nvPr/>
                </p14:nvContentPartPr>
                <p14:xfrm>
                  <a:off x="2622720" y="3200220"/>
                  <a:ext cx="60840" cy="100440"/>
                </p14:xfrm>
              </p:contentPart>
            </mc:Choice>
            <mc:Fallback xmlns="">
              <p:pic>
                <p:nvPicPr>
                  <p:cNvPr id="35" name="잉크 34">
                    <a:extLst>
                      <a:ext uri="{FF2B5EF4-FFF2-40B4-BE49-F238E27FC236}">
                        <a16:creationId xmlns:a16="http://schemas.microsoft.com/office/drawing/2014/main" id="{7A5D92BF-C2DA-EBF1-D7A1-49DBF086B35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618400" y="3195900"/>
                    <a:ext cx="6948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6" name="잉크 35">
                    <a:extLst>
                      <a:ext uri="{FF2B5EF4-FFF2-40B4-BE49-F238E27FC236}">
                        <a16:creationId xmlns:a16="http://schemas.microsoft.com/office/drawing/2014/main" id="{D2E861DD-331F-ED7D-BE20-2BE578DF7205}"/>
                      </a:ext>
                    </a:extLst>
                  </p14:cNvPr>
                  <p14:cNvContentPartPr/>
                  <p14:nvPr/>
                </p14:nvContentPartPr>
                <p14:xfrm>
                  <a:off x="3185040" y="3634380"/>
                  <a:ext cx="360" cy="360"/>
                </p14:xfrm>
              </p:contentPart>
            </mc:Choice>
            <mc:Fallback xmlns="">
              <p:pic>
                <p:nvPicPr>
                  <p:cNvPr id="36" name="잉크 35">
                    <a:extLst>
                      <a:ext uri="{FF2B5EF4-FFF2-40B4-BE49-F238E27FC236}">
                        <a16:creationId xmlns:a16="http://schemas.microsoft.com/office/drawing/2014/main" id="{D2E861DD-331F-ED7D-BE20-2BE578DF720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80720" y="363006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37" name="Picture 8" descr="에코리즈 안전 야구공 (1개) : 다나와 가격비교">
                <a:extLst>
                  <a:ext uri="{FF2B5EF4-FFF2-40B4-BE49-F238E27FC236}">
                    <a16:creationId xmlns:a16="http://schemas.microsoft.com/office/drawing/2014/main" id="{20EB4D4A-BD05-8BBC-901D-7D1ADF8700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9382" y="4129656"/>
                <a:ext cx="614911" cy="614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8" descr="에코리즈 안전 야구공 (1개) : 다나와 가격비교">
                <a:extLst>
                  <a:ext uri="{FF2B5EF4-FFF2-40B4-BE49-F238E27FC236}">
                    <a16:creationId xmlns:a16="http://schemas.microsoft.com/office/drawing/2014/main" id="{8D3610DC-D8BF-2AA0-0F3E-4BE50355C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5094" y="4129655"/>
                <a:ext cx="614911" cy="614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8" descr="에코리즈 안전 야구공 (1개) : 다나와 가격비교">
                <a:extLst>
                  <a:ext uri="{FF2B5EF4-FFF2-40B4-BE49-F238E27FC236}">
                    <a16:creationId xmlns:a16="http://schemas.microsoft.com/office/drawing/2014/main" id="{3386BDA0-AAC8-3C24-4D0A-45C176C2CE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809" y="4124525"/>
                <a:ext cx="614911" cy="614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에코리즈 안전 야구공 (1개) : 다나와 가격비교">
                <a:extLst>
                  <a:ext uri="{FF2B5EF4-FFF2-40B4-BE49-F238E27FC236}">
                    <a16:creationId xmlns:a16="http://schemas.microsoft.com/office/drawing/2014/main" id="{CCACB00D-9C74-01C6-E51A-A5161CB67E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6009" y="4124524"/>
                <a:ext cx="614911" cy="614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8" descr="에코리즈 안전 야구공 (1개) : 다나와 가격비교">
                <a:extLst>
                  <a:ext uri="{FF2B5EF4-FFF2-40B4-BE49-F238E27FC236}">
                    <a16:creationId xmlns:a16="http://schemas.microsoft.com/office/drawing/2014/main" id="{95BC6C66-39D3-A6C3-3BF2-12DB688511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99554" l="2679" r="96875">
                            <a14:foregroundMark x1="38839" y1="29018" x2="32143" y2="9375"/>
                            <a14:foregroundMark x1="30804" y1="6250" x2="29911" y2="89732"/>
                            <a14:foregroundMark x1="29911" y1="89732" x2="93304" y2="28571"/>
                            <a14:foregroundMark x1="93304" y1="28571" x2="46875" y2="3571"/>
                            <a14:foregroundMark x1="59821" y1="5804" x2="96875" y2="75893"/>
                            <a14:foregroundMark x1="96875" y1="75893" x2="4018" y2="83036"/>
                            <a14:foregroundMark x1="4018" y1="83036" x2="39732" y2="2232"/>
                            <a14:foregroundMark x1="39732" y1="2232" x2="66518" y2="3571"/>
                            <a14:foregroundMark x1="64732" y1="3125" x2="97321" y2="32589"/>
                            <a14:foregroundMark x1="73661" y1="7143" x2="96429" y2="27232"/>
                            <a14:foregroundMark x1="64286" y1="446" x2="84821" y2="17857"/>
                            <a14:foregroundMark x1="62054" y1="893" x2="89286" y2="24107"/>
                            <a14:foregroundMark x1="27232" y1="3571" x2="5804" y2="27232"/>
                            <a14:foregroundMark x1="20982" y1="6696" x2="4911" y2="81696"/>
                            <a14:foregroundMark x1="11161" y1="15179" x2="4464" y2="80804"/>
                            <a14:foregroundMark x1="19643" y1="11161" x2="2679" y2="30804"/>
                            <a14:foregroundMark x1="3571" y1="33482" x2="5357" y2="70982"/>
                            <a14:foregroundMark x1="7143" y1="80357" x2="26339" y2="90179"/>
                            <a14:foregroundMark x1="20982" y1="91518" x2="49107" y2="95982"/>
                            <a14:foregroundMark x1="30804" y1="88393" x2="63839" y2="90625"/>
                            <a14:foregroundMark x1="49554" y1="97321" x2="68750" y2="91964"/>
                            <a14:foregroundMark x1="54464" y1="98661" x2="84821" y2="84821"/>
                            <a14:foregroundMark x1="93750" y1="77679" x2="69643" y2="98214"/>
                            <a14:foregroundMark x1="9375" y1="84821" x2="50446" y2="99554"/>
                            <a14:foregroundMark x1="20536" y1="8482" x2="4018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4379" y="4146687"/>
                <a:ext cx="614911" cy="614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973BA8E-23FA-8522-836B-089C219FE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888" y="4178951"/>
                <a:ext cx="0" cy="964618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7B510A-98D5-E36F-CBF2-298C562F2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4088" y="4208529"/>
                <a:ext cx="0" cy="93504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D5C31D45-0DC8-4A20-DD57-67A1CE090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888" y="5013176"/>
                <a:ext cx="1800200" cy="0"/>
              </a:xfrm>
              <a:prstGeom prst="straightConnector1">
                <a:avLst/>
              </a:prstGeom>
              <a:ln w="254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80C6B42-C696-FCE7-790D-2DA87ECDBB5F}"/>
                  </a:ext>
                </a:extLst>
              </p:cNvPr>
              <p:cNvSpPr txBox="1"/>
              <p:nvPr/>
            </p:nvSpPr>
            <p:spPr>
              <a:xfrm>
                <a:off x="4307702" y="5012764"/>
                <a:ext cx="2311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/>
                  <a:t>t</a:t>
                </a:r>
                <a:endParaRPr lang="ko-KR" altLang="en-US" sz="1100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AD2FA32-A740-7162-52F4-4133A6CF8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54193" y="1967613"/>
              <a:ext cx="2845740" cy="1159547"/>
            </a:xfrm>
            <a:prstGeom prst="rect">
              <a:avLst/>
            </a:prstGeom>
          </p:spPr>
        </p:pic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D42DEC01-33BD-2F5F-CF31-A5C00B49A47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rot="10800000" flipH="1">
              <a:off x="1276921" y="2642266"/>
              <a:ext cx="1061407" cy="732017"/>
            </a:xfrm>
            <a:prstGeom prst="bentConnector3">
              <a:avLst>
                <a:gd name="adj1" fmla="val -21537"/>
              </a:avLst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2B1879-3D71-A9A8-F8C1-5ED646440552}"/>
                </a:ext>
              </a:extLst>
            </p:cNvPr>
            <p:cNvSpPr txBox="1"/>
            <p:nvPr/>
          </p:nvSpPr>
          <p:spPr>
            <a:xfrm>
              <a:off x="3431043" y="32281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77D1A09-0F9A-22DE-9AC7-40EF4DBCA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695" y="3066218"/>
              <a:ext cx="0" cy="2355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A4ED243-E087-ACBD-35AA-80E5D325CBE9}"/>
                </a:ext>
              </a:extLst>
            </p:cNvPr>
            <p:cNvSpPr txBox="1"/>
            <p:nvPr/>
          </p:nvSpPr>
          <p:spPr>
            <a:xfrm>
              <a:off x="919545" y="2320365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2, 3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1188133-F6E4-4E1E-290C-34F9814C0E31}"/>
                </a:ext>
              </a:extLst>
            </p:cNvPr>
            <p:cNvSpPr txBox="1"/>
            <p:nvPr/>
          </p:nvSpPr>
          <p:spPr>
            <a:xfrm>
              <a:off x="4806085" y="32278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1D1A5AD-05BA-A560-2E3B-9E7C11B71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07" y="3059635"/>
              <a:ext cx="0" cy="2473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6856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94DA-FF6F-4A33-96C4-8743C211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</a:t>
            </a:r>
            <a:r>
              <a:rPr lang="ko-KR" altLang="en-US"/>
              <a:t>시연 계획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56B5A-6752-4304-98EF-5FFE5DA9CE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중간 시연 평가에 대한 목표 및 평가 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5EE996-6D38-4AFE-8284-19E10FF0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32A42FD-F6C1-4ABB-88F5-220F7020E2F9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700808"/>
          <a:ext cx="7992888" cy="4389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4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2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시연 목표 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가중치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관련 구현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/>
                        <a:t>버튼을 통해 작동 시작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/>
                        <a:t>Interrupt</a:t>
                      </a:r>
                      <a:r>
                        <a:rPr lang="ko-KR" altLang="en-US" sz="1400"/>
                        <a:t>를 발생시켜 작동을 시작한다</a:t>
                      </a:r>
                      <a:r>
                        <a:rPr lang="en-US" altLang="ko-KR" sz="1400"/>
                        <a:t>. Calibration</a:t>
                      </a:r>
                      <a:r>
                        <a:rPr lang="ko-KR" altLang="en-US" sz="1400"/>
                        <a:t>과정을 시작한다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Calibration </a:t>
                      </a:r>
                      <a:r>
                        <a:rPr lang="ko-KR" altLang="en-US" sz="1400" dirty="0"/>
                        <a:t>완료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/>
                        <a:t>두 초음파 센서로부터 거리를 </a:t>
                      </a:r>
                      <a:r>
                        <a:rPr lang="en-US" altLang="ko-KR" sz="1400"/>
                        <a:t>GPIO</a:t>
                      </a:r>
                      <a:r>
                        <a:rPr lang="ko-KR" altLang="en-US" sz="1400"/>
                        <a:t>로 받아와 </a:t>
                      </a:r>
                      <a:r>
                        <a:rPr lang="en-US" altLang="ko-KR" sz="1400"/>
                        <a:t>idle </a:t>
                      </a:r>
                      <a:r>
                        <a:rPr lang="ko-KR" altLang="en-US" sz="1400"/>
                        <a:t>상태에서의 두 점 사이의 거리를 </a:t>
                      </a:r>
                      <a:r>
                        <a:rPr lang="en-US" altLang="ko-KR" sz="1400"/>
                        <a:t>calibration</a:t>
                      </a:r>
                      <a:r>
                        <a:rPr lang="ko-KR" altLang="en-US" sz="1400"/>
                        <a:t>한다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완료되면 </a:t>
                      </a:r>
                      <a:r>
                        <a:rPr lang="en-US" altLang="ko-KR" sz="1400"/>
                        <a:t>LED</a:t>
                      </a:r>
                      <a:r>
                        <a:rPr lang="ko-KR" altLang="en-US" sz="1400"/>
                        <a:t>를 점멸한다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/>
                        <a:t>속도 측정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/>
                        <a:t>Idle </a:t>
                      </a:r>
                      <a:r>
                        <a:rPr lang="ko-KR" altLang="en-US" sz="1400"/>
                        <a:t>상태와 다른 측정값이 발생하였을 경우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두 초음파 센서에서의 거리 차이가 발생한 시간을 </a:t>
                      </a:r>
                      <a:r>
                        <a:rPr lang="en-US" altLang="ko-KR" sz="1400"/>
                        <a:t>interval timer</a:t>
                      </a:r>
                      <a:r>
                        <a:rPr lang="ko-KR" altLang="en-US" sz="1400"/>
                        <a:t>로 측정하여 물체의 속도를 측정한다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/>
                        <a:t>VGA</a:t>
                      </a:r>
                      <a:r>
                        <a:rPr lang="ko-KR" altLang="en-US" sz="1400"/>
                        <a:t>로 속도 출력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V-Sync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double buffering</a:t>
                      </a:r>
                      <a:r>
                        <a:rPr lang="ko-KR" altLang="en-US" sz="1400" dirty="0"/>
                        <a:t>을 이용하여 지나가는 물체들의 속도를 </a:t>
                      </a:r>
                      <a:r>
                        <a:rPr lang="en-US" altLang="ko-KR" sz="1400" dirty="0"/>
                        <a:t>VGA</a:t>
                      </a:r>
                      <a:r>
                        <a:rPr lang="ko-KR" altLang="en-US" sz="1400" dirty="0"/>
                        <a:t>로 출력한다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Total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0462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4_3_new.potx" id="{5152B186-BF38-4D46-9D34-2A2795BFE384}" vid="{F951E19C-3E9B-4660-8B61-89312215F3B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template_4_3_new</Template>
  <TotalTime>293</TotalTime>
  <Words>548</Words>
  <Application>Microsoft Office PowerPoint</Application>
  <PresentationFormat>화면 슬라이드 쇼(4:3)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Apple SD Gothic Neo</vt:lpstr>
      <vt:lpstr>맑은 고딕</vt:lpstr>
      <vt:lpstr>Cambria Math</vt:lpstr>
      <vt:lpstr>Tahoma</vt:lpstr>
      <vt:lpstr>Wingdings</vt:lpstr>
      <vt:lpstr>Wingdings 3</vt:lpstr>
      <vt:lpstr>Template</vt:lpstr>
      <vt:lpstr>전자HW설계 – 설계과제 초음파 센서를 이용한 스피드 건</vt:lpstr>
      <vt:lpstr>설계 개요</vt:lpstr>
      <vt:lpstr>설계 안</vt:lpstr>
      <vt:lpstr>설계 안</vt:lpstr>
      <vt:lpstr>설계 안</vt:lpstr>
      <vt:lpstr>중간 시연 예정 내용</vt:lpstr>
      <vt:lpstr>중간 시연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전자HW설계 – 설계과제 설계 제목</dc:title>
  <dc:creator>Tae-Hwan Kim</dc:creator>
  <cp:lastModifiedBy>최용훈(***7***218)</cp:lastModifiedBy>
  <cp:revision>62</cp:revision>
  <dcterms:created xsi:type="dcterms:W3CDTF">2015-11-09T08:14:49Z</dcterms:created>
  <dcterms:modified xsi:type="dcterms:W3CDTF">2022-11-11T07:13:35Z</dcterms:modified>
</cp:coreProperties>
</file>