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134908-C9DA-4996-9BED-5736DCD0C979}" v="1" dt="2022-09-14T07:47:27.540"/>
    <p1510:client id="{EC0F826E-8DC6-4870-B38B-37CCC6746AB3}" v="216" dt="2022-09-13T08:01:58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955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1BD1D9-C357-46C6-B5D5-E74D9DD782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C7A99A-7A7F-4A6F-BADD-42A190BA77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47845-1635-45E0-B750-1B9A0F78C3B3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73600-1331-4CDE-8760-FB585202F7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713CC9-F6A7-461E-A5AC-7FC90B8AD7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D38B0-E7F8-47B6-B0DD-0C79E1C69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78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D7A3E-BF05-4982-93FB-96615653D961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B9006-9043-49FE-B586-56639BFDB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0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473BC-A190-44D6-A17D-30E8F4C21D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 cap="small" baseline="0"/>
            </a:lvl1pPr>
          </a:lstStyle>
          <a:p>
            <a:r>
              <a:rPr lang="en-US" altLang="ko-KR" dirty="0"/>
              <a:t>Presentation 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18A58C-AEFD-4063-9F76-4548414B34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cap="sm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881B4-A095-4F92-BAF6-ABED6EAE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B53A74-95FA-40E7-A732-4CBF582EC630}" type="datetime5">
              <a:rPr lang="en-US" altLang="ko-KR" smtClean="0"/>
              <a:t>14-Sep-22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85FA2-C68D-494D-863B-5CF5E0DD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Digital Systems Design by Prof. Kim at KAU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CBAD5-5CED-4681-BEC9-C9394D40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6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F5CAB-8DA2-4255-AB91-E4F6CF33E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97822"/>
            <a:ext cx="11578282" cy="5979142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1738" indent="-287338">
              <a:buFont typeface="Arial" panose="020B0604020202020204" pitchFamily="34" charset="0"/>
              <a:buChar char="­"/>
              <a:defRPr/>
            </a:lvl3pPr>
            <a:lvl4pPr marL="1657350" indent="-285750">
              <a:buFont typeface="Wingdings" panose="05000000000000000000" pitchFamily="2" charset="2"/>
              <a:buChar char="ü"/>
              <a:defRPr/>
            </a:lvl4pPr>
            <a:lvl5pPr marL="2116138" indent="-287338">
              <a:buFont typeface="Arial" panose="020B0604020202020204" pitchFamily="34" charset="0"/>
              <a:buChar char="­"/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DC13E061-2B46-4EE4-B902-726403FC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14-Sep-22</a:t>
            </a:fld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6F5A9A23-FCD2-4033-93FA-F559B359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Digital Systems Design by Prof. Kim at KAU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28774644-9D7C-478D-8B16-0CCC7F55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fld id="{479DC7D3-0109-40AD-A769-50FF9D7BCF5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F5CAB-8DA2-4255-AB91-E4F6CF33E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203366"/>
            <a:ext cx="11578282" cy="4973597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1738" indent="-287338">
              <a:buFont typeface="Arial" panose="020B0604020202020204" pitchFamily="34" charset="0"/>
              <a:buChar char="­"/>
              <a:defRPr/>
            </a:lvl3pPr>
            <a:lvl4pPr marL="1657350" indent="-285750">
              <a:buFont typeface="Wingdings" panose="05000000000000000000" pitchFamily="2" charset="2"/>
              <a:buChar char="ü"/>
              <a:defRPr/>
            </a:lvl4pPr>
            <a:lvl5pPr marL="2116138" indent="-287338">
              <a:buFont typeface="Arial" panose="020B0604020202020204" pitchFamily="34" charset="0"/>
              <a:buChar char="­"/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DC13E061-2B46-4EE4-B902-726403FC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14-Sep-22</a:t>
            </a:fld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6F5A9A23-FCD2-4033-93FA-F559B359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Digital Systems Design by Prof. Kim at KAU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28774644-9D7C-478D-8B16-0CCC7F55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fld id="{479DC7D3-0109-40AD-A769-50FF9D7BCF5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제목 개체 틀 1">
            <a:extLst>
              <a:ext uri="{FF2B5EF4-FFF2-40B4-BE49-F238E27FC236}">
                <a16:creationId xmlns:a16="http://schemas.microsoft.com/office/drawing/2014/main" id="{BA73EFFE-C6DB-445F-95E4-36D9172DA5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99" y="197821"/>
            <a:ext cx="11578282" cy="9193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400"/>
            </a:lvl1pPr>
          </a:lstStyle>
          <a:p>
            <a:r>
              <a:rPr lang="en-US" altLang="ko-KR" dirty="0"/>
              <a:t>Slide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5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1BC94-36AC-4608-BE43-9D71E53FA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799" y="1289222"/>
            <a:ext cx="11578282" cy="4887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BB6B2-FEF7-4B6A-9AA1-2678CAEAE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7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3E05D-ED95-4792-8EFE-E5F65533171A}" type="datetime5">
              <a:rPr lang="en-US" altLang="ko-KR" smtClean="0"/>
              <a:t>14-Sep-22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FF9D4-6AB0-49AE-8379-648BF66EB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Digital Systems Design by Prof. Kim at KAU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7EA65-41E5-4802-A926-D9B191C62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2809" y="6348970"/>
            <a:ext cx="2780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9B20-9115-4340-8B08-A2B07E3A5B5C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DA2DD232-C902-4C3B-8E9A-942E2895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5467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hf hdr="0"/>
  <p:txStyles>
    <p:titleStyle>
      <a:lvl1pPr algn="ctr" defTabSz="914400" rtl="0" eaLnBrk="1" latinLnBrk="1" hangingPunct="1">
        <a:lnSpc>
          <a:spcPct val="100000"/>
        </a:lnSpc>
        <a:spcBef>
          <a:spcPct val="0"/>
        </a:spcBef>
        <a:buNone/>
        <a:defRPr sz="4400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tabLst>
          <a:tab pos="914400" algn="l"/>
          <a:tab pos="2103120" algn="l"/>
        </a:tabLst>
        <a:defRPr sz="3200" kern="1200" spc="-1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12017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4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21161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DD215-3C02-4457-8609-4FC14BD180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Lab 1. 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38EE04-5005-A23A-9763-B6C312D97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김영숙 </a:t>
            </a:r>
            <a:r>
              <a:rPr lang="en-US" altLang="ko-KR" dirty="0"/>
              <a:t>(20221011; 50%), </a:t>
            </a:r>
            <a:r>
              <a:rPr lang="ko-KR" altLang="en-US" dirty="0"/>
              <a:t>이영호 </a:t>
            </a:r>
            <a:r>
              <a:rPr lang="en-US" altLang="ko-KR" dirty="0"/>
              <a:t>(20221012; 50%)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9C556-02EC-92E9-A7B8-42718BC48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3A74-95FA-40E7-A732-4CBF582EC630}" type="datetime5">
              <a:rPr lang="en-US" altLang="ko-KR" smtClean="0"/>
              <a:t>14-Sep-22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7A8AD-79A8-FF83-A166-02F3635B8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Digital Systems Design by Prof. Kim at KAU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7D47D1-039C-C7D6-EEB8-4AEBF9D3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5E445-AA86-158F-22BB-ADE660069C51}"/>
              </a:ext>
            </a:extLst>
          </p:cNvPr>
          <p:cNvSpPr txBox="1"/>
          <p:nvPr/>
        </p:nvSpPr>
        <p:spPr>
          <a:xfrm>
            <a:off x="386499" y="337662"/>
            <a:ext cx="4612258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본 </a:t>
            </a:r>
            <a:r>
              <a:rPr lang="en-US" altLang="ko-KR" dirty="0"/>
              <a:t>Template </a:t>
            </a:r>
            <a:r>
              <a:rPr lang="ko-KR" altLang="en-US" dirty="0"/>
              <a:t>기반으로 파워포인트를 사용해서 보고서를 작성할 것</a:t>
            </a:r>
            <a:r>
              <a:rPr lang="en-US" altLang="ko-KR" dirty="0"/>
              <a:t>. Template</a:t>
            </a:r>
            <a:r>
              <a:rPr lang="ko-KR" altLang="en-US" dirty="0"/>
              <a:t>을 사용하지 않거나</a:t>
            </a:r>
            <a:r>
              <a:rPr lang="en-US" altLang="ko-KR" dirty="0"/>
              <a:t>, </a:t>
            </a:r>
            <a:r>
              <a:rPr lang="ko-KR" altLang="en-US" dirty="0"/>
              <a:t>임의로 변경하여 사용한다면 </a:t>
            </a:r>
            <a:r>
              <a:rPr lang="en-US" altLang="ko-KR" dirty="0"/>
              <a:t>0</a:t>
            </a:r>
            <a:r>
              <a:rPr lang="ko-KR" altLang="en-US" dirty="0"/>
              <a:t>점임</a:t>
            </a:r>
            <a:r>
              <a:rPr lang="en-US" altLang="ko-KR" dirty="0"/>
              <a:t>. </a:t>
            </a:r>
            <a:r>
              <a:rPr lang="ko-KR" altLang="en-US" dirty="0"/>
              <a:t>모든 그림은 본인이 직접 그린 것을 사용함</a:t>
            </a:r>
            <a:r>
              <a:rPr lang="en-US" altLang="ko-KR" dirty="0"/>
              <a:t>. </a:t>
            </a:r>
            <a:r>
              <a:rPr lang="ko-KR" altLang="en-US" dirty="0"/>
              <a:t>추가적으로 표지를 붙이지 않음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AD13B-9A5E-0C1C-D692-F75CA0B8397C}"/>
              </a:ext>
            </a:extLst>
          </p:cNvPr>
          <p:cNvSpPr txBox="1"/>
          <p:nvPr/>
        </p:nvSpPr>
        <p:spPr>
          <a:xfrm>
            <a:off x="6537532" y="152996"/>
            <a:ext cx="4612258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작성 요령은 모두 삭제하고 작성함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제출은 반드시 </a:t>
            </a:r>
            <a:r>
              <a:rPr lang="en-US" altLang="ko-KR" dirty="0"/>
              <a:t>PPTX </a:t>
            </a:r>
            <a:r>
              <a:rPr lang="ko-KR" altLang="en-US" dirty="0"/>
              <a:t>형태로 함</a:t>
            </a:r>
            <a:r>
              <a:rPr lang="en-US" altLang="ko-KR" dirty="0"/>
              <a:t>. </a:t>
            </a:r>
            <a:r>
              <a:rPr lang="ko-KR" altLang="en-US" dirty="0"/>
              <a:t>다른 파일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:PDF)</a:t>
            </a:r>
            <a:r>
              <a:rPr lang="ko-KR" altLang="en-US" dirty="0"/>
              <a:t>로 변환하여 제출하지 않음</a:t>
            </a:r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E3BFF2-265A-B4D4-EAA0-E37A126850D8}"/>
              </a:ext>
            </a:extLst>
          </p:cNvPr>
          <p:cNvSpPr txBox="1"/>
          <p:nvPr/>
        </p:nvSpPr>
        <p:spPr>
          <a:xfrm>
            <a:off x="4231401" y="4703544"/>
            <a:ext cx="5292607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팀 원 별 기여도를 명시할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기여도가 명시되지 않은 경우 모두 </a:t>
            </a:r>
            <a:r>
              <a:rPr lang="en-US" altLang="ko-KR" dirty="0"/>
              <a:t>50%</a:t>
            </a:r>
            <a:r>
              <a:rPr lang="ko-KR" altLang="en-US" dirty="0"/>
              <a:t>로 산정함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팀 별로 한 편의 보고서 제출</a:t>
            </a:r>
            <a:r>
              <a:rPr lang="en-US" altLang="ko-KR" dirty="0"/>
              <a:t>. (</a:t>
            </a:r>
            <a:r>
              <a:rPr lang="ko-KR" altLang="en-US" dirty="0"/>
              <a:t>파일 하나</a:t>
            </a:r>
            <a:r>
              <a:rPr lang="en-US" altLang="ko-KR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1A5C0B-EC00-9244-80CD-9302926CB3A5}"/>
              </a:ext>
            </a:extLst>
          </p:cNvPr>
          <p:cNvSpPr txBox="1"/>
          <p:nvPr/>
        </p:nvSpPr>
        <p:spPr>
          <a:xfrm>
            <a:off x="6537532" y="1231126"/>
            <a:ext cx="4612258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기본적으로 </a:t>
            </a:r>
            <a:r>
              <a:rPr lang="en-US" altLang="ko-KR" dirty="0"/>
              <a:t>Part</a:t>
            </a:r>
            <a:r>
              <a:rPr lang="ko-KR" altLang="en-US" dirty="0"/>
              <a:t>별 컨텐츠가 주된 평가 대상이지만</a:t>
            </a:r>
            <a:r>
              <a:rPr lang="en-US" altLang="ko-KR" dirty="0"/>
              <a:t>, </a:t>
            </a:r>
            <a:r>
              <a:rPr lang="ko-KR" altLang="en-US" dirty="0"/>
              <a:t>프레젠테이션 </a:t>
            </a:r>
            <a:r>
              <a:rPr lang="en-US" altLang="ko-KR" dirty="0"/>
              <a:t>(</a:t>
            </a:r>
            <a:r>
              <a:rPr lang="ko-KR" altLang="en-US" dirty="0"/>
              <a:t>얼마나 효과적으로 내용이 표현되었는지</a:t>
            </a:r>
            <a:r>
              <a:rPr lang="en-US" altLang="ko-KR" dirty="0"/>
              <a:t>) </a:t>
            </a:r>
            <a:r>
              <a:rPr lang="ko-KR" altLang="en-US" dirty="0"/>
              <a:t>도 평가 요소의 큰 비중을 차지할 수 있음</a:t>
            </a:r>
            <a:r>
              <a:rPr lang="en-US" altLang="ko-KR" dirty="0"/>
              <a:t>. </a:t>
            </a:r>
            <a:r>
              <a:rPr lang="ko-KR" altLang="en-US" dirty="0"/>
              <a:t>오타 발견 시 감점될 수 있음</a:t>
            </a:r>
            <a:r>
              <a:rPr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F4BED7-B1FE-3E0F-5584-05B353959522}"/>
              </a:ext>
            </a:extLst>
          </p:cNvPr>
          <p:cNvSpPr txBox="1"/>
          <p:nvPr/>
        </p:nvSpPr>
        <p:spPr>
          <a:xfrm>
            <a:off x="4231402" y="5753399"/>
            <a:ext cx="529260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PPTX </a:t>
            </a:r>
            <a:r>
              <a:rPr lang="ko-KR" altLang="en-US" dirty="0"/>
              <a:t>파일명 주의</a:t>
            </a:r>
            <a:r>
              <a:rPr lang="en-US" altLang="ko-KR" dirty="0"/>
              <a:t>. </a:t>
            </a:r>
            <a:r>
              <a:rPr lang="ko-KR" altLang="en-US" dirty="0"/>
              <a:t>파일명 규칙 위반 시 </a:t>
            </a:r>
            <a:r>
              <a:rPr lang="en-US" altLang="ko-KR"/>
              <a:t>5% </a:t>
            </a:r>
            <a:r>
              <a:rPr lang="ko-KR" altLang="en-US" dirty="0"/>
              <a:t>감점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561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4D71612-2D2F-BE0D-D813-5886FCD22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동작 원리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구현 코드 설명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결과 및 토의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F35AE9-C268-978B-716B-4B44B2AE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14-Sep-22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C97020-B90D-1A13-6702-384A6696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Digital Systems Design by Prof. Kim at KAU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08DFDC-B8CD-48F6-6FAF-7E1477EF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9EEBB5B6-4021-393D-3604-EA4B15B8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</a:t>
            </a:r>
            <a:r>
              <a:rPr lang="ko-KR" altLang="en-US" dirty="0"/>
              <a:t> </a:t>
            </a: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0DA56-8AB4-4E5A-D45F-FA292C8070BF}"/>
              </a:ext>
            </a:extLst>
          </p:cNvPr>
          <p:cNvSpPr txBox="1"/>
          <p:nvPr/>
        </p:nvSpPr>
        <p:spPr>
          <a:xfrm>
            <a:off x="7003199" y="357871"/>
            <a:ext cx="4612258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Part </a:t>
            </a:r>
            <a:r>
              <a:rPr lang="ko-KR" altLang="en-US" dirty="0"/>
              <a:t>별로 동작 원리</a:t>
            </a:r>
            <a:r>
              <a:rPr lang="en-US" altLang="ko-KR" dirty="0"/>
              <a:t>, </a:t>
            </a:r>
            <a:r>
              <a:rPr lang="ko-KR" altLang="en-US" dirty="0"/>
              <a:t>구현 코드 설명</a:t>
            </a:r>
            <a:r>
              <a:rPr lang="en-US" altLang="ko-KR" dirty="0"/>
              <a:t>, </a:t>
            </a:r>
            <a:r>
              <a:rPr lang="ko-KR" altLang="en-US" dirty="0"/>
              <a:t>결과 및 토의 순으로 작성하며</a:t>
            </a:r>
            <a:r>
              <a:rPr lang="en-US" altLang="ko-KR" dirty="0"/>
              <a:t>, Part </a:t>
            </a:r>
            <a:r>
              <a:rPr lang="ko-KR" altLang="en-US" dirty="0"/>
              <a:t>별로 </a:t>
            </a:r>
            <a:r>
              <a:rPr lang="en-US" altLang="ko-KR" dirty="0"/>
              <a:t>Slide 1</a:t>
            </a:r>
            <a:r>
              <a:rPr lang="ko-KR" altLang="en-US" dirty="0"/>
              <a:t>장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장 사이로 작성</a:t>
            </a:r>
            <a:r>
              <a:rPr lang="en-US" altLang="ko-KR" dirty="0"/>
              <a:t>. 5</a:t>
            </a:r>
            <a:r>
              <a:rPr lang="ko-KR" altLang="en-US"/>
              <a:t>장 초과의 </a:t>
            </a:r>
            <a:r>
              <a:rPr lang="ko-KR" altLang="en-US" dirty="0"/>
              <a:t>경우 감점됨</a:t>
            </a:r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AE509A-5A58-4955-00B5-45A7F3ECFEA0}"/>
              </a:ext>
            </a:extLst>
          </p:cNvPr>
          <p:cNvSpPr txBox="1"/>
          <p:nvPr/>
        </p:nvSpPr>
        <p:spPr>
          <a:xfrm>
            <a:off x="864866" y="1746404"/>
            <a:ext cx="703453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동작 원리를 설명</a:t>
            </a:r>
            <a:r>
              <a:rPr lang="en-US" altLang="ko-KR" dirty="0"/>
              <a:t>. </a:t>
            </a:r>
            <a:r>
              <a:rPr lang="ko-KR" altLang="en-US" dirty="0"/>
              <a:t>이를 위해 그림 </a:t>
            </a:r>
            <a:r>
              <a:rPr lang="en-US" altLang="ko-KR" dirty="0"/>
              <a:t>(e.g.</a:t>
            </a:r>
            <a:r>
              <a:rPr lang="ko-KR" altLang="en-US" dirty="0"/>
              <a:t> 순서도</a:t>
            </a:r>
            <a:r>
              <a:rPr lang="en-US" altLang="ko-KR" dirty="0"/>
              <a:t>) </a:t>
            </a:r>
            <a:r>
              <a:rPr lang="ko-KR" altLang="en-US" dirty="0"/>
              <a:t>등을 효과적으로 사용한다면 좋은 점수를 기대할 수 있음</a:t>
            </a:r>
            <a:r>
              <a:rPr lang="en-US" altLang="ko-KR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621ED3-9304-847B-10B3-25C407D4A9DC}"/>
              </a:ext>
            </a:extLst>
          </p:cNvPr>
          <p:cNvSpPr txBox="1"/>
          <p:nvPr/>
        </p:nvSpPr>
        <p:spPr>
          <a:xfrm>
            <a:off x="831000" y="3105834"/>
            <a:ext cx="703453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구현 코드를 단순히 </a:t>
            </a:r>
            <a:r>
              <a:rPr lang="ko-KR" altLang="en-US" dirty="0" err="1"/>
              <a:t>붙여넣는</a:t>
            </a:r>
            <a:r>
              <a:rPr lang="ko-KR" altLang="en-US" dirty="0"/>
              <a:t> 행위는 지양하며</a:t>
            </a:r>
            <a:r>
              <a:rPr lang="en-US" altLang="ko-KR" dirty="0"/>
              <a:t>, </a:t>
            </a:r>
            <a:r>
              <a:rPr lang="ko-KR" altLang="en-US" dirty="0"/>
              <a:t>핵심 코드 위주로 설명 </a:t>
            </a:r>
            <a:r>
              <a:rPr lang="en-US" altLang="ko-KR" dirty="0"/>
              <a:t>(</a:t>
            </a:r>
            <a:r>
              <a:rPr lang="ko-KR" altLang="en-US" dirty="0"/>
              <a:t>또는 코멘트</a:t>
            </a:r>
            <a:r>
              <a:rPr lang="en-US" altLang="ko-KR" dirty="0"/>
              <a:t>) </a:t>
            </a:r>
            <a:r>
              <a:rPr lang="ko-KR" altLang="en-US" dirty="0"/>
              <a:t>을 추가할 것</a:t>
            </a:r>
            <a:r>
              <a:rPr lang="en-US" altLang="ko-KR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766CE9-1571-8586-BEEE-3B43D05C36C2}"/>
              </a:ext>
            </a:extLst>
          </p:cNvPr>
          <p:cNvSpPr txBox="1"/>
          <p:nvPr/>
        </p:nvSpPr>
        <p:spPr>
          <a:xfrm>
            <a:off x="831000" y="4457932"/>
            <a:ext cx="7034534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구현 결과에 대한 </a:t>
            </a:r>
            <a:r>
              <a:rPr lang="ko-KR" altLang="en-US" dirty="0" err="1"/>
              <a:t>정지이미지</a:t>
            </a:r>
            <a:r>
              <a:rPr lang="ko-KR" altLang="en-US" dirty="0"/>
              <a:t> 또는 동영상 캡처하여 추가</a:t>
            </a:r>
            <a:r>
              <a:rPr lang="en-US" altLang="ko-KR" dirty="0"/>
              <a:t>. </a:t>
            </a:r>
            <a:r>
              <a:rPr lang="ko-KR" altLang="en-US" dirty="0"/>
              <a:t>이에 대한 자세한 설명 및 토의 사항 작성</a:t>
            </a:r>
            <a:r>
              <a:rPr lang="en-US" altLang="ko-KR" dirty="0"/>
              <a:t>. </a:t>
            </a:r>
            <a:r>
              <a:rPr lang="ko-KR" altLang="en-US" dirty="0"/>
              <a:t>단순히 이미지나 영상을 추가하는 것만으로는 좋은 점수를 받기 어려움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994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4D71612-2D2F-BE0D-D813-5886FCD22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동작 원리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구현 코드 설명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결과 및 토의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F35AE9-C268-978B-716B-4B44B2AE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14-Sep-22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C97020-B90D-1A13-6702-384A6696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Digital Systems Design by Prof. Kim at KAU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08DFDC-B8CD-48F6-6FAF-7E1477EF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9EEBB5B6-4021-393D-3604-EA4B15B8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</a:t>
            </a:r>
            <a:r>
              <a:rPr lang="ko-KR" altLang="en-US" dirty="0"/>
              <a:t> </a:t>
            </a:r>
            <a:r>
              <a:rPr lang="en-US" altLang="ko-KR" dirty="0"/>
              <a:t>I, Cont’d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0DA56-8AB4-4E5A-D45F-FA292C8070BF}"/>
              </a:ext>
            </a:extLst>
          </p:cNvPr>
          <p:cNvSpPr txBox="1"/>
          <p:nvPr/>
        </p:nvSpPr>
        <p:spPr>
          <a:xfrm>
            <a:off x="7003199" y="357871"/>
            <a:ext cx="4612258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Part </a:t>
            </a:r>
            <a:r>
              <a:rPr lang="ko-KR" altLang="en-US" dirty="0"/>
              <a:t>별로 동작 원리</a:t>
            </a:r>
            <a:r>
              <a:rPr lang="en-US" altLang="ko-KR" dirty="0"/>
              <a:t>, </a:t>
            </a:r>
            <a:r>
              <a:rPr lang="ko-KR" altLang="en-US" dirty="0"/>
              <a:t>구현 코드 설명</a:t>
            </a:r>
            <a:r>
              <a:rPr lang="en-US" altLang="ko-KR" dirty="0"/>
              <a:t>, </a:t>
            </a:r>
            <a:r>
              <a:rPr lang="ko-KR" altLang="en-US" dirty="0"/>
              <a:t>결과 및 토의 순으로 작성하며</a:t>
            </a:r>
            <a:r>
              <a:rPr lang="en-US" altLang="ko-KR" dirty="0"/>
              <a:t>, Part </a:t>
            </a:r>
            <a:r>
              <a:rPr lang="ko-KR" altLang="en-US" dirty="0"/>
              <a:t>별로 </a:t>
            </a:r>
            <a:r>
              <a:rPr lang="en-US" altLang="ko-KR" dirty="0"/>
              <a:t>Slide 1</a:t>
            </a:r>
            <a:r>
              <a:rPr lang="ko-KR" altLang="en-US" dirty="0"/>
              <a:t>장 또는 그 이상으로 작성</a:t>
            </a:r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AE509A-5A58-4955-00B5-45A7F3ECFEA0}"/>
              </a:ext>
            </a:extLst>
          </p:cNvPr>
          <p:cNvSpPr txBox="1"/>
          <p:nvPr/>
        </p:nvSpPr>
        <p:spPr>
          <a:xfrm>
            <a:off x="864866" y="1746404"/>
            <a:ext cx="703453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동작 원리를 설명</a:t>
            </a:r>
            <a:r>
              <a:rPr lang="en-US" altLang="ko-KR" dirty="0"/>
              <a:t>. </a:t>
            </a:r>
            <a:r>
              <a:rPr lang="ko-KR" altLang="en-US" dirty="0"/>
              <a:t>이를 위해 그림 </a:t>
            </a:r>
            <a:r>
              <a:rPr lang="en-US" altLang="ko-KR" dirty="0"/>
              <a:t>(e.g.</a:t>
            </a:r>
            <a:r>
              <a:rPr lang="ko-KR" altLang="en-US" dirty="0"/>
              <a:t> 순서도</a:t>
            </a:r>
            <a:r>
              <a:rPr lang="en-US" altLang="ko-KR" dirty="0"/>
              <a:t>) </a:t>
            </a:r>
            <a:r>
              <a:rPr lang="ko-KR" altLang="en-US" dirty="0"/>
              <a:t>등을 효과적으로 사용한다면 좋은 점수를 기대할 수 있음</a:t>
            </a:r>
            <a:r>
              <a:rPr lang="en-US" altLang="ko-KR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621ED3-9304-847B-10B3-25C407D4A9DC}"/>
              </a:ext>
            </a:extLst>
          </p:cNvPr>
          <p:cNvSpPr txBox="1"/>
          <p:nvPr/>
        </p:nvSpPr>
        <p:spPr>
          <a:xfrm>
            <a:off x="831000" y="3105834"/>
            <a:ext cx="703453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구현 코드를 단순히 </a:t>
            </a:r>
            <a:r>
              <a:rPr lang="ko-KR" altLang="en-US" dirty="0" err="1"/>
              <a:t>붙여넣는</a:t>
            </a:r>
            <a:r>
              <a:rPr lang="ko-KR" altLang="en-US" dirty="0"/>
              <a:t> 행위는 지양하며</a:t>
            </a:r>
            <a:r>
              <a:rPr lang="en-US" altLang="ko-KR" dirty="0"/>
              <a:t>, </a:t>
            </a:r>
            <a:r>
              <a:rPr lang="ko-KR" altLang="en-US" dirty="0"/>
              <a:t>설명 </a:t>
            </a:r>
            <a:r>
              <a:rPr lang="en-US" altLang="ko-KR" dirty="0"/>
              <a:t>(</a:t>
            </a:r>
            <a:r>
              <a:rPr lang="ko-KR" altLang="en-US" dirty="0"/>
              <a:t>또는 코멘트</a:t>
            </a:r>
            <a:r>
              <a:rPr lang="en-US" altLang="ko-KR" dirty="0"/>
              <a:t>) </a:t>
            </a:r>
            <a:r>
              <a:rPr lang="ko-KR" altLang="en-US" dirty="0"/>
              <a:t>을 추가할 것</a:t>
            </a:r>
            <a:r>
              <a:rPr lang="en-US" altLang="ko-KR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766CE9-1571-8586-BEEE-3B43D05C36C2}"/>
              </a:ext>
            </a:extLst>
          </p:cNvPr>
          <p:cNvSpPr txBox="1"/>
          <p:nvPr/>
        </p:nvSpPr>
        <p:spPr>
          <a:xfrm>
            <a:off x="831000" y="4457932"/>
            <a:ext cx="703453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구현 결과에 대한 화면 또는 동영상 캡처하여 추가</a:t>
            </a:r>
            <a:r>
              <a:rPr lang="en-US" altLang="ko-KR" dirty="0"/>
              <a:t>. </a:t>
            </a:r>
            <a:r>
              <a:rPr lang="ko-KR" altLang="en-US" dirty="0"/>
              <a:t>이에 대한 자세한 설명 및 토의 사항 작성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924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4D71612-2D2F-BE0D-D813-5886FCD22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동작 원리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구현 코드 설명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결과 및 토의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F35AE9-C268-978B-716B-4B44B2AE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14-Sep-22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C97020-B90D-1A13-6702-384A6696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Digital Systems Design by Prof. Kim at KAU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08DFDC-B8CD-48F6-6FAF-7E1477EF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9EEBB5B6-4021-393D-3604-EA4B15B8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</a:t>
            </a:r>
            <a:r>
              <a:rPr lang="ko-KR" altLang="en-US" dirty="0"/>
              <a:t> </a:t>
            </a:r>
            <a:r>
              <a:rPr lang="en-US" altLang="ko-KR"/>
              <a:t>II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0DA56-8AB4-4E5A-D45F-FA292C8070BF}"/>
              </a:ext>
            </a:extLst>
          </p:cNvPr>
          <p:cNvSpPr txBox="1"/>
          <p:nvPr/>
        </p:nvSpPr>
        <p:spPr>
          <a:xfrm>
            <a:off x="7003199" y="357871"/>
            <a:ext cx="4612258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Part </a:t>
            </a:r>
            <a:r>
              <a:rPr lang="ko-KR" altLang="en-US" dirty="0"/>
              <a:t>별로 동작 원리</a:t>
            </a:r>
            <a:r>
              <a:rPr lang="en-US" altLang="ko-KR" dirty="0"/>
              <a:t>, </a:t>
            </a:r>
            <a:r>
              <a:rPr lang="ko-KR" altLang="en-US" dirty="0"/>
              <a:t>구현 코드 설명</a:t>
            </a:r>
            <a:r>
              <a:rPr lang="en-US" altLang="ko-KR" dirty="0"/>
              <a:t>, </a:t>
            </a:r>
            <a:r>
              <a:rPr lang="ko-KR" altLang="en-US" dirty="0"/>
              <a:t>결과 및 토의 순으로 작성하며</a:t>
            </a:r>
            <a:r>
              <a:rPr lang="en-US" altLang="ko-KR" dirty="0"/>
              <a:t>, Part </a:t>
            </a:r>
            <a:r>
              <a:rPr lang="ko-KR" altLang="en-US" dirty="0"/>
              <a:t>별로 </a:t>
            </a:r>
            <a:r>
              <a:rPr lang="en-US" altLang="ko-KR" dirty="0"/>
              <a:t>Slide 1</a:t>
            </a:r>
            <a:r>
              <a:rPr lang="ko-KR" altLang="en-US" dirty="0"/>
              <a:t>장 또는 그 이상으로 작성</a:t>
            </a:r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AE509A-5A58-4955-00B5-45A7F3ECFEA0}"/>
              </a:ext>
            </a:extLst>
          </p:cNvPr>
          <p:cNvSpPr txBox="1"/>
          <p:nvPr/>
        </p:nvSpPr>
        <p:spPr>
          <a:xfrm>
            <a:off x="864866" y="1746404"/>
            <a:ext cx="703453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동작 원리를 설명</a:t>
            </a:r>
            <a:r>
              <a:rPr lang="en-US" altLang="ko-KR" dirty="0"/>
              <a:t>. </a:t>
            </a:r>
            <a:r>
              <a:rPr lang="ko-KR" altLang="en-US" dirty="0"/>
              <a:t>이를 위해 그림 </a:t>
            </a:r>
            <a:r>
              <a:rPr lang="en-US" altLang="ko-KR" dirty="0"/>
              <a:t>(e.g.</a:t>
            </a:r>
            <a:r>
              <a:rPr lang="ko-KR" altLang="en-US" dirty="0"/>
              <a:t> 순서도</a:t>
            </a:r>
            <a:r>
              <a:rPr lang="en-US" altLang="ko-KR" dirty="0"/>
              <a:t>) </a:t>
            </a:r>
            <a:r>
              <a:rPr lang="ko-KR" altLang="en-US" dirty="0"/>
              <a:t>등을 효과적으로 사용한다면 좋은 점수를 기대할 수 있음</a:t>
            </a:r>
            <a:r>
              <a:rPr lang="en-US" altLang="ko-KR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621ED3-9304-847B-10B3-25C407D4A9DC}"/>
              </a:ext>
            </a:extLst>
          </p:cNvPr>
          <p:cNvSpPr txBox="1"/>
          <p:nvPr/>
        </p:nvSpPr>
        <p:spPr>
          <a:xfrm>
            <a:off x="831000" y="3105834"/>
            <a:ext cx="703453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구현 코드를 단순히 </a:t>
            </a:r>
            <a:r>
              <a:rPr lang="ko-KR" altLang="en-US" dirty="0" err="1"/>
              <a:t>붙여넣는</a:t>
            </a:r>
            <a:r>
              <a:rPr lang="ko-KR" altLang="en-US" dirty="0"/>
              <a:t> 행위는 지양하며</a:t>
            </a:r>
            <a:r>
              <a:rPr lang="en-US" altLang="ko-KR" dirty="0"/>
              <a:t>, </a:t>
            </a:r>
            <a:r>
              <a:rPr lang="ko-KR" altLang="en-US" dirty="0"/>
              <a:t>설명 </a:t>
            </a:r>
            <a:r>
              <a:rPr lang="en-US" altLang="ko-KR" dirty="0"/>
              <a:t>(</a:t>
            </a:r>
            <a:r>
              <a:rPr lang="ko-KR" altLang="en-US" dirty="0"/>
              <a:t>또는 코멘트</a:t>
            </a:r>
            <a:r>
              <a:rPr lang="en-US" altLang="ko-KR" dirty="0"/>
              <a:t>) </a:t>
            </a:r>
            <a:r>
              <a:rPr lang="ko-KR" altLang="en-US" dirty="0"/>
              <a:t>을 추가할 것</a:t>
            </a:r>
            <a:r>
              <a:rPr lang="en-US" altLang="ko-KR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766CE9-1571-8586-BEEE-3B43D05C36C2}"/>
              </a:ext>
            </a:extLst>
          </p:cNvPr>
          <p:cNvSpPr txBox="1"/>
          <p:nvPr/>
        </p:nvSpPr>
        <p:spPr>
          <a:xfrm>
            <a:off x="831000" y="4457932"/>
            <a:ext cx="703453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구현 결과에 대한 화면 또는 동영상 캡처하여 추가</a:t>
            </a:r>
            <a:r>
              <a:rPr lang="en-US" altLang="ko-KR" dirty="0"/>
              <a:t>. </a:t>
            </a:r>
            <a:r>
              <a:rPr lang="ko-KR" altLang="en-US" dirty="0"/>
              <a:t>이에 대한 자세한 설명 및 토의 사항 작성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175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2" id="{F90D718A-4B56-4401-962A-A9E753FFE44C}" vid="{CCA741FA-5561-41A1-A761-125844CEF7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97CDEE36A342C4BB4E0DADB96743075" ma:contentTypeVersion="12" ma:contentTypeDescription="새 문서를 만듭니다." ma:contentTypeScope="" ma:versionID="618b9689406f21384dae3e81b50bdf3d">
  <xsd:schema xmlns:xsd="http://www.w3.org/2001/XMLSchema" xmlns:xs="http://www.w3.org/2001/XMLSchema" xmlns:p="http://schemas.microsoft.com/office/2006/metadata/properties" xmlns:ns3="86764eaf-7df5-44a8-917e-0a73d19c8f8c" xmlns:ns4="9f10a97f-1288-4566-88ff-19bb3e23ddaa" targetNamespace="http://schemas.microsoft.com/office/2006/metadata/properties" ma:root="true" ma:fieldsID="b9dcedecafc5740d73b6e763a999d7a4" ns3:_="" ns4:_="">
    <xsd:import namespace="86764eaf-7df5-44a8-917e-0a73d19c8f8c"/>
    <xsd:import namespace="9f10a97f-1288-4566-88ff-19bb3e23dda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764eaf-7df5-44a8-917e-0a73d19c8f8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사용자별 마지막 공유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시간별 마지막 공유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10a97f-1288-4566-88ff-19bb3e23dd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60D326-300D-44CB-97A2-82A1AE2C51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BB4B32-E5E7-4467-87F1-533CB5A1BCD4}">
  <ds:schemaRefs>
    <ds:schemaRef ds:uri="86764eaf-7df5-44a8-917e-0a73d19c8f8c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f10a97f-1288-4566-88ff-19bb3e23dda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B97696C-0916-4F6E-A895-4B1025FE7B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764eaf-7df5-44a8-917e-0a73d19c8f8c"/>
    <ds:schemaRef ds:uri="9f10a97f-1288-4566-88ff-19bb3e23dd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CASL_PPT_Template_16_9</Template>
  <TotalTime>28</TotalTime>
  <Words>486</Words>
  <Application>Microsoft Office PowerPoint</Application>
  <PresentationFormat>와이드스크린</PresentationFormat>
  <Paragraphs>58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Lab 1. Title</vt:lpstr>
      <vt:lpstr>Part I</vt:lpstr>
      <vt:lpstr>Part I, Cont’d</vt:lpstr>
      <vt:lpstr>Part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김태환 항공전자정보공학부(교수)</dc:creator>
  <cp:lastModifiedBy>Tae-Hwan Kim</cp:lastModifiedBy>
  <cp:revision>2</cp:revision>
  <dcterms:created xsi:type="dcterms:W3CDTF">2022-09-13T00:44:22Z</dcterms:created>
  <dcterms:modified xsi:type="dcterms:W3CDTF">2022-09-15T04:50:22Z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0x010100197CDEE36A342C4BB4E0DADB96743075</vt:lpwstr>
  </property>
</Properties>
</file>