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2" r:id="rId7"/>
    <p:sldId id="268" r:id="rId8"/>
    <p:sldId id="271" r:id="rId9"/>
    <p:sldId id="272" r:id="rId10"/>
    <p:sldId id="276" r:id="rId11"/>
    <p:sldId id="277" r:id="rId12"/>
    <p:sldId id="264" r:id="rId13"/>
    <p:sldId id="265" r:id="rId14"/>
    <p:sldId id="275" r:id="rId15"/>
    <p:sldId id="274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125" d="100"/>
          <a:sy n="125" d="100"/>
        </p:scale>
        <p:origin x="-30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Digital Systems Design by Prof. Kim at KAU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97822"/>
            <a:ext cx="11578282" cy="5979142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Digital Systems Design by Prof. Kim at KAU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03366"/>
            <a:ext cx="11578282" cy="4973597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Digital Systems Design by Prof. Kim at KAU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919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30-Sep-22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Digital Systems Design by Prof. Kim at KAU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DD215-3C02-4457-8609-4FC14BD18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Lab 3. Subroutines and Stacks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8EE04-5005-A23A-9763-B6C312D97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윤준영 </a:t>
            </a:r>
            <a:r>
              <a:rPr lang="en-US" altLang="ko-KR"/>
              <a:t>(2016121150; </a:t>
            </a:r>
            <a:r>
              <a:rPr lang="en-US" altLang="ko-KR" dirty="0"/>
              <a:t>50</a:t>
            </a:r>
            <a:r>
              <a:rPr lang="en-US" altLang="ko-KR"/>
              <a:t>%), </a:t>
            </a:r>
            <a:r>
              <a:rPr lang="ko-KR" altLang="en-US"/>
              <a:t>최용훈 </a:t>
            </a:r>
            <a:r>
              <a:rPr lang="en-US" altLang="ko-KR"/>
              <a:t>(2017124218; </a:t>
            </a:r>
            <a:r>
              <a:rPr lang="en-US" altLang="ko-KR" dirty="0"/>
              <a:t>50%)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9C556-02EC-92E9-A7B8-42718BC4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7A8AD-79A8-FF83-A166-02F3635B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D47D1-039C-C7D6-EEB8-4AEBF9D3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61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/>
              <a:t>구현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pPr marL="457200" indent="-457200">
              <a:buAutoNum type="arabicPeriod" startAt="2"/>
            </a:pP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III, </a:t>
            </a:r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21ED3-9304-847B-10B3-25C407D4A9DC}"/>
              </a:ext>
            </a:extLst>
          </p:cNvPr>
          <p:cNvSpPr txBox="1"/>
          <p:nvPr/>
        </p:nvSpPr>
        <p:spPr>
          <a:xfrm>
            <a:off x="4731136" y="385028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코드를 단순히 </a:t>
            </a:r>
            <a:r>
              <a:rPr lang="ko-KR" altLang="en-US" dirty="0" err="1"/>
              <a:t>붙여넣는</a:t>
            </a:r>
            <a:r>
              <a:rPr lang="ko-KR" altLang="en-US" dirty="0"/>
              <a:t> 행위는 지양하며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또는 코멘트</a:t>
            </a:r>
            <a:r>
              <a:rPr lang="en-US" altLang="ko-KR" dirty="0"/>
              <a:t>) </a:t>
            </a:r>
            <a:r>
              <a:rPr lang="ko-KR" altLang="en-US" dirty="0"/>
              <a:t>을 추가할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72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 sz="14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III, </a:t>
            </a:r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CD23A811-5F64-1329-6D71-A73EA704FAD7}"/>
              </a:ext>
            </a:extLst>
          </p:cNvPr>
          <p:cNvSpPr txBox="1">
            <a:spLocks/>
          </p:cNvSpPr>
          <p:nvPr/>
        </p:nvSpPr>
        <p:spPr>
          <a:xfrm>
            <a:off x="484251" y="1683953"/>
            <a:ext cx="9407894" cy="1021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N = 5 </a:t>
            </a:r>
            <a:r>
              <a:rPr lang="ko-KR" altLang="en-US" sz="1500"/>
              <a:t>로 실행해 본 결과 </a:t>
            </a:r>
            <a:r>
              <a:rPr lang="en-US" altLang="ko-KR" sz="1500"/>
              <a:t>subroutine POW3</a:t>
            </a:r>
            <a:r>
              <a:rPr lang="ko-KR" altLang="en-US" sz="1500"/>
              <a:t>의 출력 </a:t>
            </a:r>
            <a:r>
              <a:rPr lang="en-US" altLang="ko-KR" sz="1500"/>
              <a:t>register</a:t>
            </a:r>
            <a:r>
              <a:rPr lang="ko-KR" altLang="en-US" sz="1500"/>
              <a:t>인 </a:t>
            </a:r>
            <a:r>
              <a:rPr lang="en-US" altLang="ko-KR" sz="1500"/>
              <a:t>r2</a:t>
            </a:r>
            <a:r>
              <a:rPr lang="ko-KR" altLang="en-US" sz="1500"/>
              <a:t>에 </a:t>
            </a:r>
            <a:r>
              <a:rPr lang="en-US" altLang="ko-KR" sz="1500"/>
              <a:t>3^5=243(0xF3)</a:t>
            </a:r>
            <a:r>
              <a:rPr lang="ko-KR" altLang="en-US" sz="1500"/>
              <a:t>의 값이 저장되어 있는 것을 확인할 수 있었다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endParaRPr lang="en-US" altLang="ko-KR" sz="1500"/>
          </a:p>
          <a:p>
            <a:endParaRPr lang="ko-KR" altLang="en-US" sz="1500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9CFD523D-23E0-CD86-BCAC-BD6099018940}"/>
              </a:ext>
            </a:extLst>
          </p:cNvPr>
          <p:cNvSpPr txBox="1">
            <a:spLocks/>
          </p:cNvSpPr>
          <p:nvPr/>
        </p:nvSpPr>
        <p:spPr>
          <a:xfrm>
            <a:off x="484251" y="2288688"/>
            <a:ext cx="11212943" cy="340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/>
              <a:t>단계별로 실행해 본 결과는 다음과 같다</a:t>
            </a:r>
            <a:r>
              <a:rPr lang="en-US" altLang="ko-KR" sz="1500"/>
              <a:t>.</a:t>
            </a:r>
          </a:p>
          <a:p>
            <a:endParaRPr lang="ko-KR" altLang="en-US" sz="1500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C503FA07-21C7-4E73-2FB6-2E2D5E70948D}"/>
              </a:ext>
            </a:extLst>
          </p:cNvPr>
          <p:cNvSpPr txBox="1">
            <a:spLocks/>
          </p:cNvSpPr>
          <p:nvPr/>
        </p:nvSpPr>
        <p:spPr>
          <a:xfrm>
            <a:off x="4473146" y="2642618"/>
            <a:ext cx="7234603" cy="17759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1) ldw </a:t>
            </a:r>
            <a:r>
              <a:rPr lang="ko-KR" altLang="en-US" sz="1500"/>
              <a:t>명령을 통해 </a:t>
            </a:r>
            <a:r>
              <a:rPr lang="en-US" altLang="ko-KR" sz="1500"/>
              <a:t>N</a:t>
            </a:r>
            <a:r>
              <a:rPr lang="ko-KR" altLang="en-US" sz="1500"/>
              <a:t>에 저장되어 있는 숫자가 </a:t>
            </a:r>
            <a:r>
              <a:rPr lang="en-US" altLang="ko-KR" sz="1500"/>
              <a:t>POW3</a:t>
            </a:r>
            <a:r>
              <a:rPr lang="ko-KR" altLang="en-US" sz="1500"/>
              <a:t>의 입력 </a:t>
            </a:r>
            <a:r>
              <a:rPr lang="en-US" altLang="ko-KR" sz="1500"/>
              <a:t>register</a:t>
            </a:r>
            <a:r>
              <a:rPr lang="ko-KR" altLang="en-US" sz="1500"/>
              <a:t>인 </a:t>
            </a:r>
            <a:r>
              <a:rPr lang="en-US" altLang="ko-KR" sz="1500"/>
              <a:t>r4</a:t>
            </a:r>
            <a:r>
              <a:rPr lang="ko-KR" altLang="en-US" sz="1500"/>
              <a:t>에 저장된 것을 확인할 수 있다</a:t>
            </a:r>
            <a:r>
              <a:rPr lang="en-US" altLang="ko-KR" sz="1500"/>
              <a:t>. </a:t>
            </a:r>
            <a:r>
              <a:rPr lang="ko-KR" altLang="en-US" sz="1500"/>
              <a:t>그 후 </a:t>
            </a:r>
            <a:r>
              <a:rPr lang="en-US" altLang="ko-KR" sz="1500"/>
              <a:t>stack pointer</a:t>
            </a:r>
            <a:r>
              <a:rPr lang="ko-KR" altLang="en-US" sz="1500"/>
              <a:t>를 사용하기 위하여 </a:t>
            </a:r>
            <a:r>
              <a:rPr lang="en-US" altLang="ko-KR" sz="1500"/>
              <a:t>sp</a:t>
            </a:r>
            <a:r>
              <a:rPr lang="ko-KR" altLang="en-US" sz="1500"/>
              <a:t>의 값을 </a:t>
            </a:r>
            <a:r>
              <a:rPr lang="en-US" altLang="ko-KR" sz="1500"/>
              <a:t>0x20000</a:t>
            </a:r>
            <a:r>
              <a:rPr lang="ko-KR" altLang="en-US" sz="1500"/>
              <a:t>으로 초기화 시킨 후 </a:t>
            </a:r>
            <a:r>
              <a:rPr lang="en-US" altLang="ko-KR" sz="1500"/>
              <a:t>POW3</a:t>
            </a:r>
            <a:r>
              <a:rPr lang="ko-KR" altLang="en-US" sz="1500"/>
              <a:t>를 호출하였다</a:t>
            </a:r>
            <a:r>
              <a:rPr lang="en-US" altLang="ko-KR" sz="1500"/>
              <a:t>. </a:t>
            </a:r>
            <a:r>
              <a:rPr lang="ko-KR" altLang="en-US" sz="1500"/>
              <a:t>레지스터를 보면 </a:t>
            </a:r>
            <a:r>
              <a:rPr lang="en-US" altLang="ko-KR" sz="1500"/>
              <a:t>r4</a:t>
            </a:r>
            <a:r>
              <a:rPr lang="ko-KR" altLang="en-US" sz="1500"/>
              <a:t>에 </a:t>
            </a:r>
            <a:r>
              <a:rPr lang="en-US" altLang="ko-KR" sz="1500"/>
              <a:t>0x5, sp</a:t>
            </a:r>
            <a:r>
              <a:rPr lang="ko-KR" altLang="en-US" sz="1500"/>
              <a:t>에 </a:t>
            </a:r>
            <a:r>
              <a:rPr lang="en-US" altLang="ko-KR" sz="1500"/>
              <a:t>0x20000, ra</a:t>
            </a:r>
            <a:r>
              <a:rPr lang="ko-KR" altLang="en-US" sz="1500"/>
              <a:t>에 </a:t>
            </a:r>
            <a:r>
              <a:rPr lang="en-US" altLang="ko-KR" sz="1500"/>
              <a:t>0x10</a:t>
            </a:r>
            <a:r>
              <a:rPr lang="ko-KR" altLang="en-US" sz="1500"/>
              <a:t>이 저장된 것을 확인할 수 있다</a:t>
            </a:r>
            <a:r>
              <a:rPr lang="en-US" altLang="ko-KR" sz="1500"/>
              <a:t>. </a:t>
            </a:r>
            <a:r>
              <a:rPr lang="ko-KR" altLang="en-US" sz="1500"/>
              <a:t>이 때 </a:t>
            </a:r>
            <a:r>
              <a:rPr lang="en-US" altLang="ko-KR" sz="1500"/>
              <a:t>ret </a:t>
            </a:r>
            <a:r>
              <a:rPr lang="ko-KR" altLang="en-US" sz="1500"/>
              <a:t>함수를 만나면 </a:t>
            </a:r>
            <a:r>
              <a:rPr lang="en-US" altLang="ko-KR" sz="1500"/>
              <a:t>0x10 </a:t>
            </a:r>
            <a:r>
              <a:rPr lang="ko-KR" altLang="en-US" sz="1500"/>
              <a:t>주소의 명령을 수행하게 된다</a:t>
            </a:r>
            <a:r>
              <a:rPr lang="en-US" altLang="ko-KR" sz="1500"/>
              <a:t>.</a:t>
            </a:r>
          </a:p>
          <a:p>
            <a:r>
              <a:rPr lang="en-US" altLang="ko-KR" sz="1500"/>
              <a:t>2) POW3</a:t>
            </a:r>
            <a:r>
              <a:rPr lang="ko-KR" altLang="en-US" sz="1500"/>
              <a:t>가 호출된 후 </a:t>
            </a:r>
            <a:r>
              <a:rPr lang="en-US" altLang="ko-KR" sz="1500"/>
              <a:t>N=0</a:t>
            </a:r>
            <a:r>
              <a:rPr lang="ko-KR" altLang="en-US" sz="1500"/>
              <a:t>이면 </a:t>
            </a:r>
            <a:r>
              <a:rPr lang="en-US" altLang="ko-KR" sz="1500"/>
              <a:t>1</a:t>
            </a:r>
            <a:r>
              <a:rPr lang="ko-KR" altLang="en-US" sz="1500"/>
              <a:t>을 반환하여야 하기 때문에 반환하는 레지스터인 </a:t>
            </a:r>
            <a:r>
              <a:rPr lang="en-US" altLang="ko-KR" sz="1500"/>
              <a:t>r2</a:t>
            </a:r>
            <a:r>
              <a:rPr lang="ko-KR" altLang="en-US" sz="1500"/>
              <a:t>에 </a:t>
            </a:r>
            <a:r>
              <a:rPr lang="en-US" altLang="ko-KR" sz="1500"/>
              <a:t>1</a:t>
            </a:r>
            <a:r>
              <a:rPr lang="ko-KR" altLang="en-US" sz="1500"/>
              <a:t>을 저장한 후</a:t>
            </a:r>
            <a:r>
              <a:rPr lang="en-US" altLang="ko-KR" sz="1500"/>
              <a:t>, r4</a:t>
            </a:r>
            <a:r>
              <a:rPr lang="ko-KR" altLang="en-US" sz="1500"/>
              <a:t>가 </a:t>
            </a:r>
            <a:r>
              <a:rPr lang="en-US" altLang="ko-KR" sz="1500"/>
              <a:t>0</a:t>
            </a:r>
            <a:r>
              <a:rPr lang="ko-KR" altLang="en-US" sz="1500"/>
              <a:t>이면 분기하지 않고 바로 </a:t>
            </a:r>
            <a:r>
              <a:rPr lang="en-US" altLang="ko-KR" sz="1500"/>
              <a:t>ret</a:t>
            </a:r>
            <a:r>
              <a:rPr lang="ko-KR" altLang="en-US" sz="1500"/>
              <a:t>를 이용하여 </a:t>
            </a:r>
            <a:r>
              <a:rPr lang="en-US" altLang="ko-KR" sz="1500"/>
              <a:t>caller</a:t>
            </a:r>
            <a:r>
              <a:rPr lang="ko-KR" altLang="en-US" sz="1500"/>
              <a:t>로 복귀한다</a:t>
            </a:r>
            <a:r>
              <a:rPr lang="en-US" altLang="ko-KR" sz="1500"/>
              <a:t>. </a:t>
            </a:r>
            <a:r>
              <a:rPr lang="ko-KR" altLang="en-US" sz="1500"/>
              <a:t>이 경우에는 </a:t>
            </a:r>
            <a:r>
              <a:rPr lang="en-US" altLang="ko-KR" sz="1500"/>
              <a:t>N=4,</a:t>
            </a:r>
            <a:r>
              <a:rPr lang="ko-KR" altLang="en-US" sz="1500"/>
              <a:t> </a:t>
            </a:r>
            <a:r>
              <a:rPr lang="en-US" altLang="ko-KR" sz="1500"/>
              <a:t>r4=4</a:t>
            </a:r>
            <a:r>
              <a:rPr lang="ko-KR" altLang="en-US" sz="1500"/>
              <a:t>이므로 </a:t>
            </a:r>
            <a:r>
              <a:rPr lang="en-US" altLang="ko-KR" sz="1500"/>
              <a:t>REC</a:t>
            </a:r>
            <a:r>
              <a:rPr lang="ko-KR" altLang="en-US" sz="1500"/>
              <a:t>로 분기하게 된다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0054F1B6-F779-15D9-29FE-410035D79E9F}"/>
              </a:ext>
            </a:extLst>
          </p:cNvPr>
          <p:cNvSpPr txBox="1">
            <a:spLocks/>
          </p:cNvSpPr>
          <p:nvPr/>
        </p:nvSpPr>
        <p:spPr>
          <a:xfrm>
            <a:off x="437628" y="4925047"/>
            <a:ext cx="11259566" cy="10212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3) REC</a:t>
            </a:r>
            <a:r>
              <a:rPr lang="ko-KR" altLang="en-US" sz="1400"/>
              <a:t>에서는 </a:t>
            </a:r>
            <a:r>
              <a:rPr lang="en-US" altLang="ko-KR" sz="1400"/>
              <a:t>stack pointer</a:t>
            </a:r>
            <a:r>
              <a:rPr lang="ko-KR" altLang="en-US" sz="1400"/>
              <a:t>를 </a:t>
            </a:r>
            <a:r>
              <a:rPr lang="en-US" altLang="ko-KR" sz="1400"/>
              <a:t>8</a:t>
            </a:r>
            <a:r>
              <a:rPr lang="ko-KR" altLang="en-US" sz="1400"/>
              <a:t>감소시켜 그 자리에 </a:t>
            </a:r>
            <a:r>
              <a:rPr lang="en-US" altLang="ko-KR" sz="1400"/>
              <a:t>r4</a:t>
            </a:r>
            <a:r>
              <a:rPr lang="ko-KR" altLang="en-US" sz="1400"/>
              <a:t>와</a:t>
            </a:r>
            <a:r>
              <a:rPr lang="en-US" altLang="ko-KR" sz="1400"/>
              <a:t>, ra</a:t>
            </a:r>
            <a:r>
              <a:rPr lang="ko-KR" altLang="en-US" sz="1400"/>
              <a:t>에 저장되어 있는 값을 메모리에 저장한다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ko-KR" altLang="en-US" sz="1400"/>
              <a:t>우측 사진을 보면</a:t>
            </a:r>
            <a:r>
              <a:rPr lang="en-US" altLang="ko-KR" sz="1400"/>
              <a:t>, M[0x1FFF8]</a:t>
            </a:r>
            <a:r>
              <a:rPr lang="ko-KR" altLang="en-US" sz="1400"/>
              <a:t>과 </a:t>
            </a:r>
            <a:r>
              <a:rPr lang="en-US" altLang="ko-KR" sz="1400"/>
              <a:t>M[0x1FFFC]</a:t>
            </a:r>
            <a:r>
              <a:rPr lang="ko-KR" altLang="en-US" sz="1400"/>
              <a:t>의 자리에 </a:t>
            </a:r>
            <a:r>
              <a:rPr lang="en-US" altLang="ko-KR" sz="1400"/>
              <a:t>r4</a:t>
            </a:r>
            <a:r>
              <a:rPr lang="ko-KR" altLang="en-US" sz="1400"/>
              <a:t>와 </a:t>
            </a:r>
            <a:r>
              <a:rPr lang="en-US" altLang="ko-KR" sz="1400"/>
              <a:t>ra</a:t>
            </a:r>
            <a:r>
              <a:rPr lang="ko-KR" altLang="en-US" sz="1400"/>
              <a:t>에 저장되어 있던 값인 </a:t>
            </a:r>
            <a:r>
              <a:rPr lang="en-US" altLang="ko-KR" sz="1400"/>
              <a:t>0x5, 0x10</a:t>
            </a:r>
            <a:r>
              <a:rPr lang="ko-KR" altLang="en-US" sz="1400"/>
              <a:t>이 저장</a:t>
            </a:r>
            <a:br>
              <a:rPr lang="en-US" altLang="ko-KR" sz="1400"/>
            </a:br>
            <a:r>
              <a:rPr lang="ko-KR" altLang="en-US" sz="1400"/>
              <a:t>되어 있는 것을 확인할 수 있다</a:t>
            </a:r>
            <a:r>
              <a:rPr lang="en-US" altLang="ko-KR" sz="1400"/>
              <a:t>. </a:t>
            </a:r>
            <a:r>
              <a:rPr lang="ko-KR" altLang="en-US" sz="1400"/>
              <a:t>그후 </a:t>
            </a:r>
            <a:r>
              <a:rPr lang="en-US" altLang="ko-KR" sz="1400"/>
              <a:t>r4</a:t>
            </a:r>
            <a:r>
              <a:rPr lang="ko-KR" altLang="en-US" sz="1400"/>
              <a:t>의 값을 </a:t>
            </a:r>
            <a:r>
              <a:rPr lang="en-US" altLang="ko-KR" sz="1400"/>
              <a:t>1</a:t>
            </a:r>
            <a:r>
              <a:rPr lang="ko-KR" altLang="en-US" sz="1400"/>
              <a:t>감소시킨 후 </a:t>
            </a:r>
            <a:r>
              <a:rPr lang="en-US" altLang="ko-KR" sz="1400"/>
              <a:t>POW3 subroutine</a:t>
            </a:r>
            <a:r>
              <a:rPr lang="ko-KR" altLang="en-US" sz="1400"/>
              <a:t>을 다시 호출하게 된다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ko-KR" altLang="en-US" sz="1400"/>
              <a:t>새로운 호출로 인해 </a:t>
            </a:r>
            <a:r>
              <a:rPr lang="en-US" altLang="ko-KR" sz="1400"/>
              <a:t>ra</a:t>
            </a:r>
            <a:r>
              <a:rPr lang="ko-KR" altLang="en-US" sz="1400"/>
              <a:t>에는 </a:t>
            </a:r>
            <a:r>
              <a:rPr lang="en-US" altLang="ko-KR" sz="1400"/>
              <a:t>caller</a:t>
            </a:r>
            <a:r>
              <a:rPr lang="ko-KR" altLang="en-US" sz="1400"/>
              <a:t>의 다음 주소인 </a:t>
            </a:r>
            <a:r>
              <a:rPr lang="en-US" altLang="ko-KR" sz="1400"/>
              <a:t>0x34</a:t>
            </a:r>
            <a:r>
              <a:rPr lang="ko-KR" altLang="en-US" sz="1400"/>
              <a:t>가 저장되게 된다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/>
              <a:t>(0x1FFE0</a:t>
            </a:r>
            <a:r>
              <a:rPr lang="ko-KR" altLang="en-US" sz="1400"/>
              <a:t>부터 </a:t>
            </a:r>
            <a:r>
              <a:rPr lang="en-US" altLang="ko-KR" sz="1400"/>
              <a:t>0x1FFF7</a:t>
            </a:r>
            <a:r>
              <a:rPr lang="ko-KR" altLang="en-US" sz="1400"/>
              <a:t>까지 저장되어 있는 값은 </a:t>
            </a:r>
            <a:r>
              <a:rPr lang="en-US" altLang="ko-KR" sz="1400"/>
              <a:t>Part II</a:t>
            </a:r>
            <a:r>
              <a:rPr lang="ko-KR" altLang="en-US" sz="1400"/>
              <a:t>에서 실행했던 결과가 저장되어 있는 것을 확인할 수 있다</a:t>
            </a:r>
            <a:r>
              <a:rPr lang="en-US" altLang="ko-KR" sz="1400"/>
              <a:t>.)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186F80-63D6-75D8-C279-737CBFB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39" y="1217120"/>
            <a:ext cx="1376319" cy="134162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ACA62EE-DE56-7857-F478-1FE0D4769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68"/>
          <a:stretch/>
        </p:blipFill>
        <p:spPr>
          <a:xfrm>
            <a:off x="494806" y="2700124"/>
            <a:ext cx="1133475" cy="10977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309F342-9313-CD3C-5C35-5247E378F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4"/>
          <a:stretch/>
        </p:blipFill>
        <p:spPr>
          <a:xfrm>
            <a:off x="494806" y="3797902"/>
            <a:ext cx="1133475" cy="75664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A8C79C9-8D89-5445-FAD3-6E9B7BB9A6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68"/>
          <a:stretch/>
        </p:blipFill>
        <p:spPr>
          <a:xfrm>
            <a:off x="1822491" y="2707093"/>
            <a:ext cx="1133475" cy="10977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D241BA9-DEC3-A4B0-D1CA-1D88DD5AB7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4"/>
          <a:stretch/>
        </p:blipFill>
        <p:spPr>
          <a:xfrm>
            <a:off x="1822491" y="3797892"/>
            <a:ext cx="1133475" cy="7566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25495E3-D69F-B310-7B58-7B580F3E05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6"/>
          <a:stretch/>
        </p:blipFill>
        <p:spPr>
          <a:xfrm>
            <a:off x="3153784" y="2694669"/>
            <a:ext cx="1133475" cy="113391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447EACD-7DC6-C657-54BA-12FEEFF548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4"/>
          <a:stretch/>
        </p:blipFill>
        <p:spPr>
          <a:xfrm>
            <a:off x="3148507" y="3797891"/>
            <a:ext cx="1133475" cy="756643"/>
          </a:xfrm>
          <a:prstGeom prst="rect">
            <a:avLst/>
          </a:prstGeo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250753B7-F004-2B59-2A04-436F9DC8B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395" y="4585215"/>
            <a:ext cx="4091251" cy="870479"/>
          </a:xfrm>
          <a:prstGeom prst="rect">
            <a:avLst/>
          </a:prstGeom>
        </p:spPr>
      </p:pic>
      <p:graphicFrame>
        <p:nvGraphicFramePr>
          <p:cNvPr id="8" name="표 24">
            <a:extLst>
              <a:ext uri="{FF2B5EF4-FFF2-40B4-BE49-F238E27FC236}">
                <a16:creationId xmlns:a16="http://schemas.microsoft.com/office/drawing/2014/main" id="{EED37815-7E1A-7381-ED59-794981E4A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71968"/>
              </p:ext>
            </p:extLst>
          </p:nvPr>
        </p:nvGraphicFramePr>
        <p:xfrm>
          <a:off x="484251" y="4589660"/>
          <a:ext cx="37715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196">
                  <a:extLst>
                    <a:ext uri="{9D8B030D-6E8A-4147-A177-3AD203B41FA5}">
                      <a16:colId xmlns:a16="http://schemas.microsoft.com/office/drawing/2014/main" val="1773174342"/>
                    </a:ext>
                  </a:extLst>
                </a:gridCol>
                <a:gridCol w="1257196">
                  <a:extLst>
                    <a:ext uri="{9D8B030D-6E8A-4147-A177-3AD203B41FA5}">
                      <a16:colId xmlns:a16="http://schemas.microsoft.com/office/drawing/2014/main" val="800319899"/>
                    </a:ext>
                  </a:extLst>
                </a:gridCol>
                <a:gridCol w="1257196">
                  <a:extLst>
                    <a:ext uri="{9D8B030D-6E8A-4147-A177-3AD203B41FA5}">
                      <a16:colId xmlns:a16="http://schemas.microsoft.com/office/drawing/2014/main" val="4116510060"/>
                    </a:ext>
                  </a:extLst>
                </a:gridCol>
              </a:tblGrid>
              <a:tr h="30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6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 sz="14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III, </a:t>
            </a:r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C503FA07-21C7-4E73-2FB6-2E2D5E70948D}"/>
              </a:ext>
            </a:extLst>
          </p:cNvPr>
          <p:cNvSpPr txBox="1">
            <a:spLocks/>
          </p:cNvSpPr>
          <p:nvPr/>
        </p:nvSpPr>
        <p:spPr>
          <a:xfrm>
            <a:off x="4512623" y="1706194"/>
            <a:ext cx="7334133" cy="7638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4) </a:t>
            </a:r>
            <a:r>
              <a:rPr lang="ko-KR" altLang="en-US" sz="1500"/>
              <a:t>위 </a:t>
            </a:r>
            <a:r>
              <a:rPr lang="en-US" altLang="ko-KR" sz="1500"/>
              <a:t>3)</a:t>
            </a:r>
            <a:r>
              <a:rPr lang="ko-KR" altLang="en-US" sz="1500"/>
              <a:t>의 과정을 </a:t>
            </a:r>
            <a:r>
              <a:rPr lang="en-US" altLang="ko-KR" sz="1500"/>
              <a:t>5</a:t>
            </a:r>
            <a:r>
              <a:rPr lang="ko-KR" altLang="en-US" sz="1500"/>
              <a:t>회 반복하게 되면</a:t>
            </a:r>
            <a:r>
              <a:rPr lang="en-US" altLang="ko-KR" sz="1500"/>
              <a:t>, stack</a:t>
            </a:r>
            <a:r>
              <a:rPr lang="ko-KR" altLang="en-US" sz="1500"/>
              <a:t>에 아래와 같이 저장되게 되고</a:t>
            </a:r>
            <a:r>
              <a:rPr lang="en-US" altLang="ko-KR" sz="1500"/>
              <a:t>, stack pointer</a:t>
            </a:r>
            <a:r>
              <a:rPr lang="ko-KR" altLang="en-US" sz="1500"/>
              <a:t>는 </a:t>
            </a:r>
            <a:r>
              <a:rPr lang="en-US" altLang="ko-KR" sz="1500"/>
              <a:t>0xFFD8</a:t>
            </a:r>
            <a:r>
              <a:rPr lang="ko-KR" altLang="en-US" sz="1500"/>
              <a:t>을 가리키게 된다</a:t>
            </a:r>
            <a:r>
              <a:rPr lang="en-US" altLang="ko-KR" sz="1500"/>
              <a:t>. M[0x1FFD8]</a:t>
            </a:r>
            <a:r>
              <a:rPr lang="ko-KR" altLang="en-US" sz="1500"/>
              <a:t>부터 </a:t>
            </a:r>
            <a:r>
              <a:rPr lang="en-US" altLang="ko-KR" sz="1500"/>
              <a:t>M[0xFFFC]</a:t>
            </a:r>
            <a:r>
              <a:rPr lang="ko-KR" altLang="en-US" sz="1500"/>
              <a:t>에 각각 재귀함수에 사용될 입력과 </a:t>
            </a:r>
            <a:r>
              <a:rPr lang="en-US" altLang="ko-KR" sz="1500"/>
              <a:t>return address</a:t>
            </a:r>
            <a:r>
              <a:rPr lang="ko-KR" altLang="en-US" sz="1500"/>
              <a:t>가 저장되어 있다</a:t>
            </a:r>
            <a:r>
              <a:rPr lang="en-US" altLang="ko-KR" sz="1500"/>
              <a:t>. </a:t>
            </a:r>
            <a:r>
              <a:rPr lang="ko-KR" altLang="en-US" sz="1500"/>
              <a:t>이후 </a:t>
            </a:r>
            <a:r>
              <a:rPr lang="en-US" altLang="ko-KR" sz="1500"/>
              <a:t>bne </a:t>
            </a:r>
            <a:r>
              <a:rPr lang="ko-KR" altLang="en-US" sz="1500"/>
              <a:t>명령에서 </a:t>
            </a:r>
            <a:r>
              <a:rPr lang="en-US" altLang="ko-KR" sz="1500"/>
              <a:t>r4=0</a:t>
            </a:r>
            <a:r>
              <a:rPr lang="ko-KR" altLang="en-US" sz="1500"/>
              <a:t>이기 때문에 분기하지 않고 </a:t>
            </a:r>
            <a:r>
              <a:rPr lang="en-US" altLang="ko-KR" sz="1500"/>
              <a:t>ret </a:t>
            </a:r>
            <a:r>
              <a:rPr lang="ko-KR" altLang="en-US" sz="1500"/>
              <a:t>명령이 시행되게 된다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endParaRPr lang="en-US" altLang="ko-KR" sz="1500"/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0054F1B6-F779-15D9-29FE-410035D79E9F}"/>
              </a:ext>
            </a:extLst>
          </p:cNvPr>
          <p:cNvSpPr txBox="1">
            <a:spLocks/>
          </p:cNvSpPr>
          <p:nvPr/>
        </p:nvSpPr>
        <p:spPr>
          <a:xfrm>
            <a:off x="437628" y="3982790"/>
            <a:ext cx="11259566" cy="2072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5) ret </a:t>
            </a:r>
            <a:r>
              <a:rPr lang="ko-KR" altLang="en-US" sz="1400"/>
              <a:t>명령이 시행되면 </a:t>
            </a:r>
            <a:r>
              <a:rPr lang="en-US" altLang="ko-KR" sz="1400"/>
              <a:t>ra</a:t>
            </a:r>
            <a:r>
              <a:rPr lang="ko-KR" altLang="en-US" sz="1400"/>
              <a:t>레지스터에 저장되어 있는 주소의 명령이 시행되고 코드의 </a:t>
            </a:r>
            <a:r>
              <a:rPr lang="en-US" altLang="ko-KR" sz="1400"/>
              <a:t>25</a:t>
            </a:r>
            <a:r>
              <a:rPr lang="ko-KR" altLang="en-US" sz="1400"/>
              <a:t>줄에 해당하는 </a:t>
            </a:r>
            <a:r>
              <a:rPr lang="en-US" altLang="ko-KR" sz="1400"/>
              <a:t>ldw </a:t>
            </a:r>
            <a:r>
              <a:rPr lang="ko-KR" altLang="en-US" sz="1400"/>
              <a:t>명령이 시행된다</a:t>
            </a:r>
            <a:r>
              <a:rPr lang="en-US" altLang="ko-KR" sz="1400"/>
              <a:t>. r4</a:t>
            </a:r>
            <a:r>
              <a:rPr lang="ko-KR" altLang="en-US" sz="1400"/>
              <a:t>에는 </a:t>
            </a:r>
            <a:r>
              <a:rPr lang="en-US" altLang="ko-KR" sz="1400"/>
              <a:t>sp</a:t>
            </a:r>
            <a:r>
              <a:rPr lang="ko-KR" altLang="en-US" sz="1400"/>
              <a:t>에 저장되어 메모리의 값을 불러오고</a:t>
            </a:r>
            <a:r>
              <a:rPr lang="en-US" altLang="ko-KR" sz="1400"/>
              <a:t>, </a:t>
            </a:r>
            <a:r>
              <a:rPr lang="ko-KR" altLang="en-US" sz="1400"/>
              <a:t> </a:t>
            </a:r>
            <a:r>
              <a:rPr lang="en-US" altLang="ko-KR" sz="1400"/>
              <a:t>ra</a:t>
            </a:r>
            <a:r>
              <a:rPr lang="ko-KR" altLang="en-US" sz="1400"/>
              <a:t>는 </a:t>
            </a:r>
            <a:r>
              <a:rPr lang="en-US" altLang="ko-KR" sz="1400"/>
              <a:t>sp+4</a:t>
            </a:r>
            <a:r>
              <a:rPr lang="ko-KR" altLang="en-US" sz="1400"/>
              <a:t>에 저장되어 있는 메모리를 불러온 후 </a:t>
            </a:r>
            <a:r>
              <a:rPr lang="en-US" altLang="ko-KR" sz="1400"/>
              <a:t>stack pointer</a:t>
            </a:r>
            <a:r>
              <a:rPr lang="ko-KR" altLang="en-US" sz="1400"/>
              <a:t>의 값을 </a:t>
            </a:r>
            <a:r>
              <a:rPr lang="en-US" altLang="ko-KR" sz="1400"/>
              <a:t>8</a:t>
            </a:r>
            <a:r>
              <a:rPr lang="ko-KR" altLang="en-US" sz="1400"/>
              <a:t>증가시켜 </a:t>
            </a:r>
            <a:r>
              <a:rPr lang="en-US" altLang="ko-KR" sz="1400"/>
              <a:t>stack</a:t>
            </a:r>
            <a:r>
              <a:rPr lang="ko-KR" altLang="en-US" sz="1400"/>
              <a:t>의 다음 주소를 지정해준 뒤 </a:t>
            </a:r>
            <a:r>
              <a:rPr lang="en-US" altLang="ko-KR" sz="1400"/>
              <a:t>muli</a:t>
            </a:r>
            <a:r>
              <a:rPr lang="ko-KR" altLang="en-US" sz="1400"/>
              <a:t>를 이용하여 </a:t>
            </a:r>
            <a:r>
              <a:rPr lang="en-US" altLang="ko-KR" sz="1400"/>
              <a:t>r2</a:t>
            </a:r>
            <a:r>
              <a:rPr lang="ko-KR" altLang="en-US" sz="1400"/>
              <a:t>의 값에 </a:t>
            </a:r>
            <a:r>
              <a:rPr lang="en-US" altLang="ko-KR" sz="1400"/>
              <a:t>3</a:t>
            </a:r>
            <a:r>
              <a:rPr lang="ko-KR" altLang="en-US" sz="1400"/>
              <a:t>을 곱한 뒤 다시 </a:t>
            </a:r>
            <a:r>
              <a:rPr lang="en-US" altLang="ko-KR" sz="1400"/>
              <a:t>r2</a:t>
            </a:r>
            <a:r>
              <a:rPr lang="ko-KR" altLang="en-US" sz="1400"/>
              <a:t>에 저장한다</a:t>
            </a:r>
            <a:r>
              <a:rPr lang="en-US" altLang="ko-KR" sz="1400"/>
              <a:t>. r2</a:t>
            </a:r>
            <a:r>
              <a:rPr lang="ko-KR" altLang="en-US" sz="1400"/>
              <a:t>에는 </a:t>
            </a:r>
            <a:r>
              <a:rPr lang="en-US" altLang="ko-KR" sz="1400"/>
              <a:t>3</a:t>
            </a:r>
            <a:r>
              <a:rPr lang="ko-KR" altLang="en-US" sz="1400"/>
              <a:t>이</a:t>
            </a:r>
            <a:r>
              <a:rPr lang="en-US" altLang="ko-KR" sz="1400"/>
              <a:t>, r4</a:t>
            </a:r>
            <a:r>
              <a:rPr lang="ko-KR" altLang="en-US" sz="1400"/>
              <a:t>에는 </a:t>
            </a:r>
            <a:r>
              <a:rPr lang="en-US" altLang="ko-KR" sz="1400"/>
              <a:t>1</a:t>
            </a:r>
            <a:r>
              <a:rPr lang="ko-KR" altLang="en-US" sz="1400"/>
              <a:t>이 저장된 것을 확인할 수 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stack</a:t>
            </a:r>
            <a:r>
              <a:rPr lang="ko-KR" altLang="en-US" sz="1400"/>
              <a:t>에서 </a:t>
            </a:r>
            <a:r>
              <a:rPr lang="en-US" altLang="ko-KR" sz="1400"/>
              <a:t>return address</a:t>
            </a:r>
            <a:r>
              <a:rPr lang="ko-KR" altLang="en-US" sz="1400"/>
              <a:t>를 나타내는 값은 </a:t>
            </a:r>
            <a:r>
              <a:rPr lang="en-US" altLang="ko-KR" sz="1400"/>
              <a:t>0x34</a:t>
            </a:r>
            <a:r>
              <a:rPr lang="ko-KR" altLang="en-US" sz="1400"/>
              <a:t>가 </a:t>
            </a:r>
            <a:r>
              <a:rPr lang="en-US" altLang="ko-KR" sz="1400"/>
              <a:t>4</a:t>
            </a:r>
            <a:r>
              <a:rPr lang="ko-KR" altLang="en-US" sz="1400"/>
              <a:t>번 저장되어 있고</a:t>
            </a:r>
            <a:r>
              <a:rPr lang="en-US" altLang="ko-KR" sz="1400"/>
              <a:t>(0x1FFD4</a:t>
            </a:r>
            <a:r>
              <a:rPr lang="ko-KR" altLang="en-US" sz="1400"/>
              <a:t>영역에 저장되어 있는 </a:t>
            </a:r>
            <a:r>
              <a:rPr lang="en-US" altLang="ko-KR" sz="1400"/>
              <a:t>0x34</a:t>
            </a:r>
            <a:r>
              <a:rPr lang="ko-KR" altLang="en-US" sz="1400"/>
              <a:t>는 현재 </a:t>
            </a:r>
            <a:r>
              <a:rPr lang="en-US" altLang="ko-KR" sz="1400"/>
              <a:t>stack</a:t>
            </a:r>
            <a:r>
              <a:rPr lang="ko-KR" altLang="en-US" sz="1400"/>
              <a:t>에서 사용하는 값이 아님</a:t>
            </a:r>
            <a:r>
              <a:rPr lang="en-US" altLang="ko-KR" sz="1400"/>
              <a:t>), </a:t>
            </a:r>
            <a:r>
              <a:rPr lang="ko-KR" altLang="en-US" sz="1400"/>
              <a:t>그 후 프로그램의 종료를 나타내는 주소인 </a:t>
            </a:r>
            <a:r>
              <a:rPr lang="en-US" altLang="ko-KR" sz="1400"/>
              <a:t>0x10</a:t>
            </a:r>
            <a:r>
              <a:rPr lang="ko-KR" altLang="en-US" sz="1400"/>
              <a:t>의 값이 저장되어 있다</a:t>
            </a:r>
            <a:r>
              <a:rPr lang="en-US" altLang="ko-KR" sz="1400"/>
              <a:t>. </a:t>
            </a:r>
            <a:r>
              <a:rPr lang="ko-KR" altLang="en-US" sz="1400"/>
              <a:t>따라서 현재 </a:t>
            </a:r>
            <a:r>
              <a:rPr lang="en-US" altLang="ko-KR" sz="1400"/>
              <a:t>ra</a:t>
            </a:r>
            <a:r>
              <a:rPr lang="ko-KR" altLang="en-US" sz="1400"/>
              <a:t>를 포함하여 </a:t>
            </a:r>
            <a:r>
              <a:rPr lang="en-US" altLang="ko-KR" sz="1400"/>
              <a:t>ret </a:t>
            </a:r>
            <a:r>
              <a:rPr lang="ko-KR" altLang="en-US" sz="1400"/>
              <a:t>명령을 받으면 </a:t>
            </a:r>
            <a:r>
              <a:rPr lang="en-US" altLang="ko-KR" sz="1400"/>
              <a:t>0x34</a:t>
            </a:r>
            <a:r>
              <a:rPr lang="ko-KR" altLang="en-US" sz="1400"/>
              <a:t>의 주소로 </a:t>
            </a:r>
            <a:r>
              <a:rPr lang="en-US" altLang="ko-KR" sz="1400"/>
              <a:t>5</a:t>
            </a:r>
            <a:r>
              <a:rPr lang="ko-KR" altLang="en-US" sz="1400"/>
              <a:t>번 복귀한 후 </a:t>
            </a:r>
            <a:r>
              <a:rPr lang="en-US" altLang="ko-KR" sz="1400"/>
              <a:t>ret </a:t>
            </a:r>
            <a:r>
              <a:rPr lang="ko-KR" altLang="en-US" sz="1400"/>
              <a:t>명령을 다시 받으면 함수가 종료된다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6) </a:t>
            </a:r>
            <a:r>
              <a:rPr lang="ko-KR" altLang="en-US" sz="1400"/>
              <a:t>마지막 </a:t>
            </a:r>
            <a:r>
              <a:rPr lang="en-US" altLang="ko-KR" sz="1400"/>
              <a:t>ret </a:t>
            </a:r>
            <a:r>
              <a:rPr lang="ko-KR" altLang="en-US" sz="1400"/>
              <a:t>명령을 시행하기 직전의 </a:t>
            </a:r>
            <a:r>
              <a:rPr lang="en-US" altLang="ko-KR" sz="1400"/>
              <a:t>register</a:t>
            </a:r>
            <a:r>
              <a:rPr lang="ko-KR" altLang="en-US" sz="1400"/>
              <a:t>를 보면</a:t>
            </a:r>
            <a:r>
              <a:rPr lang="en-US" altLang="ko-KR" sz="1400"/>
              <a:t>, stack pointer</a:t>
            </a:r>
            <a:r>
              <a:rPr lang="ko-KR" altLang="en-US" sz="1400"/>
              <a:t>가 가리키는 </a:t>
            </a:r>
            <a:r>
              <a:rPr lang="en-US" altLang="ko-KR" sz="1400"/>
              <a:t>0x1FFF8</a:t>
            </a:r>
            <a:r>
              <a:rPr lang="ko-KR" altLang="en-US" sz="1400"/>
              <a:t>에서 </a:t>
            </a:r>
            <a:r>
              <a:rPr lang="en-US" altLang="ko-KR" sz="1400"/>
              <a:t>r4=0x5, ra=0x10</a:t>
            </a:r>
            <a:r>
              <a:rPr lang="ko-KR" altLang="en-US" sz="1400"/>
              <a:t>을 받아온 뒤 </a:t>
            </a:r>
            <a:r>
              <a:rPr lang="en-US" altLang="ko-KR" sz="1400"/>
              <a:t>sp=sp+8</a:t>
            </a:r>
            <a:r>
              <a:rPr lang="ko-KR" altLang="en-US" sz="1400"/>
              <a:t>를 통하여 초기 설정해준 </a:t>
            </a:r>
            <a:r>
              <a:rPr lang="en-US" altLang="ko-KR" sz="1400"/>
              <a:t>0x20000</a:t>
            </a:r>
            <a:r>
              <a:rPr lang="ko-KR" altLang="en-US" sz="1400"/>
              <a:t>으로 변화한 것을 확인할 수 있다</a:t>
            </a:r>
            <a:r>
              <a:rPr lang="en-US" altLang="ko-KR" sz="1400"/>
              <a:t>. ra</a:t>
            </a:r>
            <a:r>
              <a:rPr lang="ko-KR" altLang="en-US" sz="1400"/>
              <a:t>의 값은 </a:t>
            </a:r>
            <a:r>
              <a:rPr lang="en-US" altLang="ko-KR" sz="1400"/>
              <a:t>0x10</a:t>
            </a:r>
            <a:r>
              <a:rPr lang="ko-KR" altLang="en-US" sz="1400"/>
              <a:t>이기 때문에 다음 </a:t>
            </a:r>
            <a:r>
              <a:rPr lang="en-US" altLang="ko-KR" sz="1400"/>
              <a:t>return address</a:t>
            </a:r>
            <a:r>
              <a:rPr lang="ko-KR" altLang="en-US" sz="1400"/>
              <a:t>는 </a:t>
            </a:r>
            <a:r>
              <a:rPr lang="en-US" altLang="ko-KR" sz="1400"/>
              <a:t>END</a:t>
            </a:r>
            <a:r>
              <a:rPr lang="ko-KR" altLang="en-US" sz="1400"/>
              <a:t>로 </a:t>
            </a:r>
            <a:r>
              <a:rPr lang="en-US" altLang="ko-KR" sz="1400"/>
              <a:t>return</a:t>
            </a:r>
            <a:r>
              <a:rPr lang="ko-KR" altLang="en-US" sz="1400"/>
              <a:t>한다는 것을 알 수 있다</a:t>
            </a:r>
            <a:r>
              <a:rPr lang="en-US" altLang="ko-KR" sz="1400"/>
              <a:t>. </a:t>
            </a:r>
            <a:r>
              <a:rPr lang="ko-KR" altLang="en-US" sz="1400"/>
              <a:t>반환값을 저장하는 </a:t>
            </a:r>
            <a:r>
              <a:rPr lang="en-US" altLang="ko-KR" sz="1400"/>
              <a:t>r2</a:t>
            </a:r>
            <a:r>
              <a:rPr lang="ko-KR" altLang="en-US" sz="1400"/>
              <a:t>레지스터엔 </a:t>
            </a:r>
            <a:r>
              <a:rPr lang="en-US" altLang="ko-KR" sz="1400"/>
              <a:t>3^5</a:t>
            </a:r>
            <a:r>
              <a:rPr lang="ko-KR" altLang="en-US" sz="1400"/>
              <a:t>를 나타내는 </a:t>
            </a:r>
            <a:r>
              <a:rPr lang="en-US" altLang="ko-KR" sz="1400"/>
              <a:t>0xF3(243)</a:t>
            </a:r>
            <a:r>
              <a:rPr lang="ko-KR" altLang="en-US" sz="1400"/>
              <a:t>이 저장되어 있다</a:t>
            </a:r>
            <a:r>
              <a:rPr lang="en-US" altLang="ko-KR" sz="1400"/>
              <a:t>.</a:t>
            </a:r>
          </a:p>
        </p:txBody>
      </p:sp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EB4AD3A9-4A3B-5D47-A678-C2AF75707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92"/>
          <a:stretch/>
        </p:blipFill>
        <p:spPr>
          <a:xfrm>
            <a:off x="493604" y="1706194"/>
            <a:ext cx="1143000" cy="1097778"/>
          </a:xfrm>
          <a:prstGeom prst="rect">
            <a:avLst/>
          </a:prstGeom>
        </p:spPr>
      </p:pic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5E32A4D9-F141-97AE-0CAE-EA93E0197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51"/>
          <a:stretch/>
        </p:blipFill>
        <p:spPr>
          <a:xfrm>
            <a:off x="492145" y="2796992"/>
            <a:ext cx="1143000" cy="756644"/>
          </a:xfrm>
          <a:prstGeom prst="rect">
            <a:avLst/>
          </a:prstGeom>
        </p:spPr>
      </p:pic>
      <p:pic>
        <p:nvPicPr>
          <p:cNvPr id="42" name="그림 41" descr="테이블이(가) 표시된 사진&#10;&#10;자동 생성된 설명">
            <a:extLst>
              <a:ext uri="{FF2B5EF4-FFF2-40B4-BE49-F238E27FC236}">
                <a16:creationId xmlns:a16="http://schemas.microsoft.com/office/drawing/2014/main" id="{E1A1C4F0-838C-121B-CBF6-429EF208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23" y="2461114"/>
            <a:ext cx="4153500" cy="960419"/>
          </a:xfrm>
          <a:prstGeom prst="rect">
            <a:avLst/>
          </a:prstGeom>
        </p:spPr>
      </p:pic>
      <p:pic>
        <p:nvPicPr>
          <p:cNvPr id="44" name="그림 43" descr="테이블이(가) 표시된 사진&#10;&#10;자동 생성된 설명">
            <a:extLst>
              <a:ext uri="{FF2B5EF4-FFF2-40B4-BE49-F238E27FC236}">
                <a16:creationId xmlns:a16="http://schemas.microsoft.com/office/drawing/2014/main" id="{9CA31D82-E573-E0B6-C618-E5E5714D7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21"/>
          <a:stretch/>
        </p:blipFill>
        <p:spPr>
          <a:xfrm>
            <a:off x="1822491" y="1706194"/>
            <a:ext cx="1095375" cy="1119082"/>
          </a:xfrm>
          <a:prstGeom prst="rect">
            <a:avLst/>
          </a:prstGeom>
        </p:spPr>
      </p:pic>
      <p:pic>
        <p:nvPicPr>
          <p:cNvPr id="45" name="그림 44" descr="테이블이(가) 표시된 사진&#10;&#10;자동 생성된 설명">
            <a:extLst>
              <a:ext uri="{FF2B5EF4-FFF2-40B4-BE49-F238E27FC236}">
                <a16:creationId xmlns:a16="http://schemas.microsoft.com/office/drawing/2014/main" id="{8A8B2A4A-7832-2B25-0AF6-BD16BC1904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2"/>
          <a:stretch/>
        </p:blipFill>
        <p:spPr>
          <a:xfrm>
            <a:off x="1822491" y="2825275"/>
            <a:ext cx="1095375" cy="749664"/>
          </a:xfrm>
          <a:prstGeom prst="rect">
            <a:avLst/>
          </a:prstGeom>
        </p:spPr>
      </p:pic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7DA9AFEF-03FC-572C-F5C8-7D85B65C11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64"/>
          <a:stretch/>
        </p:blipFill>
        <p:spPr>
          <a:xfrm>
            <a:off x="3103753" y="1706195"/>
            <a:ext cx="1095375" cy="1090798"/>
          </a:xfrm>
          <a:prstGeom prst="rect">
            <a:avLst/>
          </a:prstGeom>
        </p:spPr>
      </p:pic>
      <p:pic>
        <p:nvPicPr>
          <p:cNvPr id="48" name="그림 47" descr="테이블이(가) 표시된 사진&#10;&#10;자동 생성된 설명">
            <a:extLst>
              <a:ext uri="{FF2B5EF4-FFF2-40B4-BE49-F238E27FC236}">
                <a16:creationId xmlns:a16="http://schemas.microsoft.com/office/drawing/2014/main" id="{BDD22E72-C9BA-EDE1-88C9-0DEB53035C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2"/>
          <a:stretch/>
        </p:blipFill>
        <p:spPr>
          <a:xfrm>
            <a:off x="3103752" y="2825276"/>
            <a:ext cx="1095375" cy="749664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CBCFD30-3E01-4538-43A7-775098277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90483"/>
              </p:ext>
            </p:extLst>
          </p:nvPr>
        </p:nvGraphicFramePr>
        <p:xfrm>
          <a:off x="482347" y="3623042"/>
          <a:ext cx="37715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196">
                  <a:extLst>
                    <a:ext uri="{9D8B030D-6E8A-4147-A177-3AD203B41FA5}">
                      <a16:colId xmlns:a16="http://schemas.microsoft.com/office/drawing/2014/main" val="1773174342"/>
                    </a:ext>
                  </a:extLst>
                </a:gridCol>
                <a:gridCol w="1257196">
                  <a:extLst>
                    <a:ext uri="{9D8B030D-6E8A-4147-A177-3AD203B41FA5}">
                      <a16:colId xmlns:a16="http://schemas.microsoft.com/office/drawing/2014/main" val="800319899"/>
                    </a:ext>
                  </a:extLst>
                </a:gridCol>
                <a:gridCol w="1257196">
                  <a:extLst>
                    <a:ext uri="{9D8B030D-6E8A-4147-A177-3AD203B41FA5}">
                      <a16:colId xmlns:a16="http://schemas.microsoft.com/office/drawing/2014/main" val="4116510060"/>
                    </a:ext>
                  </a:extLst>
                </a:gridCol>
              </a:tblGrid>
              <a:tr h="30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6)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6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15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동작 원리</a:t>
            </a: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IV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509A-5A58-4955-00B5-45A7F3ECFEA0}"/>
              </a:ext>
            </a:extLst>
          </p:cNvPr>
          <p:cNvSpPr txBox="1"/>
          <p:nvPr/>
        </p:nvSpPr>
        <p:spPr>
          <a:xfrm>
            <a:off x="4747178" y="377648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원리를 설명</a:t>
            </a:r>
            <a:r>
              <a:rPr lang="en-US" altLang="ko-KR" dirty="0"/>
              <a:t>. </a:t>
            </a:r>
            <a:r>
              <a:rPr lang="ko-KR" altLang="en-US" dirty="0"/>
              <a:t>이를 위해 그림 </a:t>
            </a:r>
            <a:r>
              <a:rPr lang="en-US" altLang="ko-KR" dirty="0"/>
              <a:t>(e.g.</a:t>
            </a:r>
            <a:r>
              <a:rPr lang="ko-KR" altLang="en-US" dirty="0"/>
              <a:t> 순서도</a:t>
            </a:r>
            <a:r>
              <a:rPr lang="en-US" altLang="ko-KR" dirty="0"/>
              <a:t>) </a:t>
            </a:r>
            <a:r>
              <a:rPr lang="ko-KR" altLang="en-US" dirty="0"/>
              <a:t>등을 효과적으로 사용한다면 좋은 점수를 기대할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49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/>
              <a:t>구현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pPr marL="457200" indent="-457200">
              <a:buAutoNum type="arabicPeriod" startAt="2"/>
            </a:pP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IV, </a:t>
            </a:r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21ED3-9304-847B-10B3-25C407D4A9DC}"/>
              </a:ext>
            </a:extLst>
          </p:cNvPr>
          <p:cNvSpPr txBox="1"/>
          <p:nvPr/>
        </p:nvSpPr>
        <p:spPr>
          <a:xfrm>
            <a:off x="4731136" y="385028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코드를 단순히 </a:t>
            </a:r>
            <a:r>
              <a:rPr lang="ko-KR" altLang="en-US" dirty="0" err="1"/>
              <a:t>붙여넣는</a:t>
            </a:r>
            <a:r>
              <a:rPr lang="ko-KR" altLang="en-US" dirty="0"/>
              <a:t> 행위는 지양하며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또는 코멘트</a:t>
            </a:r>
            <a:r>
              <a:rPr lang="en-US" altLang="ko-KR" dirty="0"/>
              <a:t>) </a:t>
            </a:r>
            <a:r>
              <a:rPr lang="ko-KR" altLang="en-US" dirty="0"/>
              <a:t>을 추가할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0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 sz="14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IV, </a:t>
            </a:r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CD23A811-5F64-1329-6D71-A73EA704FAD7}"/>
              </a:ext>
            </a:extLst>
          </p:cNvPr>
          <p:cNvSpPr txBox="1">
            <a:spLocks/>
          </p:cNvSpPr>
          <p:nvPr/>
        </p:nvSpPr>
        <p:spPr>
          <a:xfrm>
            <a:off x="484251" y="1683953"/>
            <a:ext cx="9407894" cy="1021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N = 7 </a:t>
            </a:r>
            <a:r>
              <a:rPr lang="ko-KR" altLang="en-US" sz="1500"/>
              <a:t>로 실행해 본 결과</a:t>
            </a:r>
            <a:r>
              <a:rPr lang="en-US" altLang="ko-KR" sz="1500"/>
              <a:t> 7 </a:t>
            </a:r>
            <a:r>
              <a:rPr lang="ko-KR" altLang="en-US" sz="1500"/>
              <a:t>이하의 소수</a:t>
            </a:r>
            <a:r>
              <a:rPr lang="en-US" altLang="ko-KR" sz="1500"/>
              <a:t>(2, 3, 5, 7)</a:t>
            </a:r>
            <a:r>
              <a:rPr lang="ko-KR" altLang="en-US" sz="1500"/>
              <a:t>의 개수인 </a:t>
            </a:r>
            <a:r>
              <a:rPr lang="en-US" altLang="ko-KR" sz="1500"/>
              <a:t>4</a:t>
            </a:r>
            <a:r>
              <a:rPr lang="ko-KR" altLang="en-US" sz="1500"/>
              <a:t>개가 출력되는 것을 확인할 수 있었다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endParaRPr lang="en-US" altLang="ko-KR" sz="1500"/>
          </a:p>
          <a:p>
            <a:endParaRPr lang="ko-KR" altLang="en-US" sz="1500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C503FA07-21C7-4E73-2FB6-2E2D5E70948D}"/>
              </a:ext>
            </a:extLst>
          </p:cNvPr>
          <p:cNvSpPr txBox="1">
            <a:spLocks/>
          </p:cNvSpPr>
          <p:nvPr/>
        </p:nvSpPr>
        <p:spPr>
          <a:xfrm>
            <a:off x="484251" y="2194592"/>
            <a:ext cx="11212943" cy="17759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1) PART II </a:t>
            </a:r>
            <a:r>
              <a:rPr lang="ko-KR" altLang="en-US" sz="1500"/>
              <a:t>또는 </a:t>
            </a:r>
            <a:r>
              <a:rPr lang="en-US" altLang="ko-KR" sz="1500"/>
              <a:t>III</a:t>
            </a:r>
            <a:r>
              <a:rPr lang="ko-KR" altLang="en-US" sz="1500"/>
              <a:t>와 마찬가지로 </a:t>
            </a:r>
            <a:r>
              <a:rPr lang="en-US" altLang="ko-KR" sz="1500"/>
              <a:t>N</a:t>
            </a:r>
            <a:r>
              <a:rPr lang="ko-KR" altLang="en-US" sz="1500"/>
              <a:t>을 </a:t>
            </a:r>
            <a:r>
              <a:rPr lang="en-US" altLang="ko-KR" sz="1500"/>
              <a:t>load</a:t>
            </a:r>
            <a:r>
              <a:rPr lang="ko-KR" altLang="en-US" sz="1500"/>
              <a:t>한 뒤 숫자를 감소시켜가며 </a:t>
            </a:r>
            <a:r>
              <a:rPr lang="en-US" altLang="ko-KR" sz="1500"/>
              <a:t>stack</a:t>
            </a:r>
            <a:r>
              <a:rPr lang="ko-KR" altLang="en-US" sz="1500"/>
              <a:t>에 다음 주소와 값을 저장한다</a:t>
            </a:r>
            <a:r>
              <a:rPr lang="en-US" altLang="ko-KR" sz="1500"/>
              <a:t>. </a:t>
            </a:r>
          </a:p>
          <a:p>
            <a:r>
              <a:rPr lang="en-US" altLang="ko-KR" sz="1500"/>
              <a:t>2) PART II, III</a:t>
            </a:r>
            <a:r>
              <a:rPr lang="ko-KR" altLang="en-US" sz="1500"/>
              <a:t>와 다른 점은 메모리 </a:t>
            </a:r>
            <a:r>
              <a:rPr lang="en-US" altLang="ko-KR" sz="1500"/>
              <a:t>stack</a:t>
            </a:r>
            <a:r>
              <a:rPr lang="ko-KR" altLang="en-US" sz="1500"/>
              <a:t>에서 </a:t>
            </a:r>
            <a:r>
              <a:rPr lang="en-US" altLang="ko-KR" sz="1500"/>
              <a:t>r4</a:t>
            </a:r>
            <a:r>
              <a:rPr lang="ko-KR" altLang="en-US" sz="1500"/>
              <a:t>에 해당하는 </a:t>
            </a:r>
            <a:r>
              <a:rPr lang="en-US" altLang="ko-KR" sz="1500"/>
              <a:t>N</a:t>
            </a:r>
            <a:r>
              <a:rPr lang="ko-KR" altLang="en-US" sz="1500"/>
              <a:t>값만 불러온 후</a:t>
            </a:r>
            <a:r>
              <a:rPr lang="en-US" altLang="ko-KR" sz="1500"/>
              <a:t>, ra</a:t>
            </a:r>
            <a:r>
              <a:rPr lang="ko-KR" altLang="en-US" sz="1500"/>
              <a:t>에 </a:t>
            </a:r>
            <a:r>
              <a:rPr lang="en-US" altLang="ko-KR" sz="1500"/>
              <a:t>load</a:t>
            </a:r>
            <a:r>
              <a:rPr lang="ko-KR" altLang="en-US" sz="1500"/>
              <a:t>될 다음 주소를 불러오지 않고</a:t>
            </a:r>
            <a:r>
              <a:rPr lang="en-US" altLang="ko-KR" sz="1500"/>
              <a:t>, ISPRIME</a:t>
            </a:r>
            <a:r>
              <a:rPr lang="ko-KR" altLang="en-US" sz="1500"/>
              <a:t>함수를 먼저 호출하여 소수에 해당하는지 결과를 </a:t>
            </a:r>
            <a:r>
              <a:rPr lang="en-US" altLang="ko-KR" sz="1500"/>
              <a:t>r3</a:t>
            </a:r>
            <a:r>
              <a:rPr lang="ko-KR" altLang="en-US" sz="1500"/>
              <a:t>에 저장 후</a:t>
            </a:r>
            <a:r>
              <a:rPr lang="en-US" altLang="ko-KR" sz="1500"/>
              <a:t>, return</a:t>
            </a:r>
            <a:r>
              <a:rPr lang="ko-KR" altLang="en-US" sz="1500"/>
              <a:t>하여 </a:t>
            </a:r>
            <a:r>
              <a:rPr lang="en-US" altLang="ko-KR" sz="1500"/>
              <a:t>load</a:t>
            </a:r>
            <a:r>
              <a:rPr lang="ko-KR" altLang="en-US" sz="1500"/>
              <a:t>하는 것이 특징이다</a:t>
            </a:r>
            <a:r>
              <a:rPr lang="en-US" altLang="ko-KR" sz="1500"/>
              <a:t>. </a:t>
            </a:r>
            <a:r>
              <a:rPr lang="ko-KR" altLang="en-US" sz="1500"/>
              <a:t>먼저 </a:t>
            </a:r>
            <a:r>
              <a:rPr lang="en-US" altLang="ko-KR" sz="1500"/>
              <a:t>ra</a:t>
            </a:r>
            <a:r>
              <a:rPr lang="ko-KR" altLang="en-US" sz="1500"/>
              <a:t>를 </a:t>
            </a:r>
            <a:r>
              <a:rPr lang="en-US" altLang="ko-KR" sz="1500"/>
              <a:t>load</a:t>
            </a:r>
            <a:r>
              <a:rPr lang="ko-KR" altLang="en-US" sz="1500"/>
              <a:t>하게 되면 </a:t>
            </a:r>
            <a:r>
              <a:rPr lang="en-US" altLang="ko-KR" sz="1500"/>
              <a:t>ISPRIME</a:t>
            </a:r>
            <a:r>
              <a:rPr lang="ko-KR" altLang="en-US" sz="1500"/>
              <a:t>함수를 호출하는 과정에서 </a:t>
            </a:r>
            <a:r>
              <a:rPr lang="en-US" altLang="ko-KR" sz="1500"/>
              <a:t>ra </a:t>
            </a:r>
            <a:r>
              <a:rPr lang="ko-KR" altLang="en-US" sz="1500"/>
              <a:t>레지스터의 값이 덮어씌워지기 때문에 이를 주의하여야 한다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29404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동작 원리</a:t>
            </a: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509A-5A58-4955-00B5-45A7F3ECFEA0}"/>
              </a:ext>
            </a:extLst>
          </p:cNvPr>
          <p:cNvSpPr txBox="1"/>
          <p:nvPr/>
        </p:nvSpPr>
        <p:spPr>
          <a:xfrm>
            <a:off x="4735302" y="385028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원리를 설명</a:t>
            </a:r>
            <a:r>
              <a:rPr lang="en-US" altLang="ko-KR" dirty="0"/>
              <a:t>. </a:t>
            </a:r>
            <a:r>
              <a:rPr lang="ko-KR" altLang="en-US" dirty="0"/>
              <a:t>이를 위해 그림 </a:t>
            </a:r>
            <a:r>
              <a:rPr lang="en-US" altLang="ko-KR" dirty="0"/>
              <a:t>(e.g.</a:t>
            </a:r>
            <a:r>
              <a:rPr lang="ko-KR" altLang="en-US" dirty="0"/>
              <a:t> 순서도</a:t>
            </a:r>
            <a:r>
              <a:rPr lang="en-US" altLang="ko-KR" dirty="0"/>
              <a:t>) </a:t>
            </a:r>
            <a:r>
              <a:rPr lang="ko-KR" altLang="en-US" dirty="0"/>
              <a:t>등을 효과적으로 사용한다면 좋은 점수를 기대할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27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/>
              <a:t>구현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pPr marL="457200" indent="-457200">
              <a:buAutoNum type="arabicPeriod" startAt="2"/>
            </a:pP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I, </a:t>
            </a:r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21ED3-9304-847B-10B3-25C407D4A9DC}"/>
              </a:ext>
            </a:extLst>
          </p:cNvPr>
          <p:cNvSpPr txBox="1"/>
          <p:nvPr/>
        </p:nvSpPr>
        <p:spPr>
          <a:xfrm>
            <a:off x="4731135" y="377648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코드를 단순히 </a:t>
            </a:r>
            <a:r>
              <a:rPr lang="ko-KR" altLang="en-US" dirty="0" err="1"/>
              <a:t>붙여넣는</a:t>
            </a:r>
            <a:r>
              <a:rPr lang="ko-KR" altLang="en-US" dirty="0"/>
              <a:t> 행위는 지양하며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또는 코멘트</a:t>
            </a:r>
            <a:r>
              <a:rPr lang="en-US" altLang="ko-KR" dirty="0"/>
              <a:t>) </a:t>
            </a:r>
            <a:r>
              <a:rPr lang="ko-KR" altLang="en-US" dirty="0"/>
              <a:t>을 추가할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292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 sz="14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en-US" altLang="ko-KR" dirty="0"/>
              <a:t>, Cont’d</a:t>
            </a:r>
            <a:endParaRPr lang="ko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CF70EE2-9145-E345-33E3-7F1892551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1" b="30113"/>
          <a:stretch/>
        </p:blipFill>
        <p:spPr>
          <a:xfrm>
            <a:off x="10568875" y="1202425"/>
            <a:ext cx="1307771" cy="1354043"/>
          </a:xfrm>
          <a:prstGeom prst="rect">
            <a:avLst/>
          </a:prstGeom>
        </p:spPr>
      </p:pic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CD23A811-5F64-1329-6D71-A73EA704FAD7}"/>
              </a:ext>
            </a:extLst>
          </p:cNvPr>
          <p:cNvSpPr txBox="1">
            <a:spLocks/>
          </p:cNvSpPr>
          <p:nvPr/>
        </p:nvSpPr>
        <p:spPr>
          <a:xfrm>
            <a:off x="484251" y="1683953"/>
            <a:ext cx="9407894" cy="1021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N = 9 </a:t>
            </a:r>
            <a:r>
              <a:rPr lang="ko-KR" altLang="en-US" sz="1500"/>
              <a:t>로 실행해 본 결과 </a:t>
            </a:r>
            <a:r>
              <a:rPr lang="en-US" altLang="ko-KR" sz="1500"/>
              <a:t>subroutine FINDSUM</a:t>
            </a:r>
            <a:r>
              <a:rPr lang="ko-KR" altLang="en-US" sz="1500"/>
              <a:t>의 출력 </a:t>
            </a:r>
            <a:r>
              <a:rPr lang="en-US" altLang="ko-KR" sz="1500"/>
              <a:t>register</a:t>
            </a:r>
            <a:r>
              <a:rPr lang="ko-KR" altLang="en-US" sz="1500"/>
              <a:t>인 </a:t>
            </a:r>
            <a:r>
              <a:rPr lang="en-US" altLang="ko-KR" sz="1500"/>
              <a:t>r2</a:t>
            </a:r>
            <a:r>
              <a:rPr lang="ko-KR" altLang="en-US" sz="1500"/>
              <a:t>에 </a:t>
            </a:r>
            <a:r>
              <a:rPr lang="en-US" altLang="ko-KR" sz="1500"/>
              <a:t>1+2+...+9 = 45(0x2D)</a:t>
            </a:r>
            <a:r>
              <a:rPr lang="ko-KR" altLang="en-US" sz="1500"/>
              <a:t>의 값이 저장되어 있는 것을 확인할 수 있었다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endParaRPr lang="en-US" altLang="ko-KR" sz="1500"/>
          </a:p>
          <a:p>
            <a:endParaRPr lang="ko-KR" altLang="en-US" sz="1500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9CFD523D-23E0-CD86-BCAC-BD6099018940}"/>
              </a:ext>
            </a:extLst>
          </p:cNvPr>
          <p:cNvSpPr txBox="1">
            <a:spLocks/>
          </p:cNvSpPr>
          <p:nvPr/>
        </p:nvSpPr>
        <p:spPr>
          <a:xfrm>
            <a:off x="484251" y="2251617"/>
            <a:ext cx="11212943" cy="1021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/>
              <a:t>단계별로 실행해 본 결과는 다음과 같다</a:t>
            </a:r>
            <a:r>
              <a:rPr lang="en-US" altLang="ko-KR" sz="1500"/>
              <a:t>.</a:t>
            </a:r>
          </a:p>
          <a:p>
            <a:endParaRPr lang="ko-KR" altLang="en-US" sz="1500" dirty="0"/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84A621F-CC1F-5077-6FBC-CE412D7F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2" y="2628605"/>
            <a:ext cx="1185713" cy="1308373"/>
          </a:xfrm>
          <a:prstGeom prst="rect">
            <a:avLst/>
          </a:prstGeom>
        </p:spPr>
      </p:pic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C503FA07-21C7-4E73-2FB6-2E2D5E70948D}"/>
              </a:ext>
            </a:extLst>
          </p:cNvPr>
          <p:cNvSpPr txBox="1">
            <a:spLocks/>
          </p:cNvSpPr>
          <p:nvPr/>
        </p:nvSpPr>
        <p:spPr>
          <a:xfrm>
            <a:off x="6804561" y="2642619"/>
            <a:ext cx="4903188" cy="10193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1) ldw </a:t>
            </a:r>
            <a:r>
              <a:rPr lang="ko-KR" altLang="en-US" sz="1500"/>
              <a:t>명령을 통해 </a:t>
            </a:r>
            <a:r>
              <a:rPr lang="en-US" altLang="ko-KR" sz="1500"/>
              <a:t>N</a:t>
            </a:r>
            <a:r>
              <a:rPr lang="ko-KR" altLang="en-US" sz="1500"/>
              <a:t>에 저장되어 있는 숫자가 </a:t>
            </a:r>
            <a:r>
              <a:rPr lang="en-US" altLang="ko-KR" sz="1500"/>
              <a:t>FINDSUM</a:t>
            </a:r>
            <a:r>
              <a:rPr lang="ko-KR" altLang="en-US" sz="1500"/>
              <a:t>의 입력 </a:t>
            </a:r>
            <a:r>
              <a:rPr lang="en-US" altLang="ko-KR" sz="1500"/>
              <a:t>register</a:t>
            </a:r>
            <a:r>
              <a:rPr lang="ko-KR" altLang="en-US" sz="1500"/>
              <a:t>인 </a:t>
            </a:r>
            <a:r>
              <a:rPr lang="en-US" altLang="ko-KR" sz="1500"/>
              <a:t>r4</a:t>
            </a:r>
            <a:r>
              <a:rPr lang="ko-KR" altLang="en-US" sz="1500"/>
              <a:t>에 저장된 것을 확인할 수 있다</a:t>
            </a:r>
            <a:r>
              <a:rPr lang="en-US" altLang="ko-KR" sz="1500"/>
              <a:t>. </a:t>
            </a:r>
            <a:r>
              <a:rPr lang="ko-KR" altLang="en-US" sz="1500"/>
              <a:t>그 후 </a:t>
            </a:r>
            <a:r>
              <a:rPr lang="en-US" altLang="ko-KR" sz="1500"/>
              <a:t>FINDSUM </a:t>
            </a:r>
            <a:r>
              <a:rPr lang="ko-KR" altLang="en-US" sz="1500"/>
              <a:t>함수를 호출하여</a:t>
            </a:r>
            <a:r>
              <a:rPr lang="en-US" altLang="ko-KR" sz="1500"/>
              <a:t>, r2 register</a:t>
            </a:r>
            <a:r>
              <a:rPr lang="ko-KR" altLang="en-US" sz="1500"/>
              <a:t>의 값을 </a:t>
            </a:r>
            <a:r>
              <a:rPr lang="en-US" altLang="ko-KR" sz="1500"/>
              <a:t>0</a:t>
            </a:r>
            <a:r>
              <a:rPr lang="ko-KR" altLang="en-US" sz="1500"/>
              <a:t>으로 초기화 한 후 </a:t>
            </a:r>
            <a:r>
              <a:rPr lang="en-US" altLang="ko-KR" sz="1500"/>
              <a:t>WHILE</a:t>
            </a:r>
            <a:r>
              <a:rPr lang="ko-KR" altLang="en-US" sz="1500"/>
              <a:t>문에 진입하게 된다</a:t>
            </a:r>
            <a:r>
              <a:rPr lang="en-US" altLang="ko-KR" sz="1500"/>
              <a:t>.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57CA6FB-73DE-C4E9-1778-90B3E2E96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63" y="2618709"/>
            <a:ext cx="1185712" cy="1308372"/>
          </a:xfrm>
          <a:prstGeom prst="rect">
            <a:avLst/>
          </a:prstGeom>
        </p:spPr>
      </p:pic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0054F1B6-F779-15D9-29FE-410035D79E9F}"/>
              </a:ext>
            </a:extLst>
          </p:cNvPr>
          <p:cNvSpPr txBox="1">
            <a:spLocks/>
          </p:cNvSpPr>
          <p:nvPr/>
        </p:nvSpPr>
        <p:spPr>
          <a:xfrm>
            <a:off x="437628" y="4304069"/>
            <a:ext cx="11259566" cy="17879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2) beq </a:t>
            </a:r>
            <a:r>
              <a:rPr lang="ko-KR" altLang="en-US" sz="1400"/>
              <a:t>명령을 통해 </a:t>
            </a:r>
            <a:r>
              <a:rPr lang="en-US" altLang="ko-KR" sz="1400"/>
              <a:t>r4</a:t>
            </a:r>
            <a:r>
              <a:rPr lang="ko-KR" altLang="en-US" sz="1400"/>
              <a:t>가 </a:t>
            </a:r>
            <a:r>
              <a:rPr lang="en-US" altLang="ko-KR" sz="1400"/>
              <a:t>0</a:t>
            </a:r>
            <a:r>
              <a:rPr lang="ko-KR" altLang="en-US" sz="1400"/>
              <a:t>이 아니므로 </a:t>
            </a:r>
            <a:r>
              <a:rPr lang="en-US" altLang="ko-KR" sz="1400"/>
              <a:t>WHILE</a:t>
            </a:r>
            <a:r>
              <a:rPr lang="ko-KR" altLang="en-US" sz="1400"/>
              <a:t>문의 명령이 실행되게 된다</a:t>
            </a:r>
            <a:r>
              <a:rPr lang="en-US" altLang="ko-KR" sz="1400"/>
              <a:t>. WHILE</a:t>
            </a:r>
            <a:r>
              <a:rPr lang="ko-KR" altLang="en-US" sz="1400"/>
              <a:t>문 내에서는 </a:t>
            </a:r>
            <a:r>
              <a:rPr lang="en-US" altLang="ko-KR" sz="1400"/>
              <a:t>r2</a:t>
            </a:r>
            <a:r>
              <a:rPr lang="ko-KR" altLang="en-US" sz="1400"/>
              <a:t>와 </a:t>
            </a:r>
            <a:r>
              <a:rPr lang="en-US" altLang="ko-KR" sz="1400"/>
              <a:t>r4</a:t>
            </a:r>
            <a:r>
              <a:rPr lang="ko-KR" altLang="en-US" sz="1400"/>
              <a:t>의 값을 더해 </a:t>
            </a:r>
            <a:r>
              <a:rPr lang="en-US" altLang="ko-KR" sz="1400"/>
              <a:t>r2</a:t>
            </a:r>
            <a:r>
              <a:rPr lang="ko-KR" altLang="en-US" sz="1400"/>
              <a:t>에 저장하는 작업이 일어난 후</a:t>
            </a:r>
            <a:r>
              <a:rPr lang="en-US" altLang="ko-KR" sz="1400"/>
              <a:t>, r4</a:t>
            </a:r>
            <a:r>
              <a:rPr lang="ko-KR" altLang="en-US" sz="1400"/>
              <a:t>의 값은 </a:t>
            </a:r>
            <a:r>
              <a:rPr lang="en-US" altLang="ko-KR" sz="1400"/>
              <a:t>1 </a:t>
            </a:r>
            <a:r>
              <a:rPr lang="ko-KR" altLang="en-US" sz="1400"/>
              <a:t>감소하게 된다</a:t>
            </a:r>
            <a:r>
              <a:rPr lang="en-US" altLang="ko-KR" sz="1400"/>
              <a:t>.</a:t>
            </a:r>
            <a:r>
              <a:rPr lang="ko-KR" altLang="en-US" sz="1400"/>
              <a:t> 다시 </a:t>
            </a:r>
            <a:r>
              <a:rPr lang="en-US" altLang="ko-KR" sz="1400"/>
              <a:t>WHILE </a:t>
            </a:r>
            <a:r>
              <a:rPr lang="ko-KR" altLang="en-US" sz="1400"/>
              <a:t>처음으로 분기하게 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3) WHILE</a:t>
            </a:r>
            <a:r>
              <a:rPr lang="ko-KR" altLang="en-US" sz="1400"/>
              <a:t>로 분기한 후 </a:t>
            </a:r>
            <a:r>
              <a:rPr lang="en-US" altLang="ko-KR" sz="1400"/>
              <a:t>r2</a:t>
            </a:r>
            <a:r>
              <a:rPr lang="ko-KR" altLang="en-US" sz="1400"/>
              <a:t>에 현재까지의 </a:t>
            </a:r>
            <a:r>
              <a:rPr lang="en-US" altLang="ko-KR" sz="1400"/>
              <a:t>sum</a:t>
            </a:r>
            <a:r>
              <a:rPr lang="ko-KR" altLang="en-US" sz="1400"/>
              <a:t>인 </a:t>
            </a:r>
            <a:r>
              <a:rPr lang="en-US" altLang="ko-KR" sz="1400"/>
              <a:t>9, r4</a:t>
            </a:r>
            <a:r>
              <a:rPr lang="ko-KR" altLang="en-US" sz="1400"/>
              <a:t>에는 </a:t>
            </a:r>
            <a:r>
              <a:rPr lang="en-US" altLang="ko-KR" sz="1400"/>
              <a:t>N</a:t>
            </a:r>
            <a:r>
              <a:rPr lang="ko-KR" altLang="en-US" sz="1400"/>
              <a:t>에서 </a:t>
            </a:r>
            <a:r>
              <a:rPr lang="en-US" altLang="ko-KR" sz="1400"/>
              <a:t>1</a:t>
            </a:r>
            <a:r>
              <a:rPr lang="ko-KR" altLang="en-US" sz="1400"/>
              <a:t>이 감소된 </a:t>
            </a:r>
            <a:r>
              <a:rPr lang="en-US" altLang="ko-KR" sz="1400"/>
              <a:t>8</a:t>
            </a:r>
            <a:r>
              <a:rPr lang="ko-KR" altLang="en-US" sz="1400"/>
              <a:t>이 저장된 것을 확인할 수 있다</a:t>
            </a:r>
            <a:r>
              <a:rPr lang="en-US" altLang="ko-KR" sz="1400"/>
              <a:t>. </a:t>
            </a:r>
            <a:r>
              <a:rPr lang="ko-KR" altLang="en-US" sz="1400"/>
              <a:t>이후 </a:t>
            </a:r>
            <a:r>
              <a:rPr lang="en-US" altLang="ko-KR" sz="1400"/>
              <a:t>r4</a:t>
            </a:r>
            <a:r>
              <a:rPr lang="ko-KR" altLang="en-US" sz="1400"/>
              <a:t>는 </a:t>
            </a:r>
            <a:r>
              <a:rPr lang="en-US" altLang="ko-KR" sz="1400"/>
              <a:t>0</a:t>
            </a:r>
            <a:r>
              <a:rPr lang="ko-KR" altLang="en-US" sz="1400"/>
              <a:t>이 아니므로</a:t>
            </a:r>
            <a:r>
              <a:rPr lang="en-US" altLang="ko-KR" sz="1400"/>
              <a:t>, </a:t>
            </a:r>
            <a:r>
              <a:rPr lang="ko-KR" altLang="en-US" sz="1400"/>
              <a:t>다시 </a:t>
            </a:r>
            <a:r>
              <a:rPr lang="en-US" altLang="ko-KR" sz="1400"/>
              <a:t>r2&lt;-r2+r4, r4&lt;-r4-1</a:t>
            </a:r>
            <a:r>
              <a:rPr lang="ko-KR" altLang="en-US" sz="1400"/>
              <a:t>이 시행되고 다시 </a:t>
            </a:r>
            <a:r>
              <a:rPr lang="en-US" altLang="ko-KR" sz="1400"/>
              <a:t>WHILE</a:t>
            </a:r>
            <a:r>
              <a:rPr lang="ko-KR" altLang="en-US" sz="1400"/>
              <a:t>로 분기한다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4) </a:t>
            </a:r>
            <a:r>
              <a:rPr lang="ko-KR" altLang="en-US" sz="1400"/>
              <a:t>세 번째 반복에서는</a:t>
            </a:r>
            <a:r>
              <a:rPr lang="en-US" altLang="ko-KR" sz="1400"/>
              <a:t> r2</a:t>
            </a:r>
            <a:r>
              <a:rPr lang="ko-KR" altLang="en-US" sz="1400"/>
              <a:t>에는 </a:t>
            </a:r>
            <a:r>
              <a:rPr lang="en-US" altLang="ko-KR" sz="1400"/>
              <a:t>17(0x11), r4</a:t>
            </a:r>
            <a:r>
              <a:rPr lang="ko-KR" altLang="en-US" sz="1400"/>
              <a:t>에는 </a:t>
            </a:r>
            <a:r>
              <a:rPr lang="en-US" altLang="ko-KR" sz="1400"/>
              <a:t>7</a:t>
            </a:r>
            <a:r>
              <a:rPr lang="ko-KR" altLang="en-US" sz="1400"/>
              <a:t>이 저장된 것을 확인할 수 있다</a:t>
            </a:r>
            <a:r>
              <a:rPr lang="en-US" altLang="ko-KR" sz="1400"/>
              <a:t>. </a:t>
            </a:r>
            <a:r>
              <a:rPr lang="ko-KR" altLang="en-US" sz="1400"/>
              <a:t>이후 </a:t>
            </a:r>
            <a:r>
              <a:rPr lang="en-US" altLang="ko-KR" sz="1400"/>
              <a:t>7</a:t>
            </a:r>
            <a:r>
              <a:rPr lang="ko-KR" altLang="en-US" sz="1400"/>
              <a:t>회 더 반복하여 </a:t>
            </a:r>
            <a:r>
              <a:rPr lang="en-US" altLang="ko-KR" sz="1400"/>
              <a:t>r4</a:t>
            </a:r>
            <a:r>
              <a:rPr lang="ko-KR" altLang="en-US" sz="1400"/>
              <a:t>에 </a:t>
            </a:r>
            <a:r>
              <a:rPr lang="en-US" altLang="ko-KR" sz="1400"/>
              <a:t>0</a:t>
            </a:r>
            <a:r>
              <a:rPr lang="ko-KR" altLang="en-US" sz="1400"/>
              <a:t>이 저장되면 </a:t>
            </a:r>
            <a:r>
              <a:rPr lang="en-US" altLang="ko-KR" sz="1400"/>
              <a:t>WHILE</a:t>
            </a:r>
            <a:r>
              <a:rPr lang="ko-KR" altLang="en-US" sz="1400"/>
              <a:t>문의 첫 번째 명령인 </a:t>
            </a:r>
            <a:r>
              <a:rPr lang="en-US" altLang="ko-KR" sz="1400"/>
              <a:t>beq</a:t>
            </a:r>
            <a:r>
              <a:rPr lang="ko-KR" altLang="en-US" sz="1400"/>
              <a:t>에서 </a:t>
            </a:r>
            <a:r>
              <a:rPr lang="en-US" altLang="ko-KR" sz="1400"/>
              <a:t>RET</a:t>
            </a:r>
            <a:r>
              <a:rPr lang="ko-KR" altLang="en-US" sz="1400"/>
              <a:t>로 분기하게 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5) </a:t>
            </a:r>
            <a:r>
              <a:rPr lang="ko-KR" altLang="en-US" sz="1400"/>
              <a:t>마지막 </a:t>
            </a:r>
            <a:r>
              <a:rPr lang="en-US" altLang="ko-KR" sz="1400"/>
              <a:t>WHILE</a:t>
            </a:r>
            <a:r>
              <a:rPr lang="ko-KR" altLang="en-US" sz="1400"/>
              <a:t>문 진입 시 </a:t>
            </a:r>
            <a:r>
              <a:rPr lang="en-US" altLang="ko-KR" sz="1400"/>
              <a:t>r4</a:t>
            </a:r>
            <a:r>
              <a:rPr lang="ko-KR" altLang="en-US" sz="1400"/>
              <a:t> </a:t>
            </a:r>
            <a:r>
              <a:rPr lang="en-US" altLang="ko-KR" sz="1400"/>
              <a:t>register</a:t>
            </a:r>
            <a:r>
              <a:rPr lang="ko-KR" altLang="en-US" sz="1400"/>
              <a:t>에 </a:t>
            </a:r>
            <a:r>
              <a:rPr lang="en-US" altLang="ko-KR" sz="1400"/>
              <a:t>0</a:t>
            </a:r>
            <a:r>
              <a:rPr lang="ko-KR" altLang="en-US" sz="1400"/>
              <a:t>이 저장되어 있는 것을 확인할 수 있다</a:t>
            </a:r>
            <a:r>
              <a:rPr lang="en-US" altLang="ko-KR" sz="1400"/>
              <a:t>. </a:t>
            </a:r>
            <a:r>
              <a:rPr lang="ko-KR" altLang="en-US" sz="1400"/>
              <a:t>이후 </a:t>
            </a:r>
            <a:r>
              <a:rPr lang="en-US" altLang="ko-KR" sz="1400"/>
              <a:t>RET</a:t>
            </a:r>
            <a:r>
              <a:rPr lang="ko-KR" altLang="en-US" sz="1400"/>
              <a:t>로 분기하여 </a:t>
            </a:r>
            <a:r>
              <a:rPr lang="en-US" altLang="ko-KR" sz="1400"/>
              <a:t>caller</a:t>
            </a:r>
            <a:r>
              <a:rPr lang="ko-KR" altLang="en-US" sz="1400"/>
              <a:t>로 복귀하여 </a:t>
            </a:r>
            <a:r>
              <a:rPr lang="en-US" altLang="ko-KR" sz="1400"/>
              <a:t>END </a:t>
            </a:r>
            <a:r>
              <a:rPr lang="ko-KR" altLang="en-US" sz="1400"/>
              <a:t>반복으로 종료하게 된다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A847A224-1D69-E4FF-4819-0AD59C84B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77" y="2618708"/>
            <a:ext cx="1185711" cy="1308371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DC5CAB2E-3F23-2A6A-55CE-2B6BF1379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56" y="2618707"/>
            <a:ext cx="1185711" cy="1308371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A493A901-4567-B471-2E5D-D3312D548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80" y="2618708"/>
            <a:ext cx="1185710" cy="1308370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30D1D03-623E-F4C2-2828-3F7028ABF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8477"/>
              </p:ext>
            </p:extLst>
          </p:nvPr>
        </p:nvGraphicFramePr>
        <p:xfrm>
          <a:off x="484250" y="3954066"/>
          <a:ext cx="63669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388">
                  <a:extLst>
                    <a:ext uri="{9D8B030D-6E8A-4147-A177-3AD203B41FA5}">
                      <a16:colId xmlns:a16="http://schemas.microsoft.com/office/drawing/2014/main" val="1773174342"/>
                    </a:ext>
                  </a:extLst>
                </a:gridCol>
                <a:gridCol w="1273388">
                  <a:extLst>
                    <a:ext uri="{9D8B030D-6E8A-4147-A177-3AD203B41FA5}">
                      <a16:colId xmlns:a16="http://schemas.microsoft.com/office/drawing/2014/main" val="800319899"/>
                    </a:ext>
                  </a:extLst>
                </a:gridCol>
                <a:gridCol w="1273388">
                  <a:extLst>
                    <a:ext uri="{9D8B030D-6E8A-4147-A177-3AD203B41FA5}">
                      <a16:colId xmlns:a16="http://schemas.microsoft.com/office/drawing/2014/main" val="2326130652"/>
                    </a:ext>
                  </a:extLst>
                </a:gridCol>
                <a:gridCol w="1273388">
                  <a:extLst>
                    <a:ext uri="{9D8B030D-6E8A-4147-A177-3AD203B41FA5}">
                      <a16:colId xmlns:a16="http://schemas.microsoft.com/office/drawing/2014/main" val="4116510060"/>
                    </a:ext>
                  </a:extLst>
                </a:gridCol>
                <a:gridCol w="1273388">
                  <a:extLst>
                    <a:ext uri="{9D8B030D-6E8A-4147-A177-3AD203B41FA5}">
                      <a16:colId xmlns:a16="http://schemas.microsoft.com/office/drawing/2014/main" val="288468996"/>
                    </a:ext>
                  </a:extLst>
                </a:gridCol>
              </a:tblGrid>
              <a:tr h="30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6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87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동작 원리</a:t>
            </a: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509A-5A58-4955-00B5-45A7F3ECFEA0}"/>
              </a:ext>
            </a:extLst>
          </p:cNvPr>
          <p:cNvSpPr txBox="1"/>
          <p:nvPr/>
        </p:nvSpPr>
        <p:spPr>
          <a:xfrm>
            <a:off x="4735302" y="385028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원리를 설명</a:t>
            </a:r>
            <a:r>
              <a:rPr lang="en-US" altLang="ko-KR" dirty="0"/>
              <a:t>. </a:t>
            </a:r>
            <a:r>
              <a:rPr lang="ko-KR" altLang="en-US" dirty="0"/>
              <a:t>이를 위해 그림 </a:t>
            </a:r>
            <a:r>
              <a:rPr lang="en-US" altLang="ko-KR" dirty="0"/>
              <a:t>(e.g.</a:t>
            </a:r>
            <a:r>
              <a:rPr lang="ko-KR" altLang="en-US" dirty="0"/>
              <a:t> 순서도</a:t>
            </a:r>
            <a:r>
              <a:rPr lang="en-US" altLang="ko-KR" dirty="0"/>
              <a:t>) </a:t>
            </a:r>
            <a:r>
              <a:rPr lang="ko-KR" altLang="en-US" dirty="0"/>
              <a:t>등을 효과적으로 사용한다면 좋은 점수를 기대할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45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/>
              <a:t>구현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pPr marL="457200" indent="-457200">
              <a:buAutoNum type="arabicPeriod" startAt="2"/>
            </a:pP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</a:t>
            </a:r>
            <a:r>
              <a:rPr lang="en-US" altLang="ko-KR" dirty="0"/>
              <a:t>, Cont’d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21ED3-9304-847B-10B3-25C407D4A9DC}"/>
              </a:ext>
            </a:extLst>
          </p:cNvPr>
          <p:cNvSpPr txBox="1"/>
          <p:nvPr/>
        </p:nvSpPr>
        <p:spPr>
          <a:xfrm>
            <a:off x="4731135" y="377648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코드를 단순히 </a:t>
            </a:r>
            <a:r>
              <a:rPr lang="ko-KR" altLang="en-US" dirty="0" err="1"/>
              <a:t>붙여넣는</a:t>
            </a:r>
            <a:r>
              <a:rPr lang="ko-KR" altLang="en-US" dirty="0"/>
              <a:t> 행위는 지양하며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또는 코멘트</a:t>
            </a:r>
            <a:r>
              <a:rPr lang="en-US" altLang="ko-KR" dirty="0"/>
              <a:t>) </a:t>
            </a:r>
            <a:r>
              <a:rPr lang="ko-KR" altLang="en-US" dirty="0"/>
              <a:t>을 추가할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12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 sz="14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II, </a:t>
            </a:r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CD23A811-5F64-1329-6D71-A73EA704FAD7}"/>
              </a:ext>
            </a:extLst>
          </p:cNvPr>
          <p:cNvSpPr txBox="1">
            <a:spLocks/>
          </p:cNvSpPr>
          <p:nvPr/>
        </p:nvSpPr>
        <p:spPr>
          <a:xfrm>
            <a:off x="484251" y="1683953"/>
            <a:ext cx="9407894" cy="1021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N = 9 </a:t>
            </a:r>
            <a:r>
              <a:rPr lang="ko-KR" altLang="en-US" sz="1500"/>
              <a:t>로 실행해 본 결과 </a:t>
            </a:r>
            <a:r>
              <a:rPr lang="en-US" altLang="ko-KR" sz="1500"/>
              <a:t>subroutine FINDSUM</a:t>
            </a:r>
            <a:r>
              <a:rPr lang="ko-KR" altLang="en-US" sz="1500"/>
              <a:t>의 출력 </a:t>
            </a:r>
            <a:r>
              <a:rPr lang="en-US" altLang="ko-KR" sz="1500"/>
              <a:t>register</a:t>
            </a:r>
            <a:r>
              <a:rPr lang="ko-KR" altLang="en-US" sz="1500"/>
              <a:t>인 </a:t>
            </a:r>
            <a:r>
              <a:rPr lang="en-US" altLang="ko-KR" sz="1500"/>
              <a:t>r2</a:t>
            </a:r>
            <a:r>
              <a:rPr lang="ko-KR" altLang="en-US" sz="1500"/>
              <a:t>에 </a:t>
            </a:r>
            <a:r>
              <a:rPr lang="en-US" altLang="ko-KR" sz="1500"/>
              <a:t>1+2+...+9=45(0x2D)</a:t>
            </a:r>
            <a:r>
              <a:rPr lang="ko-KR" altLang="en-US" sz="1500"/>
              <a:t>의 값이 저장되어 있는 것을 확인할 수 있었다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endParaRPr lang="en-US" altLang="ko-KR" sz="1500"/>
          </a:p>
          <a:p>
            <a:endParaRPr lang="ko-KR" altLang="en-US" sz="1500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9CFD523D-23E0-CD86-BCAC-BD6099018940}"/>
              </a:ext>
            </a:extLst>
          </p:cNvPr>
          <p:cNvSpPr txBox="1">
            <a:spLocks/>
          </p:cNvSpPr>
          <p:nvPr/>
        </p:nvSpPr>
        <p:spPr>
          <a:xfrm>
            <a:off x="484251" y="2288688"/>
            <a:ext cx="11212943" cy="340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/>
              <a:t>단계별로 실행해 본 결과는 다음과 같다</a:t>
            </a:r>
            <a:r>
              <a:rPr lang="en-US" altLang="ko-KR" sz="1500"/>
              <a:t>.</a:t>
            </a:r>
          </a:p>
          <a:p>
            <a:endParaRPr lang="ko-KR" altLang="en-US" sz="1500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C503FA07-21C7-4E73-2FB6-2E2D5E70948D}"/>
              </a:ext>
            </a:extLst>
          </p:cNvPr>
          <p:cNvSpPr txBox="1">
            <a:spLocks/>
          </p:cNvSpPr>
          <p:nvPr/>
        </p:nvSpPr>
        <p:spPr>
          <a:xfrm>
            <a:off x="4473146" y="2642618"/>
            <a:ext cx="7234603" cy="17759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1) ldw </a:t>
            </a:r>
            <a:r>
              <a:rPr lang="ko-KR" altLang="en-US" sz="1500"/>
              <a:t>명령을 통해 </a:t>
            </a:r>
            <a:r>
              <a:rPr lang="en-US" altLang="ko-KR" sz="1500"/>
              <a:t>N</a:t>
            </a:r>
            <a:r>
              <a:rPr lang="ko-KR" altLang="en-US" sz="1500"/>
              <a:t>에 저장되어 있는 숫자가 </a:t>
            </a:r>
            <a:r>
              <a:rPr lang="en-US" altLang="ko-KR" sz="1500"/>
              <a:t>FINDSUM</a:t>
            </a:r>
            <a:r>
              <a:rPr lang="ko-KR" altLang="en-US" sz="1500"/>
              <a:t>의 입력 </a:t>
            </a:r>
            <a:r>
              <a:rPr lang="en-US" altLang="ko-KR" sz="1500"/>
              <a:t>register</a:t>
            </a:r>
            <a:r>
              <a:rPr lang="ko-KR" altLang="en-US" sz="1500"/>
              <a:t>인 </a:t>
            </a:r>
            <a:r>
              <a:rPr lang="en-US" altLang="ko-KR" sz="1500"/>
              <a:t>r4</a:t>
            </a:r>
            <a:r>
              <a:rPr lang="ko-KR" altLang="en-US" sz="1500"/>
              <a:t>에 저장된 것을 확인할 수 있다</a:t>
            </a:r>
            <a:r>
              <a:rPr lang="en-US" altLang="ko-KR" sz="1500"/>
              <a:t>. </a:t>
            </a:r>
            <a:r>
              <a:rPr lang="ko-KR" altLang="en-US" sz="1500"/>
              <a:t>그 후 </a:t>
            </a:r>
            <a:r>
              <a:rPr lang="en-US" altLang="ko-KR" sz="1500"/>
              <a:t>stack pointer</a:t>
            </a:r>
            <a:r>
              <a:rPr lang="ko-KR" altLang="en-US" sz="1500"/>
              <a:t>를 사용하기 위하여 </a:t>
            </a:r>
            <a:r>
              <a:rPr lang="en-US" altLang="ko-KR" sz="1500"/>
              <a:t>sp</a:t>
            </a:r>
            <a:r>
              <a:rPr lang="ko-KR" altLang="en-US" sz="1500"/>
              <a:t>의 값을 </a:t>
            </a:r>
            <a:r>
              <a:rPr lang="en-US" altLang="ko-KR" sz="1500"/>
              <a:t>0x20000</a:t>
            </a:r>
            <a:r>
              <a:rPr lang="ko-KR" altLang="en-US" sz="1500"/>
              <a:t>으로 초기화 시킨 후 </a:t>
            </a:r>
            <a:r>
              <a:rPr lang="en-US" altLang="ko-KR" sz="1500"/>
              <a:t>FINDSUM</a:t>
            </a:r>
            <a:r>
              <a:rPr lang="ko-KR" altLang="en-US" sz="1500"/>
              <a:t>을 호출하였다</a:t>
            </a:r>
            <a:r>
              <a:rPr lang="en-US" altLang="ko-KR" sz="1500"/>
              <a:t>. </a:t>
            </a:r>
            <a:r>
              <a:rPr lang="ko-KR" altLang="en-US" sz="1500"/>
              <a:t>레지스터를 보면 </a:t>
            </a:r>
            <a:r>
              <a:rPr lang="en-US" altLang="ko-KR" sz="1500"/>
              <a:t>r4</a:t>
            </a:r>
            <a:r>
              <a:rPr lang="ko-KR" altLang="en-US" sz="1500"/>
              <a:t>에 </a:t>
            </a:r>
            <a:r>
              <a:rPr lang="en-US" altLang="ko-KR" sz="1500"/>
              <a:t>0x5, sp</a:t>
            </a:r>
            <a:r>
              <a:rPr lang="ko-KR" altLang="en-US" sz="1500"/>
              <a:t>에 </a:t>
            </a:r>
            <a:r>
              <a:rPr lang="en-US" altLang="ko-KR" sz="1500"/>
              <a:t>0x20000, ra</a:t>
            </a:r>
            <a:r>
              <a:rPr lang="ko-KR" altLang="en-US" sz="1500"/>
              <a:t>에 </a:t>
            </a:r>
            <a:r>
              <a:rPr lang="en-US" altLang="ko-KR" sz="1500"/>
              <a:t>0x10</a:t>
            </a:r>
            <a:r>
              <a:rPr lang="ko-KR" altLang="en-US" sz="1500"/>
              <a:t>이 저장된 것을 확인할 수 있다</a:t>
            </a:r>
            <a:r>
              <a:rPr lang="en-US" altLang="ko-KR" sz="1500"/>
              <a:t>. </a:t>
            </a:r>
            <a:r>
              <a:rPr lang="ko-KR" altLang="en-US" sz="1500"/>
              <a:t>이 때 </a:t>
            </a:r>
            <a:r>
              <a:rPr lang="en-US" altLang="ko-KR" sz="1500"/>
              <a:t>ret </a:t>
            </a:r>
            <a:r>
              <a:rPr lang="ko-KR" altLang="en-US" sz="1500"/>
              <a:t>함수를 만나면 </a:t>
            </a:r>
            <a:r>
              <a:rPr lang="en-US" altLang="ko-KR" sz="1500"/>
              <a:t>0x10 </a:t>
            </a:r>
            <a:r>
              <a:rPr lang="ko-KR" altLang="en-US" sz="1500"/>
              <a:t>주소의 명령을 수행하게 된다</a:t>
            </a:r>
            <a:r>
              <a:rPr lang="en-US" altLang="ko-KR" sz="1500"/>
              <a:t>.</a:t>
            </a:r>
          </a:p>
          <a:p>
            <a:r>
              <a:rPr lang="en-US" altLang="ko-KR" sz="1500"/>
              <a:t>2) FINDSUM</a:t>
            </a:r>
            <a:r>
              <a:rPr lang="ko-KR" altLang="en-US" sz="1500"/>
              <a:t>이 호출된 후 </a:t>
            </a:r>
            <a:r>
              <a:rPr lang="en-US" altLang="ko-KR" sz="1500"/>
              <a:t>N=0</a:t>
            </a:r>
            <a:r>
              <a:rPr lang="ko-KR" altLang="en-US" sz="1500"/>
              <a:t>이면 </a:t>
            </a:r>
            <a:r>
              <a:rPr lang="en-US" altLang="ko-KR" sz="1500"/>
              <a:t>WHILE </a:t>
            </a:r>
            <a:r>
              <a:rPr lang="ko-KR" altLang="en-US" sz="1500"/>
              <a:t>문을 실행하지  않고 </a:t>
            </a:r>
            <a:r>
              <a:rPr lang="en-US" altLang="ko-KR" sz="1500"/>
              <a:t>0</a:t>
            </a:r>
            <a:r>
              <a:rPr lang="ko-KR" altLang="en-US" sz="1500"/>
              <a:t>을 반환하여야 하기 때문에 반환하는 레지스터인 </a:t>
            </a:r>
            <a:r>
              <a:rPr lang="en-US" altLang="ko-KR" sz="1500"/>
              <a:t>r2</a:t>
            </a:r>
            <a:r>
              <a:rPr lang="ko-KR" altLang="en-US" sz="1500"/>
              <a:t>에 </a:t>
            </a:r>
            <a:r>
              <a:rPr lang="en-US" altLang="ko-KR" sz="1500"/>
              <a:t>0</a:t>
            </a:r>
            <a:r>
              <a:rPr lang="ko-KR" altLang="en-US" sz="1500"/>
              <a:t>을 저장한 후 </a:t>
            </a:r>
            <a:r>
              <a:rPr lang="en-US" altLang="ko-KR" sz="1500"/>
              <a:t>ret</a:t>
            </a:r>
            <a:r>
              <a:rPr lang="ko-KR" altLang="en-US" sz="1500"/>
              <a:t> 명령을 통해 </a:t>
            </a:r>
            <a:r>
              <a:rPr lang="en-US" altLang="ko-KR" sz="1500"/>
              <a:t>caller</a:t>
            </a:r>
            <a:r>
              <a:rPr lang="ko-KR" altLang="en-US" sz="1500"/>
              <a:t>로 복귀하게 된다</a:t>
            </a:r>
            <a:r>
              <a:rPr lang="en-US" altLang="ko-KR" sz="1500"/>
              <a:t>. </a:t>
            </a:r>
            <a:r>
              <a:rPr lang="ko-KR" altLang="en-US" sz="1500"/>
              <a:t>이 경우에는 </a:t>
            </a:r>
            <a:r>
              <a:rPr lang="en-US" altLang="ko-KR" sz="1500"/>
              <a:t>N=9,</a:t>
            </a:r>
            <a:r>
              <a:rPr lang="ko-KR" altLang="en-US" sz="1500"/>
              <a:t> </a:t>
            </a:r>
            <a:r>
              <a:rPr lang="en-US" altLang="ko-KR" sz="1500"/>
              <a:t>r4=9</a:t>
            </a:r>
            <a:r>
              <a:rPr lang="ko-KR" altLang="en-US" sz="1500"/>
              <a:t>이므로 </a:t>
            </a:r>
            <a:r>
              <a:rPr lang="en-US" altLang="ko-KR" sz="1500"/>
              <a:t>REC</a:t>
            </a:r>
            <a:r>
              <a:rPr lang="ko-KR" altLang="en-US" sz="1500"/>
              <a:t>로 분기하게 된다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0054F1B6-F779-15D9-29FE-410035D79E9F}"/>
              </a:ext>
            </a:extLst>
          </p:cNvPr>
          <p:cNvSpPr txBox="1">
            <a:spLocks/>
          </p:cNvSpPr>
          <p:nvPr/>
        </p:nvSpPr>
        <p:spPr>
          <a:xfrm>
            <a:off x="437628" y="4990546"/>
            <a:ext cx="11259566" cy="17787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3) REC</a:t>
            </a:r>
            <a:r>
              <a:rPr lang="ko-KR" altLang="en-US" sz="1400"/>
              <a:t>에서는 </a:t>
            </a:r>
            <a:r>
              <a:rPr lang="en-US" altLang="ko-KR" sz="1400"/>
              <a:t>stack pointer</a:t>
            </a:r>
            <a:r>
              <a:rPr lang="ko-KR" altLang="en-US" sz="1400"/>
              <a:t>를 </a:t>
            </a:r>
            <a:r>
              <a:rPr lang="en-US" altLang="ko-KR" sz="1400"/>
              <a:t>8</a:t>
            </a:r>
            <a:r>
              <a:rPr lang="ko-KR" altLang="en-US" sz="1400"/>
              <a:t>감소시켜 그 자리에 </a:t>
            </a:r>
            <a:r>
              <a:rPr lang="en-US" altLang="ko-KR" sz="1400"/>
              <a:t>r4</a:t>
            </a:r>
            <a:r>
              <a:rPr lang="ko-KR" altLang="en-US" sz="1400"/>
              <a:t>와</a:t>
            </a:r>
            <a:r>
              <a:rPr lang="en-US" altLang="ko-KR" sz="1400"/>
              <a:t>, ra</a:t>
            </a:r>
            <a:r>
              <a:rPr lang="ko-KR" altLang="en-US" sz="1400"/>
              <a:t>에 저장되어 있는 값을 메모리에 저장한다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ko-KR" altLang="en-US" sz="1400"/>
              <a:t>우측 사진을 보면</a:t>
            </a:r>
            <a:r>
              <a:rPr lang="en-US" altLang="ko-KR" sz="1400"/>
              <a:t>, M[0x1FFF8]</a:t>
            </a:r>
            <a:r>
              <a:rPr lang="ko-KR" altLang="en-US" sz="1400"/>
              <a:t>과 </a:t>
            </a:r>
            <a:r>
              <a:rPr lang="en-US" altLang="ko-KR" sz="1400"/>
              <a:t>M[0x1FFFC]</a:t>
            </a:r>
            <a:r>
              <a:rPr lang="ko-KR" altLang="en-US" sz="1400"/>
              <a:t>의 자리에 </a:t>
            </a:r>
            <a:r>
              <a:rPr lang="en-US" altLang="ko-KR" sz="1400"/>
              <a:t>r4</a:t>
            </a:r>
            <a:r>
              <a:rPr lang="ko-KR" altLang="en-US" sz="1400"/>
              <a:t>와 </a:t>
            </a:r>
            <a:r>
              <a:rPr lang="en-US" altLang="ko-KR" sz="1400"/>
              <a:t>ra</a:t>
            </a:r>
            <a:r>
              <a:rPr lang="ko-KR" altLang="en-US" sz="1400"/>
              <a:t>에 저장되어 있던 값인 </a:t>
            </a:r>
            <a:r>
              <a:rPr lang="en-US" altLang="ko-KR" sz="1400"/>
              <a:t>0x9, 0x10</a:t>
            </a:r>
            <a:r>
              <a:rPr lang="ko-KR" altLang="en-US" sz="1400"/>
              <a:t>이 저장</a:t>
            </a:r>
            <a:br>
              <a:rPr lang="en-US" altLang="ko-KR" sz="1400"/>
            </a:br>
            <a:r>
              <a:rPr lang="ko-KR" altLang="en-US" sz="1400"/>
              <a:t>되어 있는 것을 확인할 수 있다</a:t>
            </a:r>
            <a:r>
              <a:rPr lang="en-US" altLang="ko-KR" sz="1400"/>
              <a:t>. </a:t>
            </a:r>
            <a:r>
              <a:rPr lang="ko-KR" altLang="en-US" sz="1400"/>
              <a:t>그후 </a:t>
            </a:r>
            <a:r>
              <a:rPr lang="en-US" altLang="ko-KR" sz="1400"/>
              <a:t>r4</a:t>
            </a:r>
            <a:r>
              <a:rPr lang="ko-KR" altLang="en-US" sz="1400"/>
              <a:t>의 값을 </a:t>
            </a:r>
            <a:r>
              <a:rPr lang="en-US" altLang="ko-KR" sz="1400"/>
              <a:t>1</a:t>
            </a:r>
            <a:r>
              <a:rPr lang="ko-KR" altLang="en-US" sz="1400"/>
              <a:t>감소시킨 후 </a:t>
            </a:r>
            <a:r>
              <a:rPr lang="en-US" altLang="ko-KR" sz="1400"/>
              <a:t>FINDSUM subroutine</a:t>
            </a:r>
            <a:r>
              <a:rPr lang="ko-KR" altLang="en-US" sz="1400"/>
              <a:t>을 다시 호출하게 된다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ko-KR" altLang="en-US" sz="1400"/>
              <a:t>새로운 호출로 인해 </a:t>
            </a:r>
            <a:r>
              <a:rPr lang="en-US" altLang="ko-KR" sz="1400"/>
              <a:t>ra</a:t>
            </a:r>
            <a:r>
              <a:rPr lang="ko-KR" altLang="en-US" sz="1400"/>
              <a:t>에는 </a:t>
            </a:r>
            <a:r>
              <a:rPr lang="en-US" altLang="ko-KR" sz="1400"/>
              <a:t>caller</a:t>
            </a:r>
            <a:r>
              <a:rPr lang="ko-KR" altLang="en-US" sz="1400"/>
              <a:t>의 다음 주소인 </a:t>
            </a:r>
            <a:r>
              <a:rPr lang="en-US" altLang="ko-KR" sz="1400"/>
              <a:t>0x34</a:t>
            </a:r>
            <a:r>
              <a:rPr lang="ko-KR" altLang="en-US" sz="1400"/>
              <a:t>가 저장되게 된다</a:t>
            </a:r>
            <a:r>
              <a:rPr lang="en-US" altLang="ko-KR" sz="1400"/>
              <a:t>.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92B95296-3107-0E6C-05BB-3E850175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11" y="1212363"/>
            <a:ext cx="1444670" cy="1419545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B6237B19-39EC-962B-0BAE-E17B12EEB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36"/>
          <a:stretch/>
        </p:blipFill>
        <p:spPr>
          <a:xfrm>
            <a:off x="494806" y="2690295"/>
            <a:ext cx="1095375" cy="1133918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AEE2A95D-25C3-2AD0-22FC-BE9B44D929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2"/>
          <a:stretch/>
        </p:blipFill>
        <p:spPr>
          <a:xfrm>
            <a:off x="504083" y="3804871"/>
            <a:ext cx="1095375" cy="749663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41DC4D89-6840-B100-766E-3835896CC0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23"/>
          <a:stretch/>
        </p:blipFill>
        <p:spPr>
          <a:xfrm>
            <a:off x="1824295" y="2705232"/>
            <a:ext cx="1095375" cy="1118982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60F3BD53-C818-430F-951C-02A10595A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37"/>
          <a:stretch/>
        </p:blipFill>
        <p:spPr>
          <a:xfrm>
            <a:off x="1833572" y="3790553"/>
            <a:ext cx="1095375" cy="763981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DA18A377-0390-B13D-8EE9-615D68590E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94"/>
          <a:stretch/>
        </p:blipFill>
        <p:spPr>
          <a:xfrm>
            <a:off x="3163061" y="2705232"/>
            <a:ext cx="1095375" cy="1099640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06EFD530-9FA9-E9E5-AC26-10C13A3FD6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2"/>
          <a:stretch/>
        </p:blipFill>
        <p:spPr>
          <a:xfrm>
            <a:off x="3160463" y="3804871"/>
            <a:ext cx="1095375" cy="749663"/>
          </a:xfrm>
          <a:prstGeom prst="rect">
            <a:avLst/>
          </a:prstGeom>
        </p:spPr>
      </p:pic>
      <p:pic>
        <p:nvPicPr>
          <p:cNvPr id="23" name="그림 2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3A9E5ECE-0E61-FDEC-9789-D28A4C85D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80" y="4749951"/>
            <a:ext cx="3691992" cy="1085222"/>
          </a:xfrm>
          <a:prstGeom prst="rect">
            <a:avLst/>
          </a:prstGeom>
        </p:spPr>
      </p:pic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8B2AF119-0921-9F89-3BB7-47B5239B1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54065"/>
              </p:ext>
            </p:extLst>
          </p:nvPr>
        </p:nvGraphicFramePr>
        <p:xfrm>
          <a:off x="484251" y="4589660"/>
          <a:ext cx="37715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196">
                  <a:extLst>
                    <a:ext uri="{9D8B030D-6E8A-4147-A177-3AD203B41FA5}">
                      <a16:colId xmlns:a16="http://schemas.microsoft.com/office/drawing/2014/main" val="1773174342"/>
                    </a:ext>
                  </a:extLst>
                </a:gridCol>
                <a:gridCol w="1257196">
                  <a:extLst>
                    <a:ext uri="{9D8B030D-6E8A-4147-A177-3AD203B41FA5}">
                      <a16:colId xmlns:a16="http://schemas.microsoft.com/office/drawing/2014/main" val="800319899"/>
                    </a:ext>
                  </a:extLst>
                </a:gridCol>
                <a:gridCol w="1257196">
                  <a:extLst>
                    <a:ext uri="{9D8B030D-6E8A-4147-A177-3AD203B41FA5}">
                      <a16:colId xmlns:a16="http://schemas.microsoft.com/office/drawing/2014/main" val="4116510060"/>
                    </a:ext>
                  </a:extLst>
                </a:gridCol>
              </a:tblGrid>
              <a:tr h="30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6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1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 sz="14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II, </a:t>
            </a:r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C503FA07-21C7-4E73-2FB6-2E2D5E70948D}"/>
              </a:ext>
            </a:extLst>
          </p:cNvPr>
          <p:cNvSpPr txBox="1">
            <a:spLocks/>
          </p:cNvSpPr>
          <p:nvPr/>
        </p:nvSpPr>
        <p:spPr>
          <a:xfrm>
            <a:off x="4486333" y="1601225"/>
            <a:ext cx="7334133" cy="7638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/>
              <a:t>4) </a:t>
            </a:r>
            <a:r>
              <a:rPr lang="ko-KR" altLang="en-US" sz="1500"/>
              <a:t>위 </a:t>
            </a:r>
            <a:r>
              <a:rPr lang="en-US" altLang="ko-KR" sz="1500"/>
              <a:t>3)</a:t>
            </a:r>
            <a:r>
              <a:rPr lang="ko-KR" altLang="en-US" sz="1500"/>
              <a:t>의 과정을 </a:t>
            </a:r>
            <a:r>
              <a:rPr lang="en-US" altLang="ko-KR" sz="1500"/>
              <a:t>9</a:t>
            </a:r>
            <a:r>
              <a:rPr lang="ko-KR" altLang="en-US" sz="1500"/>
              <a:t>회 반복하게 되면</a:t>
            </a:r>
            <a:r>
              <a:rPr lang="en-US" altLang="ko-KR" sz="1500"/>
              <a:t>, stack</a:t>
            </a:r>
            <a:r>
              <a:rPr lang="ko-KR" altLang="en-US" sz="1500"/>
              <a:t>에 아래와 같이 저장되게 되고</a:t>
            </a:r>
            <a:r>
              <a:rPr lang="en-US" altLang="ko-KR" sz="1500"/>
              <a:t>, stack pointer</a:t>
            </a:r>
            <a:r>
              <a:rPr lang="ko-KR" altLang="en-US" sz="1500"/>
              <a:t>는 </a:t>
            </a:r>
            <a:r>
              <a:rPr lang="en-US" altLang="ko-KR" sz="1500"/>
              <a:t>0xFFB8</a:t>
            </a:r>
            <a:r>
              <a:rPr lang="ko-KR" altLang="en-US" sz="1500"/>
              <a:t>을 가리키게 된다</a:t>
            </a:r>
            <a:r>
              <a:rPr lang="en-US" altLang="ko-KR" sz="1500"/>
              <a:t>. M[0x1FFB8]</a:t>
            </a:r>
            <a:r>
              <a:rPr lang="ko-KR" altLang="en-US" sz="1500"/>
              <a:t>부터 </a:t>
            </a:r>
            <a:r>
              <a:rPr lang="en-US" altLang="ko-KR" sz="1500"/>
              <a:t>M[0xFFFC]</a:t>
            </a:r>
            <a:r>
              <a:rPr lang="ko-KR" altLang="en-US" sz="1500"/>
              <a:t>에 각각 재귀함수에 사용될 입력과 </a:t>
            </a:r>
            <a:r>
              <a:rPr lang="en-US" altLang="ko-KR" sz="1500"/>
              <a:t>return address</a:t>
            </a:r>
            <a:r>
              <a:rPr lang="ko-KR" altLang="en-US" sz="1500"/>
              <a:t>가 저장되어 있다</a:t>
            </a:r>
            <a:r>
              <a:rPr lang="en-US" altLang="ko-KR" sz="1500"/>
              <a:t>. </a:t>
            </a:r>
            <a:r>
              <a:rPr lang="ko-KR" altLang="en-US" sz="1500"/>
              <a:t>이후 </a:t>
            </a:r>
            <a:r>
              <a:rPr lang="en-US" altLang="ko-KR" sz="1500"/>
              <a:t>bne </a:t>
            </a:r>
            <a:r>
              <a:rPr lang="ko-KR" altLang="en-US" sz="1500"/>
              <a:t>명령에서 </a:t>
            </a:r>
            <a:r>
              <a:rPr lang="en-US" altLang="ko-KR" sz="1500"/>
              <a:t>r4=0</a:t>
            </a:r>
            <a:r>
              <a:rPr lang="ko-KR" altLang="en-US" sz="1500"/>
              <a:t>이기 때문에 분기하지 않고 </a:t>
            </a:r>
            <a:r>
              <a:rPr lang="en-US" altLang="ko-KR" sz="1500"/>
              <a:t>ret </a:t>
            </a:r>
            <a:r>
              <a:rPr lang="ko-KR" altLang="en-US" sz="1500"/>
              <a:t>명령이 시행되게 된다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endParaRPr lang="en-US" altLang="ko-KR" sz="1500"/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0054F1B6-F779-15D9-29FE-410035D79E9F}"/>
              </a:ext>
            </a:extLst>
          </p:cNvPr>
          <p:cNvSpPr txBox="1">
            <a:spLocks/>
          </p:cNvSpPr>
          <p:nvPr/>
        </p:nvSpPr>
        <p:spPr>
          <a:xfrm>
            <a:off x="437628" y="4054042"/>
            <a:ext cx="11259566" cy="20721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>
                <a:tab pos="914400" algn="l"/>
                <a:tab pos="2103120" algn="l"/>
              </a:tabLst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5) ret </a:t>
            </a:r>
            <a:r>
              <a:rPr lang="ko-KR" altLang="en-US" sz="1400"/>
              <a:t>명령이 시행되면 </a:t>
            </a:r>
            <a:r>
              <a:rPr lang="en-US" altLang="ko-KR" sz="1400"/>
              <a:t>ra</a:t>
            </a:r>
            <a:r>
              <a:rPr lang="ko-KR" altLang="en-US" sz="1400"/>
              <a:t>레지스터에 저장되어 있는 주소의 명령이 시행되고 코드의 </a:t>
            </a:r>
            <a:r>
              <a:rPr lang="en-US" altLang="ko-KR" sz="1400"/>
              <a:t>25</a:t>
            </a:r>
            <a:r>
              <a:rPr lang="ko-KR" altLang="en-US" sz="1400"/>
              <a:t>줄에 해당하는 </a:t>
            </a:r>
            <a:r>
              <a:rPr lang="en-US" altLang="ko-KR" sz="1400"/>
              <a:t>ldw </a:t>
            </a:r>
            <a:r>
              <a:rPr lang="ko-KR" altLang="en-US" sz="1400"/>
              <a:t>명령이 시행된다</a:t>
            </a:r>
            <a:r>
              <a:rPr lang="en-US" altLang="ko-KR" sz="1400"/>
              <a:t>. r4</a:t>
            </a:r>
            <a:r>
              <a:rPr lang="ko-KR" altLang="en-US" sz="1400"/>
              <a:t>에는 </a:t>
            </a:r>
            <a:r>
              <a:rPr lang="en-US" altLang="ko-KR" sz="1400"/>
              <a:t>sp</a:t>
            </a:r>
            <a:r>
              <a:rPr lang="ko-KR" altLang="en-US" sz="1400"/>
              <a:t>에 저장되어 메모리의 값을 불러오고</a:t>
            </a:r>
            <a:r>
              <a:rPr lang="en-US" altLang="ko-KR" sz="1400"/>
              <a:t>, </a:t>
            </a:r>
            <a:r>
              <a:rPr lang="ko-KR" altLang="en-US" sz="1400"/>
              <a:t> </a:t>
            </a:r>
            <a:r>
              <a:rPr lang="en-US" altLang="ko-KR" sz="1400"/>
              <a:t>ra</a:t>
            </a:r>
            <a:r>
              <a:rPr lang="ko-KR" altLang="en-US" sz="1400"/>
              <a:t>는 </a:t>
            </a:r>
            <a:r>
              <a:rPr lang="en-US" altLang="ko-KR" sz="1400"/>
              <a:t>sp+4</a:t>
            </a:r>
            <a:r>
              <a:rPr lang="ko-KR" altLang="en-US" sz="1400"/>
              <a:t>에 저장되어 있는 메모리를 불러온 후 </a:t>
            </a:r>
            <a:r>
              <a:rPr lang="en-US" altLang="ko-KR" sz="1400"/>
              <a:t>stack pointer</a:t>
            </a:r>
            <a:r>
              <a:rPr lang="ko-KR" altLang="en-US" sz="1400"/>
              <a:t>의 값을 </a:t>
            </a:r>
            <a:r>
              <a:rPr lang="en-US" altLang="ko-KR" sz="1400"/>
              <a:t>8</a:t>
            </a:r>
            <a:r>
              <a:rPr lang="ko-KR" altLang="en-US" sz="1400"/>
              <a:t>증가시켜 </a:t>
            </a:r>
            <a:r>
              <a:rPr lang="en-US" altLang="ko-KR" sz="1400"/>
              <a:t>stack</a:t>
            </a:r>
            <a:r>
              <a:rPr lang="ko-KR" altLang="en-US" sz="1400"/>
              <a:t>의 다음 주소를 지정해준 뒤 </a:t>
            </a:r>
            <a:r>
              <a:rPr lang="en-US" altLang="ko-KR" sz="1400"/>
              <a:t>add</a:t>
            </a:r>
            <a:r>
              <a:rPr lang="ko-KR" altLang="en-US" sz="1400"/>
              <a:t>를 이용하여 </a:t>
            </a:r>
            <a:r>
              <a:rPr lang="en-US" altLang="ko-KR" sz="1400"/>
              <a:t>r4</a:t>
            </a:r>
            <a:r>
              <a:rPr lang="ko-KR" altLang="en-US" sz="1400"/>
              <a:t>의 값과 </a:t>
            </a:r>
            <a:r>
              <a:rPr lang="en-US" altLang="ko-KR" sz="1400"/>
              <a:t>r2</a:t>
            </a:r>
            <a:r>
              <a:rPr lang="ko-KR" altLang="en-US" sz="1400"/>
              <a:t>의 값을 더한 뒤 다시 </a:t>
            </a:r>
            <a:r>
              <a:rPr lang="en-US" altLang="ko-KR" sz="1400"/>
              <a:t>r2</a:t>
            </a:r>
            <a:r>
              <a:rPr lang="ko-KR" altLang="en-US" sz="1400"/>
              <a:t>에 저장한다</a:t>
            </a:r>
            <a:r>
              <a:rPr lang="en-US" altLang="ko-KR" sz="1400"/>
              <a:t>. r2</a:t>
            </a:r>
            <a:r>
              <a:rPr lang="ko-KR" altLang="en-US" sz="1400"/>
              <a:t>에는 </a:t>
            </a:r>
            <a:r>
              <a:rPr lang="en-US" altLang="ko-KR" sz="1400"/>
              <a:t>1</a:t>
            </a:r>
            <a:r>
              <a:rPr lang="ko-KR" altLang="en-US" sz="1400"/>
              <a:t>이</a:t>
            </a:r>
            <a:r>
              <a:rPr lang="en-US" altLang="ko-KR" sz="1400"/>
              <a:t>, r4</a:t>
            </a:r>
            <a:r>
              <a:rPr lang="ko-KR" altLang="en-US" sz="1400"/>
              <a:t>에는 </a:t>
            </a:r>
            <a:r>
              <a:rPr lang="en-US" altLang="ko-KR" sz="1400"/>
              <a:t>1</a:t>
            </a:r>
            <a:r>
              <a:rPr lang="ko-KR" altLang="en-US" sz="1400"/>
              <a:t>이 저장된 것을 확인할 수 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stack</a:t>
            </a:r>
            <a:r>
              <a:rPr lang="ko-KR" altLang="en-US" sz="1400"/>
              <a:t>에서 </a:t>
            </a:r>
            <a:r>
              <a:rPr lang="en-US" altLang="ko-KR" sz="1400"/>
              <a:t>return address</a:t>
            </a:r>
            <a:r>
              <a:rPr lang="ko-KR" altLang="en-US" sz="1400"/>
              <a:t>를 나타내는 값은 </a:t>
            </a:r>
            <a:r>
              <a:rPr lang="en-US" altLang="ko-KR" sz="1400"/>
              <a:t>0x34</a:t>
            </a:r>
            <a:r>
              <a:rPr lang="ko-KR" altLang="en-US" sz="1400"/>
              <a:t>가 </a:t>
            </a:r>
            <a:r>
              <a:rPr lang="en-US" altLang="ko-KR" sz="1400"/>
              <a:t>8</a:t>
            </a:r>
            <a:r>
              <a:rPr lang="ko-KR" altLang="en-US" sz="1400"/>
              <a:t>번 저장되어 있고</a:t>
            </a:r>
            <a:r>
              <a:rPr lang="en-US" altLang="ko-KR" sz="1400"/>
              <a:t>, </a:t>
            </a:r>
            <a:r>
              <a:rPr lang="ko-KR" altLang="en-US" sz="1400"/>
              <a:t>그 후 프로그램의 종료를 나타내는 주소인 </a:t>
            </a:r>
            <a:r>
              <a:rPr lang="en-US" altLang="ko-KR" sz="1400"/>
              <a:t>0x10</a:t>
            </a:r>
            <a:r>
              <a:rPr lang="ko-KR" altLang="en-US" sz="1400"/>
              <a:t>의 값이 저장되어 있다</a:t>
            </a:r>
            <a:r>
              <a:rPr lang="en-US" altLang="ko-KR" sz="1400"/>
              <a:t>. </a:t>
            </a:r>
            <a:r>
              <a:rPr lang="ko-KR" altLang="en-US" sz="1400"/>
              <a:t>따라서 현재 </a:t>
            </a:r>
            <a:r>
              <a:rPr lang="en-US" altLang="ko-KR" sz="1400"/>
              <a:t>ra</a:t>
            </a:r>
            <a:r>
              <a:rPr lang="ko-KR" altLang="en-US" sz="1400"/>
              <a:t>를 포함하여 </a:t>
            </a:r>
            <a:r>
              <a:rPr lang="en-US" altLang="ko-KR" sz="1400"/>
              <a:t>ret </a:t>
            </a:r>
            <a:r>
              <a:rPr lang="ko-KR" altLang="en-US" sz="1400"/>
              <a:t>명령을 받으면 </a:t>
            </a:r>
            <a:r>
              <a:rPr lang="en-US" altLang="ko-KR" sz="1400"/>
              <a:t>0x34</a:t>
            </a:r>
            <a:r>
              <a:rPr lang="ko-KR" altLang="en-US" sz="1400"/>
              <a:t>의 주소로 </a:t>
            </a:r>
            <a:r>
              <a:rPr lang="en-US" altLang="ko-KR" sz="1400"/>
              <a:t>9</a:t>
            </a:r>
            <a:r>
              <a:rPr lang="ko-KR" altLang="en-US" sz="1400"/>
              <a:t>번 복귀한 후 </a:t>
            </a:r>
            <a:r>
              <a:rPr lang="en-US" altLang="ko-KR" sz="1400"/>
              <a:t>ret </a:t>
            </a:r>
            <a:r>
              <a:rPr lang="ko-KR" altLang="en-US" sz="1400"/>
              <a:t>명령을 다시 받으면 함수가 종료된다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6) </a:t>
            </a:r>
            <a:r>
              <a:rPr lang="ko-KR" altLang="en-US" sz="1400"/>
              <a:t>마지막 </a:t>
            </a:r>
            <a:r>
              <a:rPr lang="en-US" altLang="ko-KR" sz="1400"/>
              <a:t>ret </a:t>
            </a:r>
            <a:r>
              <a:rPr lang="ko-KR" altLang="en-US" sz="1400"/>
              <a:t>명령을 시행하기 직전의 </a:t>
            </a:r>
            <a:r>
              <a:rPr lang="en-US" altLang="ko-KR" sz="1400"/>
              <a:t>register</a:t>
            </a:r>
            <a:r>
              <a:rPr lang="ko-KR" altLang="en-US" sz="1400"/>
              <a:t>를 보면</a:t>
            </a:r>
            <a:r>
              <a:rPr lang="en-US" altLang="ko-KR" sz="1400"/>
              <a:t>, stack pointer</a:t>
            </a:r>
            <a:r>
              <a:rPr lang="ko-KR" altLang="en-US" sz="1400"/>
              <a:t>가 가리키는 </a:t>
            </a:r>
            <a:r>
              <a:rPr lang="en-US" altLang="ko-KR" sz="1400"/>
              <a:t>0x1FFF8</a:t>
            </a:r>
            <a:r>
              <a:rPr lang="ko-KR" altLang="en-US" sz="1400"/>
              <a:t>에서 </a:t>
            </a:r>
            <a:r>
              <a:rPr lang="en-US" altLang="ko-KR" sz="1400"/>
              <a:t>r4=0x9, ra=0x10</a:t>
            </a:r>
            <a:r>
              <a:rPr lang="ko-KR" altLang="en-US" sz="1400"/>
              <a:t>을 받아온 뒤 </a:t>
            </a:r>
            <a:r>
              <a:rPr lang="en-US" altLang="ko-KR" sz="1400"/>
              <a:t>sp=sp+8</a:t>
            </a:r>
            <a:r>
              <a:rPr lang="ko-KR" altLang="en-US" sz="1400"/>
              <a:t>를 통하여 초기 설정해준 </a:t>
            </a:r>
            <a:r>
              <a:rPr lang="en-US" altLang="ko-KR" sz="1400"/>
              <a:t>0x20000</a:t>
            </a:r>
            <a:r>
              <a:rPr lang="ko-KR" altLang="en-US" sz="1400"/>
              <a:t>으로 변화한 것을 확인할 수 있다</a:t>
            </a:r>
            <a:r>
              <a:rPr lang="en-US" altLang="ko-KR" sz="1400"/>
              <a:t>. ra</a:t>
            </a:r>
            <a:r>
              <a:rPr lang="ko-KR" altLang="en-US" sz="1400"/>
              <a:t>의 값은 </a:t>
            </a:r>
            <a:r>
              <a:rPr lang="en-US" altLang="ko-KR" sz="1400"/>
              <a:t>0x10</a:t>
            </a:r>
            <a:r>
              <a:rPr lang="ko-KR" altLang="en-US" sz="1400"/>
              <a:t>이기 때문에 다음 </a:t>
            </a:r>
            <a:r>
              <a:rPr lang="en-US" altLang="ko-KR" sz="1400"/>
              <a:t>return address</a:t>
            </a:r>
            <a:r>
              <a:rPr lang="ko-KR" altLang="en-US" sz="1400"/>
              <a:t>는 </a:t>
            </a:r>
            <a:r>
              <a:rPr lang="en-US" altLang="ko-KR" sz="1400"/>
              <a:t>END</a:t>
            </a:r>
            <a:r>
              <a:rPr lang="ko-KR" altLang="en-US" sz="1400"/>
              <a:t>로 </a:t>
            </a:r>
            <a:r>
              <a:rPr lang="en-US" altLang="ko-KR" sz="1400"/>
              <a:t>return</a:t>
            </a:r>
            <a:r>
              <a:rPr lang="ko-KR" altLang="en-US" sz="1400"/>
              <a:t>한다는 것을 알 수 있다</a:t>
            </a:r>
            <a:r>
              <a:rPr lang="en-US" altLang="ko-KR" sz="1400"/>
              <a:t>. </a:t>
            </a:r>
            <a:r>
              <a:rPr lang="ko-KR" altLang="en-US" sz="1400"/>
              <a:t>반환값을 저장하는 </a:t>
            </a:r>
            <a:r>
              <a:rPr lang="en-US" altLang="ko-KR" sz="1400"/>
              <a:t>r2</a:t>
            </a:r>
            <a:r>
              <a:rPr lang="ko-KR" altLang="en-US" sz="1400"/>
              <a:t>레지스터엔 </a:t>
            </a:r>
            <a:r>
              <a:rPr lang="en-US" altLang="ko-KR" sz="1400"/>
              <a:t>1+2+...+9</a:t>
            </a:r>
            <a:r>
              <a:rPr lang="ko-KR" altLang="en-US" sz="1400"/>
              <a:t>를 나타내는 </a:t>
            </a:r>
            <a:r>
              <a:rPr lang="en-US" altLang="ko-KR" sz="1400"/>
              <a:t>0x2D(45)</a:t>
            </a:r>
            <a:r>
              <a:rPr lang="ko-KR" altLang="en-US" sz="1400"/>
              <a:t>가 저장되어 있다</a:t>
            </a:r>
            <a:r>
              <a:rPr lang="en-US" altLang="ko-KR" sz="1400"/>
              <a:t>.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C45FB55-224B-3D2C-CF69-681E3BDB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944" y="2437036"/>
            <a:ext cx="3143250" cy="1257300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130E7EDE-B5EF-4184-6E0D-0B2D71AE1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21"/>
          <a:stretch/>
        </p:blipFill>
        <p:spPr>
          <a:xfrm>
            <a:off x="490006" y="1706194"/>
            <a:ext cx="1123950" cy="1119081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B59E36C-C693-1BBF-63C7-64CC7D023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69"/>
          <a:stretch/>
        </p:blipFill>
        <p:spPr>
          <a:xfrm>
            <a:off x="490006" y="2796993"/>
            <a:ext cx="1123950" cy="777946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307E4941-0BD2-EBF0-B8FC-1038DD325D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64"/>
          <a:stretch/>
        </p:blipFill>
        <p:spPr>
          <a:xfrm>
            <a:off x="1793915" y="1706195"/>
            <a:ext cx="1123950" cy="1090798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2EFC5534-16BE-6725-10AA-30113ECF8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69"/>
          <a:stretch/>
        </p:blipFill>
        <p:spPr>
          <a:xfrm>
            <a:off x="1793915" y="2796993"/>
            <a:ext cx="1123950" cy="77794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4ED061-77BE-D95D-CFA3-98B818D107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21"/>
          <a:stretch/>
        </p:blipFill>
        <p:spPr>
          <a:xfrm>
            <a:off x="3097824" y="1706194"/>
            <a:ext cx="1123950" cy="11190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1EFE0F-0E8F-277A-F7B3-708C1A4081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69"/>
          <a:stretch/>
        </p:blipFill>
        <p:spPr>
          <a:xfrm>
            <a:off x="3097824" y="2796993"/>
            <a:ext cx="1123950" cy="777946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5A2D277-40EB-09B5-A1C4-89B1CCCC7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11035"/>
              </p:ext>
            </p:extLst>
          </p:nvPr>
        </p:nvGraphicFramePr>
        <p:xfrm>
          <a:off x="482347" y="3623042"/>
          <a:ext cx="37715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196">
                  <a:extLst>
                    <a:ext uri="{9D8B030D-6E8A-4147-A177-3AD203B41FA5}">
                      <a16:colId xmlns:a16="http://schemas.microsoft.com/office/drawing/2014/main" val="1773174342"/>
                    </a:ext>
                  </a:extLst>
                </a:gridCol>
                <a:gridCol w="1257196">
                  <a:extLst>
                    <a:ext uri="{9D8B030D-6E8A-4147-A177-3AD203B41FA5}">
                      <a16:colId xmlns:a16="http://schemas.microsoft.com/office/drawing/2014/main" val="800319899"/>
                    </a:ext>
                  </a:extLst>
                </a:gridCol>
                <a:gridCol w="1257196">
                  <a:extLst>
                    <a:ext uri="{9D8B030D-6E8A-4147-A177-3AD203B41FA5}">
                      <a16:colId xmlns:a16="http://schemas.microsoft.com/office/drawing/2014/main" val="4116510060"/>
                    </a:ext>
                  </a:extLst>
                </a:gridCol>
              </a:tblGrid>
              <a:tr h="30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6)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6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95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/>
              <a:t>동작 원리</a:t>
            </a:r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30-Sep-22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III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509A-5A58-4955-00B5-45A7F3ECFEA0}"/>
              </a:ext>
            </a:extLst>
          </p:cNvPr>
          <p:cNvSpPr txBox="1"/>
          <p:nvPr/>
        </p:nvSpPr>
        <p:spPr>
          <a:xfrm>
            <a:off x="4747178" y="377648"/>
            <a:ext cx="703453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원리를 설명</a:t>
            </a:r>
            <a:r>
              <a:rPr lang="en-US" altLang="ko-KR" dirty="0"/>
              <a:t>. </a:t>
            </a:r>
            <a:r>
              <a:rPr lang="ko-KR" altLang="en-US" dirty="0"/>
              <a:t>이를 위해 그림 </a:t>
            </a:r>
            <a:r>
              <a:rPr lang="en-US" altLang="ko-KR" dirty="0"/>
              <a:t>(e.g.</a:t>
            </a:r>
            <a:r>
              <a:rPr lang="ko-KR" altLang="en-US" dirty="0"/>
              <a:t> 순서도</a:t>
            </a:r>
            <a:r>
              <a:rPr lang="en-US" altLang="ko-KR" dirty="0"/>
              <a:t>) </a:t>
            </a:r>
            <a:r>
              <a:rPr lang="ko-KR" altLang="en-US" dirty="0"/>
              <a:t>등을 효과적으로 사용한다면 좋은 점수를 기대할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94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97CDEE36A342C4BB4E0DADB96743075" ma:contentTypeVersion="12" ma:contentTypeDescription="새 문서를 만듭니다." ma:contentTypeScope="" ma:versionID="618b9689406f21384dae3e81b50bdf3d">
  <xsd:schema xmlns:xsd="http://www.w3.org/2001/XMLSchema" xmlns:xs="http://www.w3.org/2001/XMLSchema" xmlns:p="http://schemas.microsoft.com/office/2006/metadata/properties" xmlns:ns3="86764eaf-7df5-44a8-917e-0a73d19c8f8c" xmlns:ns4="9f10a97f-1288-4566-88ff-19bb3e23ddaa" targetNamespace="http://schemas.microsoft.com/office/2006/metadata/properties" ma:root="true" ma:fieldsID="b9dcedecafc5740d73b6e763a999d7a4" ns3:_="" ns4:_="">
    <xsd:import namespace="86764eaf-7df5-44a8-917e-0a73d19c8f8c"/>
    <xsd:import namespace="9f10a97f-1288-4566-88ff-19bb3e23dd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64eaf-7df5-44a8-917e-0a73d19c8f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사용자별 마지막 공유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시간별 마지막 공유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0a97f-1288-4566-88ff-19bb3e23d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97696C-0916-4F6E-A895-4B1025FE7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64eaf-7df5-44a8-917e-0a73d19c8f8c"/>
    <ds:schemaRef ds:uri="9f10a97f-1288-4566-88ff-19bb3e23d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B4B32-E5E7-4467-87F1-533CB5A1BCD4}">
  <ds:schemaRefs>
    <ds:schemaRef ds:uri="86764eaf-7df5-44a8-917e-0a73d19c8f8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f10a97f-1288-4566-88ff-19bb3e23dda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CASL_PPT_Template_16_9</Template>
  <TotalTime>996</TotalTime>
  <Words>1880</Words>
  <Application>Microsoft Office PowerPoint</Application>
  <PresentationFormat>와이드스크린</PresentationFormat>
  <Paragraphs>135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Lab 3. Subroutines and Stacks</vt:lpstr>
      <vt:lpstr>Part I</vt:lpstr>
      <vt:lpstr>Part I, Cont’d</vt:lpstr>
      <vt:lpstr>Part I, Cont’d</vt:lpstr>
      <vt:lpstr>Part II</vt:lpstr>
      <vt:lpstr>Part II, Cont’d</vt:lpstr>
      <vt:lpstr>Part II, Cont’d</vt:lpstr>
      <vt:lpstr>Part II, Cont’d</vt:lpstr>
      <vt:lpstr>Part III</vt:lpstr>
      <vt:lpstr>Part III, Cont’d</vt:lpstr>
      <vt:lpstr>Part III, Cont’d</vt:lpstr>
      <vt:lpstr>Part III, Cont’d</vt:lpstr>
      <vt:lpstr>Part IV</vt:lpstr>
      <vt:lpstr>Part IV, Cont’d</vt:lpstr>
      <vt:lpstr>Part IV,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김태환 항공전자정보공학부(교수)</dc:creator>
  <cp:lastModifiedBy>윤준영(***6***150)</cp:lastModifiedBy>
  <cp:revision>30</cp:revision>
  <dcterms:created xsi:type="dcterms:W3CDTF">2022-09-13T00:44:22Z</dcterms:created>
  <dcterms:modified xsi:type="dcterms:W3CDTF">2022-09-30T07:55:25Z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0x010100197CDEE36A342C4BB4E0DADB96743075</vt:lpwstr>
  </property>
</Properties>
</file>