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63" r:id="rId5"/>
    <p:sldId id="262" r:id="rId6"/>
    <p:sldId id="269" r:id="rId7"/>
    <p:sldId id="271" r:id="rId8"/>
    <p:sldId id="275" r:id="rId9"/>
    <p:sldId id="319" r:id="rId10"/>
    <p:sldId id="300" r:id="rId11"/>
    <p:sldId id="285" r:id="rId12"/>
    <p:sldId id="321" r:id="rId13"/>
    <p:sldId id="322" r:id="rId14"/>
    <p:sldId id="323" r:id="rId15"/>
    <p:sldId id="324" r:id="rId16"/>
    <p:sldId id="325" r:id="rId17"/>
    <p:sldId id="284" r:id="rId18"/>
    <p:sldId id="301" r:id="rId19"/>
    <p:sldId id="311" r:id="rId20"/>
    <p:sldId id="312" r:id="rId21"/>
    <p:sldId id="313" r:id="rId22"/>
    <p:sldId id="314" r:id="rId23"/>
    <p:sldId id="315" r:id="rId24"/>
    <p:sldId id="310" r:id="rId25"/>
    <p:sldId id="327" r:id="rId26"/>
    <p:sldId id="317" r:id="rId27"/>
    <p:sldId id="318" r:id="rId28"/>
    <p:sldId id="320" r:id="rId29"/>
    <p:sldId id="32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276380-FBE6-4C40-BCA2-98035C361892}" v="163" dt="2022-11-29T08:34:29.279"/>
    <p1510:client id="{AD421723-7016-3319-9293-642BA71DD70E}" v="1" dt="2022-11-29T08:38:46.435"/>
    <p1510:client id="{B2BB5112-0982-41B2-80A0-2AD7B64DD791}" v="208" dt="2022-11-29T07:22:20.713"/>
    <p1510:client id="{B807AC44-549A-7B1F-0E67-C1AD362F601C}" v="15" dt="2022-11-29T04:12:31.860"/>
    <p1510:client id="{F14CB3F6-394F-7B20-5BBE-41B58E40AF9C}" v="7" dt="2022-11-29T09:02:56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E89B9D9-05B9-1595-BD2A-26641CBD43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2268C7-9F92-4901-B90E-CEE83FDBAD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0ACC2-2C1A-4ABB-95A8-41E96F93C74A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AF5D86-5CB2-E876-7384-B6AF25A26F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1C2784-035F-9F89-6B21-DA0D4916F7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90592-0214-4781-9526-BAB4440B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62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E223B-2BBB-4549-9C82-BC90802838D5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A47CF-E5D9-4DE8-944B-E494B3FB5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542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63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5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3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88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8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8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98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55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7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2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70BD7-7C3E-4EA0-963F-A40A69AB303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6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youtu.be/48XK9Uhx8Q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DQc2wSPaFLg" TargetMode="External"/><Relationship Id="rId4" Type="http://schemas.openxmlformats.org/officeDocument/2006/relationships/hyperlink" Target="https://youtu.be/-WwMbsNeca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C02A6-52C9-ADB5-87CE-EAC0CE273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77209"/>
          </a:xfrm>
        </p:spPr>
        <p:txBody>
          <a:bodyPr/>
          <a:lstStyle/>
          <a:p>
            <a:pPr algn="r"/>
            <a:r>
              <a:rPr lang="ko-KR" altLang="en-US" dirty="0">
                <a:latin typeface="G마켓 산스 TTF Bold" panose="02000000000000000000" pitchFamily="2" charset="-127"/>
                <a:ea typeface="G마켓 산스 TTF Bold"/>
              </a:rPr>
              <a:t>캡스톤 디자인</a:t>
            </a:r>
            <a:br>
              <a:rPr lang="en-US" altLang="ko-KR" sz="4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sz="3600" dirty="0">
                <a:latin typeface="G마켓 산스 TTF Light"/>
                <a:ea typeface="G마켓 산스 TTF Light"/>
              </a:rPr>
              <a:t>- Path Planning</a:t>
            </a:r>
            <a:br>
              <a:rPr lang="en-US" altLang="ko-KR" sz="3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sz="2800">
                <a:latin typeface="G마켓 산스 TTF Light"/>
                <a:ea typeface="G마켓 산스 TTF Light"/>
              </a:rPr>
              <a:t>Final</a:t>
            </a:r>
            <a:endParaRPr lang="ko-KR" altLang="en-US" sz="2000" dirty="0">
              <a:latin typeface="G마켓 산스 TTF Light"/>
              <a:ea typeface="G마켓 산스 TTF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C1D5D8-A1A9-CE5B-4D03-1D3835EDC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2684" y="4807390"/>
            <a:ext cx="2085315" cy="45041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altLang="ko-KR" sz="3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A6</a:t>
            </a:r>
            <a:r>
              <a:rPr lang="en-US" altLang="ko-KR" sz="24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66025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4">
            <a:extLst>
              <a:ext uri="{FF2B5EF4-FFF2-40B4-BE49-F238E27FC236}">
                <a16:creationId xmlns:a16="http://schemas.microsoft.com/office/drawing/2014/main" id="{FD5820F6-0660-578C-3597-9428E8FBF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77" y="1335929"/>
            <a:ext cx="9043114" cy="490521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E337775-222A-7B43-130E-C9373AD0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/>
                <a:ea typeface="G마켓 산스 TTF Bold"/>
              </a:rPr>
              <a:t>Simulation</a:t>
            </a:r>
            <a:endParaRPr 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619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>
            <a:extLst>
              <a:ext uri="{FF2B5EF4-FFF2-40B4-BE49-F238E27FC236}">
                <a16:creationId xmlns:a16="http://schemas.microsoft.com/office/drawing/2014/main" id="{D9F9C924-6CCB-4B38-7327-412764A78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091" y="1521734"/>
            <a:ext cx="7841086" cy="4683857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DA49BD1E-E186-0398-5F5F-5FF65294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/>
                <a:ea typeface="G마켓 산스 TTF Bold"/>
              </a:rPr>
              <a:t>Simulation</a:t>
            </a:r>
            <a:endParaRPr 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380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/>
                <a:ea typeface="G마켓 산스 TTF Bold"/>
              </a:rPr>
              <a:t>Simulation</a:t>
            </a:r>
            <a:endParaRPr 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CBBFAAC9-E69B-E55F-71A9-D822F2D7D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442" y="2402279"/>
            <a:ext cx="3408609" cy="3180342"/>
          </a:xfrm>
          <a:prstGeom prst="rect">
            <a:avLst/>
          </a:prstGeom>
        </p:spPr>
      </p:pic>
      <p:pic>
        <p:nvPicPr>
          <p:cNvPr id="4" name="그림 4" descr="화살이(가) 표시된 사진&#10;&#10;자동 생성된 설명">
            <a:extLst>
              <a:ext uri="{FF2B5EF4-FFF2-40B4-BE49-F238E27FC236}">
                <a16:creationId xmlns:a16="http://schemas.microsoft.com/office/drawing/2014/main" id="{1DF7B9FA-638B-451B-7EC7-F346A85EA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73" y="2402634"/>
            <a:ext cx="6392214" cy="317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4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/>
                <a:ea typeface="G마켓 산스 TTF Bold"/>
              </a:rPr>
              <a:t>Simulation</a:t>
            </a:r>
            <a:r>
              <a:rPr lang="en-US" altLang="ko-KR" sz="1800">
                <a:latin typeface="G마켓 산스 TTF Bold"/>
                <a:ea typeface="G마켓 산스 TTF Bold"/>
              </a:rPr>
              <a:t>(result)</a:t>
            </a:r>
            <a:endParaRPr lang="en-US" altLang="ko-KR" sz="1800">
              <a:latin typeface="G마켓 산스 TTF Bold"/>
              <a:ea typeface="맑은 고딕"/>
            </a:endParaRP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6F70A2C9-A9D5-8EDB-1929-8A473B948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5" y="2304972"/>
            <a:ext cx="6263425" cy="3063719"/>
          </a:xfrm>
          <a:prstGeom prst="rect">
            <a:avLst/>
          </a:prstGeom>
        </p:spPr>
      </p:pic>
      <p:pic>
        <p:nvPicPr>
          <p:cNvPr id="3" name="그림 4">
            <a:extLst>
              <a:ext uri="{FF2B5EF4-FFF2-40B4-BE49-F238E27FC236}">
                <a16:creationId xmlns:a16="http://schemas.microsoft.com/office/drawing/2014/main" id="{187CD295-9FA4-55D9-6E2D-9D00D0C24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246" y="2525954"/>
            <a:ext cx="5211650" cy="260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29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Control</a:t>
            </a:r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5696" y="1512888"/>
            <a:ext cx="5396190" cy="50042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1600">
                <a:latin typeface="G마켓 산스 TTF Medium"/>
                <a:ea typeface="G마켓 산스 TTF Medium" panose="02000000000000000000" pitchFamily="2" charset="-127"/>
              </a:rPr>
              <a:t>Achievements:</a:t>
            </a:r>
          </a:p>
          <a:p>
            <a:pPr marL="0" indent="0">
              <a:buNone/>
            </a:pPr>
            <a:r>
              <a:rPr lang="en-US" altLang="ko-KR" sz="1600">
                <a:latin typeface="G마켓 산스 TTF Medium"/>
                <a:ea typeface="G마켓 산스 TTF Medium" panose="02000000000000000000" pitchFamily="2" charset="-127"/>
              </a:rPr>
              <a:t>PD control implemented:</a:t>
            </a: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input : checkpoint, local position</a:t>
            </a: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output : arrived signal, velocity</a:t>
            </a:r>
          </a:p>
          <a:p>
            <a:pPr marL="0" indent="0">
              <a:buNone/>
            </a:pPr>
            <a:r>
              <a:rPr lang="en-US" altLang="ko-KR" sz="1600">
                <a:latin typeface="G마켓 산스 TTF Medium"/>
                <a:ea typeface="G마켓 산스 TTF Medium" panose="02000000000000000000" pitchFamily="2" charset="-127"/>
              </a:rPr>
              <a:t>ROS embedded:</a:t>
            </a: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Works with ROS embedded planning node</a:t>
            </a:r>
            <a:endParaRPr lang="ko-KR" altLang="en-US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input : /mavros/local/pose, /pp/checkpoint</a:t>
            </a: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output : /mavros/</a:t>
            </a:r>
            <a:r>
              <a:rPr lang="en-US" altLang="ko-KR" sz="160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setpoint_velocity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en-US" altLang="ko-KR" sz="160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cmd_vel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</a:t>
            </a:r>
            <a:b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               /pp/cp_arr</a:t>
            </a:r>
            <a:endParaRPr lang="ko-KR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Drone controllable via planning node</a:t>
            </a: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Sends /pp/cp_arr </a:t>
            </a: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- True if distance between checkpoint and</a:t>
            </a:r>
            <a:b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current position is under particular distance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Prevent overshooting</a:t>
            </a: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- PD-control with x, y velocity</a:t>
            </a:r>
          </a:p>
        </p:txBody>
      </p:sp>
      <p:pic>
        <p:nvPicPr>
          <p:cNvPr id="10" name="그림 9">
            <a:hlinkClick r:id="rId2"/>
            <a:extLst>
              <a:ext uri="{FF2B5EF4-FFF2-40B4-BE49-F238E27FC236}">
                <a16:creationId xmlns:a16="http://schemas.microsoft.com/office/drawing/2014/main" id="{F0EC1A35-1209-A0A7-694E-1653D963E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54" y="2111370"/>
            <a:ext cx="5541146" cy="310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15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Control</a:t>
            </a:r>
            <a:r>
              <a:rPr lang="en-US" altLang="ko-KR" sz="18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(Overshooting)</a:t>
            </a:r>
            <a:endParaRPr lang="ko-KR" altLang="en-US" sz="1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B362FFE-4E07-F28C-4626-C7A928F0F6C0}"/>
              </a:ext>
            </a:extLst>
          </p:cNvPr>
          <p:cNvSpPr txBox="1">
            <a:spLocks/>
          </p:cNvSpPr>
          <p:nvPr/>
        </p:nvSpPr>
        <p:spPr>
          <a:xfrm>
            <a:off x="838199" y="1506406"/>
            <a:ext cx="10515599" cy="5004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Solutions: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Step position input(default)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Sigmoid position input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Velocity control, P-control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Velocity control, PD-control</a:t>
            </a: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Keypoints:</a:t>
            </a:r>
            <a:endParaRPr lang="en-US" altLang="ko-KR" sz="2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Faster response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Reduce overshoot (</a:t>
            </a:r>
            <a:r>
              <a:rPr lang="ko-KR" altLang="en-US" sz="1600" b="0" i="0">
                <a:solidFill>
                  <a:srgbClr val="202122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≈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0%)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Reduce stuttering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Minimize acceleration</a:t>
            </a:r>
          </a:p>
        </p:txBody>
      </p:sp>
    </p:spTree>
    <p:extLst>
      <p:ext uri="{BB962C8B-B14F-4D97-AF65-F5344CB8AC3E}">
        <p14:creationId xmlns:p14="http://schemas.microsoft.com/office/powerpoint/2010/main" val="667316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Control</a:t>
            </a:r>
            <a:r>
              <a:rPr lang="en-US" altLang="ko-KR" sz="18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(Overshooting – default step position input)</a:t>
            </a:r>
            <a:endParaRPr lang="ko-KR" altLang="en-US" sz="1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4AF5-F8C9-73C7-7D59-9CF9C7068313}"/>
              </a:ext>
            </a:extLst>
          </p:cNvPr>
          <p:cNvSpPr txBox="1">
            <a:spLocks/>
          </p:cNvSpPr>
          <p:nvPr/>
        </p:nvSpPr>
        <p:spPr>
          <a:xfrm>
            <a:off x="838199" y="1506406"/>
            <a:ext cx="10515599" cy="5004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Step position input(default)</a:t>
            </a: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About 15% overshoot occurs in unit step input.</a:t>
            </a: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About 10% overshoot occurs in 20 step input.</a:t>
            </a: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Settling time: about 7s</a:t>
            </a: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7B8A97-6945-AB26-DCBD-D422D6D40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51" y="3270696"/>
            <a:ext cx="4319999" cy="32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DA29E77-2024-ECC6-5E28-65C812D42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02" y="3270696"/>
            <a:ext cx="4319999" cy="324000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2005CFE-6142-37CB-1AFC-686610BAB486}"/>
              </a:ext>
            </a:extLst>
          </p:cNvPr>
          <p:cNvSpPr txBox="1">
            <a:spLocks/>
          </p:cNvSpPr>
          <p:nvPr/>
        </p:nvSpPr>
        <p:spPr>
          <a:xfrm>
            <a:off x="2733809" y="6509088"/>
            <a:ext cx="1935481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Step input, x, y=1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AFF449C-8F62-7491-5D69-68C148FBD795}"/>
              </a:ext>
            </a:extLst>
          </p:cNvPr>
          <p:cNvSpPr txBox="1">
            <a:spLocks/>
          </p:cNvSpPr>
          <p:nvPr/>
        </p:nvSpPr>
        <p:spPr>
          <a:xfrm>
            <a:off x="7693153" y="6509088"/>
            <a:ext cx="2063496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Step input, x, y=20</a:t>
            </a:r>
          </a:p>
        </p:txBody>
      </p:sp>
    </p:spTree>
    <p:extLst>
      <p:ext uri="{BB962C8B-B14F-4D97-AF65-F5344CB8AC3E}">
        <p14:creationId xmlns:p14="http://schemas.microsoft.com/office/powerpoint/2010/main" val="3448209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Control</a:t>
            </a:r>
            <a:r>
              <a:rPr lang="en-US" altLang="ko-KR" sz="18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(Overshooting – sigmoid position input)</a:t>
            </a:r>
            <a:endParaRPr lang="ko-KR" altLang="en-US" sz="1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4AF5-F8C9-73C7-7D59-9CF9C7068313}"/>
              </a:ext>
            </a:extLst>
          </p:cNvPr>
          <p:cNvSpPr txBox="1">
            <a:spLocks/>
          </p:cNvSpPr>
          <p:nvPr/>
        </p:nvSpPr>
        <p:spPr>
          <a:xfrm>
            <a:off x="838199" y="1506406"/>
            <a:ext cx="10515599" cy="5004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Sigmoid position input(logistic function)</a:t>
            </a: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Response time with logistic position input is too long</a:t>
            </a: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7C0AED-D5D5-C161-733F-742C836B8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034" y="2696472"/>
            <a:ext cx="2880000" cy="216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70DF65-4C2D-A2B9-15E9-83C3A01C0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98" y="2696472"/>
            <a:ext cx="2880000" cy="216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DF80F3-3970-7C3E-4103-E252CFBEB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016" y="2696472"/>
            <a:ext cx="2880000" cy="216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660E77-1828-C523-4D0B-78F5788328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0" y="2696472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09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Control</a:t>
            </a:r>
            <a:r>
              <a:rPr lang="en-US" altLang="ko-KR" sz="18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(Overshooting – P-controlled velocity)</a:t>
            </a:r>
            <a:endParaRPr lang="ko-KR" altLang="en-US" sz="1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4AF5-F8C9-73C7-7D59-9CF9C7068313}"/>
              </a:ext>
            </a:extLst>
          </p:cNvPr>
          <p:cNvSpPr txBox="1">
            <a:spLocks/>
          </p:cNvSpPr>
          <p:nvPr/>
        </p:nvSpPr>
        <p:spPr>
          <a:xfrm>
            <a:off x="838199" y="1506406"/>
            <a:ext cx="10515599" cy="5004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Velocity control, P-control</a:t>
            </a: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No overshoot occurs with p=0.5</a:t>
            </a: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About 15% overshoot occurs with p=1</a:t>
            </a: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Settling time = 5~6s on both p=0.5 and p=1</a:t>
            </a: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29A2B2-5BD6-0594-98D0-1F21486D0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526" y="3751511"/>
            <a:ext cx="2880000" cy="216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D0C966-1E46-43B3-DA24-5ABE15059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" y="3751511"/>
            <a:ext cx="2880000" cy="216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93EC5C-1DF0-501B-8821-3CBF7476F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263" y="3751511"/>
            <a:ext cx="2880000" cy="216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9EF7006-08C9-45FF-C402-9F6611F8AA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000" y="3751511"/>
            <a:ext cx="2880000" cy="2160000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A6F870B-466A-CEF5-443D-7AB4FA2D25F2}"/>
              </a:ext>
            </a:extLst>
          </p:cNvPr>
          <p:cNvSpPr txBox="1">
            <a:spLocks/>
          </p:cNvSpPr>
          <p:nvPr/>
        </p:nvSpPr>
        <p:spPr>
          <a:xfrm>
            <a:off x="785363" y="5903087"/>
            <a:ext cx="1466851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P=0.5, x, y=1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E3B10AB-0B58-1852-E146-DC9D0938AB81}"/>
              </a:ext>
            </a:extLst>
          </p:cNvPr>
          <p:cNvSpPr txBox="1">
            <a:spLocks/>
          </p:cNvSpPr>
          <p:nvPr/>
        </p:nvSpPr>
        <p:spPr>
          <a:xfrm>
            <a:off x="3989221" y="5903087"/>
            <a:ext cx="1214610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P=1, x, y=1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B1C0936-EE06-B405-B5AF-0D652BFF6EEA}"/>
              </a:ext>
            </a:extLst>
          </p:cNvPr>
          <p:cNvSpPr txBox="1">
            <a:spLocks/>
          </p:cNvSpPr>
          <p:nvPr/>
        </p:nvSpPr>
        <p:spPr>
          <a:xfrm>
            <a:off x="6850320" y="5903087"/>
            <a:ext cx="164788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P=0.5, x, y=20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39B37F8-B489-62FB-AAB7-EBFC057CED89}"/>
              </a:ext>
            </a:extLst>
          </p:cNvPr>
          <p:cNvSpPr txBox="1">
            <a:spLocks/>
          </p:cNvSpPr>
          <p:nvPr/>
        </p:nvSpPr>
        <p:spPr>
          <a:xfrm>
            <a:off x="10069149" y="5903087"/>
            <a:ext cx="1377948" cy="308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P=1, x, y=20</a:t>
            </a:r>
          </a:p>
        </p:txBody>
      </p:sp>
    </p:spTree>
    <p:extLst>
      <p:ext uri="{BB962C8B-B14F-4D97-AF65-F5344CB8AC3E}">
        <p14:creationId xmlns:p14="http://schemas.microsoft.com/office/powerpoint/2010/main" val="441651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Control</a:t>
            </a:r>
            <a:r>
              <a:rPr lang="en-US" altLang="ko-KR" sz="18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(Overshooting – PD-controlled velocity)</a:t>
            </a:r>
            <a:endParaRPr lang="ko-KR" altLang="en-US" sz="1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4AF5-F8C9-73C7-7D59-9CF9C7068313}"/>
              </a:ext>
            </a:extLst>
          </p:cNvPr>
          <p:cNvSpPr txBox="1">
            <a:spLocks/>
          </p:cNvSpPr>
          <p:nvPr/>
        </p:nvSpPr>
        <p:spPr>
          <a:xfrm>
            <a:off x="838199" y="1506406"/>
            <a:ext cx="10515599" cy="5004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4"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Velocity control, PD-control</a:t>
            </a: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A6F870B-466A-CEF5-443D-7AB4FA2D25F2}"/>
              </a:ext>
            </a:extLst>
          </p:cNvPr>
          <p:cNvSpPr txBox="1">
            <a:spLocks/>
          </p:cNvSpPr>
          <p:nvPr/>
        </p:nvSpPr>
        <p:spPr>
          <a:xfrm>
            <a:off x="785363" y="3900642"/>
            <a:ext cx="1466851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P=1, D=200, (1)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E3B10AB-0B58-1852-E146-DC9D0938AB81}"/>
              </a:ext>
            </a:extLst>
          </p:cNvPr>
          <p:cNvSpPr txBox="1">
            <a:spLocks/>
          </p:cNvSpPr>
          <p:nvPr/>
        </p:nvSpPr>
        <p:spPr>
          <a:xfrm>
            <a:off x="3909831" y="3890960"/>
            <a:ext cx="1466851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P=1, D=400, (1)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B1C0936-EE06-B405-B5AF-0D652BFF6EEA}"/>
              </a:ext>
            </a:extLst>
          </p:cNvPr>
          <p:cNvSpPr txBox="1">
            <a:spLocks/>
          </p:cNvSpPr>
          <p:nvPr/>
        </p:nvSpPr>
        <p:spPr>
          <a:xfrm>
            <a:off x="6898973" y="3860884"/>
            <a:ext cx="164788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D=400, (1)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39B37F8-B489-62FB-AAB7-EBFC057CED89}"/>
              </a:ext>
            </a:extLst>
          </p:cNvPr>
          <p:cNvSpPr txBox="1">
            <a:spLocks/>
          </p:cNvSpPr>
          <p:nvPr/>
        </p:nvSpPr>
        <p:spPr>
          <a:xfrm>
            <a:off x="9928057" y="3856672"/>
            <a:ext cx="164788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D=1000, (1)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C7A6374-89C6-750E-ACA0-3F221D1FE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" y="1759558"/>
            <a:ext cx="2880000" cy="216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B109F46-5C84-CC26-0480-C8E7A444D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100" y="1759558"/>
            <a:ext cx="2880000" cy="216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024902F-6211-53AD-B1AE-D3E9A7792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262" y="1749695"/>
            <a:ext cx="2880000" cy="216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F99E4C4-03DB-DCFB-36A7-3684F6D61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671" y="1737096"/>
            <a:ext cx="2880000" cy="2160000"/>
          </a:xfrm>
          <a:prstGeom prst="rect">
            <a:avLst/>
          </a:prstGeom>
        </p:spPr>
      </p:pic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332190B0-014F-B086-12A7-0B195F3C1153}"/>
              </a:ext>
            </a:extLst>
          </p:cNvPr>
          <p:cNvSpPr txBox="1">
            <a:spLocks/>
          </p:cNvSpPr>
          <p:nvPr/>
        </p:nvSpPr>
        <p:spPr>
          <a:xfrm>
            <a:off x="723110" y="6275472"/>
            <a:ext cx="1586317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P=1, D=200, (20)</a:t>
            </a: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40A17D00-49AC-0C90-0401-B00F7001851D}"/>
              </a:ext>
            </a:extLst>
          </p:cNvPr>
          <p:cNvSpPr txBox="1">
            <a:spLocks/>
          </p:cNvSpPr>
          <p:nvPr/>
        </p:nvSpPr>
        <p:spPr>
          <a:xfrm>
            <a:off x="3839916" y="6275472"/>
            <a:ext cx="1607943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P=1, D=400, (20)</a:t>
            </a: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69EB39F5-1708-D9CF-33A3-413F040E26E8}"/>
              </a:ext>
            </a:extLst>
          </p:cNvPr>
          <p:cNvSpPr txBox="1">
            <a:spLocks/>
          </p:cNvSpPr>
          <p:nvPr/>
        </p:nvSpPr>
        <p:spPr>
          <a:xfrm>
            <a:off x="6873866" y="6274705"/>
            <a:ext cx="164788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D=400, (20)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8AF16F22-E675-8BBE-72E8-828FE5603AE6}"/>
              </a:ext>
            </a:extLst>
          </p:cNvPr>
          <p:cNvSpPr txBox="1">
            <a:spLocks/>
          </p:cNvSpPr>
          <p:nvPr/>
        </p:nvSpPr>
        <p:spPr>
          <a:xfrm>
            <a:off x="9863029" y="6256417"/>
            <a:ext cx="1725284" cy="308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D=1000, (20)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788E2B2-D954-038D-A3E1-278D73678D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" y="4115472"/>
            <a:ext cx="2880000" cy="2160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E394182-167F-F0BA-56E3-4104C1F40E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98" y="4102873"/>
            <a:ext cx="2880000" cy="2160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32E60A4-1922-212E-F55D-8A8F93F4CC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948" y="4096417"/>
            <a:ext cx="2880000" cy="2160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C09F910A-4F93-0404-96E6-9D33260115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98" y="4096417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4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Path Planning</a:t>
            </a:r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0541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Search-based</a:t>
            </a:r>
          </a:p>
          <a:p>
            <a:r>
              <a:rPr lang="en-US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Dijkstra</a:t>
            </a:r>
            <a:endParaRPr lang="en-US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A* - Dijkstra + heuristic cost</a:t>
            </a:r>
          </a:p>
          <a:p>
            <a:r>
              <a:rPr lang="en-US" altLang="ko-KR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D* - Dynamic A*</a:t>
            </a:r>
          </a:p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Sampling-based</a:t>
            </a:r>
          </a:p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RRT – Random Tree</a:t>
            </a:r>
          </a:p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RRT* - RRT + rewire</a:t>
            </a:r>
          </a:p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Artificial Intelligence</a:t>
            </a:r>
          </a:p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ANN – Artificial Neural Network</a:t>
            </a:r>
          </a:p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GA – Genetic Algorithm</a:t>
            </a:r>
          </a:p>
        </p:txBody>
      </p:sp>
    </p:spTree>
    <p:extLst>
      <p:ext uri="{BB962C8B-B14F-4D97-AF65-F5344CB8AC3E}">
        <p14:creationId xmlns:p14="http://schemas.microsoft.com/office/powerpoint/2010/main" val="4256399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Control</a:t>
            </a:r>
            <a:r>
              <a:rPr lang="en-US" altLang="ko-KR" sz="18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(Overshooting – PD-controlled velocity)</a:t>
            </a:r>
            <a:endParaRPr lang="ko-KR" altLang="en-US" sz="1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4AF5-F8C9-73C7-7D59-9CF9C7068313}"/>
              </a:ext>
            </a:extLst>
          </p:cNvPr>
          <p:cNvSpPr txBox="1">
            <a:spLocks/>
          </p:cNvSpPr>
          <p:nvPr/>
        </p:nvSpPr>
        <p:spPr>
          <a:xfrm>
            <a:off x="838199" y="1506405"/>
            <a:ext cx="10515599" cy="5170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4"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Velocity control, PD-control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No overshoot occurs with p=1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Faster settling time and response time with p=3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Stuttering occurs with large d(=1000) for small distance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=&gt; p=3, d=1000 shows best performance for large distance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find optimal d parameters with p=3 for small distance</a:t>
            </a: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=&gt; p=3, d=500 shows best performance 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for small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distance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647DBA6-CA43-8931-5BC6-4A56315D1C77}"/>
              </a:ext>
            </a:extLst>
          </p:cNvPr>
          <p:cNvSpPr txBox="1">
            <a:spLocks/>
          </p:cNvSpPr>
          <p:nvPr/>
        </p:nvSpPr>
        <p:spPr>
          <a:xfrm>
            <a:off x="816889" y="5846411"/>
            <a:ext cx="1586317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D=400, (1)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65E77E9-D69C-9C47-74E0-2ACD331F506A}"/>
              </a:ext>
            </a:extLst>
          </p:cNvPr>
          <p:cNvSpPr txBox="1">
            <a:spLocks/>
          </p:cNvSpPr>
          <p:nvPr/>
        </p:nvSpPr>
        <p:spPr>
          <a:xfrm>
            <a:off x="3839916" y="5859010"/>
            <a:ext cx="1607943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D=500, (1)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F0F006D-8502-5170-F326-BE7927EF801A}"/>
              </a:ext>
            </a:extLst>
          </p:cNvPr>
          <p:cNvSpPr txBox="1">
            <a:spLocks/>
          </p:cNvSpPr>
          <p:nvPr/>
        </p:nvSpPr>
        <p:spPr>
          <a:xfrm>
            <a:off x="6873866" y="5858243"/>
            <a:ext cx="164788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D=600, (1)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D0ACAC6-A5A5-D3BD-18A2-8F29028352E7}"/>
              </a:ext>
            </a:extLst>
          </p:cNvPr>
          <p:cNvSpPr txBox="1">
            <a:spLocks/>
          </p:cNvSpPr>
          <p:nvPr/>
        </p:nvSpPr>
        <p:spPr>
          <a:xfrm>
            <a:off x="9947758" y="5839955"/>
            <a:ext cx="162038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D=700, (1)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B1EE093-411B-45AF-8BC3-A59F7F645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8" y="3679955"/>
            <a:ext cx="2880000" cy="216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4860891-EB4F-061A-F26A-84ADB5DEF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87" y="3679955"/>
            <a:ext cx="2880000" cy="216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A5CE11A-EE5B-4CA8-0597-E9B4CC158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26" y="3686411"/>
            <a:ext cx="2880000" cy="216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38185F2-EE4F-2929-CDA3-A4B3578C6B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565" y="3718705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75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C882F40-F132-0735-8385-E868CBFBD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98" y="1327013"/>
            <a:ext cx="4083900" cy="5259662"/>
          </a:xfrm>
          <a:prstGeom prst="rect">
            <a:avLst/>
          </a:prstGeom>
        </p:spPr>
      </p:pic>
      <p:pic>
        <p:nvPicPr>
          <p:cNvPr id="13" name="Picture 2" descr="astar">
            <a:extLst>
              <a:ext uri="{FF2B5EF4-FFF2-40B4-BE49-F238E27FC236}">
                <a16:creationId xmlns:a16="http://schemas.microsoft.com/office/drawing/2014/main" id="{70850895-F359-F74A-C53C-E3A698D68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7" y="3703529"/>
            <a:ext cx="3499098" cy="270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Planning</a:t>
            </a:r>
            <a:endParaRPr lang="ko-KR" altLang="en-US" sz="1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5696" y="1512888"/>
            <a:ext cx="4928104" cy="500429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Achievements: </a:t>
            </a:r>
          </a:p>
          <a:p>
            <a:pPr marL="0" indent="0">
              <a:buNone/>
            </a:pPr>
            <a:r>
              <a:rPr lang="en-US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A* algorithm implemented</a:t>
            </a:r>
          </a:p>
          <a:p>
            <a:pPr marL="0" indent="0">
              <a:buNone/>
            </a:pPr>
            <a:r>
              <a:rPr 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input : map, start, destination</a:t>
            </a:r>
          </a:p>
          <a:p>
            <a:pPr marL="0" indent="0">
              <a:buNone/>
            </a:pPr>
            <a:r>
              <a:rPr 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output : route to destination</a:t>
            </a:r>
            <a:endParaRPr lang="ko-KR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ROS embedded</a:t>
            </a:r>
            <a:endParaRPr lang="ko-KR" altLang="en-US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 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- input : /pp/map, /pp/destination,</a:t>
            </a:r>
            <a:b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            /pp/cp_arr, /pp/obs</a:t>
            </a:r>
            <a:endParaRPr lang="ko-KR" altLang="en-US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output : /pp/checkpoint</a:t>
            </a:r>
            <a:endParaRPr lang="en-US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Dynamic mapping(continuous A*)</a:t>
            </a: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- Update map with A* when obstacle </a:t>
            </a:r>
            <a:b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detected</a:t>
            </a: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Path simplification</a:t>
            </a:r>
          </a:p>
          <a:p>
            <a:pPr marL="0" indent="0">
              <a:buNone/>
            </a:pPr>
            <a:r>
              <a:rPr 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- Planning node simplifies the path along </a:t>
            </a:r>
            <a:br>
              <a:rPr 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same direction</a:t>
            </a: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D* algorithm implemented</a:t>
            </a:r>
          </a:p>
          <a:p>
            <a:pPr marL="0" indent="0">
              <a:buNone/>
            </a:pPr>
            <a:r>
              <a:rPr lang="en-US" altLang="ko-KR" sz="1600">
                <a:latin typeface="G마켓 산스 TTF Light"/>
                <a:ea typeface="G마켓 산스 TTF Light"/>
              </a:rPr>
              <a:t>    - input : map(+obstacles), start, destination</a:t>
            </a: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output : route map to destination</a:t>
            </a:r>
            <a:endParaRPr lang="ko-KR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892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C882F40-F132-0735-8385-E868CBFBD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98" y="1327013"/>
            <a:ext cx="4083900" cy="52596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Planning</a:t>
            </a:r>
            <a:r>
              <a:rPr lang="en-US" altLang="ko-KR" sz="18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(Dynamic)</a:t>
            </a:r>
            <a:endParaRPr lang="ko-KR" altLang="en-US" sz="1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5696" y="1512888"/>
            <a:ext cx="4928104" cy="500429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Achievements: </a:t>
            </a:r>
          </a:p>
          <a:p>
            <a:pPr marL="0" indent="0">
              <a:buNone/>
            </a:pPr>
            <a:r>
              <a:rPr lang="en-US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A* algorithm implemented</a:t>
            </a:r>
          </a:p>
          <a:p>
            <a:pPr marL="0" indent="0">
              <a:buNone/>
            </a:pPr>
            <a:r>
              <a:rPr 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input : map, start, destination</a:t>
            </a:r>
          </a:p>
          <a:p>
            <a:pPr marL="0" indent="0">
              <a:buNone/>
            </a:pPr>
            <a:r>
              <a:rPr 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output : route to destination</a:t>
            </a:r>
            <a:endParaRPr lang="ko-KR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ROS embedded</a:t>
            </a:r>
            <a:endParaRPr lang="ko-KR" altLang="en-US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 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- input : /pp/map, /pp/destination,</a:t>
            </a:r>
            <a:b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            /pp/cp_arr, /pp/obs</a:t>
            </a:r>
            <a:endParaRPr lang="ko-KR" altLang="en-US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output : /pp/checkpoint</a:t>
            </a:r>
            <a:endParaRPr lang="en-US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Dynamic mapping(continuous A*)</a:t>
            </a: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- Update map with A* when obstacle </a:t>
            </a:r>
            <a:b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detected</a:t>
            </a: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Path simplification</a:t>
            </a:r>
          </a:p>
          <a:p>
            <a:pPr marL="0" indent="0">
              <a:buNone/>
            </a:pPr>
            <a:r>
              <a:rPr 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- Planning node simplifies the path along </a:t>
            </a:r>
            <a:br>
              <a:rPr 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same direction</a:t>
            </a: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D* algorithm implemented</a:t>
            </a:r>
          </a:p>
          <a:p>
            <a:pPr marL="0" indent="0">
              <a:buNone/>
            </a:pPr>
            <a:r>
              <a:rPr lang="en-US" altLang="ko-KR" sz="1600">
                <a:latin typeface="G마켓 산스 TTF Light"/>
                <a:ea typeface="G마켓 산스 TTF Light"/>
              </a:rPr>
              <a:t>    - input : map(+obstacles), start, destination</a:t>
            </a: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output : route map to destination</a:t>
            </a:r>
            <a:endParaRPr lang="ko-KR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714752-2449-B22C-3E2B-B0D71FABB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02" y="1327013"/>
            <a:ext cx="6506535" cy="322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8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Planning</a:t>
            </a:r>
            <a:r>
              <a:rPr lang="en-US" altLang="ko-KR" sz="18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(Path simplification)</a:t>
            </a:r>
            <a:endParaRPr lang="ko-KR" altLang="en-US" sz="1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4AF5-F8C9-73C7-7D59-9CF9C7068313}"/>
              </a:ext>
            </a:extLst>
          </p:cNvPr>
          <p:cNvSpPr txBox="1">
            <a:spLocks/>
          </p:cNvSpPr>
          <p:nvPr/>
        </p:nvSpPr>
        <p:spPr>
          <a:xfrm>
            <a:off x="838199" y="1506405"/>
            <a:ext cx="10515599" cy="5170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Why is path simplification required?</a:t>
            </a: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To prevent overshoot and to improve response time, PD-control applied.</a:t>
            </a: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But path with unit length(1 or 1.41) made drone continuously stops on each checkpoints.</a:t>
            </a: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Response time shortened with PD-control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130s -&gt; 110s</a:t>
            </a: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--&gt; Apply path simplification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Planning node simplifies the path along same direction</a:t>
            </a: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3B028F-A9E0-9BD5-071E-659BD58DE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554" y="2471780"/>
            <a:ext cx="4320000" cy="324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C712E7-A527-32C8-4BD8-36A515FE6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446" y="2471780"/>
            <a:ext cx="4320000" cy="3240000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8A89EA-1303-6C37-A276-280A7418EA41}"/>
              </a:ext>
            </a:extLst>
          </p:cNvPr>
          <p:cNvSpPr txBox="1">
            <a:spLocks/>
          </p:cNvSpPr>
          <p:nvPr/>
        </p:nvSpPr>
        <p:spPr>
          <a:xfrm>
            <a:off x="2409726" y="5711780"/>
            <a:ext cx="197365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Step input(default)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98333A0-2D9E-E0E5-1669-D429EC6F7CEC}"/>
              </a:ext>
            </a:extLst>
          </p:cNvPr>
          <p:cNvSpPr txBox="1">
            <a:spLocks/>
          </p:cNvSpPr>
          <p:nvPr/>
        </p:nvSpPr>
        <p:spPr>
          <a:xfrm>
            <a:off x="8123230" y="5710823"/>
            <a:ext cx="1344432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PD-control</a:t>
            </a:r>
          </a:p>
        </p:txBody>
      </p:sp>
    </p:spTree>
    <p:extLst>
      <p:ext uri="{BB962C8B-B14F-4D97-AF65-F5344CB8AC3E}">
        <p14:creationId xmlns:p14="http://schemas.microsoft.com/office/powerpoint/2010/main" val="1477895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Planning</a:t>
            </a:r>
            <a:r>
              <a:rPr lang="en-US" altLang="ko-KR" sz="18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(Path simplification)</a:t>
            </a:r>
            <a:endParaRPr lang="ko-KR" altLang="en-US" sz="1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4AF5-F8C9-73C7-7D59-9CF9C7068313}"/>
              </a:ext>
            </a:extLst>
          </p:cNvPr>
          <p:cNvSpPr txBox="1">
            <a:spLocks/>
          </p:cNvSpPr>
          <p:nvPr/>
        </p:nvSpPr>
        <p:spPr>
          <a:xfrm>
            <a:off x="838199" y="1506405"/>
            <a:ext cx="10515599" cy="5170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Path simplification made checkpoints with large distance; PD parameters had to changed</a:t>
            </a: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D=700 / P=3, D=1000 showed best performances.</a:t>
            </a: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=&gt; Response time shortened with simplification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110s-&gt;37s, 45s</a:t>
            </a: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=&gt; No stop-and-go occurred.</a:t>
            </a: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8A89EA-1303-6C37-A276-280A7418EA41}"/>
              </a:ext>
            </a:extLst>
          </p:cNvPr>
          <p:cNvSpPr txBox="1">
            <a:spLocks/>
          </p:cNvSpPr>
          <p:nvPr/>
        </p:nvSpPr>
        <p:spPr>
          <a:xfrm>
            <a:off x="2409726" y="5340593"/>
            <a:ext cx="197365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D=700(simple)</a:t>
            </a:r>
          </a:p>
          <a:p>
            <a:pPr marL="0" indent="0">
              <a:buNone/>
            </a:pPr>
            <a:endParaRPr lang="en-US" altLang="ko-KR" sz="14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B3DE3D-4178-8C10-6BEB-D089D19AB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553" y="2100593"/>
            <a:ext cx="4320000" cy="32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316357-5547-A638-3ECB-75A986A67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449" y="2099635"/>
            <a:ext cx="4320000" cy="324000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A4BEAFA-BD29-4F07-AC31-F82F81EBAD38}"/>
              </a:ext>
            </a:extLst>
          </p:cNvPr>
          <p:cNvSpPr txBox="1">
            <a:spLocks/>
          </p:cNvSpPr>
          <p:nvPr/>
        </p:nvSpPr>
        <p:spPr>
          <a:xfrm>
            <a:off x="7808619" y="5339635"/>
            <a:ext cx="207776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D=1000(simple)</a:t>
            </a:r>
          </a:p>
        </p:txBody>
      </p:sp>
      <p:sp>
        <p:nvSpPr>
          <p:cNvPr id="10" name="내용 개체 틀 2">
            <a:hlinkClick r:id="rId4"/>
            <a:extLst>
              <a:ext uri="{FF2B5EF4-FFF2-40B4-BE49-F238E27FC236}">
                <a16:creationId xmlns:a16="http://schemas.microsoft.com/office/drawing/2014/main" id="{E5360DF7-4219-52D5-2109-B6F03C86E045}"/>
              </a:ext>
            </a:extLst>
          </p:cNvPr>
          <p:cNvSpPr txBox="1">
            <a:spLocks/>
          </p:cNvSpPr>
          <p:nvPr/>
        </p:nvSpPr>
        <p:spPr>
          <a:xfrm>
            <a:off x="2984618" y="5627084"/>
            <a:ext cx="823870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(video)</a:t>
            </a:r>
          </a:p>
        </p:txBody>
      </p:sp>
      <p:sp>
        <p:nvSpPr>
          <p:cNvPr id="13" name="내용 개체 틀 2">
            <a:hlinkClick r:id="rId5"/>
            <a:extLst>
              <a:ext uri="{FF2B5EF4-FFF2-40B4-BE49-F238E27FC236}">
                <a16:creationId xmlns:a16="http://schemas.microsoft.com/office/drawing/2014/main" id="{C8442AE5-D470-9809-0C27-38E17628A334}"/>
              </a:ext>
            </a:extLst>
          </p:cNvPr>
          <p:cNvSpPr txBox="1">
            <a:spLocks/>
          </p:cNvSpPr>
          <p:nvPr/>
        </p:nvSpPr>
        <p:spPr>
          <a:xfrm>
            <a:off x="8383512" y="5661686"/>
            <a:ext cx="823870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(video)</a:t>
            </a:r>
          </a:p>
        </p:txBody>
      </p:sp>
    </p:spTree>
    <p:extLst>
      <p:ext uri="{BB962C8B-B14F-4D97-AF65-F5344CB8AC3E}">
        <p14:creationId xmlns:p14="http://schemas.microsoft.com/office/powerpoint/2010/main" val="89830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Planning</a:t>
            </a:r>
            <a:r>
              <a:rPr lang="en-US" altLang="ko-KR" sz="18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(Path simplification - comparison)</a:t>
            </a:r>
            <a:endParaRPr lang="ko-KR" altLang="en-US" sz="1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4AF5-F8C9-73C7-7D59-9CF9C7068313}"/>
              </a:ext>
            </a:extLst>
          </p:cNvPr>
          <p:cNvSpPr txBox="1">
            <a:spLocks/>
          </p:cNvSpPr>
          <p:nvPr/>
        </p:nvSpPr>
        <p:spPr>
          <a:xfrm>
            <a:off x="838199" y="1506405"/>
            <a:ext cx="10515599" cy="5170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/>
              </a:rPr>
              <a:t>Comparison between step and PD simplified control.</a:t>
            </a:r>
            <a:endParaRPr lang="en-US" altLang="ko-KR" sz="1600">
              <a:latin typeface="G마켓 산스 TTF Medium" panose="02000000000000000000" pitchFamily="2" charset="-127"/>
              <a:ea typeface="G마켓 산스 TTF Light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sz="1600">
              <a:ea typeface="+mn-lt"/>
              <a:cs typeface="+mn-lt"/>
            </a:endParaRPr>
          </a:p>
          <a:p>
            <a:pPr marL="0" indent="0">
              <a:buNone/>
            </a:pPr>
            <a:endParaRPr lang="en-US" sz="1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Linear motion is faster with PD-simplified, zig-zag motion is faster with step position control. </a:t>
            </a:r>
            <a:r>
              <a:rPr lang="en-US" altLang="ko-KR" sz="1600">
                <a:latin typeface="G마켓 산스 TTF Medium" panose="02000000000000000000" pitchFamily="2" charset="-127"/>
                <a:ea typeface="G마켓 산스 TTF Medium"/>
              </a:rPr>
              <a:t>.</a:t>
            </a:r>
            <a:endParaRPr lang="en-US">
              <a:ea typeface="G마켓 산스 TTF Medium"/>
            </a:endParaRP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337F7EE-B95F-B520-4ED5-D25B7458718E}"/>
              </a:ext>
            </a:extLst>
          </p:cNvPr>
          <p:cNvGrpSpPr/>
          <p:nvPr/>
        </p:nvGrpSpPr>
        <p:grpSpPr>
          <a:xfrm>
            <a:off x="3415814" y="2126795"/>
            <a:ext cx="4320000" cy="3548017"/>
            <a:chOff x="566596" y="2099634"/>
            <a:chExt cx="4320000" cy="3548017"/>
          </a:xfrm>
        </p:grpSpPr>
        <p:sp>
          <p:nvSpPr>
            <p:cNvPr id="6" name="내용 개체 틀 2">
              <a:extLst>
                <a:ext uri="{FF2B5EF4-FFF2-40B4-BE49-F238E27FC236}">
                  <a16:creationId xmlns:a16="http://schemas.microsoft.com/office/drawing/2014/main" id="{4919AE26-3034-375E-9898-A67DB3C9CAE7}"/>
                </a:ext>
              </a:extLst>
            </p:cNvPr>
            <p:cNvSpPr txBox="1">
              <a:spLocks/>
            </p:cNvSpPr>
            <p:nvPr/>
          </p:nvSpPr>
          <p:spPr>
            <a:xfrm>
              <a:off x="1739769" y="5339635"/>
              <a:ext cx="1973655" cy="30801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40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Step input(default)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38A42A3-36CB-20C7-3C1F-D14BEFB8A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596" y="2099634"/>
              <a:ext cx="4320000" cy="324000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E974DC6-D688-42FB-6162-469A66FFE5A2}"/>
                </a:ext>
              </a:extLst>
            </p:cNvPr>
            <p:cNvSpPr/>
            <p:nvPr/>
          </p:nvSpPr>
          <p:spPr>
            <a:xfrm>
              <a:off x="2851842" y="3920151"/>
              <a:ext cx="380246" cy="3899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33F90A7-0026-8E45-F8C7-94103D675BC5}"/>
              </a:ext>
            </a:extLst>
          </p:cNvPr>
          <p:cNvGrpSpPr/>
          <p:nvPr/>
        </p:nvGrpSpPr>
        <p:grpSpPr>
          <a:xfrm>
            <a:off x="7495528" y="2126795"/>
            <a:ext cx="4320000" cy="3548017"/>
            <a:chOff x="6635449" y="2099634"/>
            <a:chExt cx="4320000" cy="3548017"/>
          </a:xfrm>
        </p:grpSpPr>
        <p:sp>
          <p:nvSpPr>
            <p:cNvPr id="12" name="내용 개체 틀 2">
              <a:extLst>
                <a:ext uri="{FF2B5EF4-FFF2-40B4-BE49-F238E27FC236}">
                  <a16:creationId xmlns:a16="http://schemas.microsoft.com/office/drawing/2014/main" id="{FA8A89EA-1303-6C37-A276-280A7418EA41}"/>
                </a:ext>
              </a:extLst>
            </p:cNvPr>
            <p:cNvSpPr txBox="1">
              <a:spLocks/>
            </p:cNvSpPr>
            <p:nvPr/>
          </p:nvSpPr>
          <p:spPr>
            <a:xfrm>
              <a:off x="7860673" y="5339635"/>
              <a:ext cx="1973655" cy="30801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40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P=3, D=700(simple)</a:t>
              </a:r>
            </a:p>
            <a:p>
              <a:pPr marL="0" indent="0">
                <a:buNone/>
              </a:pPr>
              <a:endPara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34936B7-75E6-E6EB-A7F0-67DEDBD07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5449" y="2099634"/>
              <a:ext cx="4320000" cy="324000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E5AC1D-7727-65AE-809B-5A0B3CF23F42}"/>
                </a:ext>
              </a:extLst>
            </p:cNvPr>
            <p:cNvSpPr/>
            <p:nvPr/>
          </p:nvSpPr>
          <p:spPr>
            <a:xfrm>
              <a:off x="8605326" y="3920150"/>
              <a:ext cx="710690" cy="3899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0C12AC4-7483-7AD0-1B4F-343C25D1846E}"/>
              </a:ext>
            </a:extLst>
          </p:cNvPr>
          <p:cNvGrpSpPr/>
          <p:nvPr/>
        </p:nvGrpSpPr>
        <p:grpSpPr>
          <a:xfrm>
            <a:off x="642223" y="2442610"/>
            <a:ext cx="2881705" cy="1791329"/>
            <a:chOff x="642223" y="2442610"/>
            <a:chExt cx="2881705" cy="179132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794865A-4D13-27E5-7C68-2431EEAC8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72" t="53607" r="11907" b="10763"/>
            <a:stretch/>
          </p:blipFill>
          <p:spPr>
            <a:xfrm>
              <a:off x="642223" y="2442610"/>
              <a:ext cx="2881705" cy="1791329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13DFC12-D0BC-4F61-6370-FFC6039F6239}"/>
                </a:ext>
              </a:extLst>
            </p:cNvPr>
            <p:cNvSpPr/>
            <p:nvPr/>
          </p:nvSpPr>
          <p:spPr>
            <a:xfrm>
              <a:off x="2138334" y="3143285"/>
              <a:ext cx="380246" cy="3899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3057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Demo</a:t>
            </a:r>
            <a:endParaRPr lang="ko-KR" altLang="en-US" sz="1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63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Our Algorithm</a:t>
            </a:r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054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Design own algorithm</a:t>
            </a:r>
          </a:p>
          <a:p>
            <a:pPr marL="0" indent="0">
              <a:buNone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- </a:t>
            </a:r>
            <a:r>
              <a:rPr lang="en-US" altLang="ko-KR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A*, D* </a:t>
            </a:r>
            <a:r>
              <a:rPr lang="ko-KR" altLang="en-US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기반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장애물 회피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Using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python &amp; ROS</a:t>
            </a:r>
          </a:p>
          <a:p>
            <a:pPr marL="0" indent="0">
              <a:buNone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- Simulation</a:t>
            </a:r>
            <a:endParaRPr lang="en-US" altLang="ko-KR" sz="2400" strike="sngStrike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Using </a:t>
            </a:r>
            <a:r>
              <a:rPr lang="en-US" altLang="ko-KR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drone</a:t>
            </a:r>
          </a:p>
          <a:p>
            <a:pPr marL="0" indent="0">
              <a:buNone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- 3D path planning</a:t>
            </a:r>
          </a:p>
          <a:p>
            <a:pPr marL="0" indent="0">
              <a:buNone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- Safety distance</a:t>
            </a:r>
          </a:p>
          <a:p>
            <a:pPr marL="0" indent="0">
              <a:buNone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- Cost function optimization</a:t>
            </a:r>
            <a:endParaRPr lang="en-US" altLang="ko-KR" sz="2400" strike="sngStrike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33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A* Algorithm</a:t>
            </a:r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054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Search-based algorithm</a:t>
            </a:r>
          </a:p>
          <a:p>
            <a:r>
              <a:rPr 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Dijkstra + heuristic cost</a:t>
            </a:r>
          </a:p>
          <a:p>
            <a:endParaRPr lang="en-US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Cost function : f(n) = g(n) + h(n)</a:t>
            </a:r>
          </a:p>
          <a:p>
            <a:pPr marL="0" indent="0">
              <a:buNone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g(n) :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node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까지의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cost</a:t>
            </a:r>
          </a:p>
          <a:p>
            <a:pPr marL="0" indent="0">
              <a:buNone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h(n) :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node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부터 목표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node</a:t>
            </a:r>
          </a:p>
          <a:p>
            <a:pPr marL="0" indent="0">
              <a:buNone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	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까지의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heuristic cost</a:t>
            </a:r>
          </a:p>
        </p:txBody>
      </p:sp>
      <p:pic>
        <p:nvPicPr>
          <p:cNvPr id="2050" name="Picture 2" descr="astar">
            <a:extLst>
              <a:ext uri="{FF2B5EF4-FFF2-40B4-BE49-F238E27FC236}">
                <a16:creationId xmlns:a16="http://schemas.microsoft.com/office/drawing/2014/main" id="{77F4E328-60C3-5538-C46B-4B5A3251C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295525"/>
            <a:ext cx="530542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91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A* Algorithm</a:t>
            </a:r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E4C4B5-359E-F9FA-EA53-A842CE0C3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88" y="76199"/>
            <a:ext cx="8924424" cy="6670963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EB5E0D4F-A6E0-8AF6-D08E-F2E914FDC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054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Flowchart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0BF6AD-D0B0-C5EC-9F34-3211FF835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83" y="1099344"/>
            <a:ext cx="3162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6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D* Algorithm</a:t>
            </a:r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054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Search-based algorithm</a:t>
            </a:r>
          </a:p>
          <a:p>
            <a:r>
              <a:rPr 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Dynamic A*</a:t>
            </a:r>
          </a:p>
          <a:p>
            <a:r>
              <a:rPr 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Backward searching</a:t>
            </a:r>
          </a:p>
          <a:p>
            <a:r>
              <a:rPr 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Pre-mapped global map</a:t>
            </a:r>
          </a:p>
          <a:p>
            <a:r>
              <a:rPr 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Bigger memory required</a:t>
            </a:r>
          </a:p>
          <a:p>
            <a:endParaRPr lang="en-US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Cost function : f(n) = g(n) + h(n)</a:t>
            </a:r>
          </a:p>
          <a:p>
            <a:pPr marL="0" indent="0">
              <a:buNone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g(n) :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node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까지의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cost</a:t>
            </a:r>
          </a:p>
          <a:p>
            <a:pPr marL="0" indent="0">
              <a:buNone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h(n) :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node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부터 목표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node</a:t>
            </a:r>
          </a:p>
          <a:p>
            <a:pPr marL="0" indent="0">
              <a:buNone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	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까지의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heuristic cost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9689F1-4AAD-9A58-FE36-FBD6DC6A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532" y="2533650"/>
            <a:ext cx="3651268" cy="3238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B69B94-B0D2-D1CB-C16D-2C79893AD255}"/>
              </a:ext>
            </a:extLst>
          </p:cNvPr>
          <p:cNvSpPr txBox="1"/>
          <p:nvPr/>
        </p:nvSpPr>
        <p:spPr>
          <a:xfrm>
            <a:off x="7558971" y="5772395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Development of a Navigation Control Algorithm </a:t>
            </a:r>
          </a:p>
          <a:p>
            <a:pPr algn="r"/>
            <a:r>
              <a:rPr lang="en-US" altLang="ko-KR" sz="8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for Mobile Robots Using D* Search and Fuzzy Algorithm</a:t>
            </a:r>
          </a:p>
          <a:p>
            <a:pPr algn="r"/>
            <a:r>
              <a:rPr lang="en-US" altLang="ko-KR" sz="8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Yun-Ha Jung, Hyo-</a:t>
            </a:r>
            <a:r>
              <a:rPr lang="en-US" altLang="ko-KR" sz="80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Woon</a:t>
            </a:r>
            <a:r>
              <a:rPr lang="en-US" altLang="ko-KR" sz="8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Park, Sang-</a:t>
            </a:r>
            <a:r>
              <a:rPr lang="en-US" altLang="ko-KR" sz="80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Jin</a:t>
            </a:r>
            <a:r>
              <a:rPr lang="en-US" altLang="ko-KR" sz="8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Lee and Moon-Cheol Won</a:t>
            </a:r>
            <a:endParaRPr lang="ko-KR" altLang="en-US" sz="8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403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BEDF76-F7E0-5B22-1664-FBE675A0A13C}"/>
              </a:ext>
            </a:extLst>
          </p:cNvPr>
          <p:cNvSpPr/>
          <p:nvPr/>
        </p:nvSpPr>
        <p:spPr>
          <a:xfrm>
            <a:off x="4197638" y="1540698"/>
            <a:ext cx="1350335" cy="200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Planning</a:t>
            </a:r>
          </a:p>
          <a:p>
            <a:pPr algn="ctr"/>
            <a:r>
              <a:rPr lang="en-US" altLang="ko-KR"/>
              <a:t>Node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Schematic</a:t>
            </a:r>
            <a:endParaRPr lang="ko-KR" altLang="en-US" sz="1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27032" y="1198227"/>
            <a:ext cx="4928104" cy="50042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G마켓 산스 TTF Medium"/>
                <a:ea typeface="G마켓 산스 TTF Medium" panose="02000000000000000000" pitchFamily="2" charset="-127"/>
              </a:rPr>
              <a:t>3 IOs / 3 Nodes / 6 Topics</a:t>
            </a:r>
          </a:p>
          <a:p>
            <a:pPr marL="0" indent="0">
              <a:buNone/>
            </a:pPr>
            <a:endParaRPr lang="en-US" altLang="ko-KR" sz="1600" dirty="0">
              <a:latin typeface="G마켓 산스 TTF Medium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Medium"/>
                <a:ea typeface="G마켓 산스 TTF Medium" panose="02000000000000000000" pitchFamily="2" charset="-127"/>
              </a:rPr>
              <a:t>IOs: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Satellite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Detect and manage obstacles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User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Set destination point</a:t>
            </a: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Medium"/>
                <a:ea typeface="G마켓 산스 TTF Medium" panose="02000000000000000000" pitchFamily="2" charset="-127"/>
              </a:rPr>
              <a:t>Nodes: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Medium"/>
                <a:ea typeface="G마켓 산스 TTF Medium" panose="02000000000000000000" pitchFamily="2" charset="-127"/>
              </a:rPr>
              <a:t>Planning Node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Make map with obstacle. Path planning with current position, destination and map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Medium"/>
                <a:ea typeface="G마켓 산스 TTF Medium" panose="02000000000000000000" pitchFamily="2" charset="-127"/>
              </a:rPr>
              <a:t>Control Node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Transfer control signals and arrived trigger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6AB34C4-D2FE-1121-97FD-054FA1E6AB77}"/>
              </a:ext>
            </a:extLst>
          </p:cNvPr>
          <p:cNvSpPr/>
          <p:nvPr/>
        </p:nvSpPr>
        <p:spPr>
          <a:xfrm>
            <a:off x="838200" y="1512888"/>
            <a:ext cx="1350335" cy="691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700"/>
              <a:t>Satellite</a:t>
            </a:r>
            <a:endParaRPr lang="ko-KR" altLang="en-US" sz="17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A313492-5291-58F0-DE6D-9B8B9305E4DB}"/>
              </a:ext>
            </a:extLst>
          </p:cNvPr>
          <p:cNvSpPr/>
          <p:nvPr/>
        </p:nvSpPr>
        <p:spPr>
          <a:xfrm>
            <a:off x="877629" y="5519391"/>
            <a:ext cx="1350335" cy="691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Drone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35D001-D200-EA92-6F38-503972DB4D3B}"/>
              </a:ext>
            </a:extLst>
          </p:cNvPr>
          <p:cNvSpPr/>
          <p:nvPr/>
        </p:nvSpPr>
        <p:spPr>
          <a:xfrm>
            <a:off x="4199853" y="4183890"/>
            <a:ext cx="1350336" cy="6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Control</a:t>
            </a:r>
          </a:p>
          <a:p>
            <a:pPr algn="ctr"/>
            <a:r>
              <a:rPr lang="en-US" altLang="ko-KR"/>
              <a:t>Node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FD3FAE-24E8-CBE4-27ED-624A7BD1AC6C}"/>
              </a:ext>
            </a:extLst>
          </p:cNvPr>
          <p:cNvSpPr/>
          <p:nvPr/>
        </p:nvSpPr>
        <p:spPr>
          <a:xfrm>
            <a:off x="4197638" y="5519391"/>
            <a:ext cx="1350336" cy="6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MAVROS</a:t>
            </a:r>
          </a:p>
          <a:p>
            <a:pPr algn="ctr"/>
            <a:r>
              <a:rPr lang="en-US" altLang="ko-KR"/>
              <a:t>(MAVLink)</a:t>
            </a:r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719A44E-F63A-BDA2-237E-614DD9198D22}"/>
              </a:ext>
            </a:extLst>
          </p:cNvPr>
          <p:cNvSpPr/>
          <p:nvPr/>
        </p:nvSpPr>
        <p:spPr>
          <a:xfrm>
            <a:off x="838199" y="2844965"/>
            <a:ext cx="1350335" cy="691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User</a:t>
            </a:r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412CDED-2430-3CC7-8443-F705295F8073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188535" y="1858446"/>
            <a:ext cx="2011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F20F849-23E8-D2A7-CFBF-2D49B7099E3C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2188534" y="3190523"/>
            <a:ext cx="2011319" cy="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12E0B02-06C7-3640-3309-7B0510F2C1F1}"/>
              </a:ext>
            </a:extLst>
          </p:cNvPr>
          <p:cNvCxnSpPr>
            <a:cxnSpLocks/>
          </p:cNvCxnSpPr>
          <p:nvPr/>
        </p:nvCxnSpPr>
        <p:spPr>
          <a:xfrm>
            <a:off x="4732961" y="4886370"/>
            <a:ext cx="0" cy="6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541A96F-9048-0AE1-CB44-4AC4F5EAB913}"/>
              </a:ext>
            </a:extLst>
          </p:cNvPr>
          <p:cNvCxnSpPr>
            <a:cxnSpLocks/>
          </p:cNvCxnSpPr>
          <p:nvPr/>
        </p:nvCxnSpPr>
        <p:spPr>
          <a:xfrm flipH="1" flipV="1">
            <a:off x="5039824" y="4870416"/>
            <a:ext cx="1" cy="6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E9D9BD5-A084-9F3D-1631-41E02E644EFC}"/>
              </a:ext>
            </a:extLst>
          </p:cNvPr>
          <p:cNvCxnSpPr>
            <a:cxnSpLocks/>
          </p:cNvCxnSpPr>
          <p:nvPr/>
        </p:nvCxnSpPr>
        <p:spPr>
          <a:xfrm>
            <a:off x="4732961" y="3548989"/>
            <a:ext cx="0" cy="6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F773757-00BC-BDA3-5851-AA72592617DB}"/>
              </a:ext>
            </a:extLst>
          </p:cNvPr>
          <p:cNvCxnSpPr>
            <a:cxnSpLocks/>
          </p:cNvCxnSpPr>
          <p:nvPr/>
        </p:nvCxnSpPr>
        <p:spPr>
          <a:xfrm flipV="1">
            <a:off x="5044139" y="3536081"/>
            <a:ext cx="0" cy="6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DEFEE86-605C-50A4-2FF4-87655D9E63F7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>
            <a:off x="2227964" y="5864949"/>
            <a:ext cx="196967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52CCCCB-1A35-4E5C-02DA-AD0CEA327F42}"/>
              </a:ext>
            </a:extLst>
          </p:cNvPr>
          <p:cNvSpPr txBox="1"/>
          <p:nvPr/>
        </p:nvSpPr>
        <p:spPr>
          <a:xfrm>
            <a:off x="2630729" y="1540699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/pp/obs</a:t>
            </a:r>
            <a:endParaRPr lang="ko-KR" altLang="en-US" sz="14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250F79-72A3-7737-3027-6A8E16C266A7}"/>
              </a:ext>
            </a:extLst>
          </p:cNvPr>
          <p:cNvSpPr txBox="1"/>
          <p:nvPr/>
        </p:nvSpPr>
        <p:spPr>
          <a:xfrm>
            <a:off x="3382900" y="3707809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/pp/checkpoint</a:t>
            </a:r>
            <a:endParaRPr lang="ko-KR" altLang="en-US" sz="14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20AB53C-D1FE-C4A6-A168-55B04CEE4C49}"/>
              </a:ext>
            </a:extLst>
          </p:cNvPr>
          <p:cNvSpPr txBox="1"/>
          <p:nvPr/>
        </p:nvSpPr>
        <p:spPr>
          <a:xfrm>
            <a:off x="2519805" y="2882746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/pp/destination</a:t>
            </a:r>
            <a:endParaRPr lang="ko-KR" altLang="en-US" sz="14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24BCA9D-AF8D-917C-B19D-527FA2A7DBA8}"/>
              </a:ext>
            </a:extLst>
          </p:cNvPr>
          <p:cNvSpPr txBox="1"/>
          <p:nvPr/>
        </p:nvSpPr>
        <p:spPr>
          <a:xfrm>
            <a:off x="5039824" y="3700372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/pp/cp_arr</a:t>
            </a:r>
            <a:endParaRPr lang="ko-KR" altLang="en-US" sz="14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CC6BAF1-C581-0376-0CC8-D0A74E6B3D8C}"/>
              </a:ext>
            </a:extLst>
          </p:cNvPr>
          <p:cNvSpPr txBox="1"/>
          <p:nvPr/>
        </p:nvSpPr>
        <p:spPr>
          <a:xfrm>
            <a:off x="1810643" y="4990715"/>
            <a:ext cx="299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altLang="ko-KR" sz="1400" b="0" dirty="0">
                <a:effectLst/>
              </a:rPr>
              <a:t>/mavros/setpoint_velocity/cmd_vel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2A3A5C-4291-1482-3892-CE9299BD2BDD}"/>
              </a:ext>
            </a:extLst>
          </p:cNvPr>
          <p:cNvSpPr txBox="1"/>
          <p:nvPr/>
        </p:nvSpPr>
        <p:spPr>
          <a:xfrm>
            <a:off x="5041214" y="5191223"/>
            <a:ext cx="1748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/mavros/local/pose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780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5695" y="1512888"/>
            <a:ext cx="5259373" cy="50042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1600">
                <a:latin typeface="G마켓 산스 TTF Medium"/>
                <a:ea typeface="G마켓 산스 TTF Medium" panose="02000000000000000000" pitchFamily="2" charset="-127"/>
              </a:rPr>
              <a:t>Topics:</a:t>
            </a:r>
          </a:p>
          <a:p>
            <a:pPr marL="0" indent="0">
              <a:buNone/>
            </a:pPr>
            <a:endParaRPr lang="en-US" altLang="ko-KR" sz="1600">
              <a:latin typeface="G마켓 산스 TTF Medium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/pp/obs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 contains array of </a:t>
            </a:r>
            <a:r>
              <a:rPr lang="en-US" altLang="ko-KR" sz="160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xyz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coordinates of obstacle</a:t>
            </a: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/pp/destination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contains </a:t>
            </a:r>
            <a:r>
              <a:rPr lang="en-US" altLang="ko-KR" sz="160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xyz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coordinates of destination</a:t>
            </a: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/pp/checkpoint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contains </a:t>
            </a:r>
            <a:r>
              <a:rPr lang="en-US" altLang="ko-KR" sz="160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xyz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coordinates of checkpoint, way to destination</a:t>
            </a:r>
          </a:p>
          <a:p>
            <a:pPr marL="0" indent="0">
              <a:buNone/>
            </a:pPr>
            <a:r>
              <a:rPr lang="da-DK" altLang="ko-KR" sz="1600" b="0">
                <a:solidFill>
                  <a:srgbClr val="FF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/mavros/setpoint_velocity/cmd_vel</a:t>
            </a:r>
            <a:r>
              <a:rPr 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contains </a:t>
            </a:r>
            <a:r>
              <a:rPr lang="en-US" sz="160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xyz</a:t>
            </a:r>
            <a:r>
              <a:rPr 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velocity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signal </a:t>
            </a:r>
            <a:r>
              <a:rPr 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to checkpoint</a:t>
            </a:r>
            <a:endParaRPr lang="en-US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/pp/cp_arr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contains bool if drone arrived checkpoint</a:t>
            </a: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/mavros/local/pose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contains </a:t>
            </a:r>
            <a:r>
              <a:rPr lang="en-US" altLang="ko-KR" sz="160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xyz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coordinates of drone's local position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21117183-4D7C-06F7-D937-6D0ECCEF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Schematic</a:t>
            </a:r>
            <a:endParaRPr lang="ko-KR" altLang="en-US" sz="1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9221C2-3EBC-AF46-F764-2405880DD2C8}"/>
              </a:ext>
            </a:extLst>
          </p:cNvPr>
          <p:cNvSpPr/>
          <p:nvPr/>
        </p:nvSpPr>
        <p:spPr>
          <a:xfrm>
            <a:off x="4197638" y="1540698"/>
            <a:ext cx="1350335" cy="200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Planning</a:t>
            </a:r>
          </a:p>
          <a:p>
            <a:pPr algn="ctr"/>
            <a:r>
              <a:rPr lang="en-US" altLang="ko-KR"/>
              <a:t>Node</a:t>
            </a: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132833B-1C4B-8600-8814-9BA3E9B3356C}"/>
              </a:ext>
            </a:extLst>
          </p:cNvPr>
          <p:cNvSpPr/>
          <p:nvPr/>
        </p:nvSpPr>
        <p:spPr>
          <a:xfrm>
            <a:off x="838200" y="1512888"/>
            <a:ext cx="1350335" cy="691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700"/>
              <a:t>Satellite</a:t>
            </a:r>
            <a:endParaRPr lang="ko-KR" altLang="en-US" sz="170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5F45A14-1BDF-D9AE-A982-165F06150E46}"/>
              </a:ext>
            </a:extLst>
          </p:cNvPr>
          <p:cNvSpPr/>
          <p:nvPr/>
        </p:nvSpPr>
        <p:spPr>
          <a:xfrm>
            <a:off x="877629" y="5519391"/>
            <a:ext cx="1350335" cy="691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Drone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E05727-D165-4624-0CAB-D9DA182E89BB}"/>
              </a:ext>
            </a:extLst>
          </p:cNvPr>
          <p:cNvSpPr/>
          <p:nvPr/>
        </p:nvSpPr>
        <p:spPr>
          <a:xfrm>
            <a:off x="4199853" y="4183890"/>
            <a:ext cx="1350336" cy="6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Control</a:t>
            </a:r>
          </a:p>
          <a:p>
            <a:pPr algn="ctr"/>
            <a:r>
              <a:rPr lang="en-US" altLang="ko-KR"/>
              <a:t>Node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999130-362A-0CC1-9536-A14946F7FFA3}"/>
              </a:ext>
            </a:extLst>
          </p:cNvPr>
          <p:cNvSpPr/>
          <p:nvPr/>
        </p:nvSpPr>
        <p:spPr>
          <a:xfrm>
            <a:off x="4197638" y="5519391"/>
            <a:ext cx="1350336" cy="6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MAVROS</a:t>
            </a:r>
          </a:p>
          <a:p>
            <a:pPr algn="ctr"/>
            <a:r>
              <a:rPr lang="en-US" altLang="ko-KR"/>
              <a:t>(MAVLink)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AC80AC2-A52A-9269-7A38-429442157C54}"/>
              </a:ext>
            </a:extLst>
          </p:cNvPr>
          <p:cNvSpPr/>
          <p:nvPr/>
        </p:nvSpPr>
        <p:spPr>
          <a:xfrm>
            <a:off x="838199" y="2844965"/>
            <a:ext cx="1350335" cy="691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User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8827E4E-E7A4-0F76-0FEB-A1A438CD791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188535" y="1858446"/>
            <a:ext cx="2011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3FA50B3-BFAB-4BB8-602E-8D3965020E3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188534" y="3190523"/>
            <a:ext cx="2011319" cy="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34B2858-9BA8-F18C-862A-7E2049FEFAD3}"/>
              </a:ext>
            </a:extLst>
          </p:cNvPr>
          <p:cNvCxnSpPr>
            <a:cxnSpLocks/>
          </p:cNvCxnSpPr>
          <p:nvPr/>
        </p:nvCxnSpPr>
        <p:spPr>
          <a:xfrm>
            <a:off x="4732961" y="4886370"/>
            <a:ext cx="0" cy="6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86DBA8B-B4A2-346B-2D91-449C4857FDCC}"/>
              </a:ext>
            </a:extLst>
          </p:cNvPr>
          <p:cNvCxnSpPr>
            <a:cxnSpLocks/>
          </p:cNvCxnSpPr>
          <p:nvPr/>
        </p:nvCxnSpPr>
        <p:spPr>
          <a:xfrm flipH="1" flipV="1">
            <a:off x="5039824" y="4870416"/>
            <a:ext cx="1" cy="6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8AAC26E-2B7D-BF2B-89F7-3F43AEB042CC}"/>
              </a:ext>
            </a:extLst>
          </p:cNvPr>
          <p:cNvCxnSpPr>
            <a:cxnSpLocks/>
          </p:cNvCxnSpPr>
          <p:nvPr/>
        </p:nvCxnSpPr>
        <p:spPr>
          <a:xfrm>
            <a:off x="4732961" y="3548989"/>
            <a:ext cx="0" cy="6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C275EB7-68B7-F0EB-898A-3EBB9BB8631D}"/>
              </a:ext>
            </a:extLst>
          </p:cNvPr>
          <p:cNvCxnSpPr>
            <a:cxnSpLocks/>
          </p:cNvCxnSpPr>
          <p:nvPr/>
        </p:nvCxnSpPr>
        <p:spPr>
          <a:xfrm flipV="1">
            <a:off x="5044139" y="3536081"/>
            <a:ext cx="0" cy="6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817B1AD-E2F2-B0F3-441B-01242C1EB192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2227964" y="5864949"/>
            <a:ext cx="196967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5334CAC-FE90-1AA8-CE6D-4E94A985FA13}"/>
              </a:ext>
            </a:extLst>
          </p:cNvPr>
          <p:cNvSpPr txBox="1"/>
          <p:nvPr/>
        </p:nvSpPr>
        <p:spPr>
          <a:xfrm>
            <a:off x="2630729" y="1540699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/pp/obs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DDF61F-2D13-307C-D2CA-C6C1FC253434}"/>
              </a:ext>
            </a:extLst>
          </p:cNvPr>
          <p:cNvSpPr txBox="1"/>
          <p:nvPr/>
        </p:nvSpPr>
        <p:spPr>
          <a:xfrm>
            <a:off x="3382900" y="3707809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/pp/checkpoint</a:t>
            </a:r>
            <a:endParaRPr lang="ko-KR" altLang="en-US" sz="1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C92C14-D26F-5A36-8770-903ED4697B1A}"/>
              </a:ext>
            </a:extLst>
          </p:cNvPr>
          <p:cNvSpPr txBox="1"/>
          <p:nvPr/>
        </p:nvSpPr>
        <p:spPr>
          <a:xfrm>
            <a:off x="2519805" y="2882746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/pp/destination</a:t>
            </a:r>
            <a:endParaRPr lang="ko-KR" altLang="en-US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91E179-EA56-9EF2-FB32-41778D67AE39}"/>
              </a:ext>
            </a:extLst>
          </p:cNvPr>
          <p:cNvSpPr txBox="1"/>
          <p:nvPr/>
        </p:nvSpPr>
        <p:spPr>
          <a:xfrm>
            <a:off x="5039824" y="3700372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/pp/cp_arr</a:t>
            </a:r>
            <a:endParaRPr lang="ko-KR" alt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CDF054-26EB-81C7-3680-39F3E556F9C3}"/>
              </a:ext>
            </a:extLst>
          </p:cNvPr>
          <p:cNvSpPr txBox="1"/>
          <p:nvPr/>
        </p:nvSpPr>
        <p:spPr>
          <a:xfrm>
            <a:off x="4984323" y="5150292"/>
            <a:ext cx="1748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/mavros/local/pose</a:t>
            </a:r>
            <a:endParaRPr lang="ko-KR" altLang="en-US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200C1E-7713-8F89-546E-742B723FCF61}"/>
              </a:ext>
            </a:extLst>
          </p:cNvPr>
          <p:cNvSpPr txBox="1"/>
          <p:nvPr/>
        </p:nvSpPr>
        <p:spPr>
          <a:xfrm>
            <a:off x="1810643" y="4990715"/>
            <a:ext cx="299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altLang="ko-KR" sz="1400" b="0">
                <a:solidFill>
                  <a:srgbClr val="FF0000"/>
                </a:solidFill>
                <a:effectLst/>
              </a:rPr>
              <a:t>/mavros/setpoint_velocity/cmd_vel</a:t>
            </a:r>
          </a:p>
        </p:txBody>
      </p:sp>
    </p:spTree>
    <p:extLst>
      <p:ext uri="{BB962C8B-B14F-4D97-AF65-F5344CB8AC3E}">
        <p14:creationId xmlns:p14="http://schemas.microsoft.com/office/powerpoint/2010/main" val="355355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/>
                <a:ea typeface="G마켓 산스 TTF Bold"/>
              </a:rPr>
              <a:t>Simulation</a:t>
            </a:r>
            <a:r>
              <a:rPr lang="en-US" altLang="ko-KR" sz="18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sz="1800"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lt"/>
              </a:rPr>
              <a:t>problem</a:t>
            </a:r>
            <a:r>
              <a:rPr lang="en-US" altLang="ko-KR" sz="18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sz="1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E0D24E23-BF45-1D79-61EF-DE34137F8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85" y="1430160"/>
            <a:ext cx="10760298" cy="525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2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97C0C4316BEA640BC1DC32A398D4785" ma:contentTypeVersion="14" ma:contentTypeDescription="새 문서를 만듭니다." ma:contentTypeScope="" ma:versionID="c246bde98d785111b3c10f4d88efb970">
  <xsd:schema xmlns:xsd="http://www.w3.org/2001/XMLSchema" xmlns:xs="http://www.w3.org/2001/XMLSchema" xmlns:p="http://schemas.microsoft.com/office/2006/metadata/properties" xmlns:ns3="42a87c74-49d2-4898-a86c-ca3f53b59126" xmlns:ns4="736ae43f-2eee-4635-b35e-a4e0577211e3" targetNamespace="http://schemas.microsoft.com/office/2006/metadata/properties" ma:root="true" ma:fieldsID="ecb2f95e49a96a382d63833dfe2a0cdc" ns3:_="" ns4:_="">
    <xsd:import namespace="42a87c74-49d2-4898-a86c-ca3f53b59126"/>
    <xsd:import namespace="736ae43f-2eee-4635-b35e-a4e0577211e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a87c74-49d2-4898-a86c-ca3f53b5912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6ae43f-2eee-4635-b35e-a4e0577211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773FCF-4921-48FF-AAF8-71E24621B0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0D75B4-791A-47FE-BDBA-3C6DFBA70B27}">
  <ds:schemaRefs>
    <ds:schemaRef ds:uri="42a87c74-49d2-4898-a86c-ca3f53b59126"/>
    <ds:schemaRef ds:uri="736ae43f-2eee-4635-b35e-a4e0577211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712FE78-8970-44E8-80CC-C45C95B5C239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42a87c74-49d2-4898-a86c-ca3f53b59126"/>
    <ds:schemaRef ds:uri="http://schemas.microsoft.com/office/2006/metadata/properties"/>
    <ds:schemaRef ds:uri="http://purl.org/dc/terms/"/>
    <ds:schemaRef ds:uri="736ae43f-2eee-4635-b35e-a4e0577211e3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1425</Words>
  <Application>Microsoft Office PowerPoint</Application>
  <PresentationFormat>와이드스크린</PresentationFormat>
  <Paragraphs>277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G마켓 산스 TTF Bold</vt:lpstr>
      <vt:lpstr>G마켓 산스 TTF Light</vt:lpstr>
      <vt:lpstr>G마켓 산스 TTF Medium</vt:lpstr>
      <vt:lpstr>맑은 고딕</vt:lpstr>
      <vt:lpstr>Arial</vt:lpstr>
      <vt:lpstr>Office 테마</vt:lpstr>
      <vt:lpstr>캡스톤 디자인 - Path Planning Final</vt:lpstr>
      <vt:lpstr>Path Planning</vt:lpstr>
      <vt:lpstr>Our Algorithm</vt:lpstr>
      <vt:lpstr>A* Algorithm</vt:lpstr>
      <vt:lpstr>A* Algorithm</vt:lpstr>
      <vt:lpstr>D* Algorithm</vt:lpstr>
      <vt:lpstr>Schematic</vt:lpstr>
      <vt:lpstr>Schematic</vt:lpstr>
      <vt:lpstr>Simulation(problem)</vt:lpstr>
      <vt:lpstr>Simulation</vt:lpstr>
      <vt:lpstr>Simulation</vt:lpstr>
      <vt:lpstr>Simulation</vt:lpstr>
      <vt:lpstr>Simulation(result)</vt:lpstr>
      <vt:lpstr>Control</vt:lpstr>
      <vt:lpstr>Control(Overshooting)</vt:lpstr>
      <vt:lpstr>Control(Overshooting – default step position input)</vt:lpstr>
      <vt:lpstr>Control(Overshooting – sigmoid position input)</vt:lpstr>
      <vt:lpstr>Control(Overshooting – P-controlled velocity)</vt:lpstr>
      <vt:lpstr>Control(Overshooting – PD-controlled velocity)</vt:lpstr>
      <vt:lpstr>Control(Overshooting – PD-controlled velocity)</vt:lpstr>
      <vt:lpstr>Planning</vt:lpstr>
      <vt:lpstr>Planning(Dynamic)</vt:lpstr>
      <vt:lpstr>Planning(Path simplification)</vt:lpstr>
      <vt:lpstr>Planning(Path simplification)</vt:lpstr>
      <vt:lpstr>Planning(Path simplification - comparison)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윤준영(***6***150)</dc:creator>
  <cp:lastModifiedBy>윤준영(***3***001)</cp:lastModifiedBy>
  <cp:revision>4</cp:revision>
  <dcterms:created xsi:type="dcterms:W3CDTF">2022-08-01T13:58:11Z</dcterms:created>
  <dcterms:modified xsi:type="dcterms:W3CDTF">2024-09-25T15:46:49Z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0x010100497C0C4316BEA640BC1DC32A398D4785</vt:lpwstr>
  </property>
</Properties>
</file>