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77" r:id="rId11"/>
    <p:sldId id="272" r:id="rId12"/>
    <p:sldId id="273" r:id="rId13"/>
    <p:sldId id="283" r:id="rId14"/>
    <p:sldId id="279" r:id="rId15"/>
    <p:sldId id="280" r:id="rId16"/>
    <p:sldId id="281" r:id="rId17"/>
    <p:sldId id="282" r:id="rId18"/>
    <p:sldId id="274" r:id="rId19"/>
    <p:sldId id="275" r:id="rId20"/>
    <p:sldId id="276" r:id="rId21"/>
    <p:sldId id="278" r:id="rId22"/>
    <p:sldId id="284" r:id="rId23"/>
    <p:sldId id="285" r:id="rId24"/>
    <p:sldId id="286" r:id="rId25"/>
    <p:sldId id="287" r:id="rId26"/>
    <p:sldId id="288" r:id="rId27"/>
    <p:sldId id="289" r:id="rId28"/>
    <p:sldId id="25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F50"/>
    <a:srgbClr val="9A9A9A"/>
    <a:srgbClr val="595959"/>
    <a:srgbClr val="FF6699"/>
    <a:srgbClr val="969696"/>
    <a:srgbClr val="272938"/>
    <a:srgbClr val="1F2631"/>
    <a:srgbClr val="252E3B"/>
    <a:srgbClr val="48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4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9C6788C-2D46-4DA8-8718-422C4120D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276DE5F-0818-4FA9-8183-86C7719A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CF409FA-08B6-490F-8556-300FDE7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26B1974-3177-45D2-87AC-1406BA7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E27B5C0-6F43-4FA5-9351-AD5A963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E4A67B5-4B56-4024-A295-19938E97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3B937E09-D6A7-4243-9491-042CF0F86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5E8664F-07BF-4214-A4B7-F7AC6AFA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8B90187-7CD3-45E6-978F-FEA628DC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D72E386-22F7-42BF-9FE4-D317A11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8D485C4E-3123-42D2-85A2-F6C50818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476014D-6724-4766-9A51-7612D1ABB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D7D5DC0-DFD4-4D54-840C-5D43719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C0D62F0-93D7-4CD7-B691-8F3A6827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6D38DD7-D6C8-4FFA-9187-987BDC0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4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EAB67FC-9ADD-4823-BA70-92D6AB4B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544AF46-2886-4EB3-8458-DE455163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02BB711-ADA2-4710-A4EB-4705586C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844FB2C-A44B-4192-91D8-FE440E7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2055B2E-608F-4A77-8051-8E2032BC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653CECB-1AED-429B-A4FD-9110619D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84A7B6A-01CB-4076-84EC-7C62254D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876C241-70F4-44FD-8A5F-7C9E91FA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77ED52D-2F6C-4BFA-8A63-64A60DF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DB2B5AB-C8B4-4823-958A-893D6009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0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D5B6B4A-114B-4EB6-B5A0-C316E7A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57CFC58-AB91-4AA2-9A71-BC062FB0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61B7410-4A3E-4C32-A6EA-7DCB69F1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CA14FA8-C420-458C-899F-68C430D1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77299A1-8E98-4725-84D4-496DB9C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5AEB259-D819-46C2-8561-CE0CC60A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2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D2DA94-0772-4733-A157-D53876E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6C6B9BA-B1E9-4132-9A88-6A5F6F16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E996D3F9-9BE3-4B0C-9ADF-906012C3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5E8C02B2-B642-414D-9F35-4F18E8CB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ADBF9389-3376-4695-8F8D-D2DB3236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018CE5E-E7CB-4754-A986-A61E99F0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0637A409-D67C-4F1B-A403-06424FDB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396AA300-2B04-4C64-8DD2-06D15B8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1F59A67-52DF-40C7-9ECB-96F9BAA8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519B9067-8B52-4E93-945F-4FEE45FC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1163A4A1-DE71-4762-9700-BA8DF49F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F1F9609-AE0C-4357-B128-7603B8EF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B1E7E916-F690-4897-BA43-097F5A18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5BDC865-87C4-4E01-BF4A-DB9441C7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2E7C84CE-4A38-4B20-A170-569567FF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4A58AF-80F2-4643-8C7D-666181B2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7C22AE2-47CD-4C4E-A382-8A8A2780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516BA05-0393-4300-B95B-FB7E9519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161332A-9403-40EB-B800-45F0058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004B452-9A35-4F07-9716-D5C5532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EFF77F0-13B7-405D-AEB7-71DC32A7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71464E2-D1D5-47BA-BDC2-D4D5603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7CEC80E5-2D69-479F-9A00-D28049F9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12207B3-00EA-456E-9ED2-710BD70F8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EF64DBD-A90C-437C-9D20-91D60290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DB96125-8E7E-4C47-A95A-E8B31FD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1A996E3-42D8-4935-AE20-C5F8F065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6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248FBC81-76BB-45EC-A119-EDDDA9B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FB265225-D81C-4DCA-B29D-535A785B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B5BE00C-C772-4847-995F-B490C3B35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E9C5-6D7E-44FF-9864-C000AD44EB7B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1839618-8FC6-4D5C-A14A-17D27FC3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F02AE5-04E9-4658-BD30-18667109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B810-A8FD-4854-8752-89BA76D3B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RChj7Mg3rC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A38948F-6670-4B2F-9A22-D187FA9DD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DF21ED4-4CB4-45CC-83B0-857972E7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60680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13800" dirty="0" smtClean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Agency FB" panose="020B0503020202020204" pitchFamily="34" charset="0"/>
              </a:rPr>
              <a:t>Bluetooth</a:t>
            </a:r>
            <a:r>
              <a:rPr lang="zh-TW" altLang="en-US" sz="13800" dirty="0" smtClean="0">
                <a:ln w="22225">
                  <a:solidFill>
                    <a:schemeClr val="tx1"/>
                  </a:solidFill>
                  <a:miter lim="800000"/>
                </a:ln>
                <a:latin typeface="Agency FB" panose="020B0503020202020204" pitchFamily="34" charset="0"/>
              </a:rPr>
              <a:t> </a:t>
            </a:r>
            <a:r>
              <a:rPr lang="en-US" altLang="zh-TW" sz="13800" dirty="0" smtClean="0">
                <a:ln w="22225">
                  <a:solidFill>
                    <a:schemeClr val="tx1"/>
                  </a:solidFill>
                  <a:miter lim="800000"/>
                </a:ln>
                <a:latin typeface="Agency FB" panose="020B0503020202020204" pitchFamily="34" charset="0"/>
              </a:rPr>
              <a:t/>
            </a:r>
            <a:br>
              <a:rPr lang="en-US" altLang="zh-TW" sz="13800" dirty="0" smtClean="0">
                <a:ln w="22225">
                  <a:solidFill>
                    <a:schemeClr val="tx1"/>
                  </a:solidFill>
                  <a:miter lim="800000"/>
                </a:ln>
                <a:latin typeface="Agency FB" panose="020B0503020202020204" pitchFamily="34" charset="0"/>
              </a:rPr>
            </a:br>
            <a:r>
              <a:rPr lang="en-US" altLang="zh-TW" sz="13800" dirty="0" err="1" smtClean="0">
                <a:ln w="22225">
                  <a:solidFill>
                    <a:srgbClr val="FFFF00"/>
                  </a:solidFill>
                  <a:miter lim="800000"/>
                </a:ln>
                <a:solidFill>
                  <a:srgbClr val="FFFF00"/>
                </a:solidFill>
                <a:latin typeface="Agency FB" panose="020B0503020202020204" pitchFamily="34" charset="0"/>
              </a:rPr>
              <a:t>s</a:t>
            </a:r>
            <a:r>
              <a:rPr lang="en-US" altLang="zh-TW" sz="13800" dirty="0" err="1" smtClean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Agency FB" panose="020B0503020202020204" pitchFamily="34" charset="0"/>
              </a:rPr>
              <a:t>exploit</a:t>
            </a:r>
            <a:endParaRPr lang="zh-TW" altLang="en-US" sz="138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04B9E6-1E71-48B6-BA8B-92B2747B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「五體不滿足，震撼你的感官」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性與資安的交響曲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Kevin Liu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8657720-CCEA-4E8C-92D6-D6A4A2D2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TDOH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0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2320" y="5110480"/>
            <a:ext cx="2540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訊息 </a:t>
            </a:r>
            <a:r>
              <a:rPr lang="en-US" altLang="zh-TW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encode 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方法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TW" sz="4000" dirty="0" smtClean="0">
                <a:solidFill>
                  <a:prstClr val="white"/>
                </a:solidFill>
              </a:rPr>
              <a:t>1. on-off </a:t>
            </a:r>
            <a:r>
              <a:rPr lang="en-US" altLang="zh-TW" sz="4000" dirty="0">
                <a:solidFill>
                  <a:prstClr val="white"/>
                </a:solidFill>
              </a:rPr>
              <a:t>keying (OOK)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單純的</a:t>
            </a:r>
            <a:r>
              <a:rPr lang="zh-TW" altLang="en-US" sz="3600" dirty="0">
                <a:solidFill>
                  <a:srgbClr val="FFFF00"/>
                </a:solidFill>
              </a:rPr>
              <a:t>亮暗</a:t>
            </a:r>
          </a:p>
          <a:p>
            <a:pPr marL="0" lvl="0" indent="0">
              <a:buNone/>
            </a:pPr>
            <a:r>
              <a:rPr lang="en-US" altLang="zh-TW" sz="4000" dirty="0">
                <a:solidFill>
                  <a:prstClr val="white"/>
                </a:solidFill>
              </a:rPr>
              <a:t>2. Binary Frequency-Shift Keying (B-FSK)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利用</a:t>
            </a:r>
            <a:r>
              <a:rPr lang="zh-TW" altLang="en-US" sz="3600" dirty="0">
                <a:solidFill>
                  <a:srgbClr val="FFFF00"/>
                </a:solidFill>
              </a:rPr>
              <a:t>頻率</a:t>
            </a:r>
            <a:r>
              <a:rPr lang="zh-TW" altLang="en-US" sz="3600" dirty="0">
                <a:solidFill>
                  <a:prstClr val="white"/>
                </a:solidFill>
              </a:rPr>
              <a:t>的不同</a:t>
            </a:r>
          </a:p>
          <a:p>
            <a:pPr marL="0" lvl="0" indent="0">
              <a:buNone/>
            </a:pPr>
            <a:r>
              <a:rPr lang="en-US" altLang="zh-TW" sz="4000" dirty="0">
                <a:solidFill>
                  <a:prstClr val="white"/>
                </a:solidFill>
              </a:rPr>
              <a:t>3. Manchester Encoding</a:t>
            </a:r>
          </a:p>
          <a:p>
            <a:pPr lvl="1"/>
            <a:r>
              <a:rPr lang="zh-TW" altLang="en-US" sz="3600" dirty="0">
                <a:solidFill>
                  <a:srgbClr val="FFFF00"/>
                </a:solidFill>
              </a:rPr>
              <a:t>一對</a:t>
            </a:r>
            <a:r>
              <a:rPr lang="zh-TW" altLang="en-US" sz="3600" dirty="0">
                <a:solidFill>
                  <a:prstClr val="white"/>
                </a:solidFill>
              </a:rPr>
              <a:t>亮暗或暗亮 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46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建立 </a:t>
            </a: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covert </a:t>
            </a:r>
            <a:r>
              <a:rPr lang="en-US" altLang="zh-TW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channel 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的方法</a:t>
            </a:r>
            <a:endParaRPr lang="en-US" altLang="zh-TW" sz="4000" dirty="0">
              <a:solidFill>
                <a:srgbClr val="FFC000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TW" altLang="en-US" sz="4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12" y="1940742"/>
            <a:ext cx="5855177" cy="437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82300" y="2051425"/>
            <a:ext cx="9035796" cy="2920734"/>
            <a:chOff x="1584452" y="3476147"/>
            <a:chExt cx="9035796" cy="292073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452" y="4184033"/>
              <a:ext cx="9035796" cy="2212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931158" y="3511792"/>
              <a:ext cx="14216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電腦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454726" y="3476147"/>
              <a:ext cx="17201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主機板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897909" y="3557958"/>
              <a:ext cx="1720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CPU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磁場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5" y="5280117"/>
            <a:ext cx="10301633" cy="754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TW" altLang="en-US" sz="4800" dirty="0">
                <a:solidFill>
                  <a:srgbClr val="FFFF00"/>
                </a:solidFill>
              </a:rPr>
              <a:t>控制 </a:t>
            </a:r>
            <a:r>
              <a:rPr lang="en-US" altLang="zh-TW" sz="4800" dirty="0">
                <a:solidFill>
                  <a:srgbClr val="FFFF00"/>
                </a:solidFill>
              </a:rPr>
              <a:t>CPU </a:t>
            </a:r>
            <a:r>
              <a:rPr lang="zh-TW" altLang="en-US" sz="4800" dirty="0">
                <a:solidFill>
                  <a:srgbClr val="FFFF00"/>
                </a:solidFill>
              </a:rPr>
              <a:t>的 </a:t>
            </a:r>
            <a:r>
              <a:rPr lang="en-US" altLang="zh-TW" sz="4800" dirty="0">
                <a:solidFill>
                  <a:srgbClr val="FFFF00"/>
                </a:solidFill>
              </a:rPr>
              <a:t>workload = </a:t>
            </a:r>
            <a:r>
              <a:rPr lang="zh-TW" altLang="en-US" sz="4800" dirty="0">
                <a:solidFill>
                  <a:srgbClr val="FFFF00"/>
                </a:solidFill>
              </a:rPr>
              <a:t>控制磁場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572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電磁波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 smtClean="0">
                <a:solidFill>
                  <a:prstClr val="white"/>
                </a:solidFill>
              </a:rPr>
              <a:t>控制 </a:t>
            </a:r>
            <a:r>
              <a:rPr lang="en-US" altLang="zh-TW" sz="4000" dirty="0" smtClean="0">
                <a:solidFill>
                  <a:prstClr val="white"/>
                </a:solidFill>
              </a:rPr>
              <a:t>CPU workload</a:t>
            </a:r>
            <a:r>
              <a:rPr lang="zh-TW" altLang="en-US" sz="3600" dirty="0" smtClean="0">
                <a:solidFill>
                  <a:prstClr val="white"/>
                </a:solidFill>
              </a:rPr>
              <a:t> 來產生電磁波</a:t>
            </a:r>
            <a:endParaRPr lang="en-US" altLang="zh-TW" sz="3600" dirty="0" smtClean="0">
              <a:solidFill>
                <a:prstClr val="white"/>
              </a:solidFill>
            </a:endParaRPr>
          </a:p>
          <a:p>
            <a:pPr lvl="0"/>
            <a:r>
              <a:rPr lang="zh-TW" altLang="en-US" sz="3600" dirty="0">
                <a:solidFill>
                  <a:prstClr val="white"/>
                </a:solidFill>
              </a:rPr>
              <a:t>將這些電磁波</a:t>
            </a:r>
            <a:r>
              <a:rPr lang="zh-TW" altLang="en-US" sz="3600" dirty="0" smtClean="0">
                <a:solidFill>
                  <a:prstClr val="white"/>
                </a:solidFill>
              </a:rPr>
              <a:t>轉為 </a:t>
            </a:r>
            <a:r>
              <a:rPr lang="en-US" altLang="zh-TW" sz="3600" dirty="0" smtClean="0">
                <a:solidFill>
                  <a:prstClr val="white"/>
                </a:solidFill>
              </a:rPr>
              <a:t>GSM</a:t>
            </a:r>
            <a:r>
              <a:rPr lang="en-US" altLang="zh-TW" sz="3600" dirty="0">
                <a:solidFill>
                  <a:prstClr val="white"/>
                </a:solidFill>
              </a:rPr>
              <a:t>, UMTS, LTE </a:t>
            </a:r>
            <a:r>
              <a:rPr lang="zh-TW" altLang="en-US" sz="3600" dirty="0">
                <a:solidFill>
                  <a:prstClr val="white"/>
                </a:solidFill>
              </a:rPr>
              <a:t>的</a:t>
            </a:r>
            <a:r>
              <a:rPr lang="en-US" altLang="zh-TW" sz="3600" dirty="0">
                <a:solidFill>
                  <a:prstClr val="white"/>
                </a:solidFill>
              </a:rPr>
              <a:t>frequency </a:t>
            </a:r>
            <a:r>
              <a:rPr lang="en-US" altLang="zh-TW" sz="3600" dirty="0" smtClean="0">
                <a:solidFill>
                  <a:prstClr val="white"/>
                </a:solidFill>
              </a:rPr>
              <a:t>bands</a:t>
            </a:r>
          </a:p>
          <a:p>
            <a:pPr lvl="1"/>
            <a:r>
              <a:rPr lang="zh-TW" altLang="en-US" sz="3200" dirty="0">
                <a:solidFill>
                  <a:prstClr val="white"/>
                </a:solidFill>
              </a:rPr>
              <a:t>也就是 </a:t>
            </a:r>
            <a:r>
              <a:rPr lang="en-US" altLang="zh-TW" sz="3200" dirty="0">
                <a:solidFill>
                  <a:srgbClr val="FFFF00"/>
                </a:solidFill>
              </a:rPr>
              <a:t>2G</a:t>
            </a:r>
            <a:r>
              <a:rPr lang="en-US" altLang="zh-TW" sz="3200" dirty="0">
                <a:solidFill>
                  <a:prstClr val="white"/>
                </a:solidFill>
              </a:rPr>
              <a:t>, 3G, 4G</a:t>
            </a:r>
          </a:p>
          <a:p>
            <a:pPr lvl="1"/>
            <a:endParaRPr lang="en-US" altLang="zh-TW" dirty="0" smtClean="0">
              <a:solidFill>
                <a:prstClr val="white"/>
              </a:solidFill>
            </a:endParaRPr>
          </a:p>
          <a:p>
            <a:pPr lvl="0"/>
            <a:endParaRPr lang="en-US" altLang="zh-TW" sz="4000" dirty="0" smtClean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74" y="3708845"/>
            <a:ext cx="2351151" cy="235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電力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578102" y="2108251"/>
            <a:ext cx="9035796" cy="2920734"/>
            <a:chOff x="1584452" y="3476147"/>
            <a:chExt cx="9035796" cy="292073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452" y="4184033"/>
              <a:ext cx="9035796" cy="2212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1931158" y="3511792"/>
              <a:ext cx="14216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電腦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454726" y="3476147"/>
              <a:ext cx="17201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主機板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897909" y="3557958"/>
              <a:ext cx="1720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solidFill>
                    <a:schemeClr val="bg1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CPU</a:t>
              </a:r>
              <a:endParaRPr lang="zh-TW" altLang="en-US" sz="4000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</p:grpSp>
      <p:sp>
        <p:nvSpPr>
          <p:cNvPr id="21" name="內容版面配置區 2"/>
          <p:cNvSpPr txBox="1">
            <a:spLocks/>
          </p:cNvSpPr>
          <p:nvPr/>
        </p:nvSpPr>
        <p:spPr>
          <a:xfrm>
            <a:off x="950625" y="5280117"/>
            <a:ext cx="10301633" cy="754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TW" altLang="en-US" sz="4400" dirty="0">
                <a:solidFill>
                  <a:srgbClr val="FFFF00"/>
                </a:solidFill>
              </a:rPr>
              <a:t>控制 </a:t>
            </a:r>
            <a:r>
              <a:rPr lang="en-US" altLang="zh-TW" sz="4400" dirty="0">
                <a:solidFill>
                  <a:srgbClr val="FFFF00"/>
                </a:solidFill>
              </a:rPr>
              <a:t>CPU </a:t>
            </a:r>
            <a:r>
              <a:rPr lang="zh-TW" altLang="en-US" sz="4400" dirty="0">
                <a:solidFill>
                  <a:srgbClr val="FFFF00"/>
                </a:solidFill>
              </a:rPr>
              <a:t>的 </a:t>
            </a:r>
            <a:r>
              <a:rPr lang="en-US" altLang="zh-TW" sz="4400" dirty="0">
                <a:solidFill>
                  <a:srgbClr val="FFFF00"/>
                </a:solidFill>
              </a:rPr>
              <a:t>workload = </a:t>
            </a:r>
            <a:r>
              <a:rPr lang="zh-TW" altLang="en-US" sz="4400" dirty="0" smtClean="0">
                <a:solidFill>
                  <a:srgbClr val="FFFF00"/>
                </a:solidFill>
              </a:rPr>
              <a:t>控制</a:t>
            </a:r>
            <a:r>
              <a:rPr lang="zh-TW" altLang="en-US" sz="4400" dirty="0">
                <a:solidFill>
                  <a:srgbClr val="FFFF00"/>
                </a:solidFill>
              </a:rPr>
              <a:t>電力消耗</a:t>
            </a:r>
          </a:p>
        </p:txBody>
      </p:sp>
    </p:spTree>
    <p:extLst>
      <p:ext uri="{BB962C8B-B14F-4D97-AF65-F5344CB8AC3E}">
        <p14:creationId xmlns:p14="http://schemas.microsoft.com/office/powerpoint/2010/main" val="1275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電力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22" name="Picture 4" descr="https://image.shutterstock.com/image-photo/electrician-using-digital-meter-measure-260nw-11639975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6"/>
          <a:stretch/>
        </p:blipFill>
        <p:spPr bwMode="auto">
          <a:xfrm>
            <a:off x="950624" y="2513040"/>
            <a:ext cx="4944333" cy="32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image.shutterstock.com/image-photo/electrician-work-on-electrical-panel-260nw-12055004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6"/>
          <a:stretch/>
        </p:blipFill>
        <p:spPr bwMode="auto">
          <a:xfrm>
            <a:off x="6307925" y="2513039"/>
            <a:ext cx="4944333" cy="32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熱能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5" y="2049237"/>
            <a:ext cx="5150816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 smtClean="0">
                <a:solidFill>
                  <a:prstClr val="white"/>
                </a:solidFill>
              </a:rPr>
              <a:t>熱量來源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1"/>
            <a:r>
              <a:rPr lang="en-US" altLang="zh-TW" sz="3600" dirty="0" smtClean="0">
                <a:solidFill>
                  <a:prstClr val="white"/>
                </a:solidFill>
              </a:rPr>
              <a:t>CPU</a:t>
            </a:r>
          </a:p>
          <a:p>
            <a:r>
              <a:rPr lang="zh-TW" altLang="en-US" sz="4000" dirty="0" smtClean="0">
                <a:solidFill>
                  <a:prstClr val="white"/>
                </a:solidFill>
              </a:rPr>
              <a:t>散熱方式</a:t>
            </a:r>
            <a:endParaRPr lang="en-US" altLang="zh-TW" sz="4000" dirty="0" smtClean="0">
              <a:solidFill>
                <a:prstClr val="white"/>
              </a:solidFill>
            </a:endParaRP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自然冷卻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風扇</a:t>
            </a:r>
          </a:p>
          <a:p>
            <a:pPr lvl="1"/>
            <a:endParaRPr lang="zh-TW" altLang="en-US" sz="36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244042" y="2049237"/>
            <a:ext cx="5150816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 smtClean="0">
                <a:solidFill>
                  <a:prstClr val="white"/>
                </a:solidFill>
              </a:rPr>
              <a:t>熱感應器</a:t>
            </a:r>
            <a:endParaRPr lang="en-US" altLang="zh-TW" sz="36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TW" sz="3600" dirty="0">
                <a:solidFill>
                  <a:prstClr val="white"/>
                </a:solidFill>
              </a:rPr>
              <a:t>CPU / GPU</a:t>
            </a:r>
          </a:p>
          <a:p>
            <a:pPr lvl="1"/>
            <a:r>
              <a:rPr lang="zh-TW" altLang="en-US" sz="3600" dirty="0" smtClean="0">
                <a:solidFill>
                  <a:prstClr val="white"/>
                </a:solidFill>
              </a:rPr>
              <a:t>主機板</a:t>
            </a:r>
            <a:endParaRPr lang="zh-TW" altLang="en-US" sz="3600" dirty="0">
              <a:solidFill>
                <a:prstClr val="white"/>
              </a:solidFill>
            </a:endParaRPr>
          </a:p>
          <a:p>
            <a:pPr lvl="1"/>
            <a:endParaRPr lang="zh-TW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熱能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23" y="1789917"/>
            <a:ext cx="7953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848122" y="1970645"/>
            <a:ext cx="41088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每</a:t>
            </a:r>
            <a:r>
              <a:rPr lang="zh-TW" altLang="en-US" sz="3600" b="1" dirty="0" smtClean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小時 </a:t>
            </a:r>
            <a:r>
              <a:rPr lang="en-US" altLang="zh-TW" sz="3600" b="1" dirty="0" smtClean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1 - 8 bits</a:t>
            </a:r>
            <a:endParaRPr lang="zh-TW" altLang="en-US" sz="3600" dirty="0">
              <a:solidFill>
                <a:srgbClr val="FF0000"/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9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光學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9" name="Picture 2" descr="「Mos code」的圖片搜尋結果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63" y="1336170"/>
            <a:ext cx="5050155" cy="47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光學－光線來源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硬碟的 </a:t>
            </a:r>
            <a:r>
              <a:rPr lang="en-US" altLang="zh-TW" sz="4000" dirty="0">
                <a:solidFill>
                  <a:prstClr val="white"/>
                </a:solidFill>
              </a:rPr>
              <a:t>LED</a:t>
            </a:r>
          </a:p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鍵盤的 </a:t>
            </a:r>
            <a:r>
              <a:rPr lang="en-US" altLang="zh-TW" sz="4000" dirty="0">
                <a:solidFill>
                  <a:prstClr val="white"/>
                </a:solidFill>
              </a:rPr>
              <a:t>LED</a:t>
            </a:r>
          </a:p>
          <a:p>
            <a:pPr lvl="0"/>
            <a:r>
              <a:rPr lang="en-US" altLang="zh-TW" sz="4000" dirty="0">
                <a:solidFill>
                  <a:prstClr val="white"/>
                </a:solidFill>
              </a:rPr>
              <a:t>Router </a:t>
            </a:r>
            <a:r>
              <a:rPr lang="zh-TW" altLang="en-US" sz="4000" dirty="0">
                <a:solidFill>
                  <a:prstClr val="white"/>
                </a:solidFill>
              </a:rPr>
              <a:t>的 </a:t>
            </a:r>
            <a:r>
              <a:rPr lang="en-US" altLang="zh-TW" sz="4000" dirty="0">
                <a:solidFill>
                  <a:prstClr val="white"/>
                </a:solidFill>
              </a:rPr>
              <a:t>LED</a:t>
            </a:r>
          </a:p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螢幕的亮度</a:t>
            </a:r>
          </a:p>
          <a:p>
            <a:pPr lvl="0"/>
            <a:r>
              <a:rPr lang="en-US" altLang="zh-TW" sz="4000" dirty="0">
                <a:solidFill>
                  <a:prstClr val="white"/>
                </a:solidFill>
              </a:rPr>
              <a:t>IR – </a:t>
            </a:r>
            <a:r>
              <a:rPr lang="zh-TW" altLang="en-US" sz="4000" dirty="0">
                <a:solidFill>
                  <a:prstClr val="white"/>
                </a:solidFill>
              </a:rPr>
              <a:t>紅外線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48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>
            <a:extLst>
              <a:ext uri="{FF2B5EF4-FFF2-40B4-BE49-F238E27FC236}">
                <a16:creationId xmlns="" xmlns:a16="http://schemas.microsoft.com/office/drawing/2014/main" id="{27D3E596-0D8B-442E-B887-CA431686C862}"/>
              </a:ext>
            </a:extLst>
          </p:cNvPr>
          <p:cNvSpPr/>
          <p:nvPr/>
        </p:nvSpPr>
        <p:spPr>
          <a:xfrm>
            <a:off x="1144049" y="703875"/>
            <a:ext cx="5730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b="1" dirty="0" smtClean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sz="6600" b="1" dirty="0" smtClean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6600" b="1" dirty="0" smtClean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  <a:endParaRPr lang="en-US" altLang="ko-KR" sz="6600" b="1" dirty="0">
              <a:solidFill>
                <a:srgbClr val="FFC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FFC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隔“網”取物</a:t>
            </a:r>
            <a:endParaRPr lang="en-US" altLang="zh-TW" sz="3200" b="1" dirty="0" smtClean="0">
              <a:solidFill>
                <a:srgbClr val="FFC000"/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FFC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   － </a:t>
            </a:r>
            <a:r>
              <a:rPr lang="en-US" altLang="zh-TW" sz="3200" b="1" dirty="0" smtClean="0">
                <a:solidFill>
                  <a:srgbClr val="FFC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Air Gap </a:t>
            </a:r>
            <a:r>
              <a:rPr lang="zh-TW" altLang="en-US" sz="3200" b="1" dirty="0">
                <a:solidFill>
                  <a:srgbClr val="FFC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安全</a:t>
            </a:r>
            <a:r>
              <a:rPr lang="zh-TW" altLang="en-US" sz="3200" b="1" dirty="0" smtClean="0">
                <a:solidFill>
                  <a:srgbClr val="FFC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問題探討</a:t>
            </a:r>
            <a:endParaRPr lang="ko-KR" altLang="en-US" sz="3200" b="1" dirty="0">
              <a:solidFill>
                <a:srgbClr val="FFC000"/>
              </a:solidFill>
              <a:latin typeface="華康粗黑體" panose="020B0709000000000000" pitchFamily="49" charset="-120"/>
              <a:ea typeface="+mj-ea"/>
            </a:endParaRPr>
          </a:p>
        </p:txBody>
      </p:sp>
      <p:sp>
        <p:nvSpPr>
          <p:cNvPr id="6" name="직사각형 14">
            <a:extLst>
              <a:ext uri="{FF2B5EF4-FFF2-40B4-BE49-F238E27FC236}">
                <a16:creationId xmlns="" xmlns:a16="http://schemas.microsoft.com/office/drawing/2014/main" id="{AF44DC7E-6D1A-474D-A135-64CD66BD74DD}"/>
              </a:ext>
            </a:extLst>
          </p:cNvPr>
          <p:cNvSpPr/>
          <p:nvPr/>
        </p:nvSpPr>
        <p:spPr>
          <a:xfrm>
            <a:off x="8282252" y="2249227"/>
            <a:ext cx="2920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prstClr val="white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甚麼是 </a:t>
            </a:r>
            <a:r>
              <a:rPr lang="en-US" altLang="zh-TW" sz="2800" b="1" dirty="0" smtClean="0">
                <a:solidFill>
                  <a:prstClr val="white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air gap</a:t>
            </a:r>
            <a:r>
              <a:rPr lang="zh-TW" altLang="en-US" sz="2800" b="1" dirty="0">
                <a:solidFill>
                  <a:prstClr val="white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？</a:t>
            </a:r>
            <a:endParaRPr lang="ko-KR" altLang="en-US" sz="2800" b="1" dirty="0">
              <a:solidFill>
                <a:prstClr val="white"/>
              </a:solidFill>
              <a:latin typeface="華康粗黑體" panose="020B0709000000000000" pitchFamily="49" charset="-120"/>
            </a:endParaRPr>
          </a:p>
        </p:txBody>
      </p:sp>
      <p:sp>
        <p:nvSpPr>
          <p:cNvPr id="7" name="직사각형 15">
            <a:extLst>
              <a:ext uri="{FF2B5EF4-FFF2-40B4-BE49-F238E27FC236}">
                <a16:creationId xmlns="" xmlns:a16="http://schemas.microsoft.com/office/drawing/2014/main" id="{39C0EE58-3927-400B-ACEA-5802F3CEAF08}"/>
              </a:ext>
            </a:extLst>
          </p:cNvPr>
          <p:cNvSpPr/>
          <p:nvPr/>
        </p:nvSpPr>
        <p:spPr>
          <a:xfrm>
            <a:off x="8282252" y="3111822"/>
            <a:ext cx="2705159" cy="130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如何從 </a:t>
            </a:r>
            <a:r>
              <a:rPr lang="en-US" altLang="zh-TW" sz="2800" b="1" dirty="0" smtClean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Air gap </a:t>
            </a:r>
            <a:r>
              <a:rPr lang="zh-TW" altLang="en-US" sz="2800" b="1" dirty="0" smtClean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狀態竊取資料</a:t>
            </a:r>
            <a:endParaRPr lang="ko-KR" altLang="en-US" sz="2800" b="1" dirty="0">
              <a:solidFill>
                <a:schemeClr val="bg1"/>
              </a:solidFill>
              <a:latin typeface="華康粗黑體" panose="020B0709000000000000" pitchFamily="49" charset="-120"/>
            </a:endParaRPr>
          </a:p>
        </p:txBody>
      </p:sp>
      <p:sp>
        <p:nvSpPr>
          <p:cNvPr id="8" name="직사각형 16">
            <a:extLst>
              <a:ext uri="{FF2B5EF4-FFF2-40B4-BE49-F238E27FC236}">
                <a16:creationId xmlns="" xmlns:a16="http://schemas.microsoft.com/office/drawing/2014/main" id="{50C4C2F6-330D-45A8-9E22-66EC61B44A6F}"/>
              </a:ext>
            </a:extLst>
          </p:cNvPr>
          <p:cNvSpPr/>
          <p:nvPr/>
        </p:nvSpPr>
        <p:spPr>
          <a:xfrm>
            <a:off x="8282252" y="4562552"/>
            <a:ext cx="2038055" cy="66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結論</a:t>
            </a:r>
            <a:endParaRPr lang="en-US" altLang="ko-KR" sz="2000" b="1" dirty="0">
              <a:solidFill>
                <a:schemeClr val="bg1"/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7E3A3E0E-20E8-4E0D-A64C-D295E2621D11}"/>
              </a:ext>
            </a:extLst>
          </p:cNvPr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0" name="원호 18">
              <a:extLst>
                <a:ext uri="{FF2B5EF4-FFF2-40B4-BE49-F238E27FC236}">
                  <a16:creationId xmlns="" xmlns:a16="http://schemas.microsoft.com/office/drawing/2014/main" id="{8FE865C9-43A3-4E62-9200-841CBF40227D}"/>
                </a:ext>
              </a:extLst>
            </p:cNvPr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3">
              <a:extLst>
                <a:ext uri="{FF2B5EF4-FFF2-40B4-BE49-F238E27FC236}">
                  <a16:creationId xmlns="" xmlns:a16="http://schemas.microsoft.com/office/drawing/2014/main" id="{C78047FA-F913-47C8-8AA4-14CBB3FC1517}"/>
                </a:ext>
              </a:extLst>
            </p:cNvPr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13" name="원호 7">
                <a:extLst>
                  <a:ext uri="{FF2B5EF4-FFF2-40B4-BE49-F238E27FC236}">
                    <a16:creationId xmlns="" xmlns:a16="http://schemas.microsoft.com/office/drawing/2014/main" id="{3726AB79-ADB9-4E25-987C-CEE150755698}"/>
                  </a:ext>
                </a:extLst>
              </p:cNvPr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8">
                <a:extLst>
                  <a:ext uri="{FF2B5EF4-FFF2-40B4-BE49-F238E27FC236}">
                    <a16:creationId xmlns="" xmlns:a16="http://schemas.microsoft.com/office/drawing/2014/main" id="{87B1F898-8AE7-40B6-B08B-7D7CE29294A4}"/>
                  </a:ext>
                </a:extLst>
              </p:cNvPr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9">
                <a:extLst>
                  <a:ext uri="{FF2B5EF4-FFF2-40B4-BE49-F238E27FC236}">
                    <a16:creationId xmlns="" xmlns:a16="http://schemas.microsoft.com/office/drawing/2014/main" id="{BC13C9F5-9D82-4054-B6D8-553203D2D9B8}"/>
                  </a:ext>
                </a:extLst>
              </p:cNvPr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0">
                <a:extLst>
                  <a:ext uri="{FF2B5EF4-FFF2-40B4-BE49-F238E27FC236}">
                    <a16:creationId xmlns="" xmlns:a16="http://schemas.microsoft.com/office/drawing/2014/main" id="{0DF3DEDF-9759-482C-84CA-E89CBA449124}"/>
                  </a:ext>
                </a:extLst>
              </p:cNvPr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1">
                <a:extLst>
                  <a:ext uri="{FF2B5EF4-FFF2-40B4-BE49-F238E27FC236}">
                    <a16:creationId xmlns="" xmlns:a16="http://schemas.microsoft.com/office/drawing/2014/main" id="{815E8609-BB03-407A-A6E3-83F43403197D}"/>
                  </a:ext>
                </a:extLst>
              </p:cNvPr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2">
                <a:extLst>
                  <a:ext uri="{FF2B5EF4-FFF2-40B4-BE49-F238E27FC236}">
                    <a16:creationId xmlns="" xmlns:a16="http://schemas.microsoft.com/office/drawing/2014/main" id="{8ABEF708-24AA-4B83-BD15-7A4886BF1C16}"/>
                  </a:ext>
                </a:extLst>
              </p:cNvPr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원호 25">
              <a:extLst>
                <a:ext uri="{FF2B5EF4-FFF2-40B4-BE49-F238E27FC236}">
                  <a16:creationId xmlns="" xmlns:a16="http://schemas.microsoft.com/office/drawing/2014/main" id="{E6952E6B-C8B8-4D6D-880D-5425AE6E435B}"/>
                </a:ext>
              </a:extLst>
            </p:cNvPr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5DD91E47-196C-463A-B708-4AB87BE3499C}"/>
              </a:ext>
            </a:extLst>
          </p:cNvPr>
          <p:cNvSpPr/>
          <p:nvPr/>
        </p:nvSpPr>
        <p:spPr>
          <a:xfrm>
            <a:off x="1144049" y="3757747"/>
            <a:ext cx="2497223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TW" sz="2000" b="1" dirty="0" smtClean="0">
                <a:solidFill>
                  <a:srgbClr val="1C222C"/>
                </a:solidFill>
                <a:latin typeface="맑은 고딕" panose="020B0503020000020004" pitchFamily="50" charset="-127"/>
              </a:rPr>
              <a:t>Author :    blu3cat</a:t>
            </a:r>
            <a:endParaRPr lang="ko-KR" altLang="en-US" sz="2000" b="1" dirty="0">
              <a:solidFill>
                <a:srgbClr val="1C222C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="" xmlns:a16="http://schemas.microsoft.com/office/drawing/2014/main" id="{00796C97-82F2-470D-8ABF-C59D535F55D7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20" name="橢圓 19">
              <a:extLst>
                <a:ext uri="{FF2B5EF4-FFF2-40B4-BE49-F238E27FC236}">
                  <a16:creationId xmlns="" xmlns:a16="http://schemas.microsoft.com/office/drawing/2014/main" id="{643C3BCB-4C3D-4AFF-BD2F-31DB1720F4E6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="" xmlns:a16="http://schemas.microsoft.com/office/drawing/2014/main" id="{EBBF40AA-BB4A-47E1-812E-7AA83B83DD7B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="" xmlns:a16="http://schemas.microsoft.com/office/drawing/2014/main" id="{A077EC1E-115A-4004-8F7E-542588ED3CD5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="" xmlns:a16="http://schemas.microsoft.com/office/drawing/2014/main" id="{5B3219EB-8648-46F7-AD09-B253DA26A82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="" xmlns:a16="http://schemas.microsoft.com/office/drawing/2014/main" id="{34A1CADA-B239-4E2C-BDAA-2819EF33265E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="" xmlns:a16="http://schemas.microsoft.com/office/drawing/2014/main" id="{3B09BCC3-E885-47F7-A458-02A4E78FAC65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="" xmlns:a16="http://schemas.microsoft.com/office/drawing/2014/main" id="{932FA3BD-C814-446D-B66C-235AFF9514E6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3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光學－</a:t>
            </a: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Security Cameras &amp; IR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5" y="2049237"/>
            <a:ext cx="5150816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sz="4000" dirty="0" smtClean="0">
                <a:solidFill>
                  <a:prstClr val="white"/>
                </a:solidFill>
              </a:rPr>
              <a:t>Security Cameras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1"/>
            <a:r>
              <a:rPr lang="zh-TW" altLang="en-US" sz="3600" dirty="0" smtClean="0">
                <a:solidFill>
                  <a:prstClr val="white"/>
                </a:solidFill>
              </a:rPr>
              <a:t>很多有 </a:t>
            </a:r>
            <a:r>
              <a:rPr lang="en-US" altLang="zh-TW" sz="3600" dirty="0" smtClean="0">
                <a:solidFill>
                  <a:prstClr val="white"/>
                </a:solidFill>
              </a:rPr>
              <a:t>IR LED</a:t>
            </a:r>
          </a:p>
          <a:p>
            <a:pPr lvl="1"/>
            <a:r>
              <a:rPr lang="zh-TW" altLang="en-US" sz="3600" dirty="0" smtClean="0">
                <a:solidFill>
                  <a:prstClr val="white"/>
                </a:solidFill>
              </a:rPr>
              <a:t>很多可以看到 </a:t>
            </a:r>
            <a:r>
              <a:rPr lang="en-US" altLang="zh-TW" sz="3600" dirty="0" smtClean="0">
                <a:solidFill>
                  <a:prstClr val="white"/>
                </a:solidFill>
              </a:rPr>
              <a:t>IR</a:t>
            </a:r>
          </a:p>
          <a:p>
            <a:pPr lvl="1"/>
            <a:r>
              <a:rPr lang="zh-TW" altLang="en-US" sz="3600" dirty="0" smtClean="0">
                <a:solidFill>
                  <a:prstClr val="white"/>
                </a:solidFill>
              </a:rPr>
              <a:t>不同</a:t>
            </a:r>
            <a:r>
              <a:rPr lang="zh-TW" altLang="en-US" sz="3600" dirty="0">
                <a:solidFill>
                  <a:prstClr val="white"/>
                </a:solidFill>
              </a:rPr>
              <a:t>強度的 </a:t>
            </a:r>
            <a:r>
              <a:rPr lang="en-US" altLang="zh-TW" sz="3600" dirty="0">
                <a:solidFill>
                  <a:prstClr val="white"/>
                </a:solidFill>
              </a:rPr>
              <a:t>IR </a:t>
            </a:r>
            <a:r>
              <a:rPr lang="zh-TW" altLang="en-US" sz="3600" dirty="0">
                <a:solidFill>
                  <a:prstClr val="white"/>
                </a:solidFill>
              </a:rPr>
              <a:t>等級</a:t>
            </a:r>
            <a:endParaRPr lang="en-US" altLang="zh-TW" sz="3600" dirty="0">
              <a:solidFill>
                <a:prstClr val="white"/>
              </a:solidFill>
            </a:endParaRPr>
          </a:p>
          <a:p>
            <a:pPr lvl="0"/>
            <a:endParaRPr lang="zh-TW" altLang="en-US" sz="4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4" name="Picture 6" descr="「Security Camera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43" y="2049237"/>
            <a:ext cx="2869788" cy="28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52" y="5146962"/>
            <a:ext cx="4275868" cy="10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2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光學－</a:t>
            </a: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Security Cameras &amp; IR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23348"/>
            <a:ext cx="8382000" cy="4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聲音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使用人耳聽不到的高頻</a:t>
            </a:r>
            <a:r>
              <a:rPr lang="zh-TW" altLang="en-US" sz="4000" dirty="0" smtClean="0">
                <a:solidFill>
                  <a:prstClr val="white"/>
                </a:solidFill>
              </a:rPr>
              <a:t>聲音</a:t>
            </a:r>
            <a:endParaRPr lang="zh-TW" altLang="en-US" sz="4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06" y="3116286"/>
            <a:ext cx="4714875" cy="273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08" y="4205484"/>
            <a:ext cx="5469659" cy="15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防範手段－</a:t>
            </a:r>
            <a:r>
              <a:rPr lang="en-US" altLang="zh-TW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Audio gap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sz="4400" dirty="0">
                <a:solidFill>
                  <a:prstClr val="white"/>
                </a:solidFill>
              </a:rPr>
              <a:t>Audio-Gap</a:t>
            </a:r>
          </a:p>
          <a:p>
            <a:pPr lvl="1"/>
            <a:r>
              <a:rPr lang="zh-TW" altLang="en-US" sz="4000" dirty="0">
                <a:solidFill>
                  <a:prstClr val="white"/>
                </a:solidFill>
              </a:rPr>
              <a:t>關掉你的音訊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6" name="Picture 2" descr="C:\Users\Feather3803\Desktop\speak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17" y="2489051"/>
            <a:ext cx="3275991" cy="327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聲音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－</a:t>
            </a:r>
            <a:r>
              <a:rPr lang="en-US" altLang="zh-TW" sz="4000" dirty="0" err="1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Fansmitter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400" dirty="0">
                <a:solidFill>
                  <a:prstClr val="white"/>
                </a:solidFill>
              </a:rPr>
              <a:t>利用電腦風扇的</a:t>
            </a:r>
            <a:r>
              <a:rPr lang="zh-TW" altLang="en-US" sz="4400" dirty="0">
                <a:solidFill>
                  <a:srgbClr val="FFFF00"/>
                </a:solidFill>
              </a:rPr>
              <a:t>噪音</a:t>
            </a:r>
            <a:r>
              <a:rPr lang="zh-TW" altLang="en-US" sz="4400" dirty="0">
                <a:solidFill>
                  <a:prstClr val="white"/>
                </a:solidFill>
              </a:rPr>
              <a:t>來傳遞訊息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15" name="Picture 2" descr="Fan Housing, Processor Fan, Fan, Pc, E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65" y="2933699"/>
            <a:ext cx="4857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聲音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－</a:t>
            </a:r>
            <a:r>
              <a:rPr lang="en-US" altLang="zh-TW" sz="4000" dirty="0" err="1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Fansmitter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400" dirty="0">
                <a:solidFill>
                  <a:prstClr val="white"/>
                </a:solidFill>
              </a:rPr>
              <a:t>控制機殼風扇</a:t>
            </a:r>
          </a:p>
          <a:p>
            <a:pPr lvl="0"/>
            <a:r>
              <a:rPr lang="zh-TW" altLang="en-US" sz="4400" dirty="0" smtClean="0">
                <a:solidFill>
                  <a:prstClr val="white"/>
                </a:solidFill>
              </a:rPr>
              <a:t>注意接腳</a:t>
            </a:r>
            <a:endParaRPr lang="zh-TW" altLang="en-US" sz="44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58400"/>
              </p:ext>
            </p:extLst>
          </p:nvPr>
        </p:nvGraphicFramePr>
        <p:xfrm>
          <a:off x="2847716" y="3855720"/>
          <a:ext cx="6496569" cy="24710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5523"/>
                <a:gridCol w="2165523"/>
                <a:gridCol w="2165523"/>
              </a:tblGrid>
              <a:tr h="521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Pin</a:t>
                      </a:r>
                      <a:endParaRPr lang="zh-TW" altLang="en-US" sz="24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名稱</a:t>
                      </a:r>
                      <a:endParaRPr lang="zh-TW" altLang="en-US" sz="24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功用</a:t>
                      </a:r>
                      <a:endParaRPr lang="zh-TW" altLang="en-US" sz="24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</a:tr>
              <a:tr h="487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1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GND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接地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</a:tr>
              <a:tr h="487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2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12V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電源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</a:tr>
              <a:tr h="487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3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FAN_TACH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輸出風扇狀態</a:t>
                      </a:r>
                      <a:endParaRPr lang="zh-TW" altLang="en-US" sz="2000" b="1" dirty="0" smtClean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</a:tr>
              <a:tr h="487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4</a:t>
                      </a:r>
                      <a:endParaRPr lang="zh-TW" altLang="en-US" sz="2000" b="1" dirty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FAN_CONTROL</a:t>
                      </a:r>
                      <a:endParaRPr lang="zh-TW" altLang="en-US" sz="2000" b="1" dirty="0" smtClean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華康粗黑體" panose="020B0709000000000000" pitchFamily="49" charset="-120"/>
                          <a:ea typeface="華康粗黑體" panose="020B0709000000000000" pitchFamily="49" charset="-120"/>
                        </a:rPr>
                        <a:t>控制風扇速度</a:t>
                      </a:r>
                      <a:endParaRPr lang="zh-TW" altLang="en-US" sz="2000" b="1" dirty="0" smtClean="0">
                        <a:latin typeface="華康粗黑體" panose="020B0709000000000000" pitchFamily="49" charset="-120"/>
                        <a:ea typeface="華康粗黑體" panose="020B0709000000000000" pitchFamily="49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聲音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－</a:t>
            </a:r>
            <a:r>
              <a:rPr lang="en-US" altLang="zh-TW" sz="4000" dirty="0" err="1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Fansmitter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/>
              <p:cNvSpPr txBox="1">
                <a:spLocks/>
              </p:cNvSpPr>
              <p:nvPr/>
            </p:nvSpPr>
            <p:spPr>
              <a:xfrm>
                <a:off x="950624" y="2049237"/>
                <a:ext cx="10301633" cy="4155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TW" sz="4000" dirty="0">
                    <a:solidFill>
                      <a:prstClr val="white"/>
                    </a:solidFill>
                  </a:rPr>
                  <a:t>Blade pass </a:t>
                </a:r>
                <a:r>
                  <a:rPr lang="en-US" altLang="zh-TW" sz="4000" dirty="0" smtClean="0">
                    <a:solidFill>
                      <a:prstClr val="white"/>
                    </a:solidFill>
                  </a:rPr>
                  <a:t>frequency</a:t>
                </a:r>
              </a:p>
              <a:p>
                <a:pPr lvl="0"/>
                <a:r>
                  <a:rPr lang="zh-TW" altLang="en-US" sz="4000" dirty="0" smtClean="0">
                    <a:solidFill>
                      <a:prstClr val="white"/>
                    </a:solidFill>
                  </a:rPr>
                  <a:t>風扇每</a:t>
                </a:r>
                <a:r>
                  <a:rPr lang="zh-TW" altLang="en-US" sz="4000" dirty="0">
                    <a:solidFill>
                      <a:prstClr val="white"/>
                    </a:solidFill>
                  </a:rPr>
                  <a:t>分鐘旋轉數 </a:t>
                </a:r>
                <a:r>
                  <a:rPr lang="en-US" altLang="zh-TW" sz="4000" dirty="0">
                    <a:solidFill>
                      <a:prstClr val="white"/>
                    </a:solidFill>
                  </a:rPr>
                  <a:t>- RPM</a:t>
                </a:r>
              </a:p>
              <a:p>
                <a:pPr lvl="0"/>
                <a:r>
                  <a:rPr lang="en-US" altLang="zh-TW" sz="4000" dirty="0" smtClean="0">
                    <a:solidFill>
                      <a:prstClr val="white"/>
                    </a:solidFill>
                  </a:rPr>
                  <a:t>BPF </a:t>
                </a:r>
                <a:r>
                  <a:rPr lang="zh-TW" altLang="en-US" sz="4000" dirty="0">
                    <a:solidFill>
                      <a:prstClr val="white"/>
                    </a:solidFill>
                  </a:rPr>
                  <a:t>代表風扇噪音的主要頻率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𝐵𝑃𝐹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 × 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𝑅𝑃𝑀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/60</m:t>
                    </m:r>
                  </m:oMath>
                </a14:m>
                <a:endParaRPr lang="en-US" altLang="zh-TW" sz="3600" dirty="0">
                  <a:solidFill>
                    <a:prstClr val="white"/>
                  </a:solidFill>
                </a:endParaRPr>
              </a:p>
              <a:p>
                <a:pPr lvl="0"/>
                <a:endParaRPr lang="zh-TW" altLang="en-US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4" y="2049237"/>
                <a:ext cx="10301633" cy="4155620"/>
              </a:xfrm>
              <a:prstGeom prst="rect">
                <a:avLst/>
              </a:prstGeom>
              <a:blipFill rotWithShape="1">
                <a:blip r:embed="rId2"/>
                <a:stretch>
                  <a:fillRect l="-1893" t="-2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986641" y="507111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控制轉速 </a:t>
            </a:r>
            <a:r>
              <a:rPr lang="en-US" altLang="zh-TW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= </a:t>
            </a:r>
            <a:r>
              <a:rPr lang="zh-TW" altLang="en-US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控制噪音</a:t>
            </a:r>
            <a:r>
              <a:rPr lang="zh-TW" altLang="en-US" sz="5400" dirty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頻率</a:t>
            </a:r>
            <a:endParaRPr lang="en-US" altLang="zh-TW" sz="5400" dirty="0" smtClean="0">
              <a:solidFill>
                <a:srgbClr val="FFFF00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lvl="1"/>
            <a:endParaRPr lang="zh-TW" altLang="en-US" sz="54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43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聲音</a:t>
            </a: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－</a:t>
            </a:r>
            <a:r>
              <a:rPr lang="en-US" altLang="zh-TW" sz="4000" dirty="0" err="1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Fansmitter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/>
              <p:cNvSpPr txBox="1">
                <a:spLocks/>
              </p:cNvSpPr>
              <p:nvPr/>
            </p:nvSpPr>
            <p:spPr>
              <a:xfrm>
                <a:off x="950624" y="2049237"/>
                <a:ext cx="10301633" cy="4155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華康粗黑體" panose="020B0709000000000000" pitchFamily="49" charset="-120"/>
                    <a:ea typeface="華康粗黑體" panose="020B0709000000000000" pitchFamily="49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TW" sz="4000" dirty="0">
                    <a:solidFill>
                      <a:prstClr val="white"/>
                    </a:solidFill>
                  </a:rPr>
                  <a:t>Blade pass </a:t>
                </a:r>
                <a:r>
                  <a:rPr lang="en-US" altLang="zh-TW" sz="4000" dirty="0" smtClean="0">
                    <a:solidFill>
                      <a:prstClr val="white"/>
                    </a:solidFill>
                  </a:rPr>
                  <a:t>frequency</a:t>
                </a:r>
              </a:p>
              <a:p>
                <a:pPr lvl="0"/>
                <a:r>
                  <a:rPr lang="zh-TW" altLang="en-US" sz="4000" dirty="0" smtClean="0">
                    <a:solidFill>
                      <a:prstClr val="white"/>
                    </a:solidFill>
                  </a:rPr>
                  <a:t>風扇每</a:t>
                </a:r>
                <a:r>
                  <a:rPr lang="zh-TW" altLang="en-US" sz="4000" dirty="0">
                    <a:solidFill>
                      <a:prstClr val="white"/>
                    </a:solidFill>
                  </a:rPr>
                  <a:t>分鐘旋轉數 </a:t>
                </a:r>
                <a:r>
                  <a:rPr lang="en-US" altLang="zh-TW" sz="4000" dirty="0">
                    <a:solidFill>
                      <a:prstClr val="white"/>
                    </a:solidFill>
                  </a:rPr>
                  <a:t>- RPM</a:t>
                </a:r>
              </a:p>
              <a:p>
                <a:pPr lvl="0"/>
                <a:r>
                  <a:rPr lang="en-US" altLang="zh-TW" sz="4000" dirty="0" smtClean="0">
                    <a:solidFill>
                      <a:prstClr val="white"/>
                    </a:solidFill>
                  </a:rPr>
                  <a:t>BPF </a:t>
                </a:r>
                <a:r>
                  <a:rPr lang="zh-TW" altLang="en-US" sz="4000" dirty="0">
                    <a:solidFill>
                      <a:prstClr val="white"/>
                    </a:solidFill>
                  </a:rPr>
                  <a:t>代表風扇噪音的主要頻率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𝐵𝑃𝐹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 × 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𝑅𝑃𝑀</m:t>
                    </m:r>
                    <m:r>
                      <a:rPr lang="en-US" altLang="zh-TW" sz="3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/60</m:t>
                    </m:r>
                  </m:oMath>
                </a14:m>
                <a:endParaRPr lang="en-US" altLang="zh-TW" sz="3600" dirty="0">
                  <a:solidFill>
                    <a:prstClr val="white"/>
                  </a:solidFill>
                </a:endParaRPr>
              </a:p>
              <a:p>
                <a:pPr lvl="0"/>
                <a:endParaRPr lang="zh-TW" altLang="en-US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4" y="2049237"/>
                <a:ext cx="10301633" cy="4155620"/>
              </a:xfrm>
              <a:prstGeom prst="rect">
                <a:avLst/>
              </a:prstGeom>
              <a:blipFill rotWithShape="1">
                <a:blip r:embed="rId2"/>
                <a:stretch>
                  <a:fillRect l="-1893" t="-2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986641" y="507111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控制轉速 </a:t>
            </a:r>
            <a:r>
              <a:rPr lang="en-US" altLang="zh-TW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= </a:t>
            </a:r>
            <a:r>
              <a:rPr lang="zh-TW" altLang="en-US" sz="5400" dirty="0" smtClean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控制噪音</a:t>
            </a:r>
            <a:r>
              <a:rPr lang="zh-TW" altLang="en-US" sz="5400" dirty="0">
                <a:solidFill>
                  <a:srgbClr val="FFFF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頻率</a:t>
            </a:r>
            <a:endParaRPr lang="en-US" altLang="zh-TW" sz="5400" dirty="0" smtClean="0">
              <a:solidFill>
                <a:srgbClr val="FFFF00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lvl="1"/>
            <a:endParaRPr lang="zh-TW" altLang="en-US" sz="54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5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361335" y="42403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34440" y="1645920"/>
            <a:ext cx="5852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Q&amp;A</a:t>
            </a:r>
            <a:endParaRPr lang="zh-TW" altLang="en-US" sz="13800" b="1" dirty="0">
              <a:solidFill>
                <a:srgbClr val="FFC000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5" y="88242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en-US" altLang="zh-TW" sz="4000" dirty="0" err="1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w</a:t>
            </a:r>
            <a:r>
              <a:rPr lang="en-US" altLang="zh-TW" sz="4000" dirty="0" err="1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hoami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我是 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blu3cat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 小萌新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清大電機大二小萌新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TDOH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 功德院 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(</a:t>
            </a:r>
            <a:r>
              <a:rPr kumimoji="0" lang="en-US" altLang="zh-TW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TSCHacker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) </a:t>
            </a: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rPr>
              <a:t>的一員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3600" dirty="0">
                <a:solidFill>
                  <a:sysClr val="window" lastClr="FFFFFF"/>
                </a:solidFill>
              </a:rPr>
              <a:t>目前正在踏向黑魔法的學習路程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+mn-cs"/>
            </a:endParaRPr>
          </a:p>
        </p:txBody>
      </p:sp>
      <p:pic>
        <p:nvPicPr>
          <p:cNvPr id="21" name="Picture 5" descr="https://scontent-hkg3-2.xx.fbcdn.net/v/t1.15752-9/60878624_649176198829008_7823337222345588736_n.jpg?_nc_cat=105&amp;_nc_ht=scontent-hkg3-2.xx&amp;oh=cc1d539f369544121b61fedd78fd9d36&amp;oe=5D574D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41" y="4208989"/>
            <a:ext cx="325209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Feather3803\Desktop\TSCHacker_v2_Sphere_W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191" y="1221287"/>
            <a:ext cx="183139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TDOH åèæå·¥ä½åé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15" y="12212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90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5" y="882424"/>
            <a:ext cx="6096000" cy="907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甚麼是 </a:t>
            </a:r>
            <a:r>
              <a:rPr lang="en-US" altLang="zh-TW" sz="4000" dirty="0" smtClean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Air Gap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sz="4000" dirty="0">
                <a:solidFill>
                  <a:prstClr val="white"/>
                </a:solidFill>
              </a:rPr>
              <a:t>Network</a:t>
            </a:r>
            <a:r>
              <a:rPr lang="zh-TW" altLang="en-US" sz="4000" dirty="0">
                <a:solidFill>
                  <a:prstClr val="white"/>
                </a:solidFill>
              </a:rPr>
              <a:t> 的網路問題</a:t>
            </a:r>
            <a:r>
              <a:rPr lang="zh-TW" altLang="en-US" sz="4000" dirty="0" smtClean="0">
                <a:solidFill>
                  <a:prstClr val="white"/>
                </a:solidFill>
              </a:rPr>
              <a:t>：</a:t>
            </a:r>
            <a:endParaRPr lang="en-US" altLang="zh-TW" sz="4000" dirty="0" smtClean="0">
              <a:solidFill>
                <a:prstClr val="white"/>
              </a:solidFill>
            </a:endParaRPr>
          </a:p>
          <a:p>
            <a:pPr lvl="1"/>
            <a:r>
              <a:rPr lang="zh-TW" altLang="en-US" sz="3600" dirty="0" smtClean="0">
                <a:solidFill>
                  <a:srgbClr val="FFFF00"/>
                </a:solidFill>
              </a:rPr>
              <a:t>只要</a:t>
            </a:r>
            <a:r>
              <a:rPr lang="zh-TW" altLang="en-US" sz="3600" dirty="0">
                <a:solidFill>
                  <a:srgbClr val="FFFF00"/>
                </a:solidFill>
              </a:rPr>
              <a:t>設備連上網路，就有辦法和其取得連線 </a:t>
            </a:r>
            <a:endParaRPr lang="en-US" altLang="zh-TW" sz="3600" dirty="0">
              <a:solidFill>
                <a:srgbClr val="FFFF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98569" y="3814739"/>
            <a:ext cx="6405743" cy="2305098"/>
            <a:chOff x="1367069" y="2476452"/>
            <a:chExt cx="6405743" cy="2305098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772" y="3223467"/>
              <a:ext cx="1463040" cy="1463040"/>
            </a:xfrm>
            <a:prstGeom prst="rect">
              <a:avLst/>
            </a:prstGeom>
          </p:spPr>
        </p:pic>
        <p:pic>
          <p:nvPicPr>
            <p:cNvPr id="18" name="Picture 4" descr="C:\Users\Feather3803\Desktop\monitor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069" y="3324688"/>
              <a:ext cx="1456862" cy="145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 descr="C:\Users\Feather3803\Desktop\ha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053" y="2476452"/>
              <a:ext cx="837895" cy="83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線單箭頭接點 23"/>
            <p:cNvCxnSpPr/>
            <p:nvPr/>
          </p:nvCxnSpPr>
          <p:spPr>
            <a:xfrm>
              <a:off x="2823931" y="3714750"/>
              <a:ext cx="349613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10800000">
              <a:off x="2819400" y="4171950"/>
              <a:ext cx="349613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接點 25"/>
            <p:cNvCxnSpPr>
              <a:endCxn id="19" idx="2"/>
            </p:cNvCxnSpPr>
            <p:nvPr/>
          </p:nvCxnSpPr>
          <p:spPr>
            <a:xfrm flipV="1">
              <a:off x="2823931" y="3314347"/>
              <a:ext cx="1748070" cy="595435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878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sp>
        <p:nvSpPr>
          <p:cNvPr id="2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2229864" y="1659664"/>
            <a:ext cx="7732273" cy="2439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solidFill>
                  <a:prstClr val="white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j-cs"/>
              </a:rPr>
              <a:t>結論：安全問題來自連線</a:t>
            </a:r>
            <a:endParaRPr lang="ko-KR" altLang="en-US" sz="48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117092" y="4229100"/>
            <a:ext cx="995781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j-cs"/>
              </a:defRPr>
            </a:lvl1pPr>
          </a:lstStyle>
          <a:p>
            <a:r>
              <a:rPr lang="zh-TW" altLang="en-US" sz="5400" dirty="0" smtClean="0">
                <a:solidFill>
                  <a:srgbClr val="FFFF00"/>
                </a:solidFill>
              </a:rPr>
              <a:t>解決：那就不要跟</a:t>
            </a:r>
            <a:r>
              <a:rPr lang="zh-TW" altLang="en-US" sz="5400" dirty="0">
                <a:solidFill>
                  <a:srgbClr val="FFFF00"/>
                </a:solidFill>
              </a:rPr>
              <a:t>其他</a:t>
            </a:r>
            <a:r>
              <a:rPr lang="zh-TW" altLang="en-US" sz="5400" dirty="0" smtClean="0">
                <a:solidFill>
                  <a:srgbClr val="FFFF00"/>
                </a:solidFill>
              </a:rPr>
              <a:t>東西連線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01496" y="4320540"/>
            <a:ext cx="9589008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8260081" y="3402330"/>
            <a:ext cx="26304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j-cs"/>
              </a:defRPr>
            </a:lvl1pPr>
          </a:lstStyle>
          <a:p>
            <a:r>
              <a:rPr lang="en-US" altLang="zh-TW" sz="5400" b="1" dirty="0" smtClean="0">
                <a:solidFill>
                  <a:srgbClr val="FF0000"/>
                </a:solidFill>
              </a:rPr>
              <a:t>Air gap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5" y="882424"/>
            <a:ext cx="6096000" cy="907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Air Gapped Network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在保護一些</a:t>
            </a:r>
            <a:r>
              <a:rPr lang="zh-TW" altLang="en-US" sz="4000" dirty="0">
                <a:solidFill>
                  <a:srgbClr val="FFFF00"/>
                </a:solidFill>
              </a:rPr>
              <a:t>特別敏感的資料</a:t>
            </a:r>
            <a:r>
              <a:rPr lang="zh-TW" altLang="en-US" sz="4000" dirty="0">
                <a:solidFill>
                  <a:prstClr val="white"/>
                </a:solidFill>
              </a:rPr>
              <a:t>時，我們讓電腦處在一個</a:t>
            </a:r>
            <a:r>
              <a:rPr lang="zh-TW" altLang="en-US" sz="4000" dirty="0">
                <a:solidFill>
                  <a:srgbClr val="FFFF00"/>
                </a:solidFill>
              </a:rPr>
              <a:t>沒有</a:t>
            </a:r>
            <a:r>
              <a:rPr lang="zh-TW" altLang="en-US" sz="4000" dirty="0">
                <a:solidFill>
                  <a:prstClr val="white"/>
                </a:solidFill>
              </a:rPr>
              <a:t>實體連線、 </a:t>
            </a:r>
            <a:r>
              <a:rPr lang="en-US" altLang="zh-TW" sz="4000" dirty="0" err="1">
                <a:solidFill>
                  <a:prstClr val="white"/>
                </a:solidFill>
              </a:rPr>
              <a:t>wifi</a:t>
            </a:r>
            <a:r>
              <a:rPr lang="en-US" altLang="zh-TW" sz="4000" dirty="0">
                <a:solidFill>
                  <a:prstClr val="white"/>
                </a:solidFill>
              </a:rPr>
              <a:t> </a:t>
            </a:r>
            <a:r>
              <a:rPr lang="zh-TW" altLang="en-US" sz="4000" dirty="0">
                <a:solidFill>
                  <a:prstClr val="white"/>
                </a:solidFill>
              </a:rPr>
              <a:t>、藍芽、之類的任何</a:t>
            </a:r>
            <a:r>
              <a:rPr lang="zh-TW" altLang="en-US" sz="4000" dirty="0">
                <a:solidFill>
                  <a:srgbClr val="FFFF00"/>
                </a:solidFill>
              </a:rPr>
              <a:t>連線到開放網路</a:t>
            </a:r>
            <a:r>
              <a:rPr lang="zh-TW" altLang="en-US" sz="4000" dirty="0">
                <a:solidFill>
                  <a:prstClr val="white"/>
                </a:solidFill>
              </a:rPr>
              <a:t>的狀態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3127093" y="4121121"/>
            <a:ext cx="5937815" cy="2206212"/>
            <a:chOff x="1240804" y="1504950"/>
            <a:chExt cx="6531596" cy="242683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40804" y="1504950"/>
              <a:ext cx="5074734" cy="2426833"/>
              <a:chOff x="1245335" y="2476452"/>
              <a:chExt cx="5074734" cy="2426833"/>
            </a:xfrm>
          </p:grpSpPr>
          <p:pic>
            <p:nvPicPr>
              <p:cNvPr id="28" name="Picture 4" descr="C:\Users\Feather3803\Desktop\monito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7069" y="3324688"/>
                <a:ext cx="1456862" cy="145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5" descr="C:\Users\Feather3803\Desktop\hack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2722" y="2476452"/>
                <a:ext cx="837895" cy="837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直線單箭頭接點 29"/>
              <p:cNvCxnSpPr/>
              <p:nvPr/>
            </p:nvCxnSpPr>
            <p:spPr>
              <a:xfrm>
                <a:off x="2945666" y="3714750"/>
                <a:ext cx="33744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 flipH="1">
                <a:off x="2945666" y="4171950"/>
                <a:ext cx="336987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接點 31"/>
              <p:cNvCxnSpPr>
                <a:endCxn id="29" idx="2"/>
              </p:cNvCxnSpPr>
              <p:nvPr/>
            </p:nvCxnSpPr>
            <p:spPr>
              <a:xfrm flipV="1">
                <a:off x="2945666" y="3314347"/>
                <a:ext cx="936004" cy="595436"/>
              </a:xfrm>
              <a:prstGeom prst="bentConnector2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乘號 32"/>
              <p:cNvSpPr/>
              <p:nvPr/>
            </p:nvSpPr>
            <p:spPr>
              <a:xfrm>
                <a:off x="4338868" y="3943351"/>
                <a:ext cx="457200" cy="4572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乘號 34"/>
              <p:cNvSpPr/>
              <p:nvPr/>
            </p:nvSpPr>
            <p:spPr>
              <a:xfrm>
                <a:off x="4343400" y="3486151"/>
                <a:ext cx="457200" cy="4572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245335" y="3202954"/>
                <a:ext cx="1700331" cy="1700331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乘號 36"/>
              <p:cNvSpPr/>
              <p:nvPr/>
            </p:nvSpPr>
            <p:spPr>
              <a:xfrm>
                <a:off x="3653070" y="3681183"/>
                <a:ext cx="457200" cy="4572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360" y="2206761"/>
              <a:ext cx="1463040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5" y="882424"/>
            <a:ext cx="6096000" cy="907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Air Gapped Network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1423216" y="3514792"/>
            <a:ext cx="5150817" cy="138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TW" altLang="en-US" sz="4400" dirty="0">
                <a:solidFill>
                  <a:prstClr val="white"/>
                </a:solidFill>
              </a:rPr>
              <a:t>換句話說就是自己邊緣別人的意思</a:t>
            </a:r>
            <a:r>
              <a:rPr lang="en-US" altLang="zh-TW" sz="4400" dirty="0" err="1">
                <a:solidFill>
                  <a:prstClr val="white"/>
                </a:solidFill>
              </a:rPr>
              <a:t>xDD</a:t>
            </a:r>
            <a:endParaRPr lang="en-US" altLang="zh-TW" sz="44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47" name="Picture 2" descr="「邊緣人 梗圖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72" y="1916273"/>
            <a:ext cx="3940773" cy="44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接點 47"/>
          <p:cNvCxnSpPr/>
          <p:nvPr/>
        </p:nvCxnSpPr>
        <p:spPr>
          <a:xfrm>
            <a:off x="7780930" y="4256587"/>
            <a:ext cx="9220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780930" y="4331961"/>
            <a:ext cx="9220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744102" y="4408987"/>
            <a:ext cx="17967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744102" y="4484361"/>
            <a:ext cx="17967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351871" y="5630715"/>
            <a:ext cx="412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不對</a:t>
            </a:r>
            <a:r>
              <a:rPr lang="en-US" altLang="zh-TW" sz="2400" b="1" dirty="0" smtClean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!!!</a:t>
            </a:r>
            <a:r>
              <a:rPr lang="zh-TW" altLang="en-US" sz="2400" b="1" dirty="0" smtClean="0">
                <a:solidFill>
                  <a:srgbClr val="FF00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 其實是我邊緣別人</a:t>
            </a:r>
            <a:endParaRPr lang="zh-TW" altLang="en-US" sz="2400" b="1" dirty="0">
              <a:solidFill>
                <a:srgbClr val="FF0000"/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7780930" y="4293861"/>
            <a:ext cx="9220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744102" y="4446261"/>
            <a:ext cx="17967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甚麼時候會要這樣的網路呢？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例如：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軍事政府電腦網路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財經電腦網路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核電廠的網路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飛機上的網路</a:t>
            </a:r>
          </a:p>
          <a:p>
            <a:pPr lvl="1"/>
            <a:r>
              <a:rPr lang="zh-TW" altLang="en-US" sz="3600" dirty="0">
                <a:solidFill>
                  <a:prstClr val="white"/>
                </a:solidFill>
              </a:rPr>
              <a:t>等等</a:t>
            </a:r>
            <a:r>
              <a:rPr lang="zh-TW" altLang="en-US" sz="3600" dirty="0">
                <a:solidFill>
                  <a:srgbClr val="FFC000"/>
                </a:solidFill>
              </a:rPr>
              <a:t>重要機構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pic>
        <p:nvPicPr>
          <p:cNvPr id="26" name="Picture 2" descr="Hawker, Jet, Takeoff, Aircraft, Airplane, Sky, F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85" y="4248967"/>
            <a:ext cx="2582253" cy="16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image.shutterstock.com/image-photo/female-military-drone-operator-wide-260nw-53993154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"/>
          <a:stretch/>
        </p:blipFill>
        <p:spPr bwMode="auto">
          <a:xfrm>
            <a:off x="6111982" y="2343191"/>
            <a:ext cx="2508754" cy="16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Nuclear Power Plant, Cooling Tower, Sunrise, Blue H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38" y="2343191"/>
            <a:ext cx="2493349" cy="16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Stock Market, Charts, Graphs, Fin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33" y="4248967"/>
            <a:ext cx="2489453" cy="16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181E26"/>
          </a:fgClr>
          <a:bgClr>
            <a:srgbClr val="1C222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BB9EA2D4-16DA-4AEB-BC0E-A2C9A6023E9F}"/>
              </a:ext>
            </a:extLst>
          </p:cNvPr>
          <p:cNvGrpSpPr/>
          <p:nvPr/>
        </p:nvGrpSpPr>
        <p:grpSpPr>
          <a:xfrm>
            <a:off x="9477813" y="-505610"/>
            <a:ext cx="2280566" cy="285912"/>
            <a:chOff x="2269864" y="914401"/>
            <a:chExt cx="7293684" cy="914400"/>
          </a:xfrm>
        </p:grpSpPr>
        <p:sp>
          <p:nvSpPr>
            <p:cNvPr id="68" name="橢圓 67">
              <a:extLst>
                <a:ext uri="{FF2B5EF4-FFF2-40B4-BE49-F238E27FC236}">
                  <a16:creationId xmlns="" xmlns:a16="http://schemas.microsoft.com/office/drawing/2014/main" id="{4C03B6AA-71A1-42CD-AC98-60D809C378F0}"/>
                </a:ext>
              </a:extLst>
            </p:cNvPr>
            <p:cNvSpPr/>
            <p:nvPr/>
          </p:nvSpPr>
          <p:spPr>
            <a:xfrm>
              <a:off x="2269864" y="914401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="" xmlns:a16="http://schemas.microsoft.com/office/drawing/2014/main" id="{A94EA641-A159-4FC8-9EA3-A374D43765E8}"/>
                </a:ext>
              </a:extLst>
            </p:cNvPr>
            <p:cNvSpPr/>
            <p:nvPr/>
          </p:nvSpPr>
          <p:spPr>
            <a:xfrm>
              <a:off x="7585934" y="914401"/>
              <a:ext cx="914400" cy="914400"/>
            </a:xfrm>
            <a:prstGeom prst="ellipse">
              <a:avLst/>
            </a:prstGeom>
            <a:solidFill>
              <a:srgbClr val="1C2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="" xmlns:a16="http://schemas.microsoft.com/office/drawing/2014/main" id="{556A9C69-2C9C-48F6-867C-A0A55E9A91A0}"/>
                </a:ext>
              </a:extLst>
            </p:cNvPr>
            <p:cNvSpPr/>
            <p:nvPr/>
          </p:nvSpPr>
          <p:spPr>
            <a:xfrm>
              <a:off x="3333078" y="914401"/>
              <a:ext cx="914400" cy="914400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="" xmlns:a16="http://schemas.microsoft.com/office/drawing/2014/main" id="{9C3D4A2B-0F9A-4380-B453-AC07389648BD}"/>
                </a:ext>
              </a:extLst>
            </p:cNvPr>
            <p:cNvSpPr/>
            <p:nvPr/>
          </p:nvSpPr>
          <p:spPr>
            <a:xfrm>
              <a:off x="6522720" y="914401"/>
              <a:ext cx="914400" cy="914400"/>
            </a:xfrm>
            <a:prstGeom prst="ellipse">
              <a:avLst/>
            </a:prstGeom>
            <a:solidFill>
              <a:srgbClr val="181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="" xmlns:a16="http://schemas.microsoft.com/office/drawing/2014/main" id="{A0ACADF3-F8AA-4727-AD7E-EE64611BBB99}"/>
                </a:ext>
              </a:extLst>
            </p:cNvPr>
            <p:cNvSpPr/>
            <p:nvPr/>
          </p:nvSpPr>
          <p:spPr>
            <a:xfrm>
              <a:off x="4396292" y="91440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="" xmlns:a16="http://schemas.microsoft.com/office/drawing/2014/main" id="{0EB314FE-D9E6-4779-AF57-D9202448853A}"/>
                </a:ext>
              </a:extLst>
            </p:cNvPr>
            <p:cNvSpPr/>
            <p:nvPr/>
          </p:nvSpPr>
          <p:spPr>
            <a:xfrm>
              <a:off x="5459506" y="914401"/>
              <a:ext cx="914400" cy="914400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="" xmlns:a16="http://schemas.microsoft.com/office/drawing/2014/main" id="{A1CEF18E-5248-4A2D-B156-424057697B92}"/>
                </a:ext>
              </a:extLst>
            </p:cNvPr>
            <p:cNvSpPr/>
            <p:nvPr/>
          </p:nvSpPr>
          <p:spPr>
            <a:xfrm>
              <a:off x="8649148" y="914401"/>
              <a:ext cx="914400" cy="914400"/>
            </a:xfrm>
            <a:prstGeom prst="ellipse">
              <a:avLst/>
            </a:prstGeom>
            <a:solidFill>
              <a:srgbClr val="272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직사각형 5">
            <a:extLst>
              <a:ext uri="{FF2B5EF4-FFF2-40B4-BE49-F238E27FC236}">
                <a16:creationId xmlns="" xmlns:a16="http://schemas.microsoft.com/office/drawing/2014/main" id="{47193A63-01C7-4FB4-B6AC-818F754912FE}"/>
              </a:ext>
            </a:extLst>
          </p:cNvPr>
          <p:cNvSpPr/>
          <p:nvPr/>
        </p:nvSpPr>
        <p:spPr>
          <a:xfrm>
            <a:off x="950625" y="653594"/>
            <a:ext cx="10301633" cy="116231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7">
            <a:extLst>
              <a:ext uri="{FF2B5EF4-FFF2-40B4-BE49-F238E27FC236}">
                <a16:creationId xmlns="" xmlns:a16="http://schemas.microsoft.com/office/drawing/2014/main" id="{D234DBFE-A42E-46EF-82A4-142CCB25CFF0}"/>
              </a:ext>
            </a:extLst>
          </p:cNvPr>
          <p:cNvSpPr/>
          <p:nvPr/>
        </p:nvSpPr>
        <p:spPr>
          <a:xfrm>
            <a:off x="950624" y="882424"/>
            <a:ext cx="8239095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華康粗黑體" panose="020B0709000000000000" pitchFamily="49" charset="-120"/>
              <a:buChar char="#"/>
            </a:pPr>
            <a:r>
              <a:rPr lang="en-US" altLang="zh-TW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Air gap </a:t>
            </a:r>
            <a:r>
              <a:rPr lang="zh-TW" altLang="en-US" sz="4000" dirty="0">
                <a:solidFill>
                  <a:srgbClr val="FFC000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三步驟</a:t>
            </a:r>
            <a:endParaRPr lang="ko-KR" altLang="en-US" sz="4000" dirty="0">
              <a:solidFill>
                <a:srgbClr val="FFC000"/>
              </a:solidFill>
              <a:latin typeface="華康粗圓體" panose="020F0709000000000000" pitchFamily="49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950624" y="2049237"/>
            <a:ext cx="10301633" cy="415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置入 </a:t>
            </a:r>
            <a:r>
              <a:rPr lang="en-US" altLang="zh-TW" sz="4000" dirty="0">
                <a:solidFill>
                  <a:prstClr val="white"/>
                </a:solidFill>
              </a:rPr>
              <a:t>malware</a:t>
            </a:r>
          </a:p>
          <a:p>
            <a:pPr lvl="0"/>
            <a:r>
              <a:rPr lang="zh-TW" altLang="en-US" sz="4000" dirty="0">
                <a:solidFill>
                  <a:prstClr val="white"/>
                </a:solidFill>
              </a:rPr>
              <a:t>建立 </a:t>
            </a:r>
            <a:r>
              <a:rPr lang="en-US" altLang="zh-TW" sz="4000" dirty="0">
                <a:solidFill>
                  <a:prstClr val="white"/>
                </a:solidFill>
              </a:rPr>
              <a:t>covert channel</a:t>
            </a:r>
          </a:p>
          <a:p>
            <a:pPr lvl="0"/>
            <a:r>
              <a:rPr lang="en-US" altLang="zh-TW" sz="4000" dirty="0">
                <a:solidFill>
                  <a:prstClr val="white"/>
                </a:solidFill>
              </a:rPr>
              <a:t>Leak </a:t>
            </a:r>
            <a:r>
              <a:rPr lang="zh-TW" altLang="en-US" sz="4000" dirty="0">
                <a:solidFill>
                  <a:prstClr val="white"/>
                </a:solidFill>
              </a:rPr>
              <a:t>資料</a:t>
            </a:r>
          </a:p>
        </p:txBody>
      </p:sp>
      <p:sp>
        <p:nvSpPr>
          <p:cNvPr id="27" name="矩形 26"/>
          <p:cNvSpPr/>
          <p:nvPr/>
        </p:nvSpPr>
        <p:spPr>
          <a:xfrm>
            <a:off x="950624" y="28426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Air Gap</a:t>
            </a:r>
            <a:r>
              <a:rPr lang="zh-TW" altLang="en-US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738410" y="4238897"/>
            <a:ext cx="6715492" cy="2118931"/>
            <a:chOff x="2627199" y="4238897"/>
            <a:chExt cx="6715492" cy="2118931"/>
          </a:xfrm>
        </p:grpSpPr>
        <p:grpSp>
          <p:nvGrpSpPr>
            <p:cNvPr id="18" name="群組 17"/>
            <p:cNvGrpSpPr/>
            <p:nvPr/>
          </p:nvGrpSpPr>
          <p:grpSpPr>
            <a:xfrm>
              <a:off x="7579888" y="4595025"/>
              <a:ext cx="1762803" cy="1762803"/>
              <a:chOff x="6167099" y="3171718"/>
              <a:chExt cx="1762803" cy="1762803"/>
            </a:xfrm>
          </p:grpSpPr>
          <p:pic>
            <p:nvPicPr>
              <p:cNvPr id="19" name="Picture 4" descr="C:\Users\Feather3803\Desktop\monito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7099" y="3171718"/>
                <a:ext cx="1762803" cy="1762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5" descr="C:\Users\Feather3803\Desktop\hacke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1572" y="3546192"/>
                <a:ext cx="1013854" cy="1013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199" y="4595336"/>
              <a:ext cx="1759215" cy="1759215"/>
            </a:xfrm>
            <a:prstGeom prst="rect">
              <a:avLst/>
            </a:prstGeom>
          </p:spPr>
        </p:pic>
        <p:cxnSp>
          <p:nvCxnSpPr>
            <p:cNvPr id="24" name="直線單箭頭接點 23"/>
            <p:cNvCxnSpPr>
              <a:stCxn id="22" idx="3"/>
              <a:endCxn id="19" idx="1"/>
            </p:cNvCxnSpPr>
            <p:nvPr/>
          </p:nvCxnSpPr>
          <p:spPr>
            <a:xfrm>
              <a:off x="4386414" y="5474944"/>
              <a:ext cx="3193474" cy="148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2779859" y="4238897"/>
              <a:ext cx="145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FFFF00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Malware</a:t>
              </a:r>
              <a:endParaRPr lang="zh-TW" altLang="en-US" sz="2400" dirty="0">
                <a:solidFill>
                  <a:srgbClr val="FFFF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256358" y="5077097"/>
              <a:ext cx="1453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FFFF00"/>
                  </a:solidFill>
                  <a:latin typeface="華康粗黑體" panose="020B0709000000000000" pitchFamily="49" charset="-120"/>
                  <a:ea typeface="華康粗黑體" panose="020B0709000000000000" pitchFamily="49" charset="-120"/>
                </a:rPr>
                <a:t>Covert Channel</a:t>
              </a:r>
              <a:endParaRPr lang="zh-TW" altLang="en-US" sz="2400" dirty="0">
                <a:solidFill>
                  <a:srgbClr val="FFFF00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579</Words>
  <Application>Microsoft Office PowerPoint</Application>
  <PresentationFormat>自訂</PresentationFormat>
  <Paragraphs>150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Bluetooth  sexploit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 Luo</dc:creator>
  <cp:lastModifiedBy>Feather3803</cp:lastModifiedBy>
  <cp:revision>30</cp:revision>
  <dcterms:created xsi:type="dcterms:W3CDTF">2019-10-21T07:40:15Z</dcterms:created>
  <dcterms:modified xsi:type="dcterms:W3CDTF">2019-11-30T07:47:41Z</dcterms:modified>
</cp:coreProperties>
</file>