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70" r:id="rId8"/>
    <p:sldId id="271" r:id="rId9"/>
    <p:sldId id="262" r:id="rId10"/>
    <p:sldId id="263" r:id="rId11"/>
    <p:sldId id="264" r:id="rId12"/>
    <p:sldId id="265" r:id="rId13"/>
    <p:sldId id="266" r:id="rId14"/>
    <p:sldId id="267" r:id="rId15"/>
    <p:sldId id="268" r:id="rId16"/>
    <p:sldId id="269" r:id="rId17"/>
    <p:sldId id="272" r:id="rId18"/>
    <p:sldId id="273" r:id="rId19"/>
    <p:sldId id="275" r:id="rId20"/>
    <p:sldId id="274"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1" d="100"/>
          <a:sy n="71" d="100"/>
        </p:scale>
        <p:origin x="22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586B75A-687E-405C-8A0B-8D00578BA2C3}" type="datetimeFigureOut">
              <a:rPr lang="en-US" dirty="0"/>
              <a:pPr/>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8/17/2017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8/17/2017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8/17/2017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8" name="Date Placeholder 7"/>
          <p:cNvSpPr>
            <a:spLocks noGrp="1"/>
          </p:cNvSpPr>
          <p:nvPr>
            <p:ph type="dt" sz="half" idx="10"/>
          </p:nvPr>
        </p:nvSpPr>
        <p:spPr/>
        <p:txBody>
          <a:bodyPr/>
          <a:lstStyle/>
          <a:p>
            <a:fld id="{5586B75A-687E-405C-8A0B-8D00578BA2C3}" type="datetimeFigureOut">
              <a:rPr lang="en-US" dirty="0"/>
              <a:pPr/>
              <a:t>8/17/2017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8" name="Date Placeholder 7"/>
          <p:cNvSpPr>
            <a:spLocks noGrp="1"/>
          </p:cNvSpPr>
          <p:nvPr>
            <p:ph type="dt" sz="half" idx="10"/>
          </p:nvPr>
        </p:nvSpPr>
        <p:spPr/>
        <p:txBody>
          <a:bodyPr/>
          <a:lstStyle/>
          <a:p>
            <a:fld id="{5586B75A-687E-405C-8A0B-8D00578BA2C3}" type="datetimeFigureOut">
              <a:rPr lang="en-US" dirty="0"/>
              <a:pPr/>
              <a:t>8/17/2017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8/17/2017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FF4072-9604-4C00-9E52-F8E93C489053}"/>
              </a:ext>
            </a:extLst>
          </p:cNvPr>
          <p:cNvSpPr>
            <a:spLocks noGrp="1"/>
          </p:cNvSpPr>
          <p:nvPr>
            <p:ph type="ctrTitle"/>
          </p:nvPr>
        </p:nvSpPr>
        <p:spPr/>
        <p:txBody>
          <a:bodyPr/>
          <a:lstStyle/>
          <a:p>
            <a:r>
              <a:rPr lang="zh-CN" altLang="en-US" dirty="0"/>
              <a:t>动态规划（入门）</a:t>
            </a:r>
          </a:p>
        </p:txBody>
      </p:sp>
      <p:sp>
        <p:nvSpPr>
          <p:cNvPr id="3" name="副标题 2">
            <a:extLst>
              <a:ext uri="{FF2B5EF4-FFF2-40B4-BE49-F238E27FC236}">
                <a16:creationId xmlns:a16="http://schemas.microsoft.com/office/drawing/2014/main" id="{5507C1F0-11A2-4EC0-B371-7DC45D0BBB81}"/>
              </a:ext>
            </a:extLst>
          </p:cNvPr>
          <p:cNvSpPr>
            <a:spLocks noGrp="1"/>
          </p:cNvSpPr>
          <p:nvPr>
            <p:ph type="subTitle" idx="1"/>
          </p:nvPr>
        </p:nvSpPr>
        <p:spPr/>
        <p:txBody>
          <a:bodyPr/>
          <a:lstStyle/>
          <a:p>
            <a:r>
              <a:rPr lang="zh-CN" altLang="en-US" dirty="0"/>
              <a:t>李雄</a:t>
            </a:r>
            <a:endParaRPr lang="en-US" altLang="zh-CN" dirty="0"/>
          </a:p>
          <a:p>
            <a:r>
              <a:rPr lang="en-US" altLang="zh-CN" dirty="0"/>
              <a:t>lixiong1995@outlook.com</a:t>
            </a:r>
            <a:endParaRPr lang="zh-CN" altLang="en-US" dirty="0"/>
          </a:p>
        </p:txBody>
      </p:sp>
    </p:spTree>
    <p:extLst>
      <p:ext uri="{BB962C8B-B14F-4D97-AF65-F5344CB8AC3E}">
        <p14:creationId xmlns:p14="http://schemas.microsoft.com/office/powerpoint/2010/main" val="2181866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9190EB0-D50A-41C2-8058-4B8B665681EC}"/>
              </a:ext>
            </a:extLst>
          </p:cNvPr>
          <p:cNvSpPr>
            <a:spLocks noGrp="1"/>
          </p:cNvSpPr>
          <p:nvPr>
            <p:ph idx="1"/>
          </p:nvPr>
        </p:nvSpPr>
        <p:spPr/>
        <p:txBody>
          <a:bodyPr/>
          <a:lstStyle/>
          <a:p>
            <a:r>
              <a:rPr lang="zh-CN" altLang="en-US" dirty="0"/>
              <a:t>考虑选取第</a:t>
            </a:r>
            <a:r>
              <a:rPr lang="en-US" altLang="zh-CN" dirty="0" err="1"/>
              <a:t>i</a:t>
            </a:r>
            <a:r>
              <a:rPr lang="zh-CN" altLang="en-US" dirty="0"/>
              <a:t>个数字时前面最长不下降子序列的长度为</a:t>
            </a:r>
            <a:r>
              <a:rPr lang="en-US" altLang="zh-CN" dirty="0"/>
              <a:t>f[</a:t>
            </a:r>
            <a:r>
              <a:rPr lang="en-US" altLang="zh-CN" dirty="0" err="1"/>
              <a:t>i</a:t>
            </a:r>
            <a:r>
              <a:rPr lang="en-US" altLang="zh-CN" dirty="0"/>
              <a:t>]</a:t>
            </a:r>
          </a:p>
          <a:p>
            <a:r>
              <a:rPr lang="en-US" altLang="zh-CN" dirty="0"/>
              <a:t>F[1]=1;</a:t>
            </a:r>
          </a:p>
          <a:p>
            <a:r>
              <a:rPr lang="en-US" altLang="zh-CN" dirty="0"/>
              <a:t>F[</a:t>
            </a:r>
            <a:r>
              <a:rPr lang="en-US" altLang="zh-CN" dirty="0" err="1"/>
              <a:t>i</a:t>
            </a:r>
            <a:r>
              <a:rPr lang="en-US" altLang="zh-CN" dirty="0"/>
              <a:t>]=max(f[j]+1)    (a[j]&lt;=a[</a:t>
            </a:r>
            <a:r>
              <a:rPr lang="en-US" altLang="zh-CN" dirty="0" err="1"/>
              <a:t>i</a:t>
            </a:r>
            <a:r>
              <a:rPr lang="en-US" altLang="zh-CN" dirty="0"/>
              <a:t>] &amp;&amp; j&lt;</a:t>
            </a:r>
            <a:r>
              <a:rPr lang="en-US" altLang="zh-CN" dirty="0" err="1"/>
              <a:t>i</a:t>
            </a:r>
            <a:r>
              <a:rPr lang="en-US" altLang="zh-CN" dirty="0"/>
              <a:t>)</a:t>
            </a:r>
          </a:p>
          <a:p>
            <a:r>
              <a:rPr lang="en-US" altLang="zh-CN" dirty="0"/>
              <a:t>a[</a:t>
            </a:r>
            <a:r>
              <a:rPr lang="en-US" altLang="zh-CN" dirty="0" err="1"/>
              <a:t>i</a:t>
            </a:r>
            <a:r>
              <a:rPr lang="en-US" altLang="zh-CN" dirty="0"/>
              <a:t>]:13  7  9  16   38  24  37  18  44  19  21  22</a:t>
            </a:r>
          </a:p>
          <a:p>
            <a:r>
              <a:rPr lang="en-US" altLang="zh-CN" dirty="0"/>
              <a:t>f[</a:t>
            </a:r>
            <a:r>
              <a:rPr lang="en-US" altLang="zh-CN" dirty="0" err="1"/>
              <a:t>i</a:t>
            </a:r>
            <a:r>
              <a:rPr lang="en-US" altLang="zh-CN" dirty="0"/>
              <a:t>]:1   1   2   3    4    4     5    4    6     5    6    7</a:t>
            </a:r>
          </a:p>
          <a:p>
            <a:r>
              <a:rPr lang="en-US" altLang="zh-CN" dirty="0"/>
              <a:t>Ans=7</a:t>
            </a:r>
          </a:p>
          <a:p>
            <a:r>
              <a:rPr lang="en-US" altLang="zh-CN" dirty="0"/>
              <a:t>O(n^2)</a:t>
            </a:r>
          </a:p>
        </p:txBody>
      </p:sp>
    </p:spTree>
    <p:extLst>
      <p:ext uri="{BB962C8B-B14F-4D97-AF65-F5344CB8AC3E}">
        <p14:creationId xmlns:p14="http://schemas.microsoft.com/office/powerpoint/2010/main" val="371859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2FF499-F8AB-4D72-9D96-62289E5F2CC1}"/>
              </a:ext>
            </a:extLst>
          </p:cNvPr>
          <p:cNvSpPr>
            <a:spLocks noGrp="1"/>
          </p:cNvSpPr>
          <p:nvPr>
            <p:ph type="title"/>
          </p:nvPr>
        </p:nvSpPr>
        <p:spPr/>
        <p:txBody>
          <a:bodyPr/>
          <a:lstStyle/>
          <a:p>
            <a:r>
              <a:rPr lang="zh-CN" altLang="en-US" dirty="0"/>
              <a:t>例题：</a:t>
            </a:r>
            <a:br>
              <a:rPr lang="en-US" altLang="zh-CN" dirty="0"/>
            </a:br>
            <a:r>
              <a:rPr lang="zh-CN" altLang="en-US" dirty="0"/>
              <a:t>导弹拦截</a:t>
            </a:r>
            <a:br>
              <a:rPr lang="en-US" altLang="zh-CN" dirty="0"/>
            </a:br>
            <a:r>
              <a:rPr lang="en-US" altLang="zh-CN" dirty="0"/>
              <a:t>(hdu1257)</a:t>
            </a:r>
            <a:endParaRPr lang="zh-CN" altLang="en-US" dirty="0"/>
          </a:p>
        </p:txBody>
      </p:sp>
      <p:sp>
        <p:nvSpPr>
          <p:cNvPr id="3" name="内容占位符 2">
            <a:extLst>
              <a:ext uri="{FF2B5EF4-FFF2-40B4-BE49-F238E27FC236}">
                <a16:creationId xmlns:a16="http://schemas.microsoft.com/office/drawing/2014/main" id="{6F8FECFD-D61D-45D1-BE3B-5BD39B200C85}"/>
              </a:ext>
            </a:extLst>
          </p:cNvPr>
          <p:cNvSpPr>
            <a:spLocks noGrp="1"/>
          </p:cNvSpPr>
          <p:nvPr>
            <p:ph idx="1"/>
          </p:nvPr>
        </p:nvSpPr>
        <p:spPr>
          <a:xfrm>
            <a:off x="3869268" y="864108"/>
            <a:ext cx="7315200" cy="5120640"/>
          </a:xfrm>
        </p:spPr>
        <p:txBody>
          <a:bodyPr/>
          <a:lstStyle/>
          <a:p>
            <a:r>
              <a:rPr lang="zh-CN" altLang="en-US" dirty="0"/>
              <a:t>一种导弹拦截系统的第一发炮弹能够到达任意的高度，但是以后每一发炮弹都不能高于前一发的高度。某天，雷达捕捉到敌国的导弹来袭。由于该系统还在试用阶段，所以只有一套系统，因此有可能不能拦截所有的导弹。输入导弹依次飞来的高度，计算这套系统最多能拦截多少导弹</a:t>
            </a:r>
            <a:r>
              <a:rPr lang="en-US" altLang="zh-CN" dirty="0"/>
              <a:t>?</a:t>
            </a:r>
          </a:p>
          <a:p>
            <a:r>
              <a:rPr lang="zh-CN" altLang="en-US" dirty="0"/>
              <a:t>如果要拦截所有导弹最少要配备多少套这种导弹拦截系统？ </a:t>
            </a:r>
          </a:p>
        </p:txBody>
      </p:sp>
    </p:spTree>
    <p:extLst>
      <p:ext uri="{BB962C8B-B14F-4D97-AF65-F5344CB8AC3E}">
        <p14:creationId xmlns:p14="http://schemas.microsoft.com/office/powerpoint/2010/main" val="366866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7C23031-BB18-4EFF-A9F7-17B4A4FFDEFE}"/>
              </a:ext>
            </a:extLst>
          </p:cNvPr>
          <p:cNvSpPr>
            <a:spLocks noGrp="1"/>
          </p:cNvSpPr>
          <p:nvPr>
            <p:ph idx="1"/>
          </p:nvPr>
        </p:nvSpPr>
        <p:spPr/>
        <p:txBody>
          <a:bodyPr/>
          <a:lstStyle/>
          <a:p>
            <a:r>
              <a:rPr lang="zh-CN" altLang="en-US" dirty="0"/>
              <a:t>第一问直接求</a:t>
            </a:r>
            <a:r>
              <a:rPr lang="en-US" altLang="zh-CN" dirty="0" err="1"/>
              <a:t>lis</a:t>
            </a:r>
            <a:r>
              <a:rPr lang="zh-CN" altLang="en-US" dirty="0"/>
              <a:t>即可</a:t>
            </a:r>
            <a:endParaRPr lang="en-US" altLang="zh-CN" dirty="0"/>
          </a:p>
          <a:p>
            <a:r>
              <a:rPr lang="zh-CN" altLang="en-US" dirty="0"/>
              <a:t>第二问求最少多少个导弹拦截系统。</a:t>
            </a:r>
            <a:endParaRPr lang="en-US" altLang="zh-CN" dirty="0"/>
          </a:p>
          <a:p>
            <a:r>
              <a:rPr lang="zh-CN" altLang="en-US" dirty="0"/>
              <a:t>贪心？</a:t>
            </a:r>
            <a:endParaRPr lang="en-US" altLang="zh-CN" dirty="0"/>
          </a:p>
          <a:p>
            <a:r>
              <a:rPr lang="en-US" altLang="zh-CN" b="1" dirty="0"/>
              <a:t>7 5 4 1 6 3 2</a:t>
            </a:r>
            <a:endParaRPr lang="zh-CN" altLang="en-US" dirty="0"/>
          </a:p>
        </p:txBody>
      </p:sp>
    </p:spTree>
    <p:extLst>
      <p:ext uri="{BB962C8B-B14F-4D97-AF65-F5344CB8AC3E}">
        <p14:creationId xmlns:p14="http://schemas.microsoft.com/office/powerpoint/2010/main" val="107264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9771D8-5B50-4AF7-8FB1-0B05DC05C016}"/>
              </a:ext>
            </a:extLst>
          </p:cNvPr>
          <p:cNvSpPr>
            <a:spLocks noGrp="1"/>
          </p:cNvSpPr>
          <p:nvPr>
            <p:ph type="title"/>
          </p:nvPr>
        </p:nvSpPr>
        <p:spPr/>
        <p:txBody>
          <a:bodyPr/>
          <a:lstStyle/>
          <a:p>
            <a:r>
              <a:rPr lang="zh-CN" altLang="en-US" dirty="0"/>
              <a:t>证明自己百度啊，我很菜的，不会证！！！</a:t>
            </a:r>
          </a:p>
        </p:txBody>
      </p:sp>
      <p:sp>
        <p:nvSpPr>
          <p:cNvPr id="3" name="内容占位符 2">
            <a:extLst>
              <a:ext uri="{FF2B5EF4-FFF2-40B4-BE49-F238E27FC236}">
                <a16:creationId xmlns:a16="http://schemas.microsoft.com/office/drawing/2014/main" id="{CDC9F6F8-D79E-4092-A6E0-36C4CE452BB2}"/>
              </a:ext>
            </a:extLst>
          </p:cNvPr>
          <p:cNvSpPr>
            <a:spLocks noGrp="1"/>
          </p:cNvSpPr>
          <p:nvPr>
            <p:ph idx="1"/>
          </p:nvPr>
        </p:nvSpPr>
        <p:spPr/>
        <p:txBody>
          <a:bodyPr/>
          <a:lstStyle/>
          <a:p>
            <a:r>
              <a:rPr lang="zh-CN" altLang="en-US" dirty="0"/>
              <a:t>把第二问的问题抽象出来，那就是：把一个数列划分成最少的最长不升子序列，这里我们要介绍一个很优美的定理。</a:t>
            </a:r>
          </a:p>
          <a:p>
            <a:r>
              <a:rPr lang="en-US" altLang="zh-CN" dirty="0"/>
              <a:t>Dilworth</a:t>
            </a:r>
            <a:r>
              <a:rPr lang="zh-CN" altLang="en-US" dirty="0"/>
              <a:t>定理：对于一个偏序集，最少链划分等于最长反链长度。</a:t>
            </a:r>
          </a:p>
          <a:p>
            <a:r>
              <a:rPr lang="en-US" altLang="zh-CN" dirty="0"/>
              <a:t>Dilworth</a:t>
            </a:r>
            <a:r>
              <a:rPr lang="zh-CN" altLang="en-US" dirty="0"/>
              <a:t>定理的对偶定理：对于一个偏序集，其最少反链划分数等于其最长链的长度。</a:t>
            </a:r>
          </a:p>
          <a:p>
            <a:r>
              <a:rPr lang="zh-CN" altLang="en-US" dirty="0"/>
              <a:t>也就是说把一个数列划分成最少的最长不升子序列的数目就等于这个数列的最长上升子序列的长度</a:t>
            </a:r>
            <a:endParaRPr lang="en-US" altLang="zh-CN" dirty="0"/>
          </a:p>
          <a:p>
            <a:r>
              <a:rPr lang="zh-CN" altLang="en-US" dirty="0"/>
              <a:t>要求最少的覆盖，按照</a:t>
            </a:r>
            <a:r>
              <a:rPr lang="en-US" altLang="zh-CN" dirty="0"/>
              <a:t>Dilworth</a:t>
            </a:r>
            <a:r>
              <a:rPr lang="zh-CN" altLang="en-US" dirty="0"/>
              <a:t>定理</a:t>
            </a:r>
          </a:p>
          <a:p>
            <a:r>
              <a:rPr lang="zh-CN" altLang="en-US" dirty="0"/>
              <a:t>最少链划分 </a:t>
            </a:r>
            <a:r>
              <a:rPr lang="en-US" altLang="zh-CN" dirty="0"/>
              <a:t>= </a:t>
            </a:r>
            <a:r>
              <a:rPr lang="zh-CN" altLang="en-US" dirty="0"/>
              <a:t>最长反链长度</a:t>
            </a:r>
          </a:p>
          <a:p>
            <a:r>
              <a:rPr lang="zh-CN" altLang="en-US" dirty="0"/>
              <a:t>所以最少系统 </a:t>
            </a:r>
            <a:r>
              <a:rPr lang="en-US" altLang="zh-CN" dirty="0"/>
              <a:t>= </a:t>
            </a:r>
            <a:r>
              <a:rPr lang="zh-CN" altLang="en-US" dirty="0"/>
              <a:t>最长导弹高度上升序列长度。</a:t>
            </a:r>
          </a:p>
        </p:txBody>
      </p:sp>
    </p:spTree>
    <p:extLst>
      <p:ext uri="{BB962C8B-B14F-4D97-AF65-F5344CB8AC3E}">
        <p14:creationId xmlns:p14="http://schemas.microsoft.com/office/powerpoint/2010/main" val="146319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fill="hold"/>
                                        <p:tgtEl>
                                          <p:spTgt spid="2"/>
                                        </p:tgtEl>
                                        <p:attrNameLst>
                                          <p:attrName>ppt_x</p:attrName>
                                        </p:attrNameLst>
                                      </p:cBhvr>
                                      <p:tavLst>
                                        <p:tav tm="0">
                                          <p:val>
                                            <p:strVal val="#ppt_x"/>
                                          </p:val>
                                        </p:tav>
                                        <p:tav tm="100000">
                                          <p:val>
                                            <p:strVal val="#ppt_x"/>
                                          </p:val>
                                        </p:tav>
                                      </p:tavLst>
                                    </p:anim>
                                    <p:anim calcmode="lin" valueType="num">
                                      <p:cBhvr additive="base">
                                        <p:cTn id="5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ABACF1-7A9E-489F-9721-8CC8FE15242F}"/>
              </a:ext>
            </a:extLst>
          </p:cNvPr>
          <p:cNvSpPr>
            <a:spLocks noGrp="1"/>
          </p:cNvSpPr>
          <p:nvPr>
            <p:ph type="title"/>
          </p:nvPr>
        </p:nvSpPr>
        <p:spPr/>
        <p:txBody>
          <a:bodyPr/>
          <a:lstStyle/>
          <a:p>
            <a:r>
              <a:rPr lang="zh-CN" altLang="en-US" dirty="0"/>
              <a:t>经典模型（</a:t>
            </a:r>
            <a:r>
              <a:rPr lang="en-US" altLang="zh-CN" dirty="0"/>
              <a:t>LIS</a:t>
            </a:r>
            <a:r>
              <a:rPr lang="zh-CN" altLang="en-US" dirty="0"/>
              <a:t>）</a:t>
            </a:r>
            <a:br>
              <a:rPr lang="en-US" altLang="zh-CN" dirty="0"/>
            </a:br>
            <a:r>
              <a:rPr lang="en-US" altLang="zh-CN" dirty="0"/>
              <a:t>(hdu1159)</a:t>
            </a:r>
            <a:endParaRPr lang="zh-CN" altLang="en-US" dirty="0"/>
          </a:p>
        </p:txBody>
      </p:sp>
      <p:sp>
        <p:nvSpPr>
          <p:cNvPr id="3" name="内容占位符 2">
            <a:extLst>
              <a:ext uri="{FF2B5EF4-FFF2-40B4-BE49-F238E27FC236}">
                <a16:creationId xmlns:a16="http://schemas.microsoft.com/office/drawing/2014/main" id="{ADD3DB44-9F44-4937-86F0-29A57ABFE55B}"/>
              </a:ext>
            </a:extLst>
          </p:cNvPr>
          <p:cNvSpPr>
            <a:spLocks noGrp="1"/>
          </p:cNvSpPr>
          <p:nvPr>
            <p:ph idx="1"/>
          </p:nvPr>
        </p:nvSpPr>
        <p:spPr/>
        <p:txBody>
          <a:bodyPr/>
          <a:lstStyle/>
          <a:p>
            <a:r>
              <a:rPr lang="zh-CN" altLang="en-US" dirty="0"/>
              <a:t>给定两个数组（字符串），求最长公共子序列。</a:t>
            </a:r>
            <a:endParaRPr lang="en-US" altLang="zh-CN" dirty="0"/>
          </a:p>
          <a:p>
            <a:r>
              <a:rPr lang="zh-CN" altLang="en-US" dirty="0"/>
              <a:t>（子序列不是子串，可以不连续）</a:t>
            </a:r>
            <a:endParaRPr lang="en-US" altLang="zh-CN" dirty="0"/>
          </a:p>
          <a:p>
            <a:r>
              <a:rPr lang="en-US" altLang="zh-CN" dirty="0"/>
              <a:t>a[]=“programming”  b[]=“contest”</a:t>
            </a:r>
          </a:p>
          <a:p>
            <a:r>
              <a:rPr lang="en-US" altLang="zh-CN" dirty="0" err="1"/>
              <a:t>Lcs</a:t>
            </a:r>
            <a:r>
              <a:rPr lang="en-US" altLang="zh-CN" dirty="0"/>
              <a:t>=2</a:t>
            </a:r>
          </a:p>
          <a:p>
            <a:r>
              <a:rPr lang="en-US" altLang="zh-CN" dirty="0"/>
              <a:t>N&lt;=1000</a:t>
            </a:r>
            <a:endParaRPr lang="zh-CN" altLang="en-US" dirty="0"/>
          </a:p>
        </p:txBody>
      </p:sp>
    </p:spTree>
    <p:extLst>
      <p:ext uri="{BB962C8B-B14F-4D97-AF65-F5344CB8AC3E}">
        <p14:creationId xmlns:p14="http://schemas.microsoft.com/office/powerpoint/2010/main" val="278678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C70C61D-9B92-4B74-AC11-B01DAB4445FE}"/>
              </a:ext>
            </a:extLst>
          </p:cNvPr>
          <p:cNvSpPr>
            <a:spLocks noGrp="1"/>
          </p:cNvSpPr>
          <p:nvPr>
            <p:ph idx="1"/>
          </p:nvPr>
        </p:nvSpPr>
        <p:spPr>
          <a:xfrm>
            <a:off x="3606378" y="604380"/>
            <a:ext cx="7315200" cy="5120640"/>
          </a:xfrm>
        </p:spPr>
        <p:txBody>
          <a:bodyPr/>
          <a:lstStyle/>
          <a:p>
            <a:r>
              <a:rPr lang="zh-CN" altLang="en-US" dirty="0"/>
              <a:t>引进一个二维数组</a:t>
            </a:r>
            <a:r>
              <a:rPr lang="en-US" altLang="zh-CN" dirty="0"/>
              <a:t>c[][]</a:t>
            </a:r>
            <a:r>
              <a:rPr lang="zh-CN" altLang="en-US" dirty="0"/>
              <a:t>，用</a:t>
            </a:r>
            <a:r>
              <a:rPr lang="en-US" altLang="zh-CN" dirty="0"/>
              <a:t>c[</a:t>
            </a:r>
            <a:r>
              <a:rPr lang="en-US" altLang="zh-CN" dirty="0" err="1"/>
              <a:t>i</a:t>
            </a:r>
            <a:r>
              <a:rPr lang="en-US" altLang="zh-CN" dirty="0"/>
              <a:t>][j]</a:t>
            </a:r>
            <a:r>
              <a:rPr lang="zh-CN" altLang="en-US" dirty="0"/>
              <a:t>记录</a:t>
            </a:r>
            <a:r>
              <a:rPr lang="en-US" altLang="zh-CN" dirty="0"/>
              <a:t>X[</a:t>
            </a:r>
            <a:r>
              <a:rPr lang="en-US" altLang="zh-CN" dirty="0" err="1"/>
              <a:t>i</a:t>
            </a:r>
            <a:r>
              <a:rPr lang="en-US" altLang="zh-CN" dirty="0"/>
              <a:t>]</a:t>
            </a:r>
            <a:r>
              <a:rPr lang="zh-CN" altLang="en-US" dirty="0"/>
              <a:t>与</a:t>
            </a:r>
            <a:r>
              <a:rPr lang="en-US" altLang="zh-CN" dirty="0"/>
              <a:t>Y[j] </a:t>
            </a:r>
            <a:r>
              <a:rPr lang="zh-CN" altLang="en-US" dirty="0"/>
              <a:t>的</a:t>
            </a:r>
            <a:r>
              <a:rPr lang="en-US" altLang="zh-CN" dirty="0"/>
              <a:t>LCS </a:t>
            </a:r>
            <a:r>
              <a:rPr lang="zh-CN" altLang="en-US" dirty="0"/>
              <a:t>的长度</a:t>
            </a:r>
          </a:p>
          <a:p>
            <a:r>
              <a:rPr lang="zh-CN" altLang="en-US" dirty="0"/>
              <a:t>我们是自底向上进行递推计算，那么在计算</a:t>
            </a:r>
            <a:r>
              <a:rPr lang="en-US" altLang="zh-CN" dirty="0"/>
              <a:t>c[</a:t>
            </a:r>
            <a:r>
              <a:rPr lang="en-US" altLang="zh-CN" dirty="0" err="1"/>
              <a:t>i,j</a:t>
            </a:r>
            <a:r>
              <a:rPr lang="en-US" altLang="zh-CN" dirty="0"/>
              <a:t>]</a:t>
            </a:r>
            <a:r>
              <a:rPr lang="zh-CN" altLang="en-US" dirty="0"/>
              <a:t>之前，</a:t>
            </a:r>
            <a:r>
              <a:rPr lang="en-US" altLang="zh-CN" dirty="0"/>
              <a:t>c[i-1][j-1]</a:t>
            </a:r>
            <a:r>
              <a:rPr lang="zh-CN" altLang="en-US" dirty="0"/>
              <a:t>，</a:t>
            </a:r>
            <a:r>
              <a:rPr lang="en-US" altLang="zh-CN" dirty="0"/>
              <a:t>c[i-1][j]</a:t>
            </a:r>
            <a:r>
              <a:rPr lang="zh-CN" altLang="en-US" dirty="0"/>
              <a:t>与</a:t>
            </a:r>
            <a:r>
              <a:rPr lang="en-US" altLang="zh-CN" dirty="0"/>
              <a:t>c[</a:t>
            </a:r>
            <a:r>
              <a:rPr lang="en-US" altLang="zh-CN" dirty="0" err="1"/>
              <a:t>i</a:t>
            </a:r>
            <a:r>
              <a:rPr lang="en-US" altLang="zh-CN" dirty="0"/>
              <a:t>][j-1]</a:t>
            </a:r>
            <a:r>
              <a:rPr lang="zh-CN" altLang="en-US" dirty="0"/>
              <a:t>均已计算出来。此时我们根据</a:t>
            </a:r>
            <a:r>
              <a:rPr lang="en-US" altLang="zh-CN" dirty="0"/>
              <a:t>X[</a:t>
            </a:r>
            <a:r>
              <a:rPr lang="en-US" altLang="zh-CN" dirty="0" err="1"/>
              <a:t>i</a:t>
            </a:r>
            <a:r>
              <a:rPr lang="en-US" altLang="zh-CN" dirty="0"/>
              <a:t>] = Y[j]</a:t>
            </a:r>
            <a:r>
              <a:rPr lang="zh-CN" altLang="en-US" dirty="0"/>
              <a:t>还是</a:t>
            </a:r>
            <a:r>
              <a:rPr lang="en-US" altLang="zh-CN" dirty="0"/>
              <a:t>X[</a:t>
            </a:r>
            <a:r>
              <a:rPr lang="en-US" altLang="zh-CN" dirty="0" err="1"/>
              <a:t>i</a:t>
            </a:r>
            <a:r>
              <a:rPr lang="en-US" altLang="zh-CN" dirty="0"/>
              <a:t>] != Y[j]</a:t>
            </a:r>
            <a:r>
              <a:rPr lang="zh-CN" altLang="en-US" dirty="0"/>
              <a:t>，就可以计算出</a:t>
            </a:r>
            <a:r>
              <a:rPr lang="en-US" altLang="zh-CN" dirty="0"/>
              <a:t>c[</a:t>
            </a:r>
            <a:r>
              <a:rPr lang="en-US" altLang="zh-CN" dirty="0" err="1"/>
              <a:t>i</a:t>
            </a:r>
            <a:r>
              <a:rPr lang="en-US" altLang="zh-CN" dirty="0"/>
              <a:t>][j]</a:t>
            </a:r>
            <a:r>
              <a:rPr lang="zh-CN" altLang="en-US" dirty="0"/>
              <a:t>。</a:t>
            </a:r>
            <a:endParaRPr lang="en-US" altLang="zh-CN" dirty="0"/>
          </a:p>
          <a:p>
            <a:r>
              <a:rPr lang="zh-CN" altLang="en-US" dirty="0"/>
              <a:t>得到转移方程：</a:t>
            </a:r>
          </a:p>
        </p:txBody>
      </p:sp>
      <p:pic>
        <p:nvPicPr>
          <p:cNvPr id="1028" name="Picture 4" descr="recursive formula">
            <a:extLst>
              <a:ext uri="{FF2B5EF4-FFF2-40B4-BE49-F238E27FC236}">
                <a16:creationId xmlns:a16="http://schemas.microsoft.com/office/drawing/2014/main" id="{9C64234E-7C46-488F-94F0-614ED897B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6378" y="4152252"/>
            <a:ext cx="7757033" cy="1355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13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8"/>
                                        </p:tgtEl>
                                        <p:attrNameLst>
                                          <p:attrName>style.visibility</p:attrName>
                                        </p:attrNameLst>
                                      </p:cBhvr>
                                      <p:to>
                                        <p:strVal val="visible"/>
                                      </p:to>
                                    </p:set>
                                    <p:animEffect transition="in" filter="fade">
                                      <p:cBhvr>
                                        <p:cTn id="2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66317F-A8F1-4F81-AA4C-5A599C13B41B}"/>
              </a:ext>
            </a:extLst>
          </p:cNvPr>
          <p:cNvSpPr>
            <a:spLocks noGrp="1"/>
          </p:cNvSpPr>
          <p:nvPr>
            <p:ph type="title"/>
          </p:nvPr>
        </p:nvSpPr>
        <p:spPr/>
        <p:txBody>
          <a:bodyPr/>
          <a:lstStyle/>
          <a:p>
            <a:r>
              <a:rPr lang="zh-CN" altLang="en-US" dirty="0"/>
              <a:t>背包问题</a:t>
            </a:r>
          </a:p>
        </p:txBody>
      </p:sp>
      <p:sp>
        <p:nvSpPr>
          <p:cNvPr id="3" name="内容占位符 2">
            <a:extLst>
              <a:ext uri="{FF2B5EF4-FFF2-40B4-BE49-F238E27FC236}">
                <a16:creationId xmlns:a16="http://schemas.microsoft.com/office/drawing/2014/main" id="{4BEED508-4995-4E41-8355-21A646E1D4F5}"/>
              </a:ext>
            </a:extLst>
          </p:cNvPr>
          <p:cNvSpPr>
            <a:spLocks noGrp="1"/>
          </p:cNvSpPr>
          <p:nvPr>
            <p:ph idx="1"/>
          </p:nvPr>
        </p:nvSpPr>
        <p:spPr/>
        <p:txBody>
          <a:bodyPr/>
          <a:lstStyle/>
          <a:p>
            <a:r>
              <a:rPr lang="en-US" altLang="zh-CN" dirty="0"/>
              <a:t>01</a:t>
            </a:r>
            <a:r>
              <a:rPr lang="zh-CN" altLang="en-US" dirty="0"/>
              <a:t>背包问题</a:t>
            </a:r>
            <a:endParaRPr lang="en-US" altLang="zh-CN" dirty="0"/>
          </a:p>
          <a:p>
            <a:r>
              <a:rPr lang="zh-CN" altLang="en-US" dirty="0"/>
              <a:t>有</a:t>
            </a:r>
            <a:r>
              <a:rPr lang="en-US" altLang="zh-CN" dirty="0"/>
              <a:t>N</a:t>
            </a:r>
            <a:r>
              <a:rPr lang="zh-CN" altLang="en-US" dirty="0"/>
              <a:t>件物品和一个容量为</a:t>
            </a:r>
            <a:r>
              <a:rPr lang="en-US" altLang="zh-CN" dirty="0"/>
              <a:t>V</a:t>
            </a:r>
            <a:r>
              <a:rPr lang="zh-CN" altLang="en-US" dirty="0"/>
              <a:t>的背包。第</a:t>
            </a:r>
            <a:r>
              <a:rPr lang="en-US" altLang="zh-CN" dirty="0" err="1"/>
              <a:t>i</a:t>
            </a:r>
            <a:r>
              <a:rPr lang="zh-CN" altLang="en-US" dirty="0"/>
              <a:t>件物品的体积是</a:t>
            </a:r>
            <a:r>
              <a:rPr lang="en-US" altLang="zh-CN" dirty="0"/>
              <a:t>c[</a:t>
            </a:r>
            <a:r>
              <a:rPr lang="en-US" altLang="zh-CN" dirty="0" err="1"/>
              <a:t>i</a:t>
            </a:r>
            <a:r>
              <a:rPr lang="en-US" altLang="zh-CN" dirty="0"/>
              <a:t>]</a:t>
            </a:r>
            <a:r>
              <a:rPr lang="zh-CN" altLang="en-US" dirty="0"/>
              <a:t>，价值是</a:t>
            </a:r>
            <a:r>
              <a:rPr lang="en-US" altLang="zh-CN" dirty="0"/>
              <a:t>w[</a:t>
            </a:r>
            <a:r>
              <a:rPr lang="en-US" altLang="zh-CN" dirty="0" err="1"/>
              <a:t>i</a:t>
            </a:r>
            <a:r>
              <a:rPr lang="en-US" altLang="zh-CN" dirty="0"/>
              <a:t>]</a:t>
            </a:r>
            <a:r>
              <a:rPr lang="zh-CN" altLang="en-US" dirty="0"/>
              <a:t>。求解将哪些物品装入背包可使价值总和最大。</a:t>
            </a:r>
          </a:p>
        </p:txBody>
      </p:sp>
    </p:spTree>
    <p:extLst>
      <p:ext uri="{BB962C8B-B14F-4D97-AF65-F5344CB8AC3E}">
        <p14:creationId xmlns:p14="http://schemas.microsoft.com/office/powerpoint/2010/main" val="44347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48AE9B-DF68-4EE8-8373-77810A6CE7D3}"/>
              </a:ext>
            </a:extLst>
          </p:cNvPr>
          <p:cNvSpPr>
            <a:spLocks noGrp="1"/>
          </p:cNvSpPr>
          <p:nvPr>
            <p:ph type="title"/>
          </p:nvPr>
        </p:nvSpPr>
        <p:spPr/>
        <p:txBody>
          <a:bodyPr/>
          <a:lstStyle/>
          <a:p>
            <a:r>
              <a:rPr lang="zh-CN" altLang="en-US" dirty="0"/>
              <a:t>基本思路</a:t>
            </a:r>
          </a:p>
        </p:txBody>
      </p:sp>
      <p:sp>
        <p:nvSpPr>
          <p:cNvPr id="3" name="内容占位符 2">
            <a:extLst>
              <a:ext uri="{FF2B5EF4-FFF2-40B4-BE49-F238E27FC236}">
                <a16:creationId xmlns:a16="http://schemas.microsoft.com/office/drawing/2014/main" id="{71B0A5A2-0B15-459A-A673-8E83BE17CBC9}"/>
              </a:ext>
            </a:extLst>
          </p:cNvPr>
          <p:cNvSpPr>
            <a:spLocks noGrp="1"/>
          </p:cNvSpPr>
          <p:nvPr>
            <p:ph idx="1"/>
          </p:nvPr>
        </p:nvSpPr>
        <p:spPr/>
        <p:txBody>
          <a:bodyPr/>
          <a:lstStyle/>
          <a:p>
            <a:r>
              <a:rPr lang="zh-CN" altLang="en-US" dirty="0"/>
              <a:t>每种物品只有一件，可以选择放或者不放</a:t>
            </a:r>
            <a:endParaRPr lang="en-US" altLang="zh-CN" dirty="0"/>
          </a:p>
          <a:p>
            <a:r>
              <a:rPr lang="zh-CN" altLang="en-US" dirty="0"/>
              <a:t>用子问题定义状态，即</a:t>
            </a:r>
            <a:r>
              <a:rPr lang="en-US" altLang="zh-CN" dirty="0"/>
              <a:t>f[</a:t>
            </a:r>
            <a:r>
              <a:rPr lang="en-US" altLang="zh-CN" dirty="0" err="1"/>
              <a:t>i</a:t>
            </a:r>
            <a:r>
              <a:rPr lang="en-US" altLang="zh-CN" dirty="0"/>
              <a:t>][v]</a:t>
            </a:r>
            <a:r>
              <a:rPr lang="zh-CN" altLang="en-US" dirty="0"/>
              <a:t>表示前</a:t>
            </a:r>
            <a:r>
              <a:rPr lang="en-US" altLang="zh-CN" dirty="0" err="1"/>
              <a:t>i</a:t>
            </a:r>
            <a:r>
              <a:rPr lang="zh-CN" altLang="en-US" dirty="0"/>
              <a:t>件物品放入一个容量为</a:t>
            </a:r>
            <a:r>
              <a:rPr lang="en-US" altLang="zh-CN" dirty="0"/>
              <a:t>v</a:t>
            </a:r>
            <a:r>
              <a:rPr lang="zh-CN" altLang="en-US" dirty="0"/>
              <a:t>的背包可以获得的最大价值</a:t>
            </a:r>
            <a:endParaRPr lang="en-US" altLang="zh-CN" dirty="0"/>
          </a:p>
          <a:p>
            <a:r>
              <a:rPr lang="zh-CN" altLang="en-US" dirty="0"/>
              <a:t>转移方程：</a:t>
            </a:r>
            <a:endParaRPr lang="en-US" altLang="zh-CN" dirty="0"/>
          </a:p>
          <a:p>
            <a:r>
              <a:rPr lang="en-US" altLang="zh-CN" dirty="0"/>
              <a:t>f[</a:t>
            </a:r>
            <a:r>
              <a:rPr lang="en-US" altLang="zh-CN" dirty="0" err="1"/>
              <a:t>i</a:t>
            </a:r>
            <a:r>
              <a:rPr lang="en-US" altLang="zh-CN" dirty="0"/>
              <a:t>][v]=max(f[i-1][v],f[i-1][v-c[</a:t>
            </a:r>
            <a:r>
              <a:rPr lang="en-US" altLang="zh-CN" dirty="0" err="1"/>
              <a:t>i</a:t>
            </a:r>
            <a:r>
              <a:rPr lang="en-US" altLang="zh-CN" dirty="0"/>
              <a:t>]]+w[</a:t>
            </a:r>
            <a:r>
              <a:rPr lang="en-US" altLang="zh-CN" dirty="0" err="1"/>
              <a:t>i</a:t>
            </a:r>
            <a:r>
              <a:rPr lang="en-US" altLang="zh-CN" dirty="0"/>
              <a:t>])</a:t>
            </a:r>
          </a:p>
          <a:p>
            <a:r>
              <a:rPr lang="zh-CN" altLang="en-US" dirty="0"/>
              <a:t>时间复杂度</a:t>
            </a:r>
            <a:r>
              <a:rPr lang="en-US" altLang="zh-CN" dirty="0"/>
              <a:t>O(N*V),</a:t>
            </a:r>
            <a:r>
              <a:rPr lang="zh-CN" altLang="en-US" dirty="0"/>
              <a:t>空间复杂度</a:t>
            </a:r>
            <a:r>
              <a:rPr lang="en-US" altLang="zh-CN" dirty="0"/>
              <a:t>O(N*V)</a:t>
            </a:r>
            <a:endParaRPr lang="zh-CN" altLang="en-US" dirty="0"/>
          </a:p>
        </p:txBody>
      </p:sp>
    </p:spTree>
    <p:extLst>
      <p:ext uri="{BB962C8B-B14F-4D97-AF65-F5344CB8AC3E}">
        <p14:creationId xmlns:p14="http://schemas.microsoft.com/office/powerpoint/2010/main" val="373139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104B9B-B065-4023-829A-0B558597B8AD}"/>
              </a:ext>
            </a:extLst>
          </p:cNvPr>
          <p:cNvSpPr>
            <a:spLocks noGrp="1"/>
          </p:cNvSpPr>
          <p:nvPr>
            <p:ph type="title"/>
          </p:nvPr>
        </p:nvSpPr>
        <p:spPr>
          <a:xfrm>
            <a:off x="0" y="1123837"/>
            <a:ext cx="3474719" cy="4601183"/>
          </a:xfrm>
        </p:spPr>
        <p:txBody>
          <a:bodyPr/>
          <a:lstStyle/>
          <a:p>
            <a:r>
              <a:rPr lang="zh-CN" altLang="en-US" dirty="0"/>
              <a:t>空间复杂度优化</a:t>
            </a:r>
          </a:p>
        </p:txBody>
      </p:sp>
      <p:sp>
        <p:nvSpPr>
          <p:cNvPr id="3" name="内容占位符 2">
            <a:extLst>
              <a:ext uri="{FF2B5EF4-FFF2-40B4-BE49-F238E27FC236}">
                <a16:creationId xmlns:a16="http://schemas.microsoft.com/office/drawing/2014/main" id="{ED2C3C8F-C9D9-491B-8DE0-0B91E401BB3A}"/>
              </a:ext>
            </a:extLst>
          </p:cNvPr>
          <p:cNvSpPr>
            <a:spLocks noGrp="1"/>
          </p:cNvSpPr>
          <p:nvPr>
            <p:ph idx="1"/>
          </p:nvPr>
        </p:nvSpPr>
        <p:spPr/>
        <p:txBody>
          <a:bodyPr/>
          <a:lstStyle/>
          <a:p>
            <a:r>
              <a:rPr lang="zh-CN" altLang="en-US" dirty="0"/>
              <a:t>先考虑原始的递推方程代码实现</a:t>
            </a:r>
            <a:r>
              <a:rPr lang="en-US" altLang="zh-CN" dirty="0"/>
              <a:t>:</a:t>
            </a:r>
          </a:p>
          <a:p>
            <a:r>
              <a:rPr lang="en-US" altLang="zh-CN" dirty="0"/>
              <a:t>for (</a:t>
            </a:r>
            <a:r>
              <a:rPr lang="en-US" altLang="zh-CN" dirty="0" err="1"/>
              <a:t>i</a:t>
            </a:r>
            <a:r>
              <a:rPr lang="en-US" altLang="zh-CN" dirty="0"/>
              <a:t>=1; </a:t>
            </a:r>
            <a:r>
              <a:rPr lang="en-US" altLang="zh-CN" dirty="0" err="1"/>
              <a:t>i</a:t>
            </a:r>
            <a:r>
              <a:rPr lang="en-US" altLang="zh-CN" dirty="0"/>
              <a:t>&lt;=n; </a:t>
            </a:r>
            <a:r>
              <a:rPr lang="en-US" altLang="zh-CN" dirty="0" err="1"/>
              <a:t>i</a:t>
            </a:r>
            <a:r>
              <a:rPr lang="en-US" altLang="zh-CN" dirty="0"/>
              <a:t>++){</a:t>
            </a:r>
          </a:p>
          <a:p>
            <a:pPr marL="0" indent="0">
              <a:buNone/>
            </a:pPr>
            <a:r>
              <a:rPr lang="en-US" altLang="zh-CN" dirty="0"/>
              <a:t>	for (j=V; j&gt;0; j--){</a:t>
            </a:r>
          </a:p>
          <a:p>
            <a:pPr marL="0" indent="0">
              <a:buNone/>
            </a:pPr>
            <a:r>
              <a:rPr lang="en-US" altLang="zh-CN" dirty="0"/>
              <a:t>		f[</a:t>
            </a:r>
            <a:r>
              <a:rPr lang="en-US" altLang="zh-CN" dirty="0" err="1"/>
              <a:t>i</a:t>
            </a:r>
            <a:r>
              <a:rPr lang="en-US" altLang="zh-CN" dirty="0"/>
              <a:t>][j]=max(f[i-1][j],f[i-1][j-c[</a:t>
            </a:r>
            <a:r>
              <a:rPr lang="en-US" altLang="zh-CN" dirty="0" err="1"/>
              <a:t>i</a:t>
            </a:r>
            <a:r>
              <a:rPr lang="en-US" altLang="zh-CN" dirty="0"/>
              <a:t>]]+w[</a:t>
            </a:r>
            <a:r>
              <a:rPr lang="en-US" altLang="zh-CN" dirty="0" err="1"/>
              <a:t>i</a:t>
            </a:r>
            <a:r>
              <a:rPr lang="en-US" altLang="zh-CN" dirty="0"/>
              <a:t>]);</a:t>
            </a:r>
          </a:p>
          <a:p>
            <a:pPr marL="0" indent="0">
              <a:buNone/>
            </a:pPr>
            <a:r>
              <a:rPr lang="en-US" altLang="zh-CN" dirty="0"/>
              <a:t>	}</a:t>
            </a:r>
          </a:p>
          <a:p>
            <a:pPr marL="0" indent="0">
              <a:buNone/>
            </a:pPr>
            <a:r>
              <a:rPr lang="en-US" altLang="zh-CN" dirty="0"/>
              <a:t>    }</a:t>
            </a:r>
          </a:p>
          <a:p>
            <a:r>
              <a:rPr lang="zh-CN" altLang="en-US" dirty="0"/>
              <a:t>发现</a:t>
            </a:r>
            <a:r>
              <a:rPr lang="en-US" altLang="zh-CN" dirty="0"/>
              <a:t>f[</a:t>
            </a:r>
            <a:r>
              <a:rPr lang="en-US" altLang="zh-CN" dirty="0" err="1"/>
              <a:t>i</a:t>
            </a:r>
            <a:r>
              <a:rPr lang="en-US" altLang="zh-CN" dirty="0"/>
              <a:t>][j]</a:t>
            </a:r>
            <a:r>
              <a:rPr lang="zh-CN" altLang="en-US" dirty="0"/>
              <a:t>只与</a:t>
            </a:r>
            <a:r>
              <a:rPr lang="en-US" altLang="zh-CN" dirty="0"/>
              <a:t>f[i-1][k]</a:t>
            </a:r>
            <a:r>
              <a:rPr lang="zh-CN" altLang="en-US" dirty="0"/>
              <a:t>相关，并且修改前面的数据不影响后面的，所以可以省略第一维数组，直接用滚动数组实现，最后所得即为</a:t>
            </a:r>
            <a:r>
              <a:rPr lang="en-US" altLang="zh-CN" dirty="0"/>
              <a:t>f[n][k]</a:t>
            </a:r>
            <a:r>
              <a:rPr lang="zh-CN" altLang="en-US" dirty="0"/>
              <a:t>。</a:t>
            </a:r>
            <a:endParaRPr lang="en-US" altLang="zh-CN" dirty="0"/>
          </a:p>
        </p:txBody>
      </p:sp>
    </p:spTree>
    <p:extLst>
      <p:ext uri="{BB962C8B-B14F-4D97-AF65-F5344CB8AC3E}">
        <p14:creationId xmlns:p14="http://schemas.microsoft.com/office/powerpoint/2010/main" val="5686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3FD822A1-1A27-4A9B-80C6-FE0499CA5EB0}"/>
              </a:ext>
            </a:extLst>
          </p:cNvPr>
          <p:cNvSpPr>
            <a:spLocks noGrp="1"/>
          </p:cNvSpPr>
          <p:nvPr>
            <p:ph idx="1"/>
          </p:nvPr>
        </p:nvSpPr>
        <p:spPr>
          <a:xfrm>
            <a:off x="690880" y="568960"/>
            <a:ext cx="9062720" cy="5748962"/>
          </a:xfrm>
        </p:spPr>
        <p:txBody>
          <a:bodyPr>
            <a:normAutofit/>
          </a:bodyPr>
          <a:lstStyle/>
          <a:p>
            <a:r>
              <a:rPr lang="en-US" altLang="zh-CN" sz="1800" dirty="0">
                <a:latin typeface="Arial" pitchFamily="34" charset="0"/>
              </a:rPr>
              <a:t>N = 6  V = 12</a:t>
            </a:r>
          </a:p>
          <a:p>
            <a:r>
              <a:rPr lang="zh-CN" altLang="en-US" sz="1800" dirty="0">
                <a:latin typeface="Arial" pitchFamily="34" charset="0"/>
              </a:rPr>
              <a:t>费用</a:t>
            </a:r>
            <a:r>
              <a:rPr lang="en-US" sz="1800" dirty="0">
                <a:latin typeface="Arial" pitchFamily="34" charset="0"/>
              </a:rPr>
              <a:t>c[</a:t>
            </a:r>
            <a:r>
              <a:rPr lang="en-US" sz="1800" dirty="0" err="1">
                <a:latin typeface="Arial" pitchFamily="34" charset="0"/>
              </a:rPr>
              <a:t>i</a:t>
            </a:r>
            <a:r>
              <a:rPr lang="en-US" sz="1800" dirty="0">
                <a:latin typeface="Arial" pitchFamily="34" charset="0"/>
              </a:rPr>
              <a:t>]</a:t>
            </a:r>
            <a:r>
              <a:rPr lang="zh-CN" altLang="en-US" sz="1800" dirty="0">
                <a:latin typeface="Arial" pitchFamily="34" charset="0"/>
              </a:rPr>
              <a:t>，价值</a:t>
            </a:r>
            <a:r>
              <a:rPr lang="en-US" sz="1800" dirty="0">
                <a:latin typeface="Arial" pitchFamily="34" charset="0"/>
              </a:rPr>
              <a:t>w[</a:t>
            </a:r>
            <a:r>
              <a:rPr lang="en-US" sz="1800" dirty="0" err="1">
                <a:latin typeface="Arial" pitchFamily="34" charset="0"/>
              </a:rPr>
              <a:t>i</a:t>
            </a:r>
            <a:r>
              <a:rPr lang="en-US" sz="1800" dirty="0">
                <a:latin typeface="Arial" pitchFamily="34" charset="0"/>
              </a:rPr>
              <a:t>]</a:t>
            </a:r>
          </a:p>
          <a:p>
            <a:pPr>
              <a:lnSpc>
                <a:spcPts val="2500"/>
              </a:lnSpc>
              <a:buNone/>
            </a:pPr>
            <a:r>
              <a:rPr lang="en-US" altLang="zh-CN" sz="1800" dirty="0">
                <a:latin typeface="Arial" pitchFamily="34" charset="0"/>
              </a:rPr>
              <a:t>          5              10</a:t>
            </a:r>
          </a:p>
          <a:p>
            <a:pPr>
              <a:lnSpc>
                <a:spcPts val="2500"/>
              </a:lnSpc>
              <a:buNone/>
            </a:pPr>
            <a:r>
              <a:rPr lang="en-US" altLang="zh-CN" sz="1800" dirty="0">
                <a:latin typeface="Arial" pitchFamily="34" charset="0"/>
              </a:rPr>
              <a:t>          3               7</a:t>
            </a:r>
          </a:p>
          <a:p>
            <a:pPr>
              <a:lnSpc>
                <a:spcPts val="2500"/>
              </a:lnSpc>
              <a:buNone/>
            </a:pPr>
            <a:r>
              <a:rPr lang="en-US" altLang="zh-CN" sz="1800" dirty="0">
                <a:latin typeface="Arial" pitchFamily="34" charset="0"/>
              </a:rPr>
              <a:t>          2               4</a:t>
            </a:r>
          </a:p>
          <a:p>
            <a:pPr>
              <a:lnSpc>
                <a:spcPts val="2500"/>
              </a:lnSpc>
              <a:buNone/>
            </a:pPr>
            <a:r>
              <a:rPr lang="en-US" altLang="zh-CN" sz="1800" dirty="0">
                <a:latin typeface="Arial" pitchFamily="34" charset="0"/>
              </a:rPr>
              <a:t>          4               3</a:t>
            </a:r>
          </a:p>
          <a:p>
            <a:pPr>
              <a:lnSpc>
                <a:spcPts val="2500"/>
              </a:lnSpc>
              <a:buNone/>
            </a:pPr>
            <a:r>
              <a:rPr lang="en-US" altLang="zh-CN" sz="1800" dirty="0">
                <a:latin typeface="Arial" pitchFamily="34" charset="0"/>
              </a:rPr>
              <a:t>          5               17</a:t>
            </a:r>
          </a:p>
          <a:p>
            <a:pPr>
              <a:lnSpc>
                <a:spcPts val="2500"/>
              </a:lnSpc>
              <a:buNone/>
            </a:pPr>
            <a:r>
              <a:rPr lang="en-US" altLang="zh-CN" sz="1800" dirty="0">
                <a:latin typeface="Arial" pitchFamily="34" charset="0"/>
              </a:rPr>
              <a:t>          4                8</a:t>
            </a:r>
          </a:p>
          <a:p>
            <a:pPr>
              <a:lnSpc>
                <a:spcPts val="3000"/>
              </a:lnSpc>
            </a:pPr>
            <a:endParaRPr lang="en-US" altLang="zh-CN" sz="1800" dirty="0">
              <a:latin typeface="Arial" pitchFamily="34" charset="0"/>
            </a:endParaRPr>
          </a:p>
        </p:txBody>
      </p:sp>
      <p:graphicFrame>
        <p:nvGraphicFramePr>
          <p:cNvPr id="6" name="表格 5">
            <a:extLst>
              <a:ext uri="{FF2B5EF4-FFF2-40B4-BE49-F238E27FC236}">
                <a16:creationId xmlns:a16="http://schemas.microsoft.com/office/drawing/2014/main" id="{A070E46C-3C60-4C3C-BFB7-67DEB7288FE9}"/>
              </a:ext>
            </a:extLst>
          </p:cNvPr>
          <p:cNvGraphicFramePr>
            <a:graphicFrameLocks noGrp="1"/>
          </p:cNvGraphicFramePr>
          <p:nvPr>
            <p:extLst>
              <p:ext uri="{D42A27DB-BD31-4B8C-83A1-F6EECF244321}">
                <p14:modId xmlns:p14="http://schemas.microsoft.com/office/powerpoint/2010/main" val="2219749939"/>
              </p:ext>
            </p:extLst>
          </p:nvPr>
        </p:nvGraphicFramePr>
        <p:xfrm>
          <a:off x="4124960" y="1857364"/>
          <a:ext cx="6138220" cy="2966720"/>
        </p:xfrm>
        <a:graphic>
          <a:graphicData uri="http://schemas.openxmlformats.org/drawingml/2006/table">
            <a:tbl>
              <a:tblPr firstRow="1" bandRow="1">
                <a:tableStyleId>{5C22544A-7EE6-4342-B048-85BDC9FD1C3A}</a:tableStyleId>
              </a:tblPr>
              <a:tblGrid>
                <a:gridCol w="477643">
                  <a:extLst>
                    <a:ext uri="{9D8B030D-6E8A-4147-A177-3AD203B41FA5}">
                      <a16:colId xmlns:a16="http://schemas.microsoft.com/office/drawing/2014/main" val="20000"/>
                    </a:ext>
                  </a:extLst>
                </a:gridCol>
                <a:gridCol w="435429">
                  <a:extLst>
                    <a:ext uri="{9D8B030D-6E8A-4147-A177-3AD203B41FA5}">
                      <a16:colId xmlns:a16="http://schemas.microsoft.com/office/drawing/2014/main" val="20001"/>
                    </a:ext>
                  </a:extLst>
                </a:gridCol>
                <a:gridCol w="435429">
                  <a:extLst>
                    <a:ext uri="{9D8B030D-6E8A-4147-A177-3AD203B41FA5}">
                      <a16:colId xmlns:a16="http://schemas.microsoft.com/office/drawing/2014/main" val="20002"/>
                    </a:ext>
                  </a:extLst>
                </a:gridCol>
                <a:gridCol w="435429">
                  <a:extLst>
                    <a:ext uri="{9D8B030D-6E8A-4147-A177-3AD203B41FA5}">
                      <a16:colId xmlns:a16="http://schemas.microsoft.com/office/drawing/2014/main" val="20003"/>
                    </a:ext>
                  </a:extLst>
                </a:gridCol>
                <a:gridCol w="435429">
                  <a:extLst>
                    <a:ext uri="{9D8B030D-6E8A-4147-A177-3AD203B41FA5}">
                      <a16:colId xmlns:a16="http://schemas.microsoft.com/office/drawing/2014/main" val="20004"/>
                    </a:ext>
                  </a:extLst>
                </a:gridCol>
                <a:gridCol w="435429">
                  <a:extLst>
                    <a:ext uri="{9D8B030D-6E8A-4147-A177-3AD203B41FA5}">
                      <a16:colId xmlns:a16="http://schemas.microsoft.com/office/drawing/2014/main" val="20005"/>
                    </a:ext>
                  </a:extLst>
                </a:gridCol>
                <a:gridCol w="435429">
                  <a:extLst>
                    <a:ext uri="{9D8B030D-6E8A-4147-A177-3AD203B41FA5}">
                      <a16:colId xmlns:a16="http://schemas.microsoft.com/office/drawing/2014/main" val="20006"/>
                    </a:ext>
                  </a:extLst>
                </a:gridCol>
                <a:gridCol w="435429">
                  <a:extLst>
                    <a:ext uri="{9D8B030D-6E8A-4147-A177-3AD203B41FA5}">
                      <a16:colId xmlns:a16="http://schemas.microsoft.com/office/drawing/2014/main" val="20007"/>
                    </a:ext>
                  </a:extLst>
                </a:gridCol>
                <a:gridCol w="435429">
                  <a:extLst>
                    <a:ext uri="{9D8B030D-6E8A-4147-A177-3AD203B41FA5}">
                      <a16:colId xmlns:a16="http://schemas.microsoft.com/office/drawing/2014/main" val="20008"/>
                    </a:ext>
                  </a:extLst>
                </a:gridCol>
                <a:gridCol w="435429">
                  <a:extLst>
                    <a:ext uri="{9D8B030D-6E8A-4147-A177-3AD203B41FA5}">
                      <a16:colId xmlns:a16="http://schemas.microsoft.com/office/drawing/2014/main" val="20009"/>
                    </a:ext>
                  </a:extLst>
                </a:gridCol>
                <a:gridCol w="435429">
                  <a:extLst>
                    <a:ext uri="{9D8B030D-6E8A-4147-A177-3AD203B41FA5}">
                      <a16:colId xmlns:a16="http://schemas.microsoft.com/office/drawing/2014/main" val="20010"/>
                    </a:ext>
                  </a:extLst>
                </a:gridCol>
                <a:gridCol w="435429">
                  <a:extLst>
                    <a:ext uri="{9D8B030D-6E8A-4147-A177-3AD203B41FA5}">
                      <a16:colId xmlns:a16="http://schemas.microsoft.com/office/drawing/2014/main" val="20011"/>
                    </a:ext>
                  </a:extLst>
                </a:gridCol>
                <a:gridCol w="435429">
                  <a:extLst>
                    <a:ext uri="{9D8B030D-6E8A-4147-A177-3AD203B41FA5}">
                      <a16:colId xmlns:a16="http://schemas.microsoft.com/office/drawing/2014/main" val="20012"/>
                    </a:ext>
                  </a:extLst>
                </a:gridCol>
                <a:gridCol w="435429">
                  <a:extLst>
                    <a:ext uri="{9D8B030D-6E8A-4147-A177-3AD203B41FA5}">
                      <a16:colId xmlns:a16="http://schemas.microsoft.com/office/drawing/2014/main" val="20013"/>
                    </a:ext>
                  </a:extLst>
                </a:gridCol>
              </a:tblGrid>
              <a:tr h="370840">
                <a:tc>
                  <a:txBody>
                    <a:bodyPr/>
                    <a:lstStyle/>
                    <a:p>
                      <a:endParaRPr lang="zh-CN" altLang="en-US" dirty="0"/>
                    </a:p>
                  </a:txBody>
                  <a:tcPr/>
                </a:tc>
                <a:tc>
                  <a:txBody>
                    <a:bodyPr/>
                    <a:lstStyle/>
                    <a:p>
                      <a:r>
                        <a:rPr lang="en-US" altLang="zh-CN" dirty="0"/>
                        <a:t>0</a:t>
                      </a:r>
                      <a:endParaRPr lang="zh-CN" altLang="en-US" dirty="0">
                        <a:latin typeface="+mj-lt"/>
                      </a:endParaRPr>
                    </a:p>
                  </a:txBody>
                  <a:tcPr/>
                </a:tc>
                <a:tc>
                  <a:txBody>
                    <a:bodyPr/>
                    <a:lstStyle/>
                    <a:p>
                      <a:r>
                        <a:rPr lang="en-US" altLang="zh-CN" dirty="0"/>
                        <a:t>1</a:t>
                      </a:r>
                      <a:endParaRPr lang="zh-CN" altLang="en-US" dirty="0">
                        <a:latin typeface="+mj-lt"/>
                      </a:endParaRPr>
                    </a:p>
                  </a:txBody>
                  <a:tcPr/>
                </a:tc>
                <a:tc>
                  <a:txBody>
                    <a:bodyPr/>
                    <a:lstStyle/>
                    <a:p>
                      <a:r>
                        <a:rPr lang="en-US" altLang="zh-CN" dirty="0"/>
                        <a:t>2</a:t>
                      </a:r>
                      <a:endParaRPr lang="zh-CN" altLang="en-US" dirty="0">
                        <a:latin typeface="+mj-lt"/>
                      </a:endParaRPr>
                    </a:p>
                  </a:txBody>
                  <a:tcPr/>
                </a:tc>
                <a:tc>
                  <a:txBody>
                    <a:bodyPr/>
                    <a:lstStyle/>
                    <a:p>
                      <a:r>
                        <a:rPr lang="en-US" altLang="zh-CN" dirty="0"/>
                        <a:t>3</a:t>
                      </a:r>
                      <a:endParaRPr lang="zh-CN" altLang="en-US" dirty="0">
                        <a:latin typeface="+mj-lt"/>
                      </a:endParaRPr>
                    </a:p>
                  </a:txBody>
                  <a:tcPr/>
                </a:tc>
                <a:tc>
                  <a:txBody>
                    <a:bodyPr/>
                    <a:lstStyle/>
                    <a:p>
                      <a:r>
                        <a:rPr lang="en-US" altLang="zh-CN" dirty="0"/>
                        <a:t>4</a:t>
                      </a:r>
                      <a:endParaRPr lang="zh-CN" altLang="en-US" dirty="0">
                        <a:latin typeface="+mj-lt"/>
                      </a:endParaRPr>
                    </a:p>
                  </a:txBody>
                  <a:tcPr/>
                </a:tc>
                <a:tc>
                  <a:txBody>
                    <a:bodyPr/>
                    <a:lstStyle/>
                    <a:p>
                      <a:r>
                        <a:rPr lang="en-US" altLang="zh-CN" dirty="0"/>
                        <a:t>5</a:t>
                      </a:r>
                      <a:endParaRPr lang="zh-CN" altLang="en-US" dirty="0">
                        <a:latin typeface="+mj-lt"/>
                      </a:endParaRPr>
                    </a:p>
                  </a:txBody>
                  <a:tcPr/>
                </a:tc>
                <a:tc>
                  <a:txBody>
                    <a:bodyPr/>
                    <a:lstStyle/>
                    <a:p>
                      <a:r>
                        <a:rPr lang="en-US" altLang="zh-CN" dirty="0"/>
                        <a:t>6</a:t>
                      </a:r>
                      <a:endParaRPr lang="zh-CN" altLang="en-US" dirty="0">
                        <a:latin typeface="+mj-lt"/>
                      </a:endParaRPr>
                    </a:p>
                  </a:txBody>
                  <a:tcPr/>
                </a:tc>
                <a:tc>
                  <a:txBody>
                    <a:bodyPr/>
                    <a:lstStyle/>
                    <a:p>
                      <a:r>
                        <a:rPr lang="en-US" altLang="zh-CN" dirty="0"/>
                        <a:t>7</a:t>
                      </a:r>
                      <a:endParaRPr lang="zh-CN" altLang="en-US" dirty="0">
                        <a:latin typeface="+mj-lt"/>
                      </a:endParaRPr>
                    </a:p>
                  </a:txBody>
                  <a:tcPr/>
                </a:tc>
                <a:tc>
                  <a:txBody>
                    <a:bodyPr/>
                    <a:lstStyle/>
                    <a:p>
                      <a:r>
                        <a:rPr lang="en-US" altLang="zh-CN" dirty="0"/>
                        <a:t>8</a:t>
                      </a:r>
                      <a:endParaRPr lang="zh-CN" altLang="en-US" dirty="0">
                        <a:latin typeface="+mj-lt"/>
                      </a:endParaRPr>
                    </a:p>
                  </a:txBody>
                  <a:tcPr/>
                </a:tc>
                <a:tc>
                  <a:txBody>
                    <a:bodyPr/>
                    <a:lstStyle/>
                    <a:p>
                      <a:r>
                        <a:rPr lang="en-US" altLang="zh-CN" dirty="0"/>
                        <a:t>9</a:t>
                      </a:r>
                      <a:endParaRPr lang="zh-CN" altLang="en-US" dirty="0">
                        <a:latin typeface="+mj-lt"/>
                      </a:endParaRPr>
                    </a:p>
                  </a:txBody>
                  <a:tcPr/>
                </a:tc>
                <a:tc>
                  <a:txBody>
                    <a:bodyPr/>
                    <a:lstStyle/>
                    <a:p>
                      <a:r>
                        <a:rPr lang="en-US" altLang="zh-CN" dirty="0"/>
                        <a:t>10 </a:t>
                      </a:r>
                      <a:endParaRPr lang="zh-CN" altLang="en-US" dirty="0">
                        <a:latin typeface="+mj-lt"/>
                      </a:endParaRPr>
                    </a:p>
                  </a:txBody>
                  <a:tcPr/>
                </a:tc>
                <a:tc>
                  <a:txBody>
                    <a:bodyPr/>
                    <a:lstStyle/>
                    <a:p>
                      <a:r>
                        <a:rPr lang="en-US" altLang="zh-CN" dirty="0"/>
                        <a:t>11</a:t>
                      </a:r>
                      <a:endParaRPr lang="zh-CN" altLang="en-US" dirty="0">
                        <a:latin typeface="+mj-lt"/>
                      </a:endParaRPr>
                    </a:p>
                  </a:txBody>
                  <a:tcPr/>
                </a:tc>
                <a:tc>
                  <a:txBody>
                    <a:bodyPr/>
                    <a:lstStyle/>
                    <a:p>
                      <a:r>
                        <a:rPr lang="en-US" altLang="zh-CN" dirty="0"/>
                        <a:t>12</a:t>
                      </a:r>
                      <a:endParaRPr lang="zh-CN" altLang="en-US" dirty="0">
                        <a:latin typeface="+mj-lt"/>
                      </a:endParaRPr>
                    </a:p>
                  </a:txBody>
                  <a:tcPr/>
                </a:tc>
                <a:extLst>
                  <a:ext uri="{0D108BD9-81ED-4DB2-BD59-A6C34878D82A}">
                    <a16:rowId xmlns:a16="http://schemas.microsoft.com/office/drawing/2014/main" val="10000"/>
                  </a:ext>
                </a:extLst>
              </a:tr>
              <a:tr h="370840">
                <a:tc>
                  <a:txBody>
                    <a:bodyPr/>
                    <a:lstStyle/>
                    <a:p>
                      <a:r>
                        <a:rPr lang="en-US" altLang="zh-CN" dirty="0"/>
                        <a:t>0</a:t>
                      </a:r>
                      <a:endParaRPr lang="zh-CN" altLang="en-US" dirty="0">
                        <a:latin typeface="+mj-lt"/>
                      </a:endParaRPr>
                    </a:p>
                  </a:txBody>
                  <a:tcPr/>
                </a:tc>
                <a:tc>
                  <a:txBody>
                    <a:bodyPr/>
                    <a:lstStyle/>
                    <a:p>
                      <a:r>
                        <a:rPr lang="en-US" altLang="zh-CN" dirty="0"/>
                        <a:t> 0</a:t>
                      </a:r>
                      <a:endParaRPr lang="zh-CN" altLang="en-US" b="1"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extLst>
                  <a:ext uri="{0D108BD9-81ED-4DB2-BD59-A6C34878D82A}">
                    <a16:rowId xmlns:a16="http://schemas.microsoft.com/office/drawing/2014/main" val="10001"/>
                  </a:ext>
                </a:extLst>
              </a:tr>
              <a:tr h="370840">
                <a:tc>
                  <a:txBody>
                    <a:bodyPr/>
                    <a:lstStyle/>
                    <a:p>
                      <a:r>
                        <a:rPr lang="en-US" altLang="zh-CN" dirty="0"/>
                        <a:t>1</a:t>
                      </a:r>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extLst>
                  <a:ext uri="{0D108BD9-81ED-4DB2-BD59-A6C34878D82A}">
                    <a16:rowId xmlns:a16="http://schemas.microsoft.com/office/drawing/2014/main" val="10002"/>
                  </a:ext>
                </a:extLst>
              </a:tr>
              <a:tr h="370840">
                <a:tc>
                  <a:txBody>
                    <a:bodyPr/>
                    <a:lstStyle/>
                    <a:p>
                      <a:r>
                        <a:rPr lang="en-US" altLang="zh-CN" dirty="0"/>
                        <a:t>2</a:t>
                      </a:r>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extLst>
                  <a:ext uri="{0D108BD9-81ED-4DB2-BD59-A6C34878D82A}">
                    <a16:rowId xmlns:a16="http://schemas.microsoft.com/office/drawing/2014/main" val="10003"/>
                  </a:ext>
                </a:extLst>
              </a:tr>
              <a:tr h="370840">
                <a:tc>
                  <a:txBody>
                    <a:bodyPr/>
                    <a:lstStyle/>
                    <a:p>
                      <a:r>
                        <a:rPr lang="en-US" altLang="zh-CN" dirty="0"/>
                        <a:t>3</a:t>
                      </a:r>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extLst>
                  <a:ext uri="{0D108BD9-81ED-4DB2-BD59-A6C34878D82A}">
                    <a16:rowId xmlns:a16="http://schemas.microsoft.com/office/drawing/2014/main" val="10004"/>
                  </a:ext>
                </a:extLst>
              </a:tr>
              <a:tr h="370840">
                <a:tc>
                  <a:txBody>
                    <a:bodyPr/>
                    <a:lstStyle/>
                    <a:p>
                      <a:r>
                        <a:rPr lang="en-US" altLang="zh-CN" dirty="0"/>
                        <a:t>4</a:t>
                      </a:r>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extLst>
                  <a:ext uri="{0D108BD9-81ED-4DB2-BD59-A6C34878D82A}">
                    <a16:rowId xmlns:a16="http://schemas.microsoft.com/office/drawing/2014/main" val="10005"/>
                  </a:ext>
                </a:extLst>
              </a:tr>
              <a:tr h="370840">
                <a:tc>
                  <a:txBody>
                    <a:bodyPr/>
                    <a:lstStyle/>
                    <a:p>
                      <a:r>
                        <a:rPr lang="en-US" altLang="zh-CN" dirty="0"/>
                        <a:t>5</a:t>
                      </a:r>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extLst>
                  <a:ext uri="{0D108BD9-81ED-4DB2-BD59-A6C34878D82A}">
                    <a16:rowId xmlns:a16="http://schemas.microsoft.com/office/drawing/2014/main" val="10006"/>
                  </a:ext>
                </a:extLst>
              </a:tr>
              <a:tr h="370840">
                <a:tc>
                  <a:txBody>
                    <a:bodyPr/>
                    <a:lstStyle/>
                    <a:p>
                      <a:r>
                        <a:rPr lang="en-US" altLang="zh-CN" dirty="0"/>
                        <a:t>6</a:t>
                      </a:r>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extLst>
                  <a:ext uri="{0D108BD9-81ED-4DB2-BD59-A6C34878D82A}">
                    <a16:rowId xmlns:a16="http://schemas.microsoft.com/office/drawing/2014/main" val="10007"/>
                  </a:ext>
                </a:extLst>
              </a:tr>
            </a:tbl>
          </a:graphicData>
        </a:graphic>
      </p:graphicFrame>
      <p:sp>
        <p:nvSpPr>
          <p:cNvPr id="7" name="TextBox 8">
            <a:extLst>
              <a:ext uri="{FF2B5EF4-FFF2-40B4-BE49-F238E27FC236}">
                <a16:creationId xmlns:a16="http://schemas.microsoft.com/office/drawing/2014/main" id="{4A5E2030-F8D2-461C-8422-F81BB8CBDE32}"/>
              </a:ext>
            </a:extLst>
          </p:cNvPr>
          <p:cNvSpPr txBox="1"/>
          <p:nvPr/>
        </p:nvSpPr>
        <p:spPr>
          <a:xfrm>
            <a:off x="4667240" y="2571744"/>
            <a:ext cx="5643602" cy="369332"/>
          </a:xfrm>
          <a:prstGeom prst="rect">
            <a:avLst/>
          </a:prstGeom>
          <a:noFill/>
        </p:spPr>
        <p:txBody>
          <a:bodyPr wrap="square" rtlCol="0">
            <a:spAutoFit/>
          </a:bodyPr>
          <a:lstStyle/>
          <a:p>
            <a:r>
              <a:rPr lang="en-US" altLang="zh-CN" b="1" dirty="0">
                <a:latin typeface="+mj-lt"/>
              </a:rPr>
              <a:t>0                                         </a:t>
            </a:r>
            <a:r>
              <a:rPr lang="en-US" altLang="zh-CN" b="1" dirty="0">
                <a:solidFill>
                  <a:srgbClr val="FF0000"/>
                </a:solidFill>
                <a:latin typeface="+mj-lt"/>
              </a:rPr>
              <a:t>10</a:t>
            </a:r>
            <a:endParaRPr lang="zh-CN" altLang="en-US" b="1" dirty="0">
              <a:solidFill>
                <a:srgbClr val="FF0000"/>
              </a:solidFill>
              <a:latin typeface="+mj-lt"/>
            </a:endParaRPr>
          </a:p>
        </p:txBody>
      </p:sp>
      <p:sp>
        <p:nvSpPr>
          <p:cNvPr id="8" name="TextBox 9">
            <a:extLst>
              <a:ext uri="{FF2B5EF4-FFF2-40B4-BE49-F238E27FC236}">
                <a16:creationId xmlns:a16="http://schemas.microsoft.com/office/drawing/2014/main" id="{6AFF701E-25C3-4EDD-9E4C-3DB8DB118336}"/>
              </a:ext>
            </a:extLst>
          </p:cNvPr>
          <p:cNvSpPr txBox="1"/>
          <p:nvPr/>
        </p:nvSpPr>
        <p:spPr>
          <a:xfrm>
            <a:off x="4667240" y="3000372"/>
            <a:ext cx="5643602" cy="369332"/>
          </a:xfrm>
          <a:prstGeom prst="rect">
            <a:avLst/>
          </a:prstGeom>
          <a:noFill/>
        </p:spPr>
        <p:txBody>
          <a:bodyPr wrap="square" rtlCol="0">
            <a:spAutoFit/>
          </a:bodyPr>
          <a:lstStyle/>
          <a:p>
            <a:r>
              <a:rPr lang="en-US" altLang="zh-CN" b="1" dirty="0">
                <a:latin typeface="+mj-lt"/>
              </a:rPr>
              <a:t>0                        </a:t>
            </a:r>
            <a:r>
              <a:rPr lang="en-US" altLang="zh-CN" b="1" dirty="0">
                <a:solidFill>
                  <a:srgbClr val="FF0000"/>
                </a:solidFill>
                <a:latin typeface="+mj-lt"/>
              </a:rPr>
              <a:t>7</a:t>
            </a:r>
            <a:r>
              <a:rPr lang="en-US" altLang="zh-CN" b="1" dirty="0">
                <a:latin typeface="+mj-lt"/>
              </a:rPr>
              <a:t>               10              </a:t>
            </a:r>
            <a:r>
              <a:rPr lang="en-US" altLang="zh-CN" b="1" dirty="0">
                <a:solidFill>
                  <a:srgbClr val="FF0000"/>
                </a:solidFill>
                <a:latin typeface="+mj-lt"/>
              </a:rPr>
              <a:t>17</a:t>
            </a:r>
            <a:endParaRPr lang="zh-CN" altLang="en-US" b="1" dirty="0">
              <a:solidFill>
                <a:srgbClr val="FF0000"/>
              </a:solidFill>
              <a:latin typeface="+mj-lt"/>
            </a:endParaRPr>
          </a:p>
        </p:txBody>
      </p:sp>
      <p:sp>
        <p:nvSpPr>
          <p:cNvPr id="9" name="TextBox 14">
            <a:extLst>
              <a:ext uri="{FF2B5EF4-FFF2-40B4-BE49-F238E27FC236}">
                <a16:creationId xmlns:a16="http://schemas.microsoft.com/office/drawing/2014/main" id="{9594EB3D-8808-46FE-A315-5F4124621F48}"/>
              </a:ext>
            </a:extLst>
          </p:cNvPr>
          <p:cNvSpPr txBox="1"/>
          <p:nvPr/>
        </p:nvSpPr>
        <p:spPr>
          <a:xfrm>
            <a:off x="4667240" y="3357562"/>
            <a:ext cx="5643602" cy="369332"/>
          </a:xfrm>
          <a:prstGeom prst="rect">
            <a:avLst/>
          </a:prstGeom>
          <a:noFill/>
        </p:spPr>
        <p:txBody>
          <a:bodyPr wrap="square" rtlCol="0">
            <a:spAutoFit/>
          </a:bodyPr>
          <a:lstStyle/>
          <a:p>
            <a:r>
              <a:rPr lang="en-US" altLang="zh-CN" b="1" dirty="0">
                <a:latin typeface="+mj-lt"/>
              </a:rPr>
              <a:t>0               </a:t>
            </a:r>
            <a:r>
              <a:rPr lang="en-US" altLang="zh-CN" b="1" dirty="0">
                <a:solidFill>
                  <a:srgbClr val="FF0000"/>
                </a:solidFill>
                <a:latin typeface="+mj-lt"/>
              </a:rPr>
              <a:t>4</a:t>
            </a:r>
            <a:r>
              <a:rPr lang="en-US" altLang="zh-CN" b="1" dirty="0">
                <a:latin typeface="+mj-lt"/>
              </a:rPr>
              <a:t>       7               </a:t>
            </a:r>
            <a:r>
              <a:rPr lang="en-US" altLang="zh-CN" b="1" dirty="0">
                <a:solidFill>
                  <a:srgbClr val="FF0000"/>
                </a:solidFill>
                <a:latin typeface="+mj-lt"/>
              </a:rPr>
              <a:t>11</a:t>
            </a:r>
            <a:r>
              <a:rPr lang="en-US" altLang="zh-CN" b="1" dirty="0">
                <a:latin typeface="+mj-lt"/>
              </a:rPr>
              <a:t>            </a:t>
            </a:r>
            <a:r>
              <a:rPr lang="en-US" altLang="zh-CN" b="1" dirty="0">
                <a:solidFill>
                  <a:srgbClr val="FF0000"/>
                </a:solidFill>
                <a:latin typeface="+mj-lt"/>
              </a:rPr>
              <a:t>14</a:t>
            </a:r>
            <a:r>
              <a:rPr lang="en-US" altLang="zh-CN" b="1" dirty="0">
                <a:latin typeface="+mj-lt"/>
              </a:rPr>
              <a:t>      17              </a:t>
            </a:r>
            <a:r>
              <a:rPr lang="en-US" altLang="zh-CN" b="1" dirty="0">
                <a:solidFill>
                  <a:srgbClr val="FF0000"/>
                </a:solidFill>
                <a:latin typeface="+mj-lt"/>
              </a:rPr>
              <a:t>21</a:t>
            </a:r>
            <a:endParaRPr lang="zh-CN" altLang="en-US" b="1" dirty="0">
              <a:solidFill>
                <a:srgbClr val="FF0000"/>
              </a:solidFill>
              <a:latin typeface="+mj-lt"/>
            </a:endParaRPr>
          </a:p>
        </p:txBody>
      </p:sp>
      <p:sp>
        <p:nvSpPr>
          <p:cNvPr id="10" name="TextBox 15">
            <a:extLst>
              <a:ext uri="{FF2B5EF4-FFF2-40B4-BE49-F238E27FC236}">
                <a16:creationId xmlns:a16="http://schemas.microsoft.com/office/drawing/2014/main" id="{1BC77328-62B5-4A25-9096-5AA523F0E1F1}"/>
              </a:ext>
            </a:extLst>
          </p:cNvPr>
          <p:cNvSpPr txBox="1"/>
          <p:nvPr/>
        </p:nvSpPr>
        <p:spPr>
          <a:xfrm>
            <a:off x="4667240" y="3714752"/>
            <a:ext cx="5643602" cy="369332"/>
          </a:xfrm>
          <a:prstGeom prst="rect">
            <a:avLst/>
          </a:prstGeom>
          <a:noFill/>
        </p:spPr>
        <p:txBody>
          <a:bodyPr wrap="square" rtlCol="0">
            <a:spAutoFit/>
          </a:bodyPr>
          <a:lstStyle/>
          <a:p>
            <a:r>
              <a:rPr lang="en-US" altLang="zh-CN" b="1" dirty="0">
                <a:latin typeface="+mj-lt"/>
              </a:rPr>
              <a:t>0               4       7       </a:t>
            </a:r>
            <a:r>
              <a:rPr lang="en-US" altLang="zh-CN" b="1" dirty="0">
                <a:solidFill>
                  <a:srgbClr val="FF0000"/>
                </a:solidFill>
                <a:latin typeface="+mj-lt"/>
              </a:rPr>
              <a:t>3  </a:t>
            </a:r>
            <a:r>
              <a:rPr lang="en-US" altLang="zh-CN" b="1" dirty="0">
                <a:latin typeface="+mj-lt"/>
              </a:rPr>
              <a:t>    11    </a:t>
            </a:r>
            <a:r>
              <a:rPr lang="en-US" altLang="zh-CN" b="1" dirty="0">
                <a:solidFill>
                  <a:srgbClr val="FF0000"/>
                </a:solidFill>
                <a:latin typeface="+mj-lt"/>
              </a:rPr>
              <a:t>10</a:t>
            </a:r>
            <a:r>
              <a:rPr lang="en-US" altLang="zh-CN" b="1" dirty="0">
                <a:latin typeface="+mj-lt"/>
              </a:rPr>
              <a:t>   14      17            21     </a:t>
            </a:r>
            <a:r>
              <a:rPr lang="en-US" altLang="zh-CN" b="1" dirty="0">
                <a:solidFill>
                  <a:srgbClr val="FF0000"/>
                </a:solidFill>
                <a:latin typeface="+mj-lt"/>
              </a:rPr>
              <a:t>21</a:t>
            </a:r>
            <a:endParaRPr lang="zh-CN" altLang="en-US" b="1" dirty="0">
              <a:solidFill>
                <a:srgbClr val="FF0000"/>
              </a:solidFill>
              <a:latin typeface="+mj-lt"/>
            </a:endParaRPr>
          </a:p>
        </p:txBody>
      </p:sp>
      <p:sp>
        <p:nvSpPr>
          <p:cNvPr id="11" name="TextBox 16">
            <a:extLst>
              <a:ext uri="{FF2B5EF4-FFF2-40B4-BE49-F238E27FC236}">
                <a16:creationId xmlns:a16="http://schemas.microsoft.com/office/drawing/2014/main" id="{61EC0D29-CB54-44F7-9603-4BBC1BB33B63}"/>
              </a:ext>
            </a:extLst>
          </p:cNvPr>
          <p:cNvSpPr txBox="1"/>
          <p:nvPr/>
        </p:nvSpPr>
        <p:spPr>
          <a:xfrm>
            <a:off x="4667240" y="4071942"/>
            <a:ext cx="5643602" cy="369332"/>
          </a:xfrm>
          <a:prstGeom prst="rect">
            <a:avLst/>
          </a:prstGeom>
          <a:noFill/>
        </p:spPr>
        <p:txBody>
          <a:bodyPr wrap="square" rtlCol="0">
            <a:spAutoFit/>
          </a:bodyPr>
          <a:lstStyle/>
          <a:p>
            <a:r>
              <a:rPr lang="en-US" altLang="zh-CN" b="1" dirty="0">
                <a:latin typeface="+mj-lt"/>
              </a:rPr>
              <a:t>0               4       7       3      </a:t>
            </a:r>
            <a:r>
              <a:rPr lang="en-US" altLang="zh-CN" b="1" dirty="0">
                <a:solidFill>
                  <a:srgbClr val="FF0000"/>
                </a:solidFill>
                <a:latin typeface="+mj-lt"/>
              </a:rPr>
              <a:t>17</a:t>
            </a:r>
            <a:r>
              <a:rPr lang="en-US" altLang="zh-CN" b="1" dirty="0">
                <a:latin typeface="+mj-lt"/>
              </a:rPr>
              <a:t>    10   </a:t>
            </a:r>
            <a:r>
              <a:rPr lang="en-US" altLang="zh-CN" b="1" dirty="0">
                <a:solidFill>
                  <a:srgbClr val="FF0000"/>
                </a:solidFill>
                <a:latin typeface="+mj-lt"/>
              </a:rPr>
              <a:t>21</a:t>
            </a:r>
            <a:r>
              <a:rPr lang="en-US" altLang="zh-CN" b="1" dirty="0">
                <a:latin typeface="+mj-lt"/>
              </a:rPr>
              <a:t>      </a:t>
            </a:r>
            <a:r>
              <a:rPr lang="en-US" altLang="zh-CN" b="1" dirty="0">
                <a:solidFill>
                  <a:srgbClr val="FF0000"/>
                </a:solidFill>
                <a:latin typeface="+mj-lt"/>
              </a:rPr>
              <a:t>24</a:t>
            </a:r>
            <a:r>
              <a:rPr lang="en-US" altLang="zh-CN" b="1" dirty="0">
                <a:latin typeface="+mj-lt"/>
              </a:rPr>
              <a:t>    </a:t>
            </a:r>
            <a:r>
              <a:rPr lang="en-US" altLang="zh-CN" b="1" dirty="0">
                <a:solidFill>
                  <a:srgbClr val="FF0000"/>
                </a:solidFill>
                <a:latin typeface="+mj-lt"/>
              </a:rPr>
              <a:t>20 </a:t>
            </a:r>
            <a:r>
              <a:rPr lang="en-US" altLang="zh-CN" b="1" dirty="0">
                <a:latin typeface="+mj-lt"/>
              </a:rPr>
              <a:t>   </a:t>
            </a:r>
            <a:r>
              <a:rPr lang="en-US" altLang="zh-CN" b="1" dirty="0">
                <a:solidFill>
                  <a:srgbClr val="FF0000"/>
                </a:solidFill>
                <a:latin typeface="+mj-lt"/>
              </a:rPr>
              <a:t>28</a:t>
            </a:r>
            <a:r>
              <a:rPr lang="en-US" altLang="zh-CN" b="1" dirty="0">
                <a:latin typeface="+mj-lt"/>
              </a:rPr>
              <a:t>    </a:t>
            </a:r>
            <a:r>
              <a:rPr lang="en-US" altLang="zh-CN" b="1" dirty="0">
                <a:solidFill>
                  <a:srgbClr val="FF0000"/>
                </a:solidFill>
                <a:latin typeface="+mj-lt"/>
              </a:rPr>
              <a:t>27</a:t>
            </a:r>
            <a:r>
              <a:rPr lang="en-US" altLang="zh-CN" b="1" dirty="0">
                <a:latin typeface="+mj-lt"/>
              </a:rPr>
              <a:t>    </a:t>
            </a:r>
            <a:r>
              <a:rPr lang="en-US" altLang="zh-CN" b="1" dirty="0">
                <a:solidFill>
                  <a:srgbClr val="FF0000"/>
                </a:solidFill>
                <a:latin typeface="+mj-lt"/>
              </a:rPr>
              <a:t>31</a:t>
            </a:r>
            <a:endParaRPr lang="zh-CN" altLang="en-US" b="1" dirty="0">
              <a:solidFill>
                <a:srgbClr val="FF0000"/>
              </a:solidFill>
              <a:latin typeface="+mj-lt"/>
            </a:endParaRPr>
          </a:p>
        </p:txBody>
      </p:sp>
      <p:sp>
        <p:nvSpPr>
          <p:cNvPr id="12" name="TextBox 17">
            <a:extLst>
              <a:ext uri="{FF2B5EF4-FFF2-40B4-BE49-F238E27FC236}">
                <a16:creationId xmlns:a16="http://schemas.microsoft.com/office/drawing/2014/main" id="{3A2A545F-8354-4E5C-83BB-BDC72BBF65A3}"/>
              </a:ext>
            </a:extLst>
          </p:cNvPr>
          <p:cNvSpPr txBox="1"/>
          <p:nvPr/>
        </p:nvSpPr>
        <p:spPr>
          <a:xfrm>
            <a:off x="4667240" y="4429132"/>
            <a:ext cx="5643602" cy="369332"/>
          </a:xfrm>
          <a:prstGeom prst="rect">
            <a:avLst/>
          </a:prstGeom>
          <a:noFill/>
        </p:spPr>
        <p:txBody>
          <a:bodyPr wrap="square" rtlCol="0">
            <a:spAutoFit/>
          </a:bodyPr>
          <a:lstStyle/>
          <a:p>
            <a:r>
              <a:rPr lang="en-US" altLang="zh-CN" b="1" dirty="0">
                <a:latin typeface="+mj-lt"/>
              </a:rPr>
              <a:t>0               4       7       </a:t>
            </a:r>
            <a:r>
              <a:rPr lang="en-US" altLang="zh-CN" b="1" dirty="0">
                <a:solidFill>
                  <a:srgbClr val="FF0000"/>
                </a:solidFill>
                <a:latin typeface="+mj-lt"/>
              </a:rPr>
              <a:t>8</a:t>
            </a:r>
            <a:r>
              <a:rPr lang="en-US" altLang="zh-CN" b="1" dirty="0">
                <a:latin typeface="+mj-lt"/>
              </a:rPr>
              <a:t>      17    </a:t>
            </a:r>
            <a:r>
              <a:rPr lang="en-US" altLang="zh-CN" b="1" dirty="0">
                <a:solidFill>
                  <a:srgbClr val="FF0000"/>
                </a:solidFill>
                <a:latin typeface="+mj-lt"/>
              </a:rPr>
              <a:t>12</a:t>
            </a:r>
            <a:r>
              <a:rPr lang="en-US" altLang="zh-CN" b="1" dirty="0">
                <a:latin typeface="+mj-lt"/>
              </a:rPr>
              <a:t>   21      24    </a:t>
            </a:r>
            <a:r>
              <a:rPr lang="en-US" altLang="zh-CN" b="1" dirty="0">
                <a:solidFill>
                  <a:srgbClr val="FF0000"/>
                </a:solidFill>
                <a:latin typeface="+mj-lt"/>
              </a:rPr>
              <a:t>25</a:t>
            </a:r>
            <a:r>
              <a:rPr lang="en-US" altLang="zh-CN" b="1" dirty="0">
                <a:latin typeface="+mj-lt"/>
              </a:rPr>
              <a:t>    28    </a:t>
            </a:r>
            <a:r>
              <a:rPr lang="en-US" altLang="zh-CN" b="1" dirty="0">
                <a:solidFill>
                  <a:srgbClr val="FF0000"/>
                </a:solidFill>
                <a:latin typeface="+mj-lt"/>
              </a:rPr>
              <a:t>29</a:t>
            </a:r>
            <a:r>
              <a:rPr lang="en-US" altLang="zh-CN" b="1" dirty="0">
                <a:latin typeface="+mj-lt"/>
              </a:rPr>
              <a:t>    </a:t>
            </a:r>
            <a:r>
              <a:rPr lang="en-US" altLang="zh-CN" b="1" dirty="0">
                <a:solidFill>
                  <a:srgbClr val="FF0000"/>
                </a:solidFill>
                <a:latin typeface="+mj-lt"/>
              </a:rPr>
              <a:t>32</a:t>
            </a:r>
            <a:endParaRPr lang="zh-CN" altLang="en-US" b="1" dirty="0">
              <a:solidFill>
                <a:srgbClr val="FF0000"/>
              </a:solidFill>
              <a:latin typeface="+mj-lt"/>
            </a:endParaRPr>
          </a:p>
        </p:txBody>
      </p:sp>
    </p:spTree>
    <p:extLst>
      <p:ext uri="{BB962C8B-B14F-4D97-AF65-F5344CB8AC3E}">
        <p14:creationId xmlns:p14="http://schemas.microsoft.com/office/powerpoint/2010/main" val="149977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13B651-2BB0-4BB9-90E0-F7EB92CF4A1A}"/>
              </a:ext>
            </a:extLst>
          </p:cNvPr>
          <p:cNvSpPr>
            <a:spLocks noGrp="1"/>
          </p:cNvSpPr>
          <p:nvPr>
            <p:ph type="title"/>
          </p:nvPr>
        </p:nvSpPr>
        <p:spPr>
          <a:xfrm>
            <a:off x="252918" y="1123837"/>
            <a:ext cx="3034191" cy="4601183"/>
          </a:xfrm>
        </p:spPr>
        <p:txBody>
          <a:bodyPr>
            <a:normAutofit/>
          </a:bodyPr>
          <a:lstStyle/>
          <a:p>
            <a:r>
              <a:rPr lang="zh-CN" altLang="en-US" sz="2800" dirty="0"/>
              <a:t>什么是动态规划？</a:t>
            </a:r>
          </a:p>
        </p:txBody>
      </p:sp>
      <p:sp>
        <p:nvSpPr>
          <p:cNvPr id="3" name="内容占位符 2">
            <a:extLst>
              <a:ext uri="{FF2B5EF4-FFF2-40B4-BE49-F238E27FC236}">
                <a16:creationId xmlns:a16="http://schemas.microsoft.com/office/drawing/2014/main" id="{E0DFE267-BB4E-44D7-B670-F351E5A1F0A1}"/>
              </a:ext>
            </a:extLst>
          </p:cNvPr>
          <p:cNvSpPr>
            <a:spLocks noGrp="1"/>
          </p:cNvSpPr>
          <p:nvPr>
            <p:ph idx="1"/>
          </p:nvPr>
        </p:nvSpPr>
        <p:spPr/>
        <p:txBody>
          <a:bodyPr/>
          <a:lstStyle/>
          <a:p>
            <a:r>
              <a:rPr lang="zh-CN" altLang="en-US" dirty="0"/>
              <a:t>动态规划是一种用途很广的问题求解方法，它本身并不是一个特定的算法（不像线段树，平衡树，</a:t>
            </a:r>
            <a:r>
              <a:rPr lang="en-US" altLang="zh-CN" dirty="0" err="1"/>
              <a:t>spfa</a:t>
            </a:r>
            <a:r>
              <a:rPr lang="zh-CN" altLang="en-US" dirty="0"/>
              <a:t>等等可以直接抄模板），而是一种思想，一种手段。</a:t>
            </a:r>
          </a:p>
        </p:txBody>
      </p:sp>
    </p:spTree>
    <p:extLst>
      <p:ext uri="{BB962C8B-B14F-4D97-AF65-F5344CB8AC3E}">
        <p14:creationId xmlns:p14="http://schemas.microsoft.com/office/powerpoint/2010/main" val="330264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F3EDD5-6D53-442D-9F5C-4E65B97A87E1}"/>
              </a:ext>
            </a:extLst>
          </p:cNvPr>
          <p:cNvSpPr>
            <a:spLocks noGrp="1"/>
          </p:cNvSpPr>
          <p:nvPr>
            <p:ph type="title"/>
          </p:nvPr>
        </p:nvSpPr>
        <p:spPr/>
        <p:txBody>
          <a:bodyPr/>
          <a:lstStyle/>
          <a:p>
            <a:r>
              <a:rPr lang="en-US" altLang="zh-CN" dirty="0"/>
              <a:t>01</a:t>
            </a:r>
            <a:r>
              <a:rPr lang="zh-CN" altLang="en-US" dirty="0"/>
              <a:t>背包伪代码</a:t>
            </a:r>
          </a:p>
        </p:txBody>
      </p:sp>
      <p:sp>
        <p:nvSpPr>
          <p:cNvPr id="3" name="内容占位符 2">
            <a:extLst>
              <a:ext uri="{FF2B5EF4-FFF2-40B4-BE49-F238E27FC236}">
                <a16:creationId xmlns:a16="http://schemas.microsoft.com/office/drawing/2014/main" id="{66AD1CB4-560F-456B-BEFA-A00EF49B020F}"/>
              </a:ext>
            </a:extLst>
          </p:cNvPr>
          <p:cNvSpPr>
            <a:spLocks noGrp="1"/>
          </p:cNvSpPr>
          <p:nvPr>
            <p:ph idx="1"/>
          </p:nvPr>
        </p:nvSpPr>
        <p:spPr/>
        <p:txBody>
          <a:bodyPr/>
          <a:lstStyle/>
          <a:p>
            <a:r>
              <a:rPr lang="en-US" altLang="zh-CN" dirty="0"/>
              <a:t>for </a:t>
            </a:r>
            <a:r>
              <a:rPr lang="en-US" altLang="zh-CN" dirty="0" err="1"/>
              <a:t>i</a:t>
            </a:r>
            <a:r>
              <a:rPr lang="en-US" altLang="zh-CN" dirty="0"/>
              <a:t>=1…N</a:t>
            </a:r>
          </a:p>
          <a:p>
            <a:r>
              <a:rPr lang="en-US" altLang="zh-CN" dirty="0"/>
              <a:t>   for j=V…0</a:t>
            </a:r>
            <a:r>
              <a:rPr lang="zh-CN" altLang="en-US" dirty="0"/>
              <a:t>（为什么是从</a:t>
            </a:r>
            <a:r>
              <a:rPr lang="en-US" altLang="zh-CN" dirty="0"/>
              <a:t>V</a:t>
            </a:r>
            <a:r>
              <a:rPr lang="zh-CN" altLang="en-US" dirty="0"/>
              <a:t>到</a:t>
            </a:r>
            <a:r>
              <a:rPr lang="en-US" altLang="zh-CN" dirty="0"/>
              <a:t>0</a:t>
            </a:r>
            <a:r>
              <a:rPr lang="zh-CN" altLang="en-US" dirty="0"/>
              <a:t>？）</a:t>
            </a:r>
            <a:endParaRPr lang="en-US" altLang="zh-CN" dirty="0"/>
          </a:p>
          <a:p>
            <a:r>
              <a:rPr lang="en-US" altLang="zh-CN" dirty="0"/>
              <a:t>       f[j]=max(f[j],f[j-v[</a:t>
            </a:r>
            <a:r>
              <a:rPr lang="en-US" altLang="zh-CN" dirty="0" err="1"/>
              <a:t>i</a:t>
            </a:r>
            <a:r>
              <a:rPr lang="en-US" altLang="zh-CN" dirty="0"/>
              <a:t>]]+w[</a:t>
            </a:r>
            <a:r>
              <a:rPr lang="en-US" altLang="zh-CN" dirty="0" err="1"/>
              <a:t>i</a:t>
            </a:r>
            <a:r>
              <a:rPr lang="en-US" altLang="zh-CN" dirty="0"/>
              <a:t>]);</a:t>
            </a:r>
          </a:p>
          <a:p>
            <a:endParaRPr lang="en-US" altLang="zh-CN" dirty="0"/>
          </a:p>
          <a:p>
            <a:r>
              <a:rPr lang="zh-CN" altLang="en-US" dirty="0"/>
              <a:t>保证每件物品最多只放一次</a:t>
            </a:r>
          </a:p>
        </p:txBody>
      </p:sp>
    </p:spTree>
    <p:extLst>
      <p:ext uri="{BB962C8B-B14F-4D97-AF65-F5344CB8AC3E}">
        <p14:creationId xmlns:p14="http://schemas.microsoft.com/office/powerpoint/2010/main" val="81957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CF3D5-D244-4EC0-B8D5-2D815F1870E9}"/>
              </a:ext>
            </a:extLst>
          </p:cNvPr>
          <p:cNvSpPr>
            <a:spLocks noGrp="1"/>
          </p:cNvSpPr>
          <p:nvPr>
            <p:ph type="title"/>
          </p:nvPr>
        </p:nvSpPr>
        <p:spPr/>
        <p:txBody>
          <a:bodyPr/>
          <a:lstStyle/>
          <a:p>
            <a:r>
              <a:rPr lang="zh-CN" altLang="en-US" dirty="0"/>
              <a:t>完全背包</a:t>
            </a:r>
          </a:p>
        </p:txBody>
      </p:sp>
      <p:sp>
        <p:nvSpPr>
          <p:cNvPr id="3" name="内容占位符 2">
            <a:extLst>
              <a:ext uri="{FF2B5EF4-FFF2-40B4-BE49-F238E27FC236}">
                <a16:creationId xmlns:a16="http://schemas.microsoft.com/office/drawing/2014/main" id="{82FA9A07-87AB-4B1E-BDB3-42BD2031BB3E}"/>
              </a:ext>
            </a:extLst>
          </p:cNvPr>
          <p:cNvSpPr>
            <a:spLocks noGrp="1"/>
          </p:cNvSpPr>
          <p:nvPr>
            <p:ph idx="1"/>
          </p:nvPr>
        </p:nvSpPr>
        <p:spPr/>
        <p:txBody>
          <a:bodyPr/>
          <a:lstStyle/>
          <a:p>
            <a:r>
              <a:rPr lang="zh-CN" altLang="en-US" dirty="0"/>
              <a:t>有 </a:t>
            </a:r>
            <a:r>
              <a:rPr lang="en-US" altLang="zh-CN" dirty="0"/>
              <a:t>N </a:t>
            </a:r>
            <a:r>
              <a:rPr lang="zh-CN" altLang="en-US" dirty="0"/>
              <a:t>种物品和一个容量为 </a:t>
            </a:r>
            <a:r>
              <a:rPr lang="en-US" altLang="zh-CN" dirty="0"/>
              <a:t>V </a:t>
            </a:r>
            <a:r>
              <a:rPr lang="zh-CN" altLang="en-US" dirty="0"/>
              <a:t>的背包，每种物品都有无限件可用。放入第 </a:t>
            </a:r>
            <a:r>
              <a:rPr lang="en-US" altLang="zh-CN" dirty="0" err="1"/>
              <a:t>i</a:t>
            </a:r>
            <a:r>
              <a:rPr lang="en-US" altLang="zh-CN" dirty="0"/>
              <a:t> </a:t>
            </a:r>
            <a:r>
              <a:rPr lang="zh-CN" altLang="en-US" dirty="0"/>
              <a:t>种物品的费用是 </a:t>
            </a:r>
            <a:r>
              <a:rPr lang="en-US" altLang="zh-CN" dirty="0"/>
              <a:t>vi </a:t>
            </a:r>
            <a:r>
              <a:rPr lang="zh-CN" altLang="en-US" dirty="0"/>
              <a:t>，价值是 </a:t>
            </a:r>
            <a:r>
              <a:rPr lang="en-US" altLang="zh-CN" dirty="0"/>
              <a:t>Wi </a:t>
            </a:r>
            <a:r>
              <a:rPr lang="zh-CN" altLang="en-US" dirty="0"/>
              <a:t>。求解：将哪些物品装入背包，可使这些物品的耗费的费用总和不超过背包容量，且价值总和最大。</a:t>
            </a:r>
            <a:endParaRPr lang="en-US" altLang="zh-CN" dirty="0"/>
          </a:p>
          <a:p>
            <a:r>
              <a:rPr lang="zh-CN" altLang="en-US" dirty="0"/>
              <a:t>与</a:t>
            </a:r>
            <a:r>
              <a:rPr lang="en-US" altLang="zh-CN" dirty="0"/>
              <a:t>01</a:t>
            </a:r>
            <a:r>
              <a:rPr lang="zh-CN" altLang="en-US" dirty="0"/>
              <a:t>背包的不同之处在于，每种物品可以使用任意多次。</a:t>
            </a:r>
          </a:p>
        </p:txBody>
      </p:sp>
    </p:spTree>
    <p:extLst>
      <p:ext uri="{BB962C8B-B14F-4D97-AF65-F5344CB8AC3E}">
        <p14:creationId xmlns:p14="http://schemas.microsoft.com/office/powerpoint/2010/main" val="352552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61A70AB-1338-4C3E-A12F-1B500519FDB6}"/>
              </a:ext>
            </a:extLst>
          </p:cNvPr>
          <p:cNvSpPr>
            <a:spLocks noGrp="1"/>
          </p:cNvSpPr>
          <p:nvPr>
            <p:ph idx="1"/>
          </p:nvPr>
        </p:nvSpPr>
        <p:spPr>
          <a:xfrm>
            <a:off x="3836995" y="864108"/>
            <a:ext cx="7315200" cy="5120640"/>
          </a:xfrm>
        </p:spPr>
        <p:txBody>
          <a:bodyPr/>
          <a:lstStyle/>
          <a:p>
            <a:r>
              <a:rPr lang="zh-CN" altLang="en-US" dirty="0"/>
              <a:t>还是用</a:t>
            </a:r>
            <a:r>
              <a:rPr lang="en-US" altLang="zh-CN" dirty="0"/>
              <a:t>f[</a:t>
            </a:r>
            <a:r>
              <a:rPr lang="en-US" altLang="zh-CN" dirty="0" err="1"/>
              <a:t>i</a:t>
            </a:r>
            <a:r>
              <a:rPr lang="en-US" altLang="zh-CN" dirty="0"/>
              <a:t>][j]</a:t>
            </a:r>
            <a:r>
              <a:rPr lang="zh-CN" altLang="en-US" dirty="0"/>
              <a:t>表示前</a:t>
            </a:r>
            <a:r>
              <a:rPr lang="en-US" altLang="zh-CN" dirty="0" err="1"/>
              <a:t>i</a:t>
            </a:r>
            <a:r>
              <a:rPr lang="zh-CN" altLang="en-US" dirty="0"/>
              <a:t>件物品用</a:t>
            </a:r>
            <a:r>
              <a:rPr lang="en-US" altLang="zh-CN" dirty="0"/>
              <a:t>j</a:t>
            </a:r>
            <a:r>
              <a:rPr lang="zh-CN" altLang="en-US" dirty="0"/>
              <a:t>的体积所获得的最大价值。</a:t>
            </a:r>
            <a:endParaRPr lang="en-US" altLang="zh-CN" dirty="0"/>
          </a:p>
          <a:p>
            <a:r>
              <a:rPr lang="zh-CN" altLang="en-US" dirty="0"/>
              <a:t>转移方程：</a:t>
            </a:r>
            <a:endParaRPr lang="en-US" altLang="zh-CN" dirty="0"/>
          </a:p>
          <a:p>
            <a:r>
              <a:rPr lang="en-US" altLang="zh-CN" dirty="0"/>
              <a:t>f[</a:t>
            </a:r>
            <a:r>
              <a:rPr lang="en-US" altLang="zh-CN" dirty="0" err="1"/>
              <a:t>i</a:t>
            </a:r>
            <a:r>
              <a:rPr lang="en-US" altLang="zh-CN" dirty="0"/>
              <a:t>][j]=max(f[i-1][j],f[i-1][v*c[</a:t>
            </a:r>
            <a:r>
              <a:rPr lang="en-US" altLang="zh-CN" dirty="0" err="1"/>
              <a:t>i</a:t>
            </a:r>
            <a:r>
              <a:rPr lang="en-US" altLang="zh-CN" dirty="0"/>
              <a:t>]]+k*w[</a:t>
            </a:r>
            <a:r>
              <a:rPr lang="en-US" altLang="zh-CN" dirty="0" err="1"/>
              <a:t>i</a:t>
            </a:r>
            <a:r>
              <a:rPr lang="en-US" altLang="zh-CN" dirty="0"/>
              <a:t>])  (0&lt;=k*c[</a:t>
            </a:r>
            <a:r>
              <a:rPr lang="en-US" altLang="zh-CN" dirty="0" err="1"/>
              <a:t>i</a:t>
            </a:r>
            <a:r>
              <a:rPr lang="en-US" altLang="zh-CN" dirty="0"/>
              <a:t>]&lt;=j)</a:t>
            </a:r>
          </a:p>
          <a:p>
            <a:r>
              <a:rPr lang="zh-CN" altLang="en-US" dirty="0"/>
              <a:t>时间复杂度</a:t>
            </a:r>
            <a:r>
              <a:rPr lang="en-US" altLang="zh-CN" dirty="0"/>
              <a:t>O(N*V^2)</a:t>
            </a:r>
          </a:p>
          <a:p>
            <a:r>
              <a:rPr lang="en-US" altLang="zh-CN" dirty="0"/>
              <a:t>01</a:t>
            </a:r>
            <a:r>
              <a:rPr lang="zh-CN" altLang="en-US" dirty="0"/>
              <a:t>背包的代码第二重循环</a:t>
            </a:r>
            <a:r>
              <a:rPr lang="en-US" altLang="zh-CN" dirty="0"/>
              <a:t>j</a:t>
            </a:r>
            <a:r>
              <a:rPr lang="zh-CN" altLang="en-US" dirty="0"/>
              <a:t>从大到小是为了保证一件物品只被用一次。</a:t>
            </a:r>
            <a:endParaRPr lang="en-US" altLang="zh-CN" dirty="0"/>
          </a:p>
          <a:p>
            <a:r>
              <a:rPr lang="zh-CN" altLang="en-US" dirty="0"/>
              <a:t>如果反过来呢？</a:t>
            </a:r>
            <a:endParaRPr lang="en-US" altLang="zh-CN" dirty="0"/>
          </a:p>
          <a:p>
            <a:r>
              <a:rPr lang="zh-CN" altLang="en-US" dirty="0"/>
              <a:t>恰好能满足完全背包的条件</a:t>
            </a:r>
            <a:endParaRPr lang="en-US" altLang="zh-CN" dirty="0"/>
          </a:p>
          <a:p>
            <a:r>
              <a:rPr lang="zh-CN" altLang="en-US" dirty="0"/>
              <a:t>优化后时间复杂度</a:t>
            </a:r>
            <a:r>
              <a:rPr lang="en-US" altLang="zh-CN" dirty="0"/>
              <a:t>O(N*V)</a:t>
            </a:r>
          </a:p>
        </p:txBody>
      </p:sp>
    </p:spTree>
    <p:extLst>
      <p:ext uri="{BB962C8B-B14F-4D97-AF65-F5344CB8AC3E}">
        <p14:creationId xmlns:p14="http://schemas.microsoft.com/office/powerpoint/2010/main" val="255413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097A2-3045-40C3-ABC4-5C574A8AF54C}"/>
              </a:ext>
            </a:extLst>
          </p:cNvPr>
          <p:cNvSpPr>
            <a:spLocks noGrp="1"/>
          </p:cNvSpPr>
          <p:nvPr>
            <p:ph type="title"/>
          </p:nvPr>
        </p:nvSpPr>
        <p:spPr/>
        <p:txBody>
          <a:bodyPr/>
          <a:lstStyle/>
          <a:p>
            <a:r>
              <a:rPr lang="zh-CN" altLang="en-US" dirty="0"/>
              <a:t>多重背包</a:t>
            </a:r>
          </a:p>
        </p:txBody>
      </p:sp>
      <p:sp>
        <p:nvSpPr>
          <p:cNvPr id="3" name="内容占位符 2">
            <a:extLst>
              <a:ext uri="{FF2B5EF4-FFF2-40B4-BE49-F238E27FC236}">
                <a16:creationId xmlns:a16="http://schemas.microsoft.com/office/drawing/2014/main" id="{58A52397-18FB-4483-9569-A4487C1D69BE}"/>
              </a:ext>
            </a:extLst>
          </p:cNvPr>
          <p:cNvSpPr>
            <a:spLocks noGrp="1"/>
          </p:cNvSpPr>
          <p:nvPr>
            <p:ph idx="1"/>
          </p:nvPr>
        </p:nvSpPr>
        <p:spPr/>
        <p:txBody>
          <a:bodyPr/>
          <a:lstStyle/>
          <a:p>
            <a:r>
              <a:rPr lang="zh-CN" altLang="en-US" dirty="0"/>
              <a:t>有 </a:t>
            </a:r>
            <a:r>
              <a:rPr lang="en-US" altLang="zh-CN" dirty="0"/>
              <a:t>N </a:t>
            </a:r>
            <a:r>
              <a:rPr lang="zh-CN" altLang="en-US" dirty="0"/>
              <a:t>种物品和一个容量为 </a:t>
            </a:r>
            <a:r>
              <a:rPr lang="en-US" altLang="zh-CN" dirty="0"/>
              <a:t>V </a:t>
            </a:r>
            <a:r>
              <a:rPr lang="zh-CN" altLang="en-US" dirty="0"/>
              <a:t>的背包，每种物品都有</a:t>
            </a:r>
            <a:r>
              <a:rPr lang="en-US" altLang="zh-CN" dirty="0"/>
              <a:t>x[</a:t>
            </a:r>
            <a:r>
              <a:rPr lang="en-US" altLang="zh-CN" dirty="0" err="1"/>
              <a:t>i</a:t>
            </a:r>
            <a:r>
              <a:rPr lang="en-US" altLang="zh-CN" dirty="0"/>
              <a:t>]</a:t>
            </a:r>
            <a:r>
              <a:rPr lang="zh-CN" altLang="en-US" dirty="0"/>
              <a:t>件可用。放入第 </a:t>
            </a:r>
            <a:r>
              <a:rPr lang="en-US" altLang="zh-CN" dirty="0" err="1"/>
              <a:t>i</a:t>
            </a:r>
            <a:r>
              <a:rPr lang="en-US" altLang="zh-CN" dirty="0"/>
              <a:t> </a:t>
            </a:r>
            <a:r>
              <a:rPr lang="zh-CN" altLang="en-US" dirty="0"/>
              <a:t>种物品的费用是 </a:t>
            </a:r>
            <a:r>
              <a:rPr lang="en-US" altLang="zh-CN" dirty="0"/>
              <a:t>vi </a:t>
            </a:r>
            <a:r>
              <a:rPr lang="zh-CN" altLang="en-US" dirty="0"/>
              <a:t>，价值是 </a:t>
            </a:r>
            <a:r>
              <a:rPr lang="en-US" altLang="zh-CN" dirty="0"/>
              <a:t>Wi </a:t>
            </a:r>
            <a:r>
              <a:rPr lang="zh-CN" altLang="en-US" dirty="0"/>
              <a:t>。求解：将哪些物品装入背包，可使这些物品的耗费的费用总和不超过背包容量，且价值总和最大。</a:t>
            </a:r>
            <a:endParaRPr lang="en-US" altLang="zh-CN" dirty="0"/>
          </a:p>
        </p:txBody>
      </p:sp>
    </p:spTree>
    <p:extLst>
      <p:ext uri="{BB962C8B-B14F-4D97-AF65-F5344CB8AC3E}">
        <p14:creationId xmlns:p14="http://schemas.microsoft.com/office/powerpoint/2010/main" val="309580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BD1CAC-23B2-4583-9075-0606C099AB6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4C30ACC-2712-42C5-8867-2246C4BCBA96}"/>
              </a:ext>
            </a:extLst>
          </p:cNvPr>
          <p:cNvSpPr>
            <a:spLocks noGrp="1"/>
          </p:cNvSpPr>
          <p:nvPr>
            <p:ph idx="1"/>
          </p:nvPr>
        </p:nvSpPr>
        <p:spPr/>
        <p:txBody>
          <a:bodyPr/>
          <a:lstStyle/>
          <a:p>
            <a:r>
              <a:rPr lang="zh-CN" altLang="en-US" dirty="0"/>
              <a:t>依旧是用</a:t>
            </a:r>
            <a:r>
              <a:rPr lang="en-US" altLang="zh-CN" dirty="0"/>
              <a:t>f[</a:t>
            </a:r>
            <a:r>
              <a:rPr lang="en-US" altLang="zh-CN" dirty="0" err="1"/>
              <a:t>i</a:t>
            </a:r>
            <a:r>
              <a:rPr lang="en-US" altLang="zh-CN" dirty="0"/>
              <a:t>][j]</a:t>
            </a:r>
            <a:r>
              <a:rPr lang="zh-CN" altLang="en-US" dirty="0"/>
              <a:t>表示前</a:t>
            </a:r>
            <a:r>
              <a:rPr lang="en-US" altLang="zh-CN" dirty="0" err="1"/>
              <a:t>i</a:t>
            </a:r>
            <a:r>
              <a:rPr lang="zh-CN" altLang="en-US" dirty="0"/>
              <a:t>件物品用</a:t>
            </a:r>
            <a:r>
              <a:rPr lang="en-US" altLang="zh-CN" dirty="0"/>
              <a:t>j</a:t>
            </a:r>
            <a:r>
              <a:rPr lang="zh-CN" altLang="en-US" dirty="0"/>
              <a:t>的体积所获得的最大价值。</a:t>
            </a:r>
            <a:endParaRPr lang="en-US" altLang="zh-CN" dirty="0"/>
          </a:p>
          <a:p>
            <a:r>
              <a:rPr lang="zh-CN" altLang="en-US" dirty="0"/>
              <a:t>转移方程：</a:t>
            </a:r>
            <a:endParaRPr lang="en-US" altLang="zh-CN" dirty="0"/>
          </a:p>
          <a:p>
            <a:r>
              <a:rPr lang="en-US" altLang="zh-CN" dirty="0"/>
              <a:t>f[</a:t>
            </a:r>
            <a:r>
              <a:rPr lang="en-US" altLang="zh-CN" dirty="0" err="1"/>
              <a:t>i</a:t>
            </a:r>
            <a:r>
              <a:rPr lang="en-US" altLang="zh-CN" dirty="0"/>
              <a:t>][j]=max(f[i-1][j],f[i-1][v*c[</a:t>
            </a:r>
            <a:r>
              <a:rPr lang="en-US" altLang="zh-CN" dirty="0" err="1"/>
              <a:t>i</a:t>
            </a:r>
            <a:r>
              <a:rPr lang="en-US" altLang="zh-CN" dirty="0"/>
              <a:t>]]+k*w[</a:t>
            </a:r>
            <a:r>
              <a:rPr lang="en-US" altLang="zh-CN" dirty="0" err="1"/>
              <a:t>i</a:t>
            </a:r>
            <a:r>
              <a:rPr lang="en-US" altLang="zh-CN" dirty="0"/>
              <a:t>])  (0&lt;=k*c[</a:t>
            </a:r>
            <a:r>
              <a:rPr lang="en-US" altLang="zh-CN" dirty="0" err="1"/>
              <a:t>i</a:t>
            </a:r>
            <a:r>
              <a:rPr lang="en-US" altLang="zh-CN" dirty="0"/>
              <a:t>]&lt;=j</a:t>
            </a:r>
            <a:r>
              <a:rPr lang="zh-CN" altLang="en-US" dirty="0"/>
              <a:t>，</a:t>
            </a:r>
            <a:r>
              <a:rPr lang="en-US" altLang="zh-CN" dirty="0"/>
              <a:t>0&lt;=k&lt;=x[</a:t>
            </a:r>
            <a:r>
              <a:rPr lang="en-US" altLang="zh-CN" dirty="0" err="1"/>
              <a:t>i</a:t>
            </a:r>
            <a:r>
              <a:rPr lang="en-US" altLang="zh-CN" dirty="0"/>
              <a:t>])</a:t>
            </a:r>
          </a:p>
          <a:p>
            <a:r>
              <a:rPr lang="zh-CN" altLang="en-US" dirty="0"/>
              <a:t>时间复杂度</a:t>
            </a:r>
            <a:r>
              <a:rPr lang="en-US" altLang="zh-CN" dirty="0"/>
              <a:t>O(V*</a:t>
            </a:r>
            <a:r>
              <a:rPr lang="el-GR" altLang="zh-CN" dirty="0"/>
              <a:t>Σ</a:t>
            </a:r>
            <a:r>
              <a:rPr lang="en-US" altLang="zh-CN" dirty="0"/>
              <a:t>x[</a:t>
            </a:r>
            <a:r>
              <a:rPr lang="en-US" altLang="zh-CN" dirty="0" err="1"/>
              <a:t>i</a:t>
            </a:r>
            <a:r>
              <a:rPr lang="en-US" altLang="zh-CN" dirty="0"/>
              <a:t>] )</a:t>
            </a:r>
          </a:p>
        </p:txBody>
      </p:sp>
    </p:spTree>
    <p:extLst>
      <p:ext uri="{BB962C8B-B14F-4D97-AF65-F5344CB8AC3E}">
        <p14:creationId xmlns:p14="http://schemas.microsoft.com/office/powerpoint/2010/main" val="10841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D539B-67AC-4CF9-BC17-64D5B62C5FC8}"/>
              </a:ext>
            </a:extLst>
          </p:cNvPr>
          <p:cNvSpPr>
            <a:spLocks noGrp="1"/>
          </p:cNvSpPr>
          <p:nvPr>
            <p:ph type="title"/>
          </p:nvPr>
        </p:nvSpPr>
        <p:spPr/>
        <p:txBody>
          <a:bodyPr/>
          <a:lstStyle/>
          <a:p>
            <a:r>
              <a:rPr lang="zh-CN" altLang="en-US" dirty="0"/>
              <a:t>转化为 </a:t>
            </a:r>
            <a:r>
              <a:rPr lang="en-US" altLang="zh-CN" dirty="0"/>
              <a:t>01 </a:t>
            </a:r>
            <a:r>
              <a:rPr lang="zh-CN" altLang="en-US" dirty="0"/>
              <a:t>背包问题</a:t>
            </a:r>
          </a:p>
        </p:txBody>
      </p:sp>
      <p:sp>
        <p:nvSpPr>
          <p:cNvPr id="3" name="内容占位符 2">
            <a:extLst>
              <a:ext uri="{FF2B5EF4-FFF2-40B4-BE49-F238E27FC236}">
                <a16:creationId xmlns:a16="http://schemas.microsoft.com/office/drawing/2014/main" id="{AE062306-600A-4840-A537-D421A36B1F89}"/>
              </a:ext>
            </a:extLst>
          </p:cNvPr>
          <p:cNvSpPr>
            <a:spLocks noGrp="1"/>
          </p:cNvSpPr>
          <p:nvPr>
            <p:ph idx="1"/>
          </p:nvPr>
        </p:nvSpPr>
        <p:spPr/>
        <p:txBody>
          <a:bodyPr/>
          <a:lstStyle/>
          <a:p>
            <a:r>
              <a:rPr lang="zh-CN" altLang="en-US" dirty="0"/>
              <a:t>另一种好想好写的基本方法是转化为</a:t>
            </a:r>
            <a:r>
              <a:rPr lang="en-US" altLang="zh-CN" dirty="0"/>
              <a:t>01</a:t>
            </a:r>
            <a:r>
              <a:rPr lang="zh-CN" altLang="en-US" dirty="0"/>
              <a:t>背包求解：把第</a:t>
            </a:r>
            <a:r>
              <a:rPr lang="en-US" altLang="zh-CN" dirty="0" err="1"/>
              <a:t>i</a:t>
            </a:r>
            <a:r>
              <a:rPr lang="zh-CN" altLang="en-US" dirty="0"/>
              <a:t>种物品换成</a:t>
            </a:r>
            <a:r>
              <a:rPr lang="en-US" altLang="zh-CN" dirty="0"/>
              <a:t>n[</a:t>
            </a:r>
            <a:r>
              <a:rPr lang="en-US" altLang="zh-CN" dirty="0" err="1"/>
              <a:t>i</a:t>
            </a:r>
            <a:r>
              <a:rPr lang="en-US" altLang="zh-CN" dirty="0"/>
              <a:t>]</a:t>
            </a:r>
            <a:r>
              <a:rPr lang="zh-CN" altLang="en-US" dirty="0"/>
              <a:t>件</a:t>
            </a:r>
            <a:r>
              <a:rPr lang="en-US" altLang="zh-CN" dirty="0"/>
              <a:t>01</a:t>
            </a:r>
            <a:r>
              <a:rPr lang="zh-CN" altLang="en-US" dirty="0"/>
              <a:t>背包中的物品，则得到了物品数为</a:t>
            </a:r>
            <a:r>
              <a:rPr lang="en-US" altLang="zh-CN" dirty="0" err="1"/>
              <a:t>Σn</a:t>
            </a:r>
            <a:r>
              <a:rPr lang="en-US" altLang="zh-CN" dirty="0"/>
              <a:t>[</a:t>
            </a:r>
            <a:r>
              <a:rPr lang="en-US" altLang="zh-CN" dirty="0" err="1"/>
              <a:t>i</a:t>
            </a:r>
            <a:r>
              <a:rPr lang="en-US" altLang="zh-CN" dirty="0"/>
              <a:t>]</a:t>
            </a:r>
            <a:r>
              <a:rPr lang="zh-CN" altLang="en-US" dirty="0"/>
              <a:t>的</a:t>
            </a:r>
            <a:r>
              <a:rPr lang="en-US" altLang="zh-CN" dirty="0"/>
              <a:t>01 </a:t>
            </a:r>
            <a:r>
              <a:rPr lang="zh-CN" altLang="en-US" dirty="0"/>
              <a:t>背包问题，直接求解</a:t>
            </a:r>
            <a:endParaRPr lang="en-US" altLang="zh-CN" dirty="0"/>
          </a:p>
          <a:p>
            <a:r>
              <a:rPr lang="zh-CN" altLang="en-US" dirty="0"/>
              <a:t>复杂度仍然是 </a:t>
            </a:r>
            <a:r>
              <a:rPr lang="en-US" altLang="zh-CN" dirty="0"/>
              <a:t>O(V*</a:t>
            </a:r>
            <a:r>
              <a:rPr lang="en-US" altLang="zh-CN" dirty="0" err="1"/>
              <a:t>Σx</a:t>
            </a:r>
            <a:r>
              <a:rPr lang="en-US" altLang="zh-CN" dirty="0"/>
              <a:t>[</a:t>
            </a:r>
            <a:r>
              <a:rPr lang="en-US" altLang="zh-CN" dirty="0" err="1"/>
              <a:t>i</a:t>
            </a:r>
            <a:r>
              <a:rPr lang="en-US" altLang="zh-CN" dirty="0"/>
              <a:t>])</a:t>
            </a:r>
            <a:br>
              <a:rPr lang="zh-CN" altLang="en-US" dirty="0"/>
            </a:br>
            <a:endParaRPr lang="zh-CN" altLang="en-US" dirty="0"/>
          </a:p>
        </p:txBody>
      </p:sp>
    </p:spTree>
    <p:extLst>
      <p:ext uri="{BB962C8B-B14F-4D97-AF65-F5344CB8AC3E}">
        <p14:creationId xmlns:p14="http://schemas.microsoft.com/office/powerpoint/2010/main" val="166090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FCDA8-37C8-410F-9E6C-4962BBC46AEA}"/>
              </a:ext>
            </a:extLst>
          </p:cNvPr>
          <p:cNvSpPr>
            <a:spLocks noGrp="1"/>
          </p:cNvSpPr>
          <p:nvPr>
            <p:ph type="title"/>
          </p:nvPr>
        </p:nvSpPr>
        <p:spPr/>
        <p:txBody>
          <a:bodyPr/>
          <a:lstStyle/>
          <a:p>
            <a:r>
              <a:rPr lang="zh-CN" altLang="en-US" dirty="0"/>
              <a:t>优化</a:t>
            </a:r>
          </a:p>
        </p:txBody>
      </p:sp>
      <p:sp>
        <p:nvSpPr>
          <p:cNvPr id="3" name="内容占位符 2">
            <a:extLst>
              <a:ext uri="{FF2B5EF4-FFF2-40B4-BE49-F238E27FC236}">
                <a16:creationId xmlns:a16="http://schemas.microsoft.com/office/drawing/2014/main" id="{1D1EB635-7E15-4B6C-8D5E-AC0513670DA2}"/>
              </a:ext>
            </a:extLst>
          </p:cNvPr>
          <p:cNvSpPr>
            <a:spLocks noGrp="1"/>
          </p:cNvSpPr>
          <p:nvPr>
            <p:ph idx="1"/>
          </p:nvPr>
        </p:nvSpPr>
        <p:spPr/>
        <p:txBody>
          <a:bodyPr/>
          <a:lstStyle/>
          <a:p>
            <a:r>
              <a:rPr lang="zh-CN" altLang="en-US" dirty="0"/>
              <a:t>将第</a:t>
            </a:r>
            <a:r>
              <a:rPr lang="en-US" altLang="zh-CN" dirty="0" err="1"/>
              <a:t>i</a:t>
            </a:r>
            <a:r>
              <a:rPr lang="zh-CN" altLang="en-US" dirty="0"/>
              <a:t>种物品分成若干件物品， 其中每件物品有一个系数， 这件物品的费用和价值均是原来的费用和价值乘以这个系数。使这些系数分别为</a:t>
            </a:r>
            <a:r>
              <a:rPr lang="en-US" altLang="zh-CN" dirty="0"/>
              <a:t>1,2,4,...,2^(k-1),n[</a:t>
            </a:r>
            <a:r>
              <a:rPr lang="en-US" altLang="zh-CN" dirty="0" err="1"/>
              <a:t>i</a:t>
            </a:r>
            <a:r>
              <a:rPr lang="en-US" altLang="zh-CN" dirty="0"/>
              <a:t>]-2^k+1</a:t>
            </a:r>
            <a:r>
              <a:rPr lang="zh-CN" altLang="en-US" dirty="0"/>
              <a:t>， 且</a:t>
            </a:r>
            <a:r>
              <a:rPr lang="en-US" altLang="zh-CN" dirty="0"/>
              <a:t>k</a:t>
            </a:r>
            <a:r>
              <a:rPr lang="zh-CN" altLang="en-US" dirty="0"/>
              <a:t>是满足</a:t>
            </a:r>
            <a:r>
              <a:rPr lang="en-US" altLang="zh-CN" dirty="0"/>
              <a:t>n[</a:t>
            </a:r>
            <a:r>
              <a:rPr lang="en-US" altLang="zh-CN" dirty="0" err="1"/>
              <a:t>i</a:t>
            </a:r>
            <a:r>
              <a:rPr lang="en-US" altLang="zh-CN" dirty="0"/>
              <a:t>]-2^k+1&gt;0</a:t>
            </a:r>
            <a:r>
              <a:rPr lang="zh-CN" altLang="en-US" dirty="0"/>
              <a:t>的最大整数。</a:t>
            </a:r>
            <a:endParaRPr lang="en-US" altLang="zh-CN" dirty="0"/>
          </a:p>
          <a:p>
            <a:r>
              <a:rPr lang="zh-CN" altLang="en-US" dirty="0"/>
              <a:t> 例如，如果 </a:t>
            </a:r>
            <a:r>
              <a:rPr lang="en-US" altLang="zh-CN" dirty="0"/>
              <a:t>n[</a:t>
            </a:r>
            <a:r>
              <a:rPr lang="en-US" altLang="zh-CN" dirty="0" err="1"/>
              <a:t>i</a:t>
            </a:r>
            <a:r>
              <a:rPr lang="en-US" altLang="zh-CN" dirty="0"/>
              <a:t>]</a:t>
            </a:r>
            <a:r>
              <a:rPr lang="zh-CN" altLang="en-US" dirty="0"/>
              <a:t>为</a:t>
            </a:r>
            <a:r>
              <a:rPr lang="en-US" altLang="zh-CN" dirty="0"/>
              <a:t>13</a:t>
            </a:r>
            <a:r>
              <a:rPr lang="zh-CN" altLang="en-US" dirty="0"/>
              <a:t>，就将这种物品分成系数分别为</a:t>
            </a:r>
            <a:r>
              <a:rPr lang="en-US" altLang="zh-CN" dirty="0"/>
              <a:t>1,2,4,6</a:t>
            </a:r>
            <a:r>
              <a:rPr lang="zh-CN" altLang="en-US" dirty="0"/>
              <a:t>的四件物品 。</a:t>
            </a:r>
            <a:endParaRPr lang="en-US" altLang="zh-CN" dirty="0"/>
          </a:p>
          <a:p>
            <a:r>
              <a:rPr lang="zh-CN" altLang="en-US" dirty="0"/>
              <a:t>分成的这几件物品的系数和为</a:t>
            </a:r>
            <a:r>
              <a:rPr lang="en-US" altLang="zh-CN" dirty="0"/>
              <a:t>n[</a:t>
            </a:r>
            <a:r>
              <a:rPr lang="en-US" altLang="zh-CN" dirty="0" err="1"/>
              <a:t>i</a:t>
            </a:r>
            <a:r>
              <a:rPr lang="en-US" altLang="zh-CN" dirty="0"/>
              <a:t>]</a:t>
            </a:r>
            <a:r>
              <a:rPr lang="zh-CN" altLang="en-US" dirty="0"/>
              <a:t>，表明不可能取多于</a:t>
            </a:r>
            <a:r>
              <a:rPr lang="en-US" altLang="zh-CN" dirty="0"/>
              <a:t>n[</a:t>
            </a:r>
            <a:r>
              <a:rPr lang="en-US" altLang="zh-CN" dirty="0" err="1"/>
              <a:t>i</a:t>
            </a:r>
            <a:r>
              <a:rPr lang="en-US" altLang="zh-CN" dirty="0"/>
              <a:t>]</a:t>
            </a:r>
            <a:r>
              <a:rPr lang="zh-CN" altLang="en-US" dirty="0"/>
              <a:t>件的第</a:t>
            </a:r>
            <a:r>
              <a:rPr lang="en-US" altLang="zh-CN" dirty="0" err="1"/>
              <a:t>i</a:t>
            </a:r>
            <a:r>
              <a:rPr lang="zh-CN" altLang="en-US" dirty="0"/>
              <a:t>种物品。另外这种方法也能保证对于</a:t>
            </a:r>
            <a:r>
              <a:rPr lang="en-US" altLang="zh-CN" dirty="0"/>
              <a:t>0..n[</a:t>
            </a:r>
            <a:r>
              <a:rPr lang="en-US" altLang="zh-CN" dirty="0" err="1"/>
              <a:t>i</a:t>
            </a:r>
            <a:r>
              <a:rPr lang="en-US" altLang="zh-CN" dirty="0"/>
              <a:t>]</a:t>
            </a:r>
            <a:r>
              <a:rPr lang="zh-CN" altLang="en-US" dirty="0"/>
              <a:t>间的每一个整数， 均可以用若干个系数的和表示，这个证明可以分</a:t>
            </a:r>
            <a:r>
              <a:rPr lang="en-US" altLang="zh-CN" dirty="0"/>
              <a:t>0..2^k-1</a:t>
            </a:r>
            <a:r>
              <a:rPr lang="zh-CN" altLang="en-US" dirty="0"/>
              <a:t>和</a:t>
            </a:r>
            <a:r>
              <a:rPr lang="en-US" altLang="zh-CN" dirty="0"/>
              <a:t>2^k..n[</a:t>
            </a:r>
            <a:r>
              <a:rPr lang="en-US" altLang="zh-CN" dirty="0" err="1"/>
              <a:t>i</a:t>
            </a:r>
            <a:r>
              <a:rPr lang="en-US" altLang="zh-CN" dirty="0"/>
              <a:t>]</a:t>
            </a:r>
            <a:r>
              <a:rPr lang="zh-CN" altLang="en-US" dirty="0"/>
              <a:t>两段来分别讨论得出，并不难，希望你自己思考尝试一下。 </a:t>
            </a:r>
            <a:endParaRPr lang="en-US" altLang="zh-CN" dirty="0"/>
          </a:p>
          <a:p>
            <a:r>
              <a:rPr lang="en-US" altLang="zh-CN" dirty="0"/>
              <a:t>(</a:t>
            </a:r>
            <a:r>
              <a:rPr lang="zh-CN" altLang="en-US" strike="sngStrike" dirty="0"/>
              <a:t>其实是我也讲不明白</a:t>
            </a:r>
            <a:r>
              <a:rPr lang="en-US" altLang="zh-CN" dirty="0"/>
              <a:t>)</a:t>
            </a:r>
          </a:p>
          <a:p>
            <a:r>
              <a:rPr lang="zh-CN" altLang="en-US" dirty="0"/>
              <a:t>这样就将第</a:t>
            </a:r>
            <a:r>
              <a:rPr lang="en-US" altLang="zh-CN" dirty="0" err="1"/>
              <a:t>i</a:t>
            </a:r>
            <a:r>
              <a:rPr lang="zh-CN" altLang="en-US" dirty="0"/>
              <a:t>种物品分成了</a:t>
            </a:r>
            <a:r>
              <a:rPr lang="en-US" altLang="zh-CN" dirty="0"/>
              <a:t>O(log x[</a:t>
            </a:r>
            <a:r>
              <a:rPr lang="en-US" altLang="zh-CN" dirty="0" err="1"/>
              <a:t>i</a:t>
            </a:r>
            <a:r>
              <a:rPr lang="en-US" altLang="zh-CN" dirty="0"/>
              <a:t>])</a:t>
            </a:r>
            <a:r>
              <a:rPr lang="zh-CN" altLang="en-US" dirty="0"/>
              <a:t>种物品，将原问题转化为了复杂度为</a:t>
            </a:r>
            <a:r>
              <a:rPr lang="en-US" altLang="zh-CN" dirty="0"/>
              <a:t>O(V*</a:t>
            </a:r>
            <a:r>
              <a:rPr lang="el-GR" altLang="zh-CN" dirty="0"/>
              <a:t>Σ</a:t>
            </a:r>
            <a:r>
              <a:rPr lang="en-US" altLang="zh-CN" dirty="0"/>
              <a:t>log x[</a:t>
            </a:r>
            <a:r>
              <a:rPr lang="en-US" altLang="zh-CN" dirty="0" err="1"/>
              <a:t>i</a:t>
            </a:r>
            <a:r>
              <a:rPr lang="en-US" altLang="zh-CN" dirty="0"/>
              <a:t>])</a:t>
            </a:r>
            <a:r>
              <a:rPr lang="zh-CN" altLang="en-US" dirty="0"/>
              <a:t>的 </a:t>
            </a:r>
            <a:r>
              <a:rPr lang="en-US" altLang="zh-CN" dirty="0"/>
              <a:t>01</a:t>
            </a:r>
            <a:r>
              <a:rPr lang="zh-CN" altLang="en-US" dirty="0"/>
              <a:t>背包问题</a:t>
            </a:r>
          </a:p>
        </p:txBody>
      </p:sp>
    </p:spTree>
    <p:extLst>
      <p:ext uri="{BB962C8B-B14F-4D97-AF65-F5344CB8AC3E}">
        <p14:creationId xmlns:p14="http://schemas.microsoft.com/office/powerpoint/2010/main" val="102331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645E9-9BCB-4BF9-BA83-A94FFB095FE2}"/>
              </a:ext>
            </a:extLst>
          </p:cNvPr>
          <p:cNvSpPr>
            <a:spLocks noGrp="1"/>
          </p:cNvSpPr>
          <p:nvPr>
            <p:ph type="title"/>
          </p:nvPr>
        </p:nvSpPr>
        <p:spPr/>
        <p:txBody>
          <a:bodyPr/>
          <a:lstStyle/>
          <a:p>
            <a:r>
              <a:rPr lang="zh-CN" altLang="en-US" dirty="0"/>
              <a:t>二进制优化伪代码</a:t>
            </a:r>
          </a:p>
        </p:txBody>
      </p:sp>
      <p:pic>
        <p:nvPicPr>
          <p:cNvPr id="5" name="内容占位符 4" descr="屏幕剪辑">
            <a:extLst>
              <a:ext uri="{FF2B5EF4-FFF2-40B4-BE49-F238E27FC236}">
                <a16:creationId xmlns:a16="http://schemas.microsoft.com/office/drawing/2014/main" id="{78AC8A12-2388-4A2E-AC58-52D66755A6FD}"/>
              </a:ext>
            </a:extLst>
          </p:cNvPr>
          <p:cNvPicPr>
            <a:picLocks noGrp="1" noChangeAspect="1"/>
          </p:cNvPicPr>
          <p:nvPr>
            <p:ph idx="1"/>
          </p:nvPr>
        </p:nvPicPr>
        <p:blipFill rotWithShape="1">
          <a:blip r:embed="rId2"/>
          <a:srcRect t="-705" r="23999"/>
          <a:stretch/>
        </p:blipFill>
        <p:spPr>
          <a:xfrm>
            <a:off x="4691223" y="849854"/>
            <a:ext cx="6109456" cy="3308331"/>
          </a:xfrm>
        </p:spPr>
      </p:pic>
      <p:sp>
        <p:nvSpPr>
          <p:cNvPr id="6" name="文本框 5">
            <a:extLst>
              <a:ext uri="{FF2B5EF4-FFF2-40B4-BE49-F238E27FC236}">
                <a16:creationId xmlns:a16="http://schemas.microsoft.com/office/drawing/2014/main" id="{96768542-886F-49DF-BDFB-7F383ED6D3C4}"/>
              </a:ext>
            </a:extLst>
          </p:cNvPr>
          <p:cNvSpPr txBox="1"/>
          <p:nvPr/>
        </p:nvSpPr>
        <p:spPr>
          <a:xfrm>
            <a:off x="5152913" y="4754880"/>
            <a:ext cx="5174428" cy="738664"/>
          </a:xfrm>
          <a:prstGeom prst="rect">
            <a:avLst/>
          </a:prstGeom>
          <a:noFill/>
        </p:spPr>
        <p:txBody>
          <a:bodyPr wrap="square" rtlCol="0">
            <a:spAutoFit/>
          </a:bodyPr>
          <a:lstStyle/>
          <a:p>
            <a:r>
              <a:rPr lang="zh-CN" altLang="en-US" sz="2400" dirty="0"/>
              <a:t>其中</a:t>
            </a:r>
            <a:r>
              <a:rPr lang="en-US" altLang="zh-CN" sz="2400" dirty="0"/>
              <a:t>amount</a:t>
            </a:r>
            <a:r>
              <a:rPr lang="zh-CN" altLang="en-US" sz="2400" dirty="0"/>
              <a:t>表示物品的数量 </a:t>
            </a:r>
            <a:br>
              <a:rPr lang="zh-CN" altLang="en-US" dirty="0"/>
            </a:br>
            <a:endParaRPr lang="zh-CN" altLang="en-US" dirty="0"/>
          </a:p>
        </p:txBody>
      </p:sp>
    </p:spTree>
    <p:extLst>
      <p:ext uri="{BB962C8B-B14F-4D97-AF65-F5344CB8AC3E}">
        <p14:creationId xmlns:p14="http://schemas.microsoft.com/office/powerpoint/2010/main" val="231247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614386-E578-424F-8C12-212CCF0CB630}"/>
              </a:ext>
            </a:extLst>
          </p:cNvPr>
          <p:cNvSpPr>
            <a:spLocks noGrp="1"/>
          </p:cNvSpPr>
          <p:nvPr>
            <p:ph type="title"/>
          </p:nvPr>
        </p:nvSpPr>
        <p:spPr/>
        <p:txBody>
          <a:bodyPr/>
          <a:lstStyle/>
          <a:p>
            <a:r>
              <a:rPr lang="zh-CN" altLang="en-US" dirty="0"/>
              <a:t>初识动态规划</a:t>
            </a:r>
            <a:br>
              <a:rPr lang="en-US" altLang="zh-CN" dirty="0"/>
            </a:br>
            <a:r>
              <a:rPr lang="zh-CN" altLang="en-US" dirty="0"/>
              <a:t>问题引入：</a:t>
            </a:r>
          </a:p>
        </p:txBody>
      </p:sp>
      <p:sp>
        <p:nvSpPr>
          <p:cNvPr id="3" name="内容占位符 2">
            <a:extLst>
              <a:ext uri="{FF2B5EF4-FFF2-40B4-BE49-F238E27FC236}">
                <a16:creationId xmlns:a16="http://schemas.microsoft.com/office/drawing/2014/main" id="{D3D37B22-BCFA-472E-A221-82CA8FA32013}"/>
              </a:ext>
            </a:extLst>
          </p:cNvPr>
          <p:cNvSpPr>
            <a:spLocks noGrp="1"/>
          </p:cNvSpPr>
          <p:nvPr>
            <p:ph idx="1"/>
          </p:nvPr>
        </p:nvSpPr>
        <p:spPr/>
        <p:txBody>
          <a:bodyPr>
            <a:normAutofit/>
          </a:bodyPr>
          <a:lstStyle/>
          <a:p>
            <a:r>
              <a:rPr lang="zh-CN" altLang="en-US" sz="3200" b="1" dirty="0"/>
              <a:t>数字三角形问题</a:t>
            </a:r>
            <a:endParaRPr lang="en-US" altLang="zh-CN" sz="3200" b="1" dirty="0"/>
          </a:p>
          <a:p>
            <a:r>
              <a:rPr lang="zh-CN" altLang="en-US" dirty="0"/>
              <a:t>有一个由非负整数组成的三角形，第一行只有一个数，除了最下行之外每个数的左下方和右下方各有一个数。</a:t>
            </a:r>
          </a:p>
          <a:p>
            <a:r>
              <a:rPr lang="zh-CN" altLang="en-US" dirty="0"/>
              <a:t>   从第一行的数开始，每次可以往左下或右下走一格，直到走到最下行，把沿途经过的数全部加起来。如何走才能使得这个和尽量大？</a:t>
            </a:r>
          </a:p>
          <a:p>
            <a:r>
              <a:rPr lang="zh-CN" altLang="en-US" dirty="0"/>
              <a:t>如下图：</a:t>
            </a:r>
          </a:p>
          <a:p>
            <a:r>
              <a:rPr lang="zh-CN" altLang="en-US" dirty="0"/>
              <a:t>             </a:t>
            </a:r>
            <a:r>
              <a:rPr lang="en-US" altLang="zh-CN" dirty="0"/>
              <a:t>1</a:t>
            </a:r>
          </a:p>
          <a:p>
            <a:r>
              <a:rPr lang="en-US" altLang="zh-CN" dirty="0"/>
              <a:t>          3   2</a:t>
            </a:r>
          </a:p>
          <a:p>
            <a:r>
              <a:rPr lang="en-US" altLang="zh-CN" dirty="0"/>
              <a:t>       4  10  1</a:t>
            </a:r>
          </a:p>
          <a:p>
            <a:r>
              <a:rPr lang="en-US" altLang="zh-CN" dirty="0"/>
              <a:t>    4   3   2   20</a:t>
            </a:r>
          </a:p>
          <a:p>
            <a:r>
              <a:rPr lang="en-US" altLang="zh-CN" dirty="0"/>
              <a:t>(poj1163)</a:t>
            </a:r>
          </a:p>
        </p:txBody>
      </p:sp>
    </p:spTree>
    <p:extLst>
      <p:ext uri="{BB962C8B-B14F-4D97-AF65-F5344CB8AC3E}">
        <p14:creationId xmlns:p14="http://schemas.microsoft.com/office/powerpoint/2010/main" val="326095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72578-D719-4727-BAB8-DC94773AEAFE}"/>
              </a:ext>
            </a:extLst>
          </p:cNvPr>
          <p:cNvSpPr>
            <a:spLocks noGrp="1"/>
          </p:cNvSpPr>
          <p:nvPr>
            <p:ph type="title"/>
          </p:nvPr>
        </p:nvSpPr>
        <p:spPr/>
        <p:txBody>
          <a:bodyPr/>
          <a:lstStyle/>
          <a:p>
            <a:r>
              <a:rPr lang="zh-CN" altLang="en-US" dirty="0"/>
              <a:t>回溯？</a:t>
            </a:r>
          </a:p>
        </p:txBody>
      </p:sp>
      <p:sp>
        <p:nvSpPr>
          <p:cNvPr id="3" name="内容占位符 2">
            <a:extLst>
              <a:ext uri="{FF2B5EF4-FFF2-40B4-BE49-F238E27FC236}">
                <a16:creationId xmlns:a16="http://schemas.microsoft.com/office/drawing/2014/main" id="{9CCADE76-CE80-4C35-BAA5-0281DD5F2FEF}"/>
              </a:ext>
            </a:extLst>
          </p:cNvPr>
          <p:cNvSpPr>
            <a:spLocks noGrp="1"/>
          </p:cNvSpPr>
          <p:nvPr>
            <p:ph idx="1"/>
          </p:nvPr>
        </p:nvSpPr>
        <p:spPr/>
        <p:txBody>
          <a:bodyPr/>
          <a:lstStyle/>
          <a:p>
            <a:r>
              <a:rPr lang="zh-CN" altLang="en-US" dirty="0"/>
              <a:t>求出所有可能的路径，计算每一条路径上节点权值的和</a:t>
            </a:r>
            <a:endParaRPr lang="en-US" altLang="zh-CN" dirty="0"/>
          </a:p>
          <a:p>
            <a:r>
              <a:rPr lang="zh-CN" altLang="en-US" dirty="0"/>
              <a:t>复杂度？</a:t>
            </a:r>
            <a:endParaRPr lang="en-US" altLang="zh-CN" dirty="0"/>
          </a:p>
          <a:p>
            <a:r>
              <a:rPr lang="en-US" altLang="zh-CN" dirty="0"/>
              <a:t>O</a:t>
            </a:r>
            <a:r>
              <a:rPr lang="zh-CN" altLang="en-US" dirty="0"/>
              <a:t>（</a:t>
            </a:r>
            <a:r>
              <a:rPr lang="en-US" altLang="zh-CN" dirty="0"/>
              <a:t>2^n</a:t>
            </a:r>
            <a:r>
              <a:rPr lang="zh-CN" altLang="en-US" dirty="0"/>
              <a:t>）</a:t>
            </a:r>
          </a:p>
        </p:txBody>
      </p:sp>
    </p:spTree>
    <p:extLst>
      <p:ext uri="{BB962C8B-B14F-4D97-AF65-F5344CB8AC3E}">
        <p14:creationId xmlns:p14="http://schemas.microsoft.com/office/powerpoint/2010/main" val="429382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64B4C9-9ADB-4FF5-9F49-1998AFFF3451}"/>
              </a:ext>
            </a:extLst>
          </p:cNvPr>
          <p:cNvSpPr>
            <a:spLocks noGrp="1"/>
          </p:cNvSpPr>
          <p:nvPr>
            <p:ph idx="1"/>
          </p:nvPr>
        </p:nvSpPr>
        <p:spPr>
          <a:xfrm>
            <a:off x="3775840" y="417787"/>
            <a:ext cx="7408627" cy="6164316"/>
          </a:xfrm>
        </p:spPr>
        <p:txBody>
          <a:bodyPr>
            <a:normAutofit/>
          </a:bodyPr>
          <a:lstStyle/>
          <a:p>
            <a:r>
              <a:rPr lang="zh-CN" altLang="en-US" dirty="0"/>
              <a:t>把当前位置看作一个状态</a:t>
            </a:r>
            <a:r>
              <a:rPr lang="en-US" altLang="zh-CN" dirty="0"/>
              <a:t>(</a:t>
            </a:r>
            <a:r>
              <a:rPr lang="en-US" altLang="zh-CN" dirty="0" err="1"/>
              <a:t>i,j</a:t>
            </a:r>
            <a:r>
              <a:rPr lang="en-US" altLang="zh-CN" dirty="0"/>
              <a:t>),f[</a:t>
            </a:r>
            <a:r>
              <a:rPr lang="en-US" altLang="zh-CN" dirty="0" err="1"/>
              <a:t>i</a:t>
            </a:r>
            <a:r>
              <a:rPr lang="en-US" altLang="zh-CN" dirty="0"/>
              <a:t>][j]</a:t>
            </a:r>
            <a:r>
              <a:rPr lang="zh-CN" altLang="en-US" dirty="0"/>
              <a:t>表示从下向上走到第</a:t>
            </a:r>
            <a:r>
              <a:rPr lang="en-US" altLang="zh-CN" dirty="0" err="1"/>
              <a:t>i</a:t>
            </a:r>
            <a:r>
              <a:rPr lang="zh-CN" altLang="en-US" dirty="0"/>
              <a:t>行第</a:t>
            </a:r>
            <a:r>
              <a:rPr lang="en-US" altLang="zh-CN" dirty="0"/>
              <a:t>j</a:t>
            </a:r>
            <a:r>
              <a:rPr lang="zh-CN" altLang="en-US" dirty="0"/>
              <a:t>个位置时得到的最大值，很容易就能得出</a:t>
            </a:r>
            <a:r>
              <a:rPr lang="en-US" altLang="zh-CN" dirty="0"/>
              <a:t>f[</a:t>
            </a:r>
            <a:r>
              <a:rPr lang="en-US" altLang="zh-CN" dirty="0" err="1"/>
              <a:t>i</a:t>
            </a:r>
            <a:r>
              <a:rPr lang="en-US" altLang="zh-CN" dirty="0"/>
              <a:t>][j]=max(f[i+1][j],f[i+1][j+1])+</a:t>
            </a:r>
            <a:r>
              <a:rPr lang="en-US" altLang="zh-CN" dirty="0" err="1"/>
              <a:t>val</a:t>
            </a:r>
            <a:r>
              <a:rPr lang="en-US" altLang="zh-CN" dirty="0"/>
              <a:t>[</a:t>
            </a:r>
            <a:r>
              <a:rPr lang="en-US" altLang="zh-CN" dirty="0" err="1"/>
              <a:t>i</a:t>
            </a:r>
            <a:r>
              <a:rPr lang="en-US" altLang="zh-CN" dirty="0"/>
              <a:t>][j];</a:t>
            </a:r>
          </a:p>
          <a:p>
            <a:r>
              <a:rPr lang="en-US" altLang="zh-CN" dirty="0" err="1"/>
              <a:t>Dfs</a:t>
            </a:r>
            <a:r>
              <a:rPr lang="en-US" altLang="zh-CN" dirty="0"/>
              <a:t>(</a:t>
            </a:r>
            <a:r>
              <a:rPr lang="en-US" altLang="zh-CN" dirty="0" err="1"/>
              <a:t>int</a:t>
            </a:r>
            <a:r>
              <a:rPr lang="en-US" altLang="zh-CN" dirty="0"/>
              <a:t> </a:t>
            </a:r>
            <a:r>
              <a:rPr lang="en-US" altLang="zh-CN" dirty="0" err="1"/>
              <a:t>i,int</a:t>
            </a:r>
            <a:r>
              <a:rPr lang="en-US" altLang="zh-CN" dirty="0"/>
              <a:t> j){</a:t>
            </a:r>
          </a:p>
          <a:p>
            <a:pPr marL="0" indent="0">
              <a:buNone/>
            </a:pPr>
            <a:r>
              <a:rPr lang="en-US" altLang="zh-CN" dirty="0"/>
              <a:t>	return a[</a:t>
            </a:r>
            <a:r>
              <a:rPr lang="en-US" altLang="zh-CN" dirty="0" err="1"/>
              <a:t>i</a:t>
            </a:r>
            <a:r>
              <a:rPr lang="en-US" altLang="zh-CN" dirty="0"/>
              <a:t>][j]+max(</a:t>
            </a:r>
            <a:r>
              <a:rPr lang="en-US" altLang="zh-CN" dirty="0" err="1"/>
              <a:t>i</a:t>
            </a:r>
            <a:r>
              <a:rPr lang="en-US" altLang="zh-CN" dirty="0"/>
              <a:t>==n?0:max(</a:t>
            </a:r>
            <a:r>
              <a:rPr lang="en-US" altLang="zh-CN" dirty="0" err="1"/>
              <a:t>dfs</a:t>
            </a:r>
            <a:r>
              <a:rPr lang="en-US" altLang="zh-CN" dirty="0"/>
              <a:t>(i+1,j),</a:t>
            </a:r>
            <a:r>
              <a:rPr lang="en-US" altLang="zh-CN" dirty="0" err="1"/>
              <a:t>dfs</a:t>
            </a:r>
            <a:r>
              <a:rPr lang="en-US" altLang="zh-CN" dirty="0"/>
              <a:t>(i+1,j+1)));</a:t>
            </a:r>
          </a:p>
          <a:p>
            <a:pPr marL="0" indent="0">
              <a:buNone/>
            </a:pPr>
            <a:r>
              <a:rPr lang="en-US" altLang="zh-CN" dirty="0"/>
              <a:t>   }</a:t>
            </a:r>
          </a:p>
          <a:p>
            <a:r>
              <a:rPr lang="zh-CN" altLang="en-US" dirty="0"/>
              <a:t>重复计算</a:t>
            </a:r>
            <a:endParaRPr lang="en-US" altLang="zh-CN" dirty="0"/>
          </a:p>
          <a:p>
            <a:r>
              <a:rPr lang="zh-CN" altLang="en-US" dirty="0"/>
              <a:t>记忆化搜索</a:t>
            </a:r>
            <a:endParaRPr lang="en-US" altLang="zh-CN" dirty="0"/>
          </a:p>
          <a:p>
            <a:r>
              <a:rPr lang="zh-CN" altLang="en-US" dirty="0"/>
              <a:t>记录每次</a:t>
            </a:r>
            <a:r>
              <a:rPr lang="en-US" altLang="zh-CN" dirty="0" err="1"/>
              <a:t>dfs</a:t>
            </a:r>
            <a:r>
              <a:rPr lang="zh-CN" altLang="en-US" dirty="0"/>
              <a:t>的值</a:t>
            </a:r>
            <a:r>
              <a:rPr lang="en-US" altLang="zh-CN" dirty="0"/>
              <a:t>f[</a:t>
            </a:r>
            <a:r>
              <a:rPr lang="en-US" altLang="zh-CN" dirty="0" err="1"/>
              <a:t>i</a:t>
            </a:r>
            <a:r>
              <a:rPr lang="en-US" altLang="zh-CN" dirty="0"/>
              <a:t>][j]</a:t>
            </a:r>
          </a:p>
          <a:p>
            <a:r>
              <a:rPr lang="en-US" altLang="zh-CN" dirty="0" err="1"/>
              <a:t>Dfs</a:t>
            </a:r>
            <a:r>
              <a:rPr lang="en-US" altLang="zh-CN" dirty="0"/>
              <a:t>(</a:t>
            </a:r>
            <a:r>
              <a:rPr lang="en-US" altLang="zh-CN" dirty="0" err="1"/>
              <a:t>int</a:t>
            </a:r>
            <a:r>
              <a:rPr lang="en-US" altLang="zh-CN" dirty="0"/>
              <a:t> </a:t>
            </a:r>
            <a:r>
              <a:rPr lang="en-US" altLang="zh-CN" dirty="0" err="1"/>
              <a:t>I,int</a:t>
            </a:r>
            <a:r>
              <a:rPr lang="en-US" altLang="zh-CN" dirty="0"/>
              <a:t> j){</a:t>
            </a:r>
          </a:p>
          <a:p>
            <a:pPr marL="0" indent="0">
              <a:buNone/>
            </a:pPr>
            <a:r>
              <a:rPr lang="en-US" altLang="zh-CN" dirty="0"/>
              <a:t>	if (f[</a:t>
            </a:r>
            <a:r>
              <a:rPr lang="en-US" altLang="zh-CN" dirty="0" err="1"/>
              <a:t>i</a:t>
            </a:r>
            <a:r>
              <a:rPr lang="en-US" altLang="zh-CN" dirty="0"/>
              <a:t>][j] &gt;= 0)  return f[</a:t>
            </a:r>
            <a:r>
              <a:rPr lang="en-US" altLang="zh-CN" dirty="0" err="1"/>
              <a:t>i</a:t>
            </a:r>
            <a:r>
              <a:rPr lang="en-US" altLang="zh-CN" dirty="0"/>
              <a:t>][j];</a:t>
            </a:r>
          </a:p>
          <a:p>
            <a:pPr marL="0" indent="0">
              <a:buNone/>
            </a:pPr>
            <a:r>
              <a:rPr lang="en-US" altLang="zh-CN" dirty="0"/>
              <a:t>	f[</a:t>
            </a:r>
            <a:r>
              <a:rPr lang="en-US" altLang="zh-CN" dirty="0" err="1"/>
              <a:t>i</a:t>
            </a:r>
            <a:r>
              <a:rPr lang="en-US" altLang="zh-CN" dirty="0"/>
              <a:t>][j]=a[</a:t>
            </a:r>
            <a:r>
              <a:rPr lang="en-US" altLang="zh-CN" dirty="0" err="1"/>
              <a:t>i</a:t>
            </a:r>
            <a:r>
              <a:rPr lang="en-US" altLang="zh-CN" dirty="0"/>
              <a:t>][j]+max(</a:t>
            </a:r>
            <a:r>
              <a:rPr lang="en-US" altLang="zh-CN" dirty="0" err="1"/>
              <a:t>i</a:t>
            </a:r>
            <a:r>
              <a:rPr lang="en-US" altLang="zh-CN" dirty="0"/>
              <a:t>==n?0:max(</a:t>
            </a:r>
            <a:r>
              <a:rPr lang="en-US" altLang="zh-CN" dirty="0" err="1"/>
              <a:t>dfs</a:t>
            </a:r>
            <a:r>
              <a:rPr lang="en-US" altLang="zh-CN" dirty="0"/>
              <a:t>(i+1,j),</a:t>
            </a:r>
            <a:r>
              <a:rPr lang="en-US" altLang="zh-CN" dirty="0" err="1"/>
              <a:t>dfs</a:t>
            </a:r>
            <a:r>
              <a:rPr lang="en-US" altLang="zh-CN" dirty="0"/>
              <a:t>(i+1,j+1)));</a:t>
            </a:r>
          </a:p>
          <a:p>
            <a:pPr marL="0" indent="0">
              <a:buNone/>
            </a:pPr>
            <a:r>
              <a:rPr lang="en-US" altLang="zh-CN" dirty="0"/>
              <a:t>	return f[</a:t>
            </a:r>
            <a:r>
              <a:rPr lang="en-US" altLang="zh-CN" dirty="0" err="1"/>
              <a:t>i</a:t>
            </a:r>
            <a:r>
              <a:rPr lang="en-US" altLang="zh-CN" dirty="0"/>
              <a:t>][j];</a:t>
            </a:r>
          </a:p>
          <a:p>
            <a:pPr marL="0" indent="0">
              <a:buNone/>
            </a:pPr>
            <a:r>
              <a:rPr lang="en-US" altLang="zh-CN" dirty="0"/>
              <a:t>   }</a:t>
            </a:r>
            <a:endParaRPr lang="zh-CN" altLang="en-US" dirty="0"/>
          </a:p>
        </p:txBody>
      </p:sp>
    </p:spTree>
    <p:extLst>
      <p:ext uri="{BB962C8B-B14F-4D97-AF65-F5344CB8AC3E}">
        <p14:creationId xmlns:p14="http://schemas.microsoft.com/office/powerpoint/2010/main" val="413015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EE1A3B-825D-46BD-BDB4-61F87A8844E0}"/>
              </a:ext>
            </a:extLst>
          </p:cNvPr>
          <p:cNvSpPr>
            <a:spLocks noGrp="1"/>
          </p:cNvSpPr>
          <p:nvPr>
            <p:ph idx="1"/>
          </p:nvPr>
        </p:nvSpPr>
        <p:spPr/>
        <p:txBody>
          <a:bodyPr/>
          <a:lstStyle/>
          <a:p>
            <a:r>
              <a:rPr lang="zh-CN" altLang="en-US" dirty="0"/>
              <a:t>直接写递推公式</a:t>
            </a:r>
            <a:endParaRPr lang="en-US" altLang="zh-CN" dirty="0"/>
          </a:p>
          <a:p>
            <a:r>
              <a:rPr lang="zh-CN" altLang="en-US" dirty="0"/>
              <a:t>两重循环</a:t>
            </a:r>
            <a:endParaRPr lang="en-US" altLang="zh-CN" dirty="0"/>
          </a:p>
          <a:p>
            <a:r>
              <a:rPr lang="en-US" altLang="zh-CN" dirty="0"/>
              <a:t>For (</a:t>
            </a:r>
            <a:r>
              <a:rPr lang="en-US" altLang="zh-CN" dirty="0" err="1"/>
              <a:t>i</a:t>
            </a:r>
            <a:r>
              <a:rPr lang="en-US" altLang="zh-CN" dirty="0"/>
              <a:t>=1; </a:t>
            </a:r>
            <a:r>
              <a:rPr lang="en-US" altLang="zh-CN" dirty="0" err="1"/>
              <a:t>i</a:t>
            </a:r>
            <a:r>
              <a:rPr lang="en-US" altLang="zh-CN" dirty="0"/>
              <a:t>&lt;=n; </a:t>
            </a:r>
            <a:r>
              <a:rPr lang="en-US" altLang="zh-CN" dirty="0" err="1"/>
              <a:t>i</a:t>
            </a:r>
            <a:r>
              <a:rPr lang="en-US" altLang="zh-CN" dirty="0"/>
              <a:t>++) f[n][</a:t>
            </a:r>
            <a:r>
              <a:rPr lang="en-US" altLang="zh-CN" dirty="0" err="1"/>
              <a:t>i</a:t>
            </a:r>
            <a:r>
              <a:rPr lang="en-US" altLang="zh-CN" dirty="0"/>
              <a:t>]=a[n][</a:t>
            </a:r>
            <a:r>
              <a:rPr lang="en-US" altLang="zh-CN" dirty="0" err="1"/>
              <a:t>i</a:t>
            </a:r>
            <a:r>
              <a:rPr lang="en-US" altLang="zh-CN" dirty="0"/>
              <a:t>];</a:t>
            </a:r>
          </a:p>
          <a:p>
            <a:r>
              <a:rPr lang="en-US" altLang="zh-CN" dirty="0"/>
              <a:t>For (</a:t>
            </a:r>
            <a:r>
              <a:rPr lang="en-US" altLang="zh-CN" dirty="0" err="1"/>
              <a:t>i</a:t>
            </a:r>
            <a:r>
              <a:rPr lang="en-US" altLang="zh-CN" dirty="0"/>
              <a:t>=n-1; </a:t>
            </a:r>
            <a:r>
              <a:rPr lang="en-US" altLang="zh-CN" dirty="0" err="1"/>
              <a:t>i</a:t>
            </a:r>
            <a:r>
              <a:rPr lang="en-US" altLang="zh-CN" dirty="0"/>
              <a:t>&gt;0; </a:t>
            </a:r>
            <a:r>
              <a:rPr lang="en-US" altLang="zh-CN" dirty="0" err="1"/>
              <a:t>i</a:t>
            </a:r>
            <a:r>
              <a:rPr lang="en-US" altLang="zh-CN" dirty="0"/>
              <a:t>--){</a:t>
            </a:r>
          </a:p>
          <a:p>
            <a:pPr marL="0" indent="0">
              <a:buNone/>
            </a:pPr>
            <a:r>
              <a:rPr lang="en-US" altLang="zh-CN" dirty="0"/>
              <a:t>	for (j=1; j&lt;=</a:t>
            </a:r>
            <a:r>
              <a:rPr lang="en-US" altLang="zh-CN" dirty="0" err="1"/>
              <a:t>i</a:t>
            </a:r>
            <a:r>
              <a:rPr lang="en-US" altLang="zh-CN" dirty="0"/>
              <a:t>; </a:t>
            </a:r>
            <a:r>
              <a:rPr lang="en-US" altLang="zh-CN" dirty="0" err="1"/>
              <a:t>j++</a:t>
            </a:r>
            <a:r>
              <a:rPr lang="en-US" altLang="zh-CN" dirty="0"/>
              <a:t>){</a:t>
            </a:r>
          </a:p>
          <a:p>
            <a:pPr marL="0" indent="0">
              <a:buNone/>
            </a:pPr>
            <a:r>
              <a:rPr lang="en-US" altLang="zh-CN" dirty="0"/>
              <a:t>		f[</a:t>
            </a:r>
            <a:r>
              <a:rPr lang="en-US" altLang="zh-CN" dirty="0" err="1"/>
              <a:t>i</a:t>
            </a:r>
            <a:r>
              <a:rPr lang="en-US" altLang="zh-CN" dirty="0"/>
              <a:t>][j]=a[</a:t>
            </a:r>
            <a:r>
              <a:rPr lang="en-US" altLang="zh-CN" dirty="0" err="1"/>
              <a:t>i</a:t>
            </a:r>
            <a:r>
              <a:rPr lang="en-US" altLang="zh-CN" dirty="0"/>
              <a:t>][j]+max(f[i+1][j],f[i+1][j+1]);</a:t>
            </a:r>
          </a:p>
          <a:p>
            <a:pPr marL="0" indent="0">
              <a:buNone/>
            </a:pPr>
            <a:r>
              <a:rPr lang="en-US" altLang="zh-CN" dirty="0"/>
              <a:t>	}</a:t>
            </a:r>
          </a:p>
          <a:p>
            <a:pPr marL="0" indent="0">
              <a:buNone/>
            </a:pPr>
            <a:r>
              <a:rPr lang="en-US" altLang="zh-CN" dirty="0"/>
              <a:t>    }</a:t>
            </a:r>
            <a:endParaRPr lang="zh-CN" altLang="en-US" dirty="0"/>
          </a:p>
        </p:txBody>
      </p:sp>
    </p:spTree>
    <p:extLst>
      <p:ext uri="{BB962C8B-B14F-4D97-AF65-F5344CB8AC3E}">
        <p14:creationId xmlns:p14="http://schemas.microsoft.com/office/powerpoint/2010/main" val="241376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AEC4D-F26A-4B7C-BD96-EF7D42A6DF89}"/>
              </a:ext>
            </a:extLst>
          </p:cNvPr>
          <p:cNvSpPr>
            <a:spLocks noGrp="1"/>
          </p:cNvSpPr>
          <p:nvPr>
            <p:ph type="title"/>
          </p:nvPr>
        </p:nvSpPr>
        <p:spPr/>
        <p:txBody>
          <a:bodyPr/>
          <a:lstStyle/>
          <a:p>
            <a:r>
              <a:rPr lang="zh-CN" altLang="en-US" dirty="0"/>
              <a:t>例题</a:t>
            </a:r>
            <a:br>
              <a:rPr lang="en-US" altLang="zh-CN" dirty="0"/>
            </a:br>
            <a:r>
              <a:rPr lang="en-US" altLang="zh-CN" dirty="0"/>
              <a:t>(poj1088)</a:t>
            </a:r>
            <a:endParaRPr lang="zh-CN" altLang="en-US" dirty="0"/>
          </a:p>
        </p:txBody>
      </p:sp>
      <p:sp>
        <p:nvSpPr>
          <p:cNvPr id="3" name="内容占位符 2">
            <a:extLst>
              <a:ext uri="{FF2B5EF4-FFF2-40B4-BE49-F238E27FC236}">
                <a16:creationId xmlns:a16="http://schemas.microsoft.com/office/drawing/2014/main" id="{30EC7E2F-14C1-45FB-ADE4-C4603B17D3BD}"/>
              </a:ext>
            </a:extLst>
          </p:cNvPr>
          <p:cNvSpPr>
            <a:spLocks noGrp="1"/>
          </p:cNvSpPr>
          <p:nvPr>
            <p:ph idx="1"/>
          </p:nvPr>
        </p:nvSpPr>
        <p:spPr/>
        <p:txBody>
          <a:bodyPr/>
          <a:lstStyle/>
          <a:p>
            <a:r>
              <a:rPr lang="en-US" altLang="zh-CN" dirty="0"/>
              <a:t>Michael</a:t>
            </a:r>
            <a:r>
              <a:rPr lang="zh-CN" altLang="en-US" dirty="0"/>
              <a:t>喜欢滑雪，这并不奇怪， 因为滑雪的确很刺激。可是为了获得速度，滑的区域必须向下倾斜，而且当你滑到坡底，你不得不再次走上坡或者等待升降机来载你。</a:t>
            </a:r>
            <a:r>
              <a:rPr lang="en-US" altLang="zh-CN" dirty="0"/>
              <a:t>Michael</a:t>
            </a:r>
            <a:r>
              <a:rPr lang="zh-CN" altLang="en-US" dirty="0"/>
              <a:t>想知道载一个区域中最长底滑坡。区域由一个二维数组给出。数组的每个数字代表点的高度。下面是一个例子 </a:t>
            </a:r>
            <a:br>
              <a:rPr lang="zh-CN" altLang="en-US" dirty="0"/>
            </a:br>
            <a:r>
              <a:rPr lang="en-US" altLang="zh-CN" dirty="0"/>
              <a:t>1   2   3   4   5 </a:t>
            </a:r>
            <a:br>
              <a:rPr lang="en-US" altLang="zh-CN" dirty="0"/>
            </a:br>
            <a:r>
              <a:rPr lang="en-US" altLang="zh-CN" dirty="0"/>
              <a:t>16 17 18 19 6 </a:t>
            </a:r>
            <a:br>
              <a:rPr lang="en-US" altLang="zh-CN" dirty="0"/>
            </a:br>
            <a:r>
              <a:rPr lang="en-US" altLang="zh-CN" dirty="0"/>
              <a:t>15 24 25 20 7 </a:t>
            </a:r>
            <a:br>
              <a:rPr lang="en-US" altLang="zh-CN" dirty="0"/>
            </a:br>
            <a:r>
              <a:rPr lang="en-US" altLang="zh-CN" dirty="0"/>
              <a:t>14 23 22 21 8 </a:t>
            </a:r>
            <a:br>
              <a:rPr lang="en-US" altLang="zh-CN" dirty="0"/>
            </a:br>
            <a:r>
              <a:rPr lang="en-US" altLang="zh-CN" dirty="0"/>
              <a:t>13 12 11 10 9</a:t>
            </a:r>
            <a:br>
              <a:rPr lang="en-US" altLang="zh-CN" dirty="0"/>
            </a:br>
            <a:r>
              <a:rPr lang="zh-CN" altLang="en-US" dirty="0"/>
              <a:t>一个人可以从某个点滑向上下左右相邻四个点之一，当且仅当高度减小。在上面的例子中，一条可滑行的滑坡为</a:t>
            </a:r>
            <a:r>
              <a:rPr lang="en-US" altLang="zh-CN" dirty="0"/>
              <a:t>24-17-16-1</a:t>
            </a:r>
            <a:r>
              <a:rPr lang="zh-CN" altLang="en-US" dirty="0"/>
              <a:t>。当然</a:t>
            </a:r>
            <a:r>
              <a:rPr lang="en-US" altLang="zh-CN" dirty="0"/>
              <a:t>25-24-23-...-3-2-1</a:t>
            </a:r>
            <a:r>
              <a:rPr lang="zh-CN" altLang="en-US" dirty="0"/>
              <a:t>更长。事实上，这是最长的一条。</a:t>
            </a:r>
          </a:p>
        </p:txBody>
      </p:sp>
    </p:spTree>
    <p:extLst>
      <p:ext uri="{BB962C8B-B14F-4D97-AF65-F5344CB8AC3E}">
        <p14:creationId xmlns:p14="http://schemas.microsoft.com/office/powerpoint/2010/main" val="238971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8867A2-8BE4-4501-B1E1-1AF14078568A}"/>
              </a:ext>
            </a:extLst>
          </p:cNvPr>
          <p:cNvSpPr>
            <a:spLocks noGrp="1"/>
          </p:cNvSpPr>
          <p:nvPr>
            <p:ph type="title"/>
          </p:nvPr>
        </p:nvSpPr>
        <p:spPr/>
        <p:txBody>
          <a:bodyPr/>
          <a:lstStyle/>
          <a:p>
            <a:r>
              <a:rPr lang="zh-CN" altLang="en-US" dirty="0"/>
              <a:t>记忆化搜索</a:t>
            </a:r>
          </a:p>
        </p:txBody>
      </p:sp>
      <p:sp>
        <p:nvSpPr>
          <p:cNvPr id="3" name="内容占位符 2">
            <a:extLst>
              <a:ext uri="{FF2B5EF4-FFF2-40B4-BE49-F238E27FC236}">
                <a16:creationId xmlns:a16="http://schemas.microsoft.com/office/drawing/2014/main" id="{0F9857DC-0059-400A-8035-A32F1E38A523}"/>
              </a:ext>
            </a:extLst>
          </p:cNvPr>
          <p:cNvSpPr>
            <a:spLocks noGrp="1"/>
          </p:cNvSpPr>
          <p:nvPr>
            <p:ph idx="1"/>
          </p:nvPr>
        </p:nvSpPr>
        <p:spPr/>
        <p:txBody>
          <a:bodyPr/>
          <a:lstStyle/>
          <a:p>
            <a:r>
              <a:rPr lang="en-US" altLang="zh-CN" dirty="0"/>
              <a:t>step[</a:t>
            </a:r>
            <a:r>
              <a:rPr lang="en-US" altLang="zh-CN" dirty="0" err="1"/>
              <a:t>i</a:t>
            </a:r>
            <a:r>
              <a:rPr lang="en-US" altLang="zh-CN" dirty="0"/>
              <a:t>][j] </a:t>
            </a:r>
            <a:r>
              <a:rPr lang="zh-CN" altLang="en-US" dirty="0"/>
              <a:t>保存的是当前坐标</a:t>
            </a:r>
            <a:r>
              <a:rPr lang="en-US" altLang="zh-CN" dirty="0" err="1"/>
              <a:t>i,j</a:t>
            </a:r>
            <a:r>
              <a:rPr lang="zh-CN" altLang="en-US" dirty="0"/>
              <a:t>可以到达的最大距离。</a:t>
            </a:r>
            <a:endParaRPr lang="en-US" altLang="zh-CN" dirty="0"/>
          </a:p>
          <a:p>
            <a:r>
              <a:rPr lang="zh-CN" altLang="en-US" dirty="0"/>
              <a:t>对于每个坐标，可以上下左右四个方向搜索，取距离最大的那个，作为该坐标的</a:t>
            </a:r>
            <a:r>
              <a:rPr lang="en-US" altLang="zh-CN" dirty="0"/>
              <a:t>step[][]</a:t>
            </a:r>
            <a:r>
              <a:rPr lang="zh-CN" altLang="en-US" dirty="0"/>
              <a:t>。</a:t>
            </a:r>
            <a:endParaRPr lang="en-US" altLang="zh-CN" dirty="0"/>
          </a:p>
          <a:p>
            <a:r>
              <a:rPr lang="zh-CN" altLang="en-US" dirty="0"/>
              <a:t>记忆化搜索这里体现的就是当搜索到某一个坐标时，该坐标的</a:t>
            </a:r>
            <a:r>
              <a:rPr lang="en-US" altLang="zh-CN" dirty="0"/>
              <a:t>step[][]</a:t>
            </a:r>
            <a:r>
              <a:rPr lang="zh-CN" altLang="en-US" dirty="0"/>
              <a:t>已经有值（搜索过了），且肯定是最优的，那么直接返回该</a:t>
            </a:r>
            <a:r>
              <a:rPr lang="en-US" altLang="zh-CN" dirty="0"/>
              <a:t>step[][]</a:t>
            </a:r>
            <a:r>
              <a:rPr lang="zh-CN" altLang="en-US" dirty="0"/>
              <a:t>值就可以了。</a:t>
            </a:r>
          </a:p>
        </p:txBody>
      </p:sp>
    </p:spTree>
    <p:extLst>
      <p:ext uri="{BB962C8B-B14F-4D97-AF65-F5344CB8AC3E}">
        <p14:creationId xmlns:p14="http://schemas.microsoft.com/office/powerpoint/2010/main" val="1411910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8DC20-DC7C-47E8-9EE8-304FAD12D449}"/>
              </a:ext>
            </a:extLst>
          </p:cNvPr>
          <p:cNvSpPr>
            <a:spLocks noGrp="1"/>
          </p:cNvSpPr>
          <p:nvPr>
            <p:ph type="title"/>
          </p:nvPr>
        </p:nvSpPr>
        <p:spPr/>
        <p:txBody>
          <a:bodyPr/>
          <a:lstStyle/>
          <a:p>
            <a:r>
              <a:rPr lang="zh-CN" altLang="en-US" dirty="0"/>
              <a:t>经典模型</a:t>
            </a:r>
          </a:p>
        </p:txBody>
      </p:sp>
      <p:sp>
        <p:nvSpPr>
          <p:cNvPr id="3" name="内容占位符 2">
            <a:extLst>
              <a:ext uri="{FF2B5EF4-FFF2-40B4-BE49-F238E27FC236}">
                <a16:creationId xmlns:a16="http://schemas.microsoft.com/office/drawing/2014/main" id="{98FC8E12-7855-40C8-A3FC-AC78D0D66466}"/>
              </a:ext>
            </a:extLst>
          </p:cNvPr>
          <p:cNvSpPr>
            <a:spLocks noGrp="1"/>
          </p:cNvSpPr>
          <p:nvPr>
            <p:ph idx="1"/>
          </p:nvPr>
        </p:nvSpPr>
        <p:spPr/>
        <p:txBody>
          <a:bodyPr/>
          <a:lstStyle/>
          <a:p>
            <a:r>
              <a:rPr lang="zh-CN" altLang="en-US" dirty="0"/>
              <a:t>最长不下降子序列问题（</a:t>
            </a:r>
            <a:r>
              <a:rPr lang="en-US" altLang="zh-CN" dirty="0"/>
              <a:t>LIS</a:t>
            </a:r>
            <a:r>
              <a:rPr lang="zh-CN" altLang="en-US" dirty="0"/>
              <a:t>）</a:t>
            </a:r>
            <a:endParaRPr lang="en-US" altLang="zh-CN" dirty="0"/>
          </a:p>
          <a:p>
            <a:r>
              <a:rPr lang="zh-CN" altLang="en-US" dirty="0"/>
              <a:t>给定</a:t>
            </a:r>
            <a:r>
              <a:rPr lang="en-US" altLang="zh-CN" dirty="0"/>
              <a:t>n</a:t>
            </a:r>
            <a:r>
              <a:rPr lang="zh-CN" altLang="en-US" dirty="0"/>
              <a:t>个整数</a:t>
            </a:r>
            <a:r>
              <a:rPr lang="en-US" altLang="zh-CN" dirty="0"/>
              <a:t>a[1]…a[n],</a:t>
            </a:r>
            <a:r>
              <a:rPr lang="zh-CN" altLang="en-US" dirty="0"/>
              <a:t>按从左到右的顺序选出一个子序列</a:t>
            </a:r>
            <a:r>
              <a:rPr lang="en-US" altLang="zh-CN" dirty="0"/>
              <a:t>b[1]…b[m],</a:t>
            </a:r>
            <a:r>
              <a:rPr lang="zh-CN" altLang="en-US" dirty="0"/>
              <a:t>求最长子序列的长度</a:t>
            </a:r>
            <a:r>
              <a:rPr lang="en-US" altLang="zh-CN" dirty="0"/>
              <a:t>m</a:t>
            </a:r>
            <a:r>
              <a:rPr lang="zh-CN" altLang="en-US" dirty="0"/>
              <a:t>。</a:t>
            </a:r>
            <a:endParaRPr lang="en-US" altLang="zh-CN" dirty="0"/>
          </a:p>
          <a:p>
            <a:r>
              <a:rPr lang="en-US" altLang="zh-CN" dirty="0"/>
              <a:t>N&lt;=1000</a:t>
            </a:r>
          </a:p>
          <a:p>
            <a:r>
              <a:rPr lang="zh-CN" altLang="en-US" dirty="0"/>
              <a:t>例如，下列数列 </a:t>
            </a:r>
          </a:p>
          <a:p>
            <a:r>
              <a:rPr lang="zh-CN" altLang="en-US" dirty="0"/>
              <a:t>     </a:t>
            </a:r>
            <a:r>
              <a:rPr lang="en-US" altLang="zh-CN" dirty="0"/>
              <a:t>13  7  9  16  38  24  37  18  44  19  21  22  63  15 </a:t>
            </a:r>
          </a:p>
          <a:p>
            <a:r>
              <a:rPr lang="en-US" altLang="zh-CN" dirty="0"/>
              <a:t>  </a:t>
            </a:r>
            <a:r>
              <a:rPr lang="zh-CN" altLang="en-US" dirty="0"/>
              <a:t>对于下标</a:t>
            </a:r>
            <a:r>
              <a:rPr lang="en-US" altLang="zh-CN" dirty="0"/>
              <a:t>i1=1</a:t>
            </a:r>
            <a:r>
              <a:rPr lang="zh-CN" altLang="en-US" dirty="0"/>
              <a:t>，</a:t>
            </a:r>
            <a:r>
              <a:rPr lang="en-US" altLang="zh-CN" dirty="0"/>
              <a:t>i2=4</a:t>
            </a:r>
            <a:r>
              <a:rPr lang="zh-CN" altLang="en-US" dirty="0"/>
              <a:t>，</a:t>
            </a:r>
            <a:r>
              <a:rPr lang="en-US" altLang="zh-CN" dirty="0"/>
              <a:t>i3=5</a:t>
            </a:r>
            <a:r>
              <a:rPr lang="zh-CN" altLang="en-US" dirty="0"/>
              <a:t>，</a:t>
            </a:r>
            <a:r>
              <a:rPr lang="en-US" altLang="zh-CN" dirty="0"/>
              <a:t>i4=9</a:t>
            </a:r>
            <a:r>
              <a:rPr lang="zh-CN" altLang="en-US" dirty="0"/>
              <a:t>，</a:t>
            </a:r>
            <a:r>
              <a:rPr lang="en-US" altLang="zh-CN" dirty="0"/>
              <a:t>i5=13</a:t>
            </a:r>
            <a:r>
              <a:rPr lang="zh-CN" altLang="en-US" dirty="0"/>
              <a:t>，满足</a:t>
            </a:r>
            <a:r>
              <a:rPr lang="en-US" altLang="zh-CN" dirty="0"/>
              <a:t>13</a:t>
            </a:r>
            <a:r>
              <a:rPr lang="zh-CN" altLang="en-US" dirty="0"/>
              <a:t>＜</a:t>
            </a:r>
            <a:r>
              <a:rPr lang="en-US" altLang="zh-CN" dirty="0"/>
              <a:t>16</a:t>
            </a:r>
            <a:r>
              <a:rPr lang="zh-CN" altLang="en-US" dirty="0"/>
              <a:t>＜</a:t>
            </a:r>
            <a:r>
              <a:rPr lang="en-US" altLang="zh-CN" dirty="0"/>
              <a:t>38</a:t>
            </a:r>
            <a:r>
              <a:rPr lang="zh-CN" altLang="en-US" dirty="0"/>
              <a:t>＜</a:t>
            </a:r>
            <a:r>
              <a:rPr lang="en-US" altLang="zh-CN" dirty="0"/>
              <a:t>44</a:t>
            </a:r>
            <a:r>
              <a:rPr lang="zh-CN" altLang="en-US" dirty="0"/>
              <a:t>＜</a:t>
            </a:r>
            <a:r>
              <a:rPr lang="en-US" altLang="zh-CN" dirty="0"/>
              <a:t>63,</a:t>
            </a:r>
            <a:r>
              <a:rPr lang="zh-CN" altLang="en-US" dirty="0"/>
              <a:t>则存在长度为</a:t>
            </a:r>
            <a:r>
              <a:rPr lang="en-US" altLang="zh-CN" dirty="0"/>
              <a:t>5</a:t>
            </a:r>
            <a:r>
              <a:rPr lang="zh-CN" altLang="en-US" dirty="0"/>
              <a:t>的不下降序列。 </a:t>
            </a:r>
          </a:p>
          <a:p>
            <a:r>
              <a:rPr lang="zh-CN" altLang="en-US" dirty="0"/>
              <a:t>  但是，我们看到还存在其他的不下降序列</a:t>
            </a:r>
            <a:r>
              <a:rPr lang="en-US" altLang="zh-CN" dirty="0"/>
              <a:t>: i1=2</a:t>
            </a:r>
            <a:r>
              <a:rPr lang="zh-CN" altLang="en-US" dirty="0"/>
              <a:t>，</a:t>
            </a:r>
            <a:r>
              <a:rPr lang="en-US" altLang="zh-CN" dirty="0"/>
              <a:t>i2=3</a:t>
            </a:r>
            <a:r>
              <a:rPr lang="zh-CN" altLang="en-US" dirty="0"/>
              <a:t>，</a:t>
            </a:r>
            <a:r>
              <a:rPr lang="en-US" altLang="zh-CN" dirty="0"/>
              <a:t>i3=4</a:t>
            </a:r>
            <a:r>
              <a:rPr lang="zh-CN" altLang="en-US" dirty="0"/>
              <a:t>，</a:t>
            </a:r>
            <a:r>
              <a:rPr lang="en-US" altLang="zh-CN" dirty="0"/>
              <a:t>i4=8</a:t>
            </a:r>
            <a:r>
              <a:rPr lang="zh-CN" altLang="en-US" dirty="0"/>
              <a:t>，</a:t>
            </a:r>
            <a:r>
              <a:rPr lang="en-US" altLang="zh-CN" dirty="0"/>
              <a:t>i5</a:t>
            </a:r>
            <a:r>
              <a:rPr lang="zh-CN" altLang="en-US" dirty="0"/>
              <a:t>＝</a:t>
            </a:r>
            <a:r>
              <a:rPr lang="en-US" altLang="zh-CN" dirty="0"/>
              <a:t>10</a:t>
            </a:r>
            <a:r>
              <a:rPr lang="zh-CN" altLang="en-US" dirty="0"/>
              <a:t>，</a:t>
            </a:r>
            <a:r>
              <a:rPr lang="en-US" altLang="zh-CN" dirty="0"/>
              <a:t>i6=11</a:t>
            </a:r>
            <a:r>
              <a:rPr lang="zh-CN" altLang="en-US" dirty="0"/>
              <a:t>，</a:t>
            </a:r>
            <a:r>
              <a:rPr lang="en-US" altLang="zh-CN" dirty="0"/>
              <a:t>i7=12</a:t>
            </a:r>
            <a:r>
              <a:rPr lang="zh-CN" altLang="en-US" dirty="0"/>
              <a:t>，</a:t>
            </a:r>
            <a:r>
              <a:rPr lang="en-US" altLang="zh-CN" dirty="0"/>
              <a:t>i8=13</a:t>
            </a:r>
            <a:r>
              <a:rPr lang="zh-CN" altLang="en-US" dirty="0"/>
              <a:t>，满足：</a:t>
            </a:r>
            <a:r>
              <a:rPr lang="en-US" altLang="zh-CN" dirty="0"/>
              <a:t>7</a:t>
            </a:r>
            <a:r>
              <a:rPr lang="zh-CN" altLang="en-US" dirty="0"/>
              <a:t>＜</a:t>
            </a:r>
            <a:r>
              <a:rPr lang="en-US" altLang="zh-CN" dirty="0"/>
              <a:t>9</a:t>
            </a:r>
            <a:r>
              <a:rPr lang="zh-CN" altLang="en-US" dirty="0"/>
              <a:t>＜</a:t>
            </a:r>
            <a:r>
              <a:rPr lang="en-US" altLang="zh-CN" dirty="0"/>
              <a:t>16</a:t>
            </a:r>
            <a:r>
              <a:rPr lang="zh-CN" altLang="en-US" dirty="0"/>
              <a:t>＜</a:t>
            </a:r>
            <a:r>
              <a:rPr lang="en-US" altLang="zh-CN" dirty="0"/>
              <a:t>18</a:t>
            </a:r>
          </a:p>
          <a:p>
            <a:r>
              <a:rPr lang="zh-CN" altLang="en-US" dirty="0"/>
              <a:t>＜</a:t>
            </a:r>
            <a:r>
              <a:rPr lang="en-US" altLang="zh-CN" dirty="0"/>
              <a:t>19</a:t>
            </a:r>
            <a:r>
              <a:rPr lang="zh-CN" altLang="en-US" dirty="0"/>
              <a:t>＜</a:t>
            </a:r>
            <a:r>
              <a:rPr lang="en-US" altLang="zh-CN" dirty="0"/>
              <a:t>21</a:t>
            </a:r>
            <a:r>
              <a:rPr lang="zh-CN" altLang="en-US" dirty="0"/>
              <a:t>＜</a:t>
            </a:r>
            <a:r>
              <a:rPr lang="en-US" altLang="zh-CN" dirty="0"/>
              <a:t>22</a:t>
            </a:r>
            <a:r>
              <a:rPr lang="zh-CN" altLang="en-US" dirty="0"/>
              <a:t>＜</a:t>
            </a:r>
            <a:r>
              <a:rPr lang="en-US" altLang="zh-CN" dirty="0"/>
              <a:t>63</a:t>
            </a:r>
            <a:r>
              <a:rPr lang="zh-CN" altLang="en-US" dirty="0"/>
              <a:t>，则存在长度为</a:t>
            </a:r>
            <a:r>
              <a:rPr lang="en-US" altLang="zh-CN" dirty="0"/>
              <a:t>8</a:t>
            </a:r>
            <a:r>
              <a:rPr lang="zh-CN" altLang="en-US" dirty="0"/>
              <a:t>的不下降序列。 </a:t>
            </a:r>
          </a:p>
        </p:txBody>
      </p:sp>
    </p:spTree>
    <p:extLst>
      <p:ext uri="{BB962C8B-B14F-4D97-AF65-F5344CB8AC3E}">
        <p14:creationId xmlns:p14="http://schemas.microsoft.com/office/powerpoint/2010/main" val="127030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框架">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TM03457475[[fn=框架]]</Template>
  <TotalTime>1464</TotalTime>
  <Words>2127</Words>
  <Application>Microsoft Office PowerPoint</Application>
  <PresentationFormat>宽屏</PresentationFormat>
  <Paragraphs>171</Paragraphs>
  <Slides>27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幼圆</vt:lpstr>
      <vt:lpstr>Arial</vt:lpstr>
      <vt:lpstr>Corbel</vt:lpstr>
      <vt:lpstr>Wingdings 2</vt:lpstr>
      <vt:lpstr>框架</vt:lpstr>
      <vt:lpstr>动态规划（入门）</vt:lpstr>
      <vt:lpstr>什么是动态规划？</vt:lpstr>
      <vt:lpstr>初识动态规划 问题引入：</vt:lpstr>
      <vt:lpstr>回溯？</vt:lpstr>
      <vt:lpstr>PowerPoint 演示文稿</vt:lpstr>
      <vt:lpstr>PowerPoint 演示文稿</vt:lpstr>
      <vt:lpstr>例题 (poj1088)</vt:lpstr>
      <vt:lpstr>记忆化搜索</vt:lpstr>
      <vt:lpstr>经典模型</vt:lpstr>
      <vt:lpstr>PowerPoint 演示文稿</vt:lpstr>
      <vt:lpstr>例题： 导弹拦截 (hdu1257)</vt:lpstr>
      <vt:lpstr>PowerPoint 演示文稿</vt:lpstr>
      <vt:lpstr>证明自己百度啊，我很菜的，不会证！！！</vt:lpstr>
      <vt:lpstr>经典模型（LIS） (hdu1159)</vt:lpstr>
      <vt:lpstr>PowerPoint 演示文稿</vt:lpstr>
      <vt:lpstr>背包问题</vt:lpstr>
      <vt:lpstr>基本思路</vt:lpstr>
      <vt:lpstr>空间复杂度优化</vt:lpstr>
      <vt:lpstr>PowerPoint 演示文稿</vt:lpstr>
      <vt:lpstr>01背包伪代码</vt:lpstr>
      <vt:lpstr>完全背包</vt:lpstr>
      <vt:lpstr>PowerPoint 演示文稿</vt:lpstr>
      <vt:lpstr>多重背包</vt:lpstr>
      <vt:lpstr>PowerPoint 演示文稿</vt:lpstr>
      <vt:lpstr>转化为 01 背包问题</vt:lpstr>
      <vt:lpstr>优化</vt:lpstr>
      <vt:lpstr>二进制优化伪代码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动态规划（入门）</dc:title>
  <dc:creator>李雄</dc:creator>
  <cp:lastModifiedBy>李雄</cp:lastModifiedBy>
  <cp:revision>31</cp:revision>
  <dcterms:created xsi:type="dcterms:W3CDTF">2017-08-16T09:00:44Z</dcterms:created>
  <dcterms:modified xsi:type="dcterms:W3CDTF">2017-08-17T09:32:49Z</dcterms:modified>
</cp:coreProperties>
</file>