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85" r:id="rId16"/>
    <p:sldId id="286" r:id="rId17"/>
    <p:sldId id="287" r:id="rId18"/>
    <p:sldId id="271" r:id="rId19"/>
    <p:sldId id="272" r:id="rId20"/>
    <p:sldId id="275" r:id="rId21"/>
    <p:sldId id="276" r:id="rId22"/>
    <p:sldId id="298" r:id="rId23"/>
    <p:sldId id="299" r:id="rId24"/>
    <p:sldId id="300" r:id="rId25"/>
    <p:sldId id="301" r:id="rId26"/>
    <p:sldId id="302" r:id="rId27"/>
    <p:sldId id="277" r:id="rId28"/>
    <p:sldId id="278" r:id="rId29"/>
    <p:sldId id="279" r:id="rId30"/>
    <p:sldId id="280" r:id="rId31"/>
    <p:sldId id="282" r:id="rId32"/>
    <p:sldId id="288" r:id="rId33"/>
    <p:sldId id="289" r:id="rId34"/>
    <p:sldId id="290" r:id="rId35"/>
    <p:sldId id="291" r:id="rId36"/>
    <p:sldId id="292" r:id="rId37"/>
    <p:sldId id="293" r:id="rId38"/>
    <p:sldId id="294" r:id="rId39"/>
    <p:sldId id="295" r:id="rId40"/>
    <p:sldId id="296" r:id="rId41"/>
    <p:sldId id="297" r:id="rId42"/>
    <p:sldId id="310" r:id="rId43"/>
    <p:sldId id="311" r:id="rId44"/>
    <p:sldId id="303" r:id="rId45"/>
    <p:sldId id="304" r:id="rId46"/>
    <p:sldId id="308" r:id="rId47"/>
    <p:sldId id="305" r:id="rId48"/>
    <p:sldId id="306" r:id="rId49"/>
    <p:sldId id="307" r:id="rId50"/>
    <p:sldId id="309" r:id="rId51"/>
    <p:sldId id="281"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日期占位符 4"/>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7" name="日期占位符 6"/>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6FE70B6-C0F5-4030-B1C8-20CF16C575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056423-D7A9-4996-BC58-9F486E34304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E70B6-C0F5-4030-B1C8-20CF16C575B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56423-D7A9-4996-BC58-9F486E34304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0873" y="764916"/>
            <a:ext cx="9144000" cy="2387600"/>
          </a:xfrm>
        </p:spPr>
        <p:txBody>
          <a:bodyPr/>
          <a:lstStyle/>
          <a:p>
            <a:r>
              <a:rPr lang="zh-CN" altLang="en-US" dirty="0"/>
              <a:t>数据结构基础</a:t>
            </a:r>
          </a:p>
        </p:txBody>
      </p:sp>
      <p:sp>
        <p:nvSpPr>
          <p:cNvPr id="3" name="副标题 2"/>
          <p:cNvSpPr>
            <a:spLocks noGrp="1"/>
          </p:cNvSpPr>
          <p:nvPr>
            <p:ph type="subTitle" idx="1"/>
          </p:nvPr>
        </p:nvSpPr>
        <p:spPr>
          <a:xfrm>
            <a:off x="1282931" y="3568788"/>
            <a:ext cx="9144000" cy="1655762"/>
          </a:xfrm>
        </p:spPr>
        <p:txBody>
          <a:bodyPr/>
          <a:lstStyle/>
          <a:p>
            <a:r>
              <a:rPr lang="en-US" altLang="zh-CN" dirty="0"/>
              <a:t>jl0x61</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6512" y="420774"/>
            <a:ext cx="10515600" cy="4351338"/>
          </a:xfrm>
        </p:spPr>
        <p:txBody>
          <a:bodyPr/>
          <a:lstStyle/>
          <a:p>
            <a:r>
              <a:rPr lang="zh-CN" altLang="en-US" dirty="0"/>
              <a:t>这题跟上一题的区别是上一题只要求修改一个点，而这一题要求修改一段区间。</a:t>
            </a:r>
            <a:endParaRPr lang="en-US" altLang="zh-CN" dirty="0"/>
          </a:p>
        </p:txBody>
      </p:sp>
      <p:sp>
        <p:nvSpPr>
          <p:cNvPr id="4" name="内容占位符 2"/>
          <p:cNvSpPr txBox="1"/>
          <p:nvPr/>
        </p:nvSpPr>
        <p:spPr>
          <a:xfrm>
            <a:off x="846512" y="1454727"/>
            <a:ext cx="10515600" cy="756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对于询问操作，和上一题完全一样。</a:t>
            </a:r>
            <a:endParaRPr lang="en-US" altLang="zh-CN" dirty="0"/>
          </a:p>
        </p:txBody>
      </p:sp>
      <p:sp>
        <p:nvSpPr>
          <p:cNvPr id="5" name="内容占位符 2"/>
          <p:cNvSpPr txBox="1"/>
          <p:nvPr/>
        </p:nvSpPr>
        <p:spPr>
          <a:xfrm>
            <a:off x="6134792" y="2211185"/>
            <a:ext cx="5227319" cy="3998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对于修改操作，类比询问操作的思想，也是沿着两条链下去修改每一段子区间，不过这里出现了一个问题：如右图如果修改区间</a:t>
            </a:r>
            <a:r>
              <a:rPr lang="en-US" altLang="zh-CN" dirty="0"/>
              <a:t>[2,9]</a:t>
            </a:r>
            <a:r>
              <a:rPr lang="zh-CN" altLang="en-US" dirty="0"/>
              <a:t>，但是修改到</a:t>
            </a:r>
            <a:r>
              <a:rPr lang="en-US" altLang="zh-CN" dirty="0"/>
              <a:t>[6,8]</a:t>
            </a:r>
            <a:r>
              <a:rPr lang="zh-CN" altLang="en-US" dirty="0"/>
              <a:t>时就已经结束了，这样的话，</a:t>
            </a:r>
            <a:r>
              <a:rPr lang="en-US" altLang="zh-CN" dirty="0"/>
              <a:t>[6,7][8,8][6,6][7,7]</a:t>
            </a:r>
            <a:r>
              <a:rPr lang="zh-CN" altLang="en-US" dirty="0"/>
              <a:t>这四段区间并没有修改。</a:t>
            </a:r>
          </a:p>
        </p:txBody>
      </p:sp>
      <p:pic>
        <p:nvPicPr>
          <p:cNvPr id="6" name="图片 5"/>
          <p:cNvPicPr>
            <a:picLocks noChangeAspect="1"/>
          </p:cNvPicPr>
          <p:nvPr/>
        </p:nvPicPr>
        <p:blipFill>
          <a:blip r:embed="rId1"/>
          <a:stretch>
            <a:fillRect/>
          </a:stretch>
        </p:blipFill>
        <p:spPr>
          <a:xfrm>
            <a:off x="347789" y="2425113"/>
            <a:ext cx="4895238" cy="3380952"/>
          </a:xfrm>
          <a:prstGeom prst="rect">
            <a:avLst/>
          </a:prstGeom>
        </p:spPr>
      </p:pic>
      <p:pic>
        <p:nvPicPr>
          <p:cNvPr id="7" name="图片 6"/>
          <p:cNvPicPr>
            <a:picLocks noChangeAspect="1"/>
          </p:cNvPicPr>
          <p:nvPr/>
        </p:nvPicPr>
        <p:blipFill>
          <a:blip r:embed="rId2"/>
          <a:stretch>
            <a:fillRect/>
          </a:stretch>
        </p:blipFill>
        <p:spPr>
          <a:xfrm>
            <a:off x="3119796" y="4847944"/>
            <a:ext cx="200000" cy="276190"/>
          </a:xfrm>
          <a:prstGeom prst="rect">
            <a:avLst/>
          </a:prstGeom>
        </p:spPr>
      </p:pic>
      <p:pic>
        <p:nvPicPr>
          <p:cNvPr id="8" name="图片 7"/>
          <p:cNvPicPr>
            <a:picLocks noChangeAspect="1"/>
          </p:cNvPicPr>
          <p:nvPr/>
        </p:nvPicPr>
        <p:blipFill>
          <a:blip r:embed="rId2"/>
          <a:stretch>
            <a:fillRect/>
          </a:stretch>
        </p:blipFill>
        <p:spPr>
          <a:xfrm>
            <a:off x="3826378" y="4836764"/>
            <a:ext cx="200000" cy="276190"/>
          </a:xfrm>
          <a:prstGeom prst="rect">
            <a:avLst/>
          </a:prstGeom>
        </p:spPr>
      </p:pic>
      <p:pic>
        <p:nvPicPr>
          <p:cNvPr id="9" name="图片 8"/>
          <p:cNvPicPr>
            <a:picLocks noChangeAspect="1"/>
          </p:cNvPicPr>
          <p:nvPr/>
        </p:nvPicPr>
        <p:blipFill>
          <a:blip r:embed="rId2"/>
          <a:stretch>
            <a:fillRect/>
          </a:stretch>
        </p:blipFill>
        <p:spPr>
          <a:xfrm>
            <a:off x="2795408" y="5511338"/>
            <a:ext cx="200000" cy="276190"/>
          </a:xfrm>
          <a:prstGeom prst="rect">
            <a:avLst/>
          </a:prstGeom>
        </p:spPr>
      </p:pic>
      <p:pic>
        <p:nvPicPr>
          <p:cNvPr id="10" name="图片 9"/>
          <p:cNvPicPr>
            <a:picLocks noChangeAspect="1"/>
          </p:cNvPicPr>
          <p:nvPr/>
        </p:nvPicPr>
        <p:blipFill>
          <a:blip r:embed="rId2"/>
          <a:stretch>
            <a:fillRect/>
          </a:stretch>
        </p:blipFill>
        <p:spPr>
          <a:xfrm>
            <a:off x="3393422" y="5529875"/>
            <a:ext cx="200000" cy="27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909262" cy="499399"/>
          </a:xfrm>
        </p:spPr>
        <p:txBody>
          <a:bodyPr>
            <a:normAutofit fontScale="90000"/>
          </a:bodyPr>
          <a:lstStyle/>
          <a:p>
            <a:r>
              <a:rPr lang="en-US" altLang="zh-CN" dirty="0"/>
              <a:t>Lazy</a:t>
            </a:r>
            <a:r>
              <a:rPr lang="zh-CN" altLang="en-US" dirty="0"/>
              <a:t>思想</a:t>
            </a:r>
          </a:p>
        </p:txBody>
      </p:sp>
      <p:sp>
        <p:nvSpPr>
          <p:cNvPr id="3" name="内容占位符 2"/>
          <p:cNvSpPr>
            <a:spLocks noGrp="1"/>
          </p:cNvSpPr>
          <p:nvPr>
            <p:ph idx="1"/>
          </p:nvPr>
        </p:nvSpPr>
        <p:spPr>
          <a:xfrm>
            <a:off x="6309360" y="581891"/>
            <a:ext cx="5044440" cy="5552902"/>
          </a:xfrm>
        </p:spPr>
        <p:txBody>
          <a:bodyPr/>
          <a:lstStyle/>
          <a:p>
            <a:r>
              <a:rPr lang="zh-CN" altLang="en-US" dirty="0"/>
              <a:t>我们对于线段树上的每个结点再维护一个</a:t>
            </a:r>
            <a:r>
              <a:rPr lang="en-US" altLang="zh-CN" dirty="0"/>
              <a:t>lazy</a:t>
            </a:r>
            <a:r>
              <a:rPr lang="zh-CN" altLang="en-US" dirty="0"/>
              <a:t>值，如左图，假设</a:t>
            </a:r>
            <a:r>
              <a:rPr lang="en-US" altLang="zh-CN" dirty="0"/>
              <a:t>[6,8]</a:t>
            </a:r>
            <a:r>
              <a:rPr lang="zh-CN" altLang="en-US" dirty="0"/>
              <a:t>区间的编号为</a:t>
            </a:r>
            <a:r>
              <a:rPr lang="en-US" altLang="zh-CN" dirty="0" err="1"/>
              <a:t>rt</a:t>
            </a:r>
            <a:r>
              <a:rPr lang="zh-CN" altLang="en-US" dirty="0"/>
              <a:t>。当我们给</a:t>
            </a:r>
            <a:r>
              <a:rPr lang="en-US" altLang="zh-CN" dirty="0"/>
              <a:t>[6,8]</a:t>
            </a:r>
            <a:r>
              <a:rPr lang="zh-CN" altLang="en-US" dirty="0"/>
              <a:t>加</a:t>
            </a:r>
            <a:r>
              <a:rPr lang="en-US" altLang="zh-CN" dirty="0"/>
              <a:t>c</a:t>
            </a:r>
            <a:r>
              <a:rPr lang="zh-CN" altLang="en-US" dirty="0"/>
              <a:t>时，同时</a:t>
            </a:r>
            <a:r>
              <a:rPr lang="en-US" altLang="zh-CN" dirty="0"/>
              <a:t>lazy[</a:t>
            </a:r>
            <a:r>
              <a:rPr lang="en-US" altLang="zh-CN" dirty="0" err="1"/>
              <a:t>rt</a:t>
            </a:r>
            <a:r>
              <a:rPr lang="en-US" altLang="zh-CN" dirty="0"/>
              <a:t>]+=c</a:t>
            </a:r>
            <a:r>
              <a:rPr lang="zh-CN" altLang="en-US" dirty="0"/>
              <a:t>。表示有一个</a:t>
            </a:r>
            <a:r>
              <a:rPr lang="en-US" altLang="zh-CN" dirty="0"/>
              <a:t>+c</a:t>
            </a:r>
            <a:r>
              <a:rPr lang="zh-CN" altLang="en-US" dirty="0"/>
              <a:t>的修改还没有传下去，这样的话，当我们查询</a:t>
            </a:r>
            <a:r>
              <a:rPr lang="en-US" altLang="zh-CN" dirty="0"/>
              <a:t>[6,7] [8,8] [6,6] [7,7]</a:t>
            </a:r>
            <a:r>
              <a:rPr lang="zh-CN" altLang="en-US" dirty="0"/>
              <a:t>时，再将修改传下去就行了。</a:t>
            </a:r>
            <a:endParaRPr lang="en-US" altLang="zh-CN" dirty="0"/>
          </a:p>
        </p:txBody>
      </p:sp>
      <p:pic>
        <p:nvPicPr>
          <p:cNvPr id="4" name="图片 3"/>
          <p:cNvPicPr>
            <a:picLocks noChangeAspect="1"/>
          </p:cNvPicPr>
          <p:nvPr/>
        </p:nvPicPr>
        <p:blipFill>
          <a:blip r:embed="rId1"/>
          <a:stretch>
            <a:fillRect/>
          </a:stretch>
        </p:blipFill>
        <p:spPr>
          <a:xfrm>
            <a:off x="264661" y="1535166"/>
            <a:ext cx="4895238" cy="3380952"/>
          </a:xfrm>
          <a:prstGeom prst="rect">
            <a:avLst/>
          </a:prstGeom>
        </p:spPr>
      </p:pic>
      <p:pic>
        <p:nvPicPr>
          <p:cNvPr id="5" name="图片 4"/>
          <p:cNvPicPr>
            <a:picLocks noChangeAspect="1"/>
          </p:cNvPicPr>
          <p:nvPr/>
        </p:nvPicPr>
        <p:blipFill>
          <a:blip r:embed="rId2"/>
          <a:stretch>
            <a:fillRect/>
          </a:stretch>
        </p:blipFill>
        <p:spPr>
          <a:xfrm>
            <a:off x="3036668" y="3957997"/>
            <a:ext cx="200000" cy="276190"/>
          </a:xfrm>
          <a:prstGeom prst="rect">
            <a:avLst/>
          </a:prstGeom>
        </p:spPr>
      </p:pic>
      <p:pic>
        <p:nvPicPr>
          <p:cNvPr id="6" name="图片 5"/>
          <p:cNvPicPr>
            <a:picLocks noChangeAspect="1"/>
          </p:cNvPicPr>
          <p:nvPr/>
        </p:nvPicPr>
        <p:blipFill>
          <a:blip r:embed="rId2"/>
          <a:stretch>
            <a:fillRect/>
          </a:stretch>
        </p:blipFill>
        <p:spPr>
          <a:xfrm>
            <a:off x="3743250" y="3946817"/>
            <a:ext cx="200000" cy="276190"/>
          </a:xfrm>
          <a:prstGeom prst="rect">
            <a:avLst/>
          </a:prstGeom>
        </p:spPr>
      </p:pic>
      <p:pic>
        <p:nvPicPr>
          <p:cNvPr id="7" name="图片 6"/>
          <p:cNvPicPr>
            <a:picLocks noChangeAspect="1"/>
          </p:cNvPicPr>
          <p:nvPr/>
        </p:nvPicPr>
        <p:blipFill>
          <a:blip r:embed="rId2"/>
          <a:stretch>
            <a:fillRect/>
          </a:stretch>
        </p:blipFill>
        <p:spPr>
          <a:xfrm>
            <a:off x="2712280" y="4621391"/>
            <a:ext cx="200000" cy="276190"/>
          </a:xfrm>
          <a:prstGeom prst="rect">
            <a:avLst/>
          </a:prstGeom>
        </p:spPr>
      </p:pic>
      <p:pic>
        <p:nvPicPr>
          <p:cNvPr id="8" name="图片 7"/>
          <p:cNvPicPr>
            <a:picLocks noChangeAspect="1"/>
          </p:cNvPicPr>
          <p:nvPr/>
        </p:nvPicPr>
        <p:blipFill>
          <a:blip r:embed="rId2"/>
          <a:stretch>
            <a:fillRect/>
          </a:stretch>
        </p:blipFill>
        <p:spPr>
          <a:xfrm>
            <a:off x="3310294" y="4639928"/>
            <a:ext cx="200000" cy="27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5444" y="462338"/>
            <a:ext cx="10515600" cy="1092142"/>
          </a:xfrm>
        </p:spPr>
        <p:txBody>
          <a:bodyPr/>
          <a:lstStyle/>
          <a:p>
            <a:r>
              <a:rPr lang="en-US" altLang="zh-CN" dirty="0"/>
              <a:t>POJ-2528-Mayor's posters</a:t>
            </a:r>
            <a:endParaRPr lang="zh-CN" altLang="en-US" dirty="0"/>
          </a:p>
        </p:txBody>
      </p:sp>
      <p:sp>
        <p:nvSpPr>
          <p:cNvPr id="4" name="内容占位符 2"/>
          <p:cNvSpPr txBox="1"/>
          <p:nvPr/>
        </p:nvSpPr>
        <p:spPr>
          <a:xfrm>
            <a:off x="605444" y="1303668"/>
            <a:ext cx="10515600" cy="24936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有一个长为</a:t>
            </a:r>
            <a:r>
              <a:rPr lang="en-US" altLang="zh-CN" dirty="0"/>
              <a:t>10000000</a:t>
            </a:r>
            <a:r>
              <a:rPr lang="x-none" altLang="en-US" dirty="0"/>
              <a:t>(1e7)</a:t>
            </a:r>
            <a:r>
              <a:rPr lang="zh-CN" altLang="en-US" dirty="0"/>
              <a:t>的黑板。有</a:t>
            </a:r>
            <a:r>
              <a:rPr lang="en-US" altLang="zh-CN" dirty="0"/>
              <a:t>n(n&lt;=10000)</a:t>
            </a:r>
            <a:r>
              <a:rPr lang="zh-CN" altLang="en-US" dirty="0"/>
              <a:t>张海报依次往黑板上贴，海报和黑板都可以看成一段区间，后贴的海报会挡住之前贴过的海报，求最后在黑板前面能看到多少海报？</a:t>
            </a:r>
          </a:p>
        </p:txBody>
      </p:sp>
      <p:sp>
        <p:nvSpPr>
          <p:cNvPr id="5" name="内容占位符 2"/>
          <p:cNvSpPr txBox="1"/>
          <p:nvPr/>
        </p:nvSpPr>
        <p:spPr>
          <a:xfrm>
            <a:off x="605444" y="2705158"/>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1722" y="2873072"/>
            <a:ext cx="8696308" cy="38632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91144" y="330258"/>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r>
              <a:rPr lang="zh-CN" altLang="en-US" dirty="0"/>
              <a:t>因为海报端点的坐标值可能很大，用线段树的话无法开出这么大的数组，因此我们可以先将坐标离散化一下。</a:t>
            </a:r>
          </a:p>
        </p:txBody>
      </p:sp>
      <p:sp>
        <p:nvSpPr>
          <p:cNvPr id="5" name="内容占位符 2"/>
          <p:cNvSpPr txBox="1"/>
          <p:nvPr/>
        </p:nvSpPr>
        <p:spPr>
          <a:xfrm>
            <a:off x="808644" y="1320858"/>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6" name="内容占位符 2"/>
          <p:cNvSpPr txBox="1"/>
          <p:nvPr/>
        </p:nvSpPr>
        <p:spPr>
          <a:xfrm>
            <a:off x="605444" y="2705158"/>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7" name="内容占位符 2"/>
          <p:cNvSpPr txBox="1"/>
          <p:nvPr/>
        </p:nvSpPr>
        <p:spPr>
          <a:xfrm>
            <a:off x="491144" y="1422400"/>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r>
              <a:rPr lang="zh-CN" altLang="en-US" dirty="0"/>
              <a:t>离散化就是建立一个映射，使得新坐标与原坐标一一对应，且满足原坐标的大小关系。比如</a:t>
            </a:r>
            <a:r>
              <a:rPr lang="en-US" altLang="zh-CN" dirty="0"/>
              <a:t>(1,700,900,100000)</a:t>
            </a:r>
            <a:r>
              <a:rPr lang="zh-CN" altLang="en-US" dirty="0"/>
              <a:t>可以映射成</a:t>
            </a:r>
            <a:r>
              <a:rPr lang="en-US" altLang="zh-CN" dirty="0"/>
              <a:t>(1,2,3,4)</a:t>
            </a:r>
            <a:r>
              <a:rPr lang="zh-CN" altLang="en-US" dirty="0"/>
              <a:t>。</a:t>
            </a:r>
          </a:p>
        </p:txBody>
      </p:sp>
      <p:sp>
        <p:nvSpPr>
          <p:cNvPr id="8" name="内容占位符 2"/>
          <p:cNvSpPr txBox="1"/>
          <p:nvPr/>
        </p:nvSpPr>
        <p:spPr>
          <a:xfrm>
            <a:off x="757844" y="2857558"/>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9" name="内容占位符 2"/>
          <p:cNvSpPr txBox="1"/>
          <p:nvPr/>
        </p:nvSpPr>
        <p:spPr>
          <a:xfrm>
            <a:off x="491144" y="2616084"/>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r>
              <a:rPr lang="zh-CN" altLang="en-US" dirty="0"/>
              <a:t>这道题的区间修改相当于对一段区间进行染色，</a:t>
            </a:r>
            <a:r>
              <a:rPr lang="en-US" altLang="zh-CN" dirty="0"/>
              <a:t>lazy</a:t>
            </a:r>
            <a:r>
              <a:rPr lang="zh-CN" altLang="en-US" dirty="0"/>
              <a:t>存放区间染的颜色，下传的时候让左右孩子的颜色都变成</a:t>
            </a:r>
            <a:r>
              <a:rPr lang="en-US" altLang="zh-CN" dirty="0"/>
              <a:t>lazy</a:t>
            </a:r>
            <a:r>
              <a:rPr lang="zh-CN" altLang="en-US" dirty="0"/>
              <a:t>。</a:t>
            </a:r>
          </a:p>
        </p:txBody>
      </p:sp>
      <p:sp>
        <p:nvSpPr>
          <p:cNvPr id="10" name="内容占位符 2"/>
          <p:cNvSpPr txBox="1"/>
          <p:nvPr/>
        </p:nvSpPr>
        <p:spPr>
          <a:xfrm>
            <a:off x="491144" y="4000384"/>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r>
              <a:rPr lang="zh-CN" altLang="en-US" dirty="0"/>
              <a:t>在所有海报贴完后，遍历一遍线段树的叶子结点，统计颜色种数。</a:t>
            </a:r>
          </a:p>
        </p:txBody>
      </p:sp>
      <p:sp>
        <p:nvSpPr>
          <p:cNvPr id="11" name="内容占位符 2"/>
          <p:cNvSpPr txBox="1"/>
          <p:nvPr/>
        </p:nvSpPr>
        <p:spPr>
          <a:xfrm>
            <a:off x="491144" y="4838613"/>
            <a:ext cx="10515600" cy="1092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r>
              <a:rPr lang="zh-CN" altLang="en-US" dirty="0"/>
              <a:t>这里有个坑，我举个例子吧，输入为</a:t>
            </a:r>
            <a:r>
              <a:rPr lang="en-US" altLang="zh-CN" dirty="0"/>
              <a:t>[1,10][1,3][6,10]</a:t>
            </a:r>
            <a:r>
              <a:rPr lang="zh-CN" altLang="en-US" dirty="0"/>
              <a:t>三个区间</a:t>
            </a:r>
            <a:r>
              <a:rPr lang="en-US" altLang="zh-CN" dirty="0"/>
              <a:t> </a:t>
            </a:r>
            <a:r>
              <a:rPr lang="zh-CN" altLang="en-US" dirty="0"/>
              <a:t>，大家下去想想该怎么处理。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8800750" cy="322772"/>
          </a:xfrm>
        </p:spPr>
        <p:txBody>
          <a:bodyPr>
            <a:normAutofit fontScale="90000"/>
          </a:bodyPr>
          <a:lstStyle/>
          <a:p>
            <a:r>
              <a:rPr lang="en-US" altLang="zh-CN" dirty="0"/>
              <a:t>HDU-5692-Snacks</a:t>
            </a:r>
            <a:endParaRPr lang="zh-CN" altLang="en-US" dirty="0"/>
          </a:p>
        </p:txBody>
      </p:sp>
      <p:sp>
        <p:nvSpPr>
          <p:cNvPr id="3" name="内容占位符 2"/>
          <p:cNvSpPr>
            <a:spLocks noGrp="1"/>
          </p:cNvSpPr>
          <p:nvPr>
            <p:ph idx="1"/>
          </p:nvPr>
        </p:nvSpPr>
        <p:spPr>
          <a:xfrm>
            <a:off x="838200" y="1012825"/>
            <a:ext cx="10515600" cy="4351338"/>
          </a:xfrm>
        </p:spPr>
        <p:txBody>
          <a:bodyPr/>
          <a:lstStyle/>
          <a:p>
            <a:r>
              <a:rPr lang="zh-CN" altLang="en-US" dirty="0"/>
              <a:t>给定一棵有根树（树是一个有</a:t>
            </a:r>
            <a:r>
              <a:rPr lang="en-US" altLang="zh-CN" dirty="0"/>
              <a:t>n</a:t>
            </a:r>
            <a:r>
              <a:rPr lang="zh-CN" altLang="en-US" dirty="0"/>
              <a:t>个点，</a:t>
            </a:r>
            <a:r>
              <a:rPr lang="en-US" altLang="zh-CN" dirty="0"/>
              <a:t>n-1</a:t>
            </a:r>
            <a:r>
              <a:rPr lang="zh-CN" altLang="en-US" dirty="0"/>
              <a:t>条边的连通图），根为</a:t>
            </a:r>
            <a:r>
              <a:rPr lang="en-US" altLang="zh-CN" dirty="0"/>
              <a:t>0</a:t>
            </a:r>
            <a:r>
              <a:rPr lang="zh-CN" altLang="en-US" dirty="0"/>
              <a:t>号结点，树上每个结点都有一个权值。</a:t>
            </a:r>
            <a:endParaRPr lang="en-US" altLang="zh-CN" dirty="0"/>
          </a:p>
          <a:p>
            <a:r>
              <a:rPr lang="zh-CN" altLang="en-US" dirty="0"/>
              <a:t>有两种操作：</a:t>
            </a:r>
            <a:endParaRPr lang="en-US" altLang="zh-CN" dirty="0"/>
          </a:p>
          <a:p>
            <a:r>
              <a:rPr lang="en-US" altLang="zh-CN" dirty="0"/>
              <a:t>0 x y </a:t>
            </a:r>
            <a:r>
              <a:rPr lang="zh-CN" altLang="en-US" dirty="0"/>
              <a:t>将编号为</a:t>
            </a:r>
            <a:r>
              <a:rPr lang="en-US" altLang="zh-CN" dirty="0"/>
              <a:t>x</a:t>
            </a:r>
            <a:r>
              <a:rPr lang="zh-CN" altLang="en-US" dirty="0"/>
              <a:t>的点的权值改为</a:t>
            </a:r>
            <a:r>
              <a:rPr lang="en-US" altLang="zh-CN" dirty="0"/>
              <a:t>y</a:t>
            </a:r>
            <a:endParaRPr lang="en-US" altLang="zh-CN" dirty="0"/>
          </a:p>
          <a:p>
            <a:r>
              <a:rPr lang="en-US" altLang="zh-CN" dirty="0"/>
              <a:t>1</a:t>
            </a:r>
            <a:r>
              <a:rPr lang="zh-CN" altLang="en-US" dirty="0"/>
              <a:t> </a:t>
            </a:r>
            <a:r>
              <a:rPr lang="en-US" altLang="zh-CN" dirty="0"/>
              <a:t>x </a:t>
            </a:r>
            <a:r>
              <a:rPr lang="zh-CN" altLang="en-US" dirty="0"/>
              <a:t>询问操作，询问根到</a:t>
            </a:r>
            <a:r>
              <a:rPr lang="en-US" altLang="zh-CN" dirty="0"/>
              <a:t>x</a:t>
            </a:r>
            <a:r>
              <a:rPr lang="zh-CN" altLang="en-US" dirty="0"/>
              <a:t>或</a:t>
            </a:r>
            <a:r>
              <a:rPr lang="en-US" altLang="zh-CN" dirty="0"/>
              <a:t>x</a:t>
            </a:r>
            <a:r>
              <a:rPr lang="zh-CN" altLang="en-US" dirty="0"/>
              <a:t>的子树的这若干条链中，点权之和的最大值。</a:t>
            </a:r>
            <a:endParaRPr lang="en-US" altLang="zh-CN" dirty="0"/>
          </a:p>
          <a:p>
            <a:endParaRPr lang="en-US" altLang="zh-CN" dirty="0"/>
          </a:p>
          <a:p>
            <a:r>
              <a:rPr lang="zh-CN" altLang="en-US" dirty="0"/>
              <a:t>操作次数最大为</a:t>
            </a:r>
            <a:r>
              <a:rPr lang="en-US" altLang="zh-CN" dirty="0"/>
              <a:t>100000</a:t>
            </a:r>
            <a:endParaRPr lang="en-US" altLang="zh-CN" dirty="0"/>
          </a:p>
          <a:p>
            <a:r>
              <a:rPr lang="en-US" altLang="zh-CN" dirty="0"/>
              <a:t>n</a:t>
            </a:r>
            <a:r>
              <a:rPr lang="zh-CN" altLang="en-US" dirty="0"/>
              <a:t>最大为</a:t>
            </a:r>
            <a:r>
              <a:rPr lang="en-US" altLang="zh-CN" dirty="0"/>
              <a:t>100000</a:t>
            </a:r>
          </a:p>
        </p:txBody>
      </p:sp>
      <p:pic>
        <p:nvPicPr>
          <p:cNvPr id="4" name="图片 3"/>
          <p:cNvPicPr>
            <a:picLocks noChangeAspect="1"/>
          </p:cNvPicPr>
          <p:nvPr/>
        </p:nvPicPr>
        <p:blipFill>
          <a:blip r:embed="rId1"/>
          <a:stretch>
            <a:fillRect/>
          </a:stretch>
        </p:blipFill>
        <p:spPr>
          <a:xfrm>
            <a:off x="7113862" y="3570481"/>
            <a:ext cx="4390476" cy="3095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263525"/>
            <a:ext cx="10515600" cy="841375"/>
          </a:xfrm>
        </p:spPr>
        <p:txBody>
          <a:bodyPr/>
          <a:lstStyle/>
          <a:p>
            <a:r>
              <a:rPr lang="zh-CN" altLang="en-US" dirty="0"/>
              <a:t>设点</a:t>
            </a:r>
            <a:r>
              <a:rPr lang="en-US" altLang="zh-CN" dirty="0"/>
              <a:t>u</a:t>
            </a:r>
            <a:r>
              <a:rPr lang="zh-CN" altLang="en-US" dirty="0"/>
              <a:t>到根的链的权值之和为</a:t>
            </a:r>
            <a:r>
              <a:rPr lang="en-US" altLang="zh-CN" dirty="0"/>
              <a:t>d[u]</a:t>
            </a:r>
            <a:r>
              <a:rPr lang="zh-CN" altLang="en-US" dirty="0"/>
              <a:t>。</a:t>
            </a:r>
          </a:p>
        </p:txBody>
      </p:sp>
      <p:sp>
        <p:nvSpPr>
          <p:cNvPr id="4" name="内容占位符 2"/>
          <p:cNvSpPr txBox="1"/>
          <p:nvPr/>
        </p:nvSpPr>
        <p:spPr>
          <a:xfrm>
            <a:off x="406400" y="911225"/>
            <a:ext cx="10515600" cy="1184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考虑修改。假设点</a:t>
            </a:r>
            <a:r>
              <a:rPr lang="en-US" altLang="zh-CN" dirty="0"/>
              <a:t>x</a:t>
            </a:r>
            <a:r>
              <a:rPr lang="zh-CN" altLang="en-US" dirty="0"/>
              <a:t>的权值为</a:t>
            </a:r>
            <a:r>
              <a:rPr lang="en-US" altLang="zh-CN" dirty="0"/>
              <a:t>v1</a:t>
            </a:r>
            <a:r>
              <a:rPr lang="zh-CN" altLang="en-US" dirty="0"/>
              <a:t>，修改后为</a:t>
            </a:r>
            <a:r>
              <a:rPr lang="en-US" altLang="zh-CN" dirty="0"/>
              <a:t>v2 </a:t>
            </a:r>
            <a:r>
              <a:rPr lang="zh-CN" altLang="en-US" dirty="0"/>
              <a:t>。那么</a:t>
            </a:r>
            <a:r>
              <a:rPr lang="en-US" altLang="zh-CN" dirty="0"/>
              <a:t>x</a:t>
            </a:r>
            <a:r>
              <a:rPr lang="zh-CN" altLang="en-US" dirty="0"/>
              <a:t>的子树的所有结点的</a:t>
            </a:r>
            <a:r>
              <a:rPr lang="en-US" altLang="zh-CN" dirty="0"/>
              <a:t>d</a:t>
            </a:r>
            <a:r>
              <a:rPr lang="zh-CN" altLang="en-US" dirty="0"/>
              <a:t>都要加上</a:t>
            </a:r>
            <a:r>
              <a:rPr lang="en-US" altLang="zh-CN" dirty="0"/>
              <a:t>v2-v1 </a:t>
            </a:r>
            <a:r>
              <a:rPr lang="zh-CN" altLang="en-US" dirty="0"/>
              <a:t>。</a:t>
            </a:r>
            <a:endParaRPr lang="en-US" altLang="zh-CN" dirty="0"/>
          </a:p>
          <a:p>
            <a:endParaRPr lang="zh-CN" altLang="en-US" dirty="0"/>
          </a:p>
        </p:txBody>
      </p:sp>
      <p:sp>
        <p:nvSpPr>
          <p:cNvPr id="5" name="内容占位符 2"/>
          <p:cNvSpPr txBox="1"/>
          <p:nvPr/>
        </p:nvSpPr>
        <p:spPr>
          <a:xfrm>
            <a:off x="406400" y="1968501"/>
            <a:ext cx="105156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考虑询问。即求出</a:t>
            </a:r>
            <a:r>
              <a:rPr lang="en-US" altLang="zh-CN" dirty="0"/>
              <a:t>x</a:t>
            </a:r>
            <a:r>
              <a:rPr lang="zh-CN" altLang="en-US" dirty="0"/>
              <a:t>的子树的所有结点</a:t>
            </a:r>
            <a:r>
              <a:rPr lang="en-US" altLang="zh-CN" dirty="0"/>
              <a:t>d</a:t>
            </a:r>
            <a:r>
              <a:rPr lang="zh-CN" altLang="en-US" dirty="0"/>
              <a:t>的最大值。</a:t>
            </a:r>
          </a:p>
        </p:txBody>
      </p:sp>
      <p:sp>
        <p:nvSpPr>
          <p:cNvPr id="6" name="内容占位符 2"/>
          <p:cNvSpPr txBox="1"/>
          <p:nvPr/>
        </p:nvSpPr>
        <p:spPr>
          <a:xfrm>
            <a:off x="406400" y="2743200"/>
            <a:ext cx="10515600" cy="1184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这样一来，我们就要找到一个能快速修改子树的数据结构。</a:t>
            </a:r>
          </a:p>
        </p:txBody>
      </p:sp>
      <p:sp>
        <p:nvSpPr>
          <p:cNvPr id="7" name="内容占位符 2"/>
          <p:cNvSpPr txBox="1"/>
          <p:nvPr/>
        </p:nvSpPr>
        <p:spPr>
          <a:xfrm>
            <a:off x="406400" y="3433752"/>
            <a:ext cx="7940646" cy="811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我们可以将树以</a:t>
            </a:r>
            <a:r>
              <a:rPr lang="en-US" altLang="zh-CN" dirty="0" err="1"/>
              <a:t>dfs</a:t>
            </a:r>
            <a:r>
              <a:rPr lang="zh-CN" altLang="en-US" dirty="0"/>
              <a:t>的先后顺序放到一个区间上。</a:t>
            </a:r>
          </a:p>
        </p:txBody>
      </p:sp>
      <p:sp>
        <p:nvSpPr>
          <p:cNvPr id="8" name="内容占位符 2"/>
          <p:cNvSpPr txBox="1"/>
          <p:nvPr/>
        </p:nvSpPr>
        <p:spPr>
          <a:xfrm>
            <a:off x="406400" y="4124302"/>
            <a:ext cx="7286305" cy="1177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en-US" altLang="zh-CN" dirty="0" err="1"/>
              <a:t>Dfs</a:t>
            </a:r>
            <a:r>
              <a:rPr lang="zh-CN" altLang="en-US" dirty="0"/>
              <a:t>是一种搜索方式，即沿着邻接点往深处搜，直到不能搜为止。</a:t>
            </a:r>
          </a:p>
        </p:txBody>
      </p:sp>
      <p:pic>
        <p:nvPicPr>
          <p:cNvPr id="9" name="图片 8"/>
          <p:cNvPicPr>
            <a:picLocks noChangeAspect="1"/>
          </p:cNvPicPr>
          <p:nvPr/>
        </p:nvPicPr>
        <p:blipFill>
          <a:blip r:embed="rId1"/>
          <a:stretch>
            <a:fillRect/>
          </a:stretch>
        </p:blipFill>
        <p:spPr>
          <a:xfrm>
            <a:off x="7801524" y="3687261"/>
            <a:ext cx="4390476" cy="3095238"/>
          </a:xfrm>
          <a:prstGeom prst="rect">
            <a:avLst/>
          </a:prstGeom>
        </p:spPr>
      </p:pic>
      <p:sp>
        <p:nvSpPr>
          <p:cNvPr id="10" name="内容占位符 2"/>
          <p:cNvSpPr txBox="1"/>
          <p:nvPr/>
        </p:nvSpPr>
        <p:spPr>
          <a:xfrm>
            <a:off x="406400" y="5230370"/>
            <a:ext cx="7940646" cy="811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右图的</a:t>
            </a:r>
            <a:r>
              <a:rPr lang="en-US" altLang="zh-CN" dirty="0" err="1"/>
              <a:t>dfs</a:t>
            </a:r>
            <a:r>
              <a:rPr lang="zh-CN" altLang="en-US" dirty="0"/>
              <a:t>序是</a:t>
            </a:r>
            <a:r>
              <a:rPr lang="en-US" altLang="zh-CN" dirty="0"/>
              <a:t>(0,1,2,3,4,5) </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587" y="365941"/>
            <a:ext cx="10515600" cy="1353802"/>
          </a:xfrm>
        </p:spPr>
        <p:txBody>
          <a:bodyPr>
            <a:normAutofit/>
          </a:bodyPr>
          <a:lstStyle/>
          <a:p>
            <a:r>
              <a:rPr lang="zh-CN" altLang="en-US" dirty="0"/>
              <a:t>假设每个点的子树大小为</a:t>
            </a:r>
            <a:r>
              <a:rPr lang="en-US" altLang="zh-CN" dirty="0" err="1"/>
              <a:t>sz</a:t>
            </a:r>
            <a:r>
              <a:rPr lang="en-US" altLang="zh-CN" dirty="0"/>
              <a:t>[u]</a:t>
            </a:r>
            <a:r>
              <a:rPr lang="zh-CN" altLang="en-US" dirty="0"/>
              <a:t>，每个点在</a:t>
            </a:r>
            <a:r>
              <a:rPr lang="en-US" altLang="zh-CN" dirty="0" err="1"/>
              <a:t>dfs</a:t>
            </a:r>
            <a:r>
              <a:rPr lang="zh-CN" altLang="en-US" dirty="0"/>
              <a:t>序上的位置是</a:t>
            </a:r>
            <a:r>
              <a:rPr lang="en-US" altLang="zh-CN" dirty="0"/>
              <a:t>id[u]</a:t>
            </a:r>
            <a:r>
              <a:rPr lang="zh-CN" altLang="en-US" dirty="0"/>
              <a:t>。那么可以发现，在</a:t>
            </a:r>
            <a:r>
              <a:rPr lang="en-US" altLang="zh-CN" dirty="0" err="1"/>
              <a:t>dfs</a:t>
            </a:r>
            <a:r>
              <a:rPr lang="zh-CN" altLang="en-US" dirty="0"/>
              <a:t>序上，同一个点的子树是连续的，进一步可以推出：</a:t>
            </a:r>
            <a:r>
              <a:rPr lang="en-US" altLang="zh-CN" dirty="0"/>
              <a:t>u</a:t>
            </a:r>
            <a:r>
              <a:rPr lang="zh-CN" altLang="en-US" dirty="0"/>
              <a:t>点的子树区间为</a:t>
            </a:r>
            <a:r>
              <a:rPr lang="en-US" altLang="zh-CN" dirty="0"/>
              <a:t>[id[u],id[u]+</a:t>
            </a:r>
            <a:r>
              <a:rPr lang="en-US" altLang="zh-CN" dirty="0" err="1"/>
              <a:t>sz</a:t>
            </a:r>
            <a:r>
              <a:rPr lang="en-US" altLang="zh-CN" dirty="0"/>
              <a:t>[u]-1]</a:t>
            </a:r>
            <a:r>
              <a:rPr lang="zh-CN" altLang="en-US" dirty="0"/>
              <a:t>。</a:t>
            </a:r>
            <a:endParaRPr lang="en-US" altLang="zh-CN" dirty="0"/>
          </a:p>
        </p:txBody>
      </p:sp>
      <p:sp>
        <p:nvSpPr>
          <p:cNvPr id="4" name="内容占位符 2"/>
          <p:cNvSpPr txBox="1"/>
          <p:nvPr/>
        </p:nvSpPr>
        <p:spPr>
          <a:xfrm>
            <a:off x="695587" y="2019970"/>
            <a:ext cx="10515600" cy="1033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下图</a:t>
            </a:r>
            <a:r>
              <a:rPr lang="en-US" altLang="zh-CN" dirty="0" err="1"/>
              <a:t>dfs</a:t>
            </a:r>
            <a:r>
              <a:rPr lang="zh-CN" altLang="en-US" dirty="0"/>
              <a:t>序为</a:t>
            </a:r>
            <a:r>
              <a:rPr lang="en-US" altLang="zh-CN" dirty="0"/>
              <a:t>(0,1,2,3,4,5) </a:t>
            </a:r>
            <a:r>
              <a:rPr lang="zh-CN" altLang="en-US" dirty="0"/>
              <a:t>。</a:t>
            </a:r>
            <a:r>
              <a:rPr lang="en-US" altLang="zh-CN" dirty="0"/>
              <a:t>Id[3]=4,sz[3]=3</a:t>
            </a:r>
            <a:r>
              <a:rPr lang="zh-CN" altLang="en-US" dirty="0"/>
              <a:t>。</a:t>
            </a:r>
            <a:r>
              <a:rPr lang="en-US" altLang="zh-CN" dirty="0"/>
              <a:t>U=3</a:t>
            </a:r>
            <a:r>
              <a:rPr lang="zh-CN" altLang="en-US" dirty="0"/>
              <a:t>的子树的区间应该为</a:t>
            </a:r>
            <a:r>
              <a:rPr lang="en-US" altLang="zh-CN" dirty="0"/>
              <a:t>[id[3],id[3]+</a:t>
            </a:r>
            <a:r>
              <a:rPr lang="en-US" altLang="zh-CN" dirty="0" err="1"/>
              <a:t>sz</a:t>
            </a:r>
            <a:r>
              <a:rPr lang="en-US" altLang="zh-CN" dirty="0"/>
              <a:t>[3]-1] = [4,4+3-1] = [4,6]</a:t>
            </a:r>
            <a:r>
              <a:rPr lang="zh-CN" altLang="en-US" dirty="0"/>
              <a:t>。</a:t>
            </a:r>
            <a:endParaRPr lang="en-US" altLang="zh-CN" dirty="0"/>
          </a:p>
        </p:txBody>
      </p:sp>
      <p:pic>
        <p:nvPicPr>
          <p:cNvPr id="5" name="图片 4"/>
          <p:cNvPicPr>
            <a:picLocks noChangeAspect="1"/>
          </p:cNvPicPr>
          <p:nvPr/>
        </p:nvPicPr>
        <p:blipFill>
          <a:blip r:embed="rId1"/>
          <a:stretch>
            <a:fillRect/>
          </a:stretch>
        </p:blipFill>
        <p:spPr>
          <a:xfrm>
            <a:off x="7801524" y="3687261"/>
            <a:ext cx="4390476" cy="3095238"/>
          </a:xfrm>
          <a:prstGeom prst="rect">
            <a:avLst/>
          </a:prstGeom>
        </p:spPr>
      </p:pic>
      <p:sp>
        <p:nvSpPr>
          <p:cNvPr id="6" name="内容占位符 2"/>
          <p:cNvSpPr txBox="1"/>
          <p:nvPr/>
        </p:nvSpPr>
        <p:spPr>
          <a:xfrm>
            <a:off x="695587" y="3254550"/>
            <a:ext cx="6686725" cy="279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这样一来，对子树的修改和查询变成了在线段树上对区间的修改和查询。因此可以在 </a:t>
            </a:r>
            <a:r>
              <a:rPr lang="en-US" altLang="zh-CN" dirty="0"/>
              <a:t>O(</a:t>
            </a:r>
            <a:r>
              <a:rPr lang="en-US" altLang="zh-CN" dirty="0" err="1"/>
              <a:t>nlogn</a:t>
            </a:r>
            <a:r>
              <a:rPr lang="en-US" altLang="zh-CN" dirty="0"/>
              <a:t>) </a:t>
            </a:r>
            <a:r>
              <a:rPr lang="zh-CN" altLang="en-US" dirty="0"/>
              <a:t>的复杂度下解决这个问题了。</a:t>
            </a:r>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605444" y="462338"/>
            <a:ext cx="10515600" cy="1092142"/>
          </a:xfrm>
        </p:spPr>
        <p:txBody>
          <a:bodyPr/>
          <a:lstStyle/>
          <a:p>
            <a:r>
              <a:rPr lang="zh-CN" altLang="en-US" dirty="0"/>
              <a:t>扫描线</a:t>
            </a:r>
            <a:r>
              <a:rPr lang="en-US" altLang="zh-CN" dirty="0"/>
              <a:t>+</a:t>
            </a:r>
            <a:r>
              <a:rPr lang="zh-CN" altLang="en-US" dirty="0"/>
              <a:t>线段树</a:t>
            </a:r>
          </a:p>
        </p:txBody>
      </p:sp>
      <p:sp>
        <p:nvSpPr>
          <p:cNvPr id="6" name="内容占位符 2"/>
          <p:cNvSpPr txBox="1"/>
          <p:nvPr/>
        </p:nvSpPr>
        <p:spPr>
          <a:xfrm>
            <a:off x="605444" y="1008408"/>
            <a:ext cx="10515600" cy="261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en-US" altLang="zh-CN" dirty="0"/>
              <a:t>HDU-1255-</a:t>
            </a:r>
            <a:r>
              <a:rPr lang="zh-CN" altLang="en-US" dirty="0"/>
              <a:t>覆盖的面积</a:t>
            </a:r>
            <a:endParaRPr lang="en-US" altLang="zh-CN" dirty="0"/>
          </a:p>
          <a:p>
            <a:r>
              <a:rPr lang="zh-CN" altLang="en-US" dirty="0"/>
              <a:t>给出</a:t>
            </a:r>
            <a:r>
              <a:rPr lang="en-US" altLang="zh-CN" dirty="0"/>
              <a:t>n(n&lt;=1000)</a:t>
            </a:r>
            <a:r>
              <a:rPr lang="zh-CN" altLang="en-US" dirty="0"/>
              <a:t>个矩形，求矩形相交部分面积</a:t>
            </a:r>
            <a:endParaRPr lang="en-US" altLang="zh-CN" dirty="0"/>
          </a:p>
          <a:p>
            <a:r>
              <a:rPr lang="zh-CN" altLang="en-US" dirty="0"/>
              <a:t>坐标的范围从</a:t>
            </a:r>
            <a:r>
              <a:rPr lang="en-US" altLang="zh-CN" dirty="0"/>
              <a:t>0</a:t>
            </a:r>
            <a:r>
              <a:rPr lang="zh-CN" altLang="en-US" dirty="0"/>
              <a:t>到</a:t>
            </a:r>
            <a:r>
              <a:rPr lang="en-US" altLang="zh-CN" dirty="0"/>
              <a:t>100000</a:t>
            </a:r>
            <a:r>
              <a:rPr lang="zh-CN" altLang="en-US" dirty="0"/>
              <a:t>，坐标都是整数</a:t>
            </a: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3775" y="3324225"/>
            <a:ext cx="2762250" cy="2876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28625"/>
            <a:ext cx="10515600" cy="854075"/>
          </a:xfrm>
        </p:spPr>
        <p:txBody>
          <a:bodyPr/>
          <a:lstStyle/>
          <a:p>
            <a:r>
              <a:rPr lang="zh-CN" altLang="en-US" dirty="0"/>
              <a:t>矩形相交的部分有什么特点？</a:t>
            </a:r>
            <a:endParaRPr lang="en-US" altLang="zh-CN" dirty="0"/>
          </a:p>
        </p:txBody>
      </p:sp>
      <p:sp>
        <p:nvSpPr>
          <p:cNvPr id="4" name="内容占位符 2"/>
          <p:cNvSpPr txBox="1"/>
          <p:nvPr/>
        </p:nvSpPr>
        <p:spPr>
          <a:xfrm>
            <a:off x="685800" y="1089025"/>
            <a:ext cx="10515600" cy="8540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矩形在下方的边称为下行边，矩形在上方的边称为上行边，很容易观察到矩形相交部分的下方下行边数</a:t>
            </a:r>
            <a:r>
              <a:rPr lang="en-US" altLang="zh-CN" dirty="0"/>
              <a:t>-</a:t>
            </a:r>
            <a:r>
              <a:rPr lang="zh-CN" altLang="en-US" dirty="0"/>
              <a:t>上行边数</a:t>
            </a:r>
            <a:r>
              <a:rPr lang="en-US" altLang="zh-CN" dirty="0"/>
              <a:t>&gt;=2 </a:t>
            </a: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82744" y="2324100"/>
            <a:ext cx="4125082" cy="4295775"/>
          </a:xfrm>
          <a:prstGeom prst="rect">
            <a:avLst/>
          </a:prstGeom>
        </p:spPr>
      </p:pic>
      <p:sp>
        <p:nvSpPr>
          <p:cNvPr id="6" name="内容占位符 2"/>
          <p:cNvSpPr txBox="1"/>
          <p:nvPr/>
        </p:nvSpPr>
        <p:spPr>
          <a:xfrm>
            <a:off x="685800" y="2130425"/>
            <a:ext cx="6477000" cy="4181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endParaRPr lang="en-US" altLang="zh-CN" dirty="0"/>
          </a:p>
        </p:txBody>
      </p:sp>
      <p:sp>
        <p:nvSpPr>
          <p:cNvPr id="7" name="内容占位符 2"/>
          <p:cNvSpPr txBox="1"/>
          <p:nvPr/>
        </p:nvSpPr>
        <p:spPr>
          <a:xfrm>
            <a:off x="685800" y="2176462"/>
            <a:ext cx="6705600" cy="1472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因此我们可以把所有的上行边和下行边根据其纵坐标值从小到大进行排序，称这些边为“扫描线”。</a:t>
            </a:r>
            <a:endParaRPr lang="en-US" altLang="zh-CN" dirty="0"/>
          </a:p>
        </p:txBody>
      </p:sp>
      <p:sp>
        <p:nvSpPr>
          <p:cNvPr id="8" name="内容占位符 2"/>
          <p:cNvSpPr txBox="1"/>
          <p:nvPr/>
        </p:nvSpPr>
        <p:spPr>
          <a:xfrm>
            <a:off x="685800" y="3649211"/>
            <a:ext cx="6705600" cy="2550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用线段树维护区间下行边减上行边的个数。每次扫描线更新区间后，我们可以得到区间内下行边数</a:t>
            </a:r>
            <a:r>
              <a:rPr lang="en-US" altLang="zh-CN" dirty="0"/>
              <a:t>-</a:t>
            </a:r>
            <a:r>
              <a:rPr lang="zh-CN" altLang="en-US" dirty="0"/>
              <a:t>上行边数</a:t>
            </a:r>
            <a:r>
              <a:rPr lang="en-US" altLang="zh-CN" dirty="0"/>
              <a:t>&gt;=2</a:t>
            </a:r>
            <a:r>
              <a:rPr lang="zh-CN" altLang="en-US" dirty="0"/>
              <a:t>的总长度，这个长度再乘上</a:t>
            </a:r>
            <a:r>
              <a:rPr lang="en-US" altLang="zh-CN" dirty="0"/>
              <a:t>(line[i+1].y-line[</a:t>
            </a:r>
            <a:r>
              <a:rPr lang="en-US" altLang="zh-CN" dirty="0" err="1"/>
              <a:t>i</a:t>
            </a:r>
            <a:r>
              <a:rPr lang="en-US" altLang="zh-CN" dirty="0"/>
              <a:t>].y)</a:t>
            </a:r>
            <a:r>
              <a:rPr lang="zh-CN" altLang="en-US" dirty="0"/>
              <a:t>就是这两条扫描线之间矩形相交面积。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6636" y="454024"/>
            <a:ext cx="10515600" cy="6035675"/>
          </a:xfrm>
        </p:spPr>
        <p:txBody>
          <a:bodyPr/>
          <a:lstStyle/>
          <a:p>
            <a:r>
              <a:rPr lang="en-US" altLang="zh-CN" dirty="0"/>
              <a:t>Codeforces-803G-Periodic RMQ Problem</a:t>
            </a:r>
            <a:endParaRPr lang="en-US" altLang="zh-CN" dirty="0"/>
          </a:p>
          <a:p>
            <a:r>
              <a:rPr lang="zh-CN" altLang="en-US" dirty="0"/>
              <a:t>有一个长为</a:t>
            </a:r>
            <a:r>
              <a:rPr lang="en-US" altLang="zh-CN" dirty="0"/>
              <a:t>n(n&lt;=100000)</a:t>
            </a:r>
            <a:r>
              <a:rPr lang="zh-CN" altLang="en-US" dirty="0"/>
              <a:t>的数组</a:t>
            </a:r>
            <a:r>
              <a:rPr lang="en-US" altLang="zh-CN" dirty="0"/>
              <a:t>b</a:t>
            </a:r>
            <a:r>
              <a:rPr lang="zh-CN" altLang="en-US" dirty="0"/>
              <a:t>，还有一个长为</a:t>
            </a:r>
            <a:r>
              <a:rPr lang="en-US" altLang="zh-CN" dirty="0"/>
              <a:t>n*k(k&lt;=10000)</a:t>
            </a:r>
            <a:r>
              <a:rPr lang="zh-CN" altLang="en-US" dirty="0"/>
              <a:t>的数组</a:t>
            </a:r>
            <a:r>
              <a:rPr lang="en-US" altLang="zh-CN" dirty="0"/>
              <a:t>a</a:t>
            </a:r>
            <a:r>
              <a:rPr lang="zh-CN" altLang="en-US" dirty="0"/>
              <a:t>，也就是说</a:t>
            </a:r>
            <a:r>
              <a:rPr lang="en-US" altLang="zh-CN" dirty="0"/>
              <a:t>a</a:t>
            </a:r>
            <a:r>
              <a:rPr lang="zh-CN" altLang="en-US" dirty="0"/>
              <a:t>的长度是</a:t>
            </a:r>
            <a:r>
              <a:rPr lang="en-US" altLang="zh-CN" dirty="0"/>
              <a:t>10</a:t>
            </a:r>
            <a:r>
              <a:rPr lang="zh-CN" altLang="en-US" dirty="0"/>
              <a:t>的</a:t>
            </a:r>
            <a:r>
              <a:rPr lang="en-US" altLang="zh-CN" dirty="0"/>
              <a:t>9</a:t>
            </a:r>
            <a:r>
              <a:rPr lang="zh-CN" altLang="en-US" dirty="0"/>
              <a:t>次方，</a:t>
            </a:r>
            <a:r>
              <a:rPr lang="en-US" altLang="zh-CN" dirty="0"/>
              <a:t>a</a:t>
            </a:r>
            <a:r>
              <a:rPr lang="zh-CN" altLang="en-US" dirty="0"/>
              <a:t>是由</a:t>
            </a:r>
            <a:r>
              <a:rPr lang="en-US" altLang="zh-CN" dirty="0"/>
              <a:t>b</a:t>
            </a:r>
            <a:r>
              <a:rPr lang="zh-CN" altLang="en-US" dirty="0"/>
              <a:t>重复</a:t>
            </a:r>
            <a:r>
              <a:rPr lang="en-US" altLang="zh-CN" dirty="0"/>
              <a:t>k</a:t>
            </a:r>
            <a:r>
              <a:rPr lang="zh-CN" altLang="en-US" dirty="0"/>
              <a:t>次得到的。</a:t>
            </a:r>
            <a:endParaRPr lang="en-US" altLang="zh-CN" dirty="0"/>
          </a:p>
          <a:p>
            <a:r>
              <a:rPr lang="zh-CN" altLang="en-US" dirty="0"/>
              <a:t>有两种操作：</a:t>
            </a:r>
            <a:endParaRPr lang="en-US" altLang="zh-CN" dirty="0"/>
          </a:p>
          <a:p>
            <a:r>
              <a:rPr lang="en-US" altLang="zh-CN" dirty="0"/>
              <a:t>1 l r x </a:t>
            </a:r>
            <a:r>
              <a:rPr lang="zh-CN" altLang="en-US" dirty="0"/>
              <a:t>表示将</a:t>
            </a:r>
            <a:r>
              <a:rPr lang="en-US" altLang="zh-CN" dirty="0"/>
              <a:t>[</a:t>
            </a:r>
            <a:r>
              <a:rPr lang="en-US" altLang="zh-CN" dirty="0" err="1"/>
              <a:t>l,r</a:t>
            </a:r>
            <a:r>
              <a:rPr lang="en-US" altLang="zh-CN" dirty="0"/>
              <a:t>]</a:t>
            </a:r>
            <a:r>
              <a:rPr lang="zh-CN" altLang="en-US" dirty="0"/>
              <a:t>内的所有</a:t>
            </a:r>
            <a:r>
              <a:rPr lang="en-US" altLang="zh-CN" dirty="0"/>
              <a:t>a(</a:t>
            </a:r>
            <a:r>
              <a:rPr lang="en-US" altLang="zh-CN" dirty="0" err="1"/>
              <a:t>i</a:t>
            </a:r>
            <a:r>
              <a:rPr lang="en-US" altLang="zh-CN" dirty="0"/>
              <a:t>)</a:t>
            </a:r>
            <a:r>
              <a:rPr lang="zh-CN" altLang="en-US" dirty="0"/>
              <a:t>都改成</a:t>
            </a:r>
            <a:r>
              <a:rPr lang="en-US" altLang="zh-CN" dirty="0"/>
              <a:t>x</a:t>
            </a:r>
            <a:endParaRPr lang="en-US" altLang="zh-CN" dirty="0"/>
          </a:p>
          <a:p>
            <a:r>
              <a:rPr lang="en-US" altLang="zh-CN" dirty="0"/>
              <a:t>2 l r </a:t>
            </a:r>
            <a:r>
              <a:rPr lang="zh-CN" altLang="en-US" dirty="0"/>
              <a:t>表示询问</a:t>
            </a:r>
            <a:r>
              <a:rPr lang="en-US" altLang="zh-CN" dirty="0"/>
              <a:t>[</a:t>
            </a:r>
            <a:r>
              <a:rPr lang="en-US" altLang="zh-CN" dirty="0" err="1"/>
              <a:t>l,r</a:t>
            </a:r>
            <a:r>
              <a:rPr lang="en-US" altLang="zh-CN" dirty="0"/>
              <a:t>]</a:t>
            </a:r>
            <a:r>
              <a:rPr lang="zh-CN" altLang="en-US" dirty="0"/>
              <a:t>内的</a:t>
            </a:r>
            <a:r>
              <a:rPr lang="en-US" altLang="zh-CN" dirty="0"/>
              <a:t>a(</a:t>
            </a:r>
            <a:r>
              <a:rPr lang="en-US" altLang="zh-CN" dirty="0" err="1"/>
              <a:t>i</a:t>
            </a:r>
            <a:r>
              <a:rPr lang="en-US" altLang="zh-CN" dirty="0"/>
              <a:t>)</a:t>
            </a:r>
            <a:r>
              <a:rPr lang="zh-CN" altLang="en-US" dirty="0"/>
              <a:t>的最小值</a:t>
            </a:r>
            <a:endParaRPr lang="en-US" altLang="zh-CN" dirty="0"/>
          </a:p>
          <a:p>
            <a:r>
              <a:rPr lang="en-US" altLang="zh-CN" dirty="0"/>
              <a:t>1&lt;=l&lt;=r&lt;=n*k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算法竞赛中的基础数据结构：</a:t>
            </a:r>
          </a:p>
        </p:txBody>
      </p:sp>
      <p:sp>
        <p:nvSpPr>
          <p:cNvPr id="3" name="内容占位符 2"/>
          <p:cNvSpPr>
            <a:spLocks noGrp="1"/>
          </p:cNvSpPr>
          <p:nvPr>
            <p:ph idx="1"/>
          </p:nvPr>
        </p:nvSpPr>
        <p:spPr>
          <a:xfrm>
            <a:off x="838200" y="1800686"/>
            <a:ext cx="10515600" cy="4351338"/>
          </a:xfrm>
        </p:spPr>
        <p:txBody>
          <a:bodyPr/>
          <a:lstStyle/>
          <a:p>
            <a:r>
              <a:rPr lang="zh-CN" altLang="en-US" dirty="0"/>
              <a:t>线段树</a:t>
            </a:r>
            <a:endParaRPr lang="en-US" altLang="zh-CN" dirty="0"/>
          </a:p>
          <a:p>
            <a:r>
              <a:rPr lang="zh-CN" altLang="en-US" dirty="0"/>
              <a:t>树状数组</a:t>
            </a:r>
            <a:endParaRPr lang="en-US" altLang="zh-CN" dirty="0"/>
          </a:p>
          <a:p>
            <a:r>
              <a:rPr lang="zh-CN" altLang="en-US" dirty="0"/>
              <a:t>并查集</a:t>
            </a:r>
            <a:endParaRPr lang="en-US" altLang="zh-CN" dirty="0"/>
          </a:p>
          <a:p>
            <a:r>
              <a:rPr lang="zh-CN" altLang="en-US" dirty="0"/>
              <a:t>主席树</a:t>
            </a:r>
            <a:endParaRPr lang="en-US" altLang="zh-CN" dirty="0"/>
          </a:p>
          <a:p>
            <a:r>
              <a:rPr lang="zh-CN" altLang="en-US" dirty="0"/>
              <a:t>莫队算法</a:t>
            </a:r>
            <a:endParaRPr lang="en-US" altLang="zh-CN" dirty="0"/>
          </a:p>
          <a:p>
            <a:r>
              <a:rPr lang="zh-CN" altLang="en-US" dirty="0"/>
              <a:t>树链剖分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600" y="517525"/>
            <a:ext cx="10515600" cy="676275"/>
          </a:xfrm>
        </p:spPr>
        <p:txBody>
          <a:bodyPr/>
          <a:lstStyle/>
          <a:p>
            <a:r>
              <a:rPr lang="zh-CN" altLang="en-US" dirty="0"/>
              <a:t>经典的区间修改区间最值查询的线段树题，不过数组太大了。</a:t>
            </a:r>
          </a:p>
        </p:txBody>
      </p:sp>
      <p:sp>
        <p:nvSpPr>
          <p:cNvPr id="4" name="内容占位符 2"/>
          <p:cNvSpPr txBox="1"/>
          <p:nvPr/>
        </p:nvSpPr>
        <p:spPr>
          <a:xfrm>
            <a:off x="736600" y="1558925"/>
            <a:ext cx="10515600" cy="1514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考虑到线段树都每次修改和查询都相当于访问一条自顶而下的链，因此我们并不需要一开始就将线段树建好。可以在查询和修改的过程中建树，即：只建立需要用到的区间结点。</a:t>
            </a:r>
          </a:p>
        </p:txBody>
      </p:sp>
      <p:sp>
        <p:nvSpPr>
          <p:cNvPr id="6" name="内容占位符 2"/>
          <p:cNvSpPr txBox="1"/>
          <p:nvPr/>
        </p:nvSpPr>
        <p:spPr>
          <a:xfrm>
            <a:off x="736600" y="3222625"/>
            <a:ext cx="10515600" cy="1717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链的长度最多是</a:t>
            </a:r>
            <a:r>
              <a:rPr lang="en-US" altLang="zh-CN" dirty="0"/>
              <a:t>log1e9=32</a:t>
            </a:r>
            <a:r>
              <a:rPr lang="zh-CN" altLang="en-US" dirty="0"/>
              <a:t>，有两条链，因此最多的结点数是</a:t>
            </a:r>
            <a:r>
              <a:rPr lang="en-US" altLang="zh-CN" dirty="0"/>
              <a:t>2*32*100000=6400000</a:t>
            </a:r>
            <a:r>
              <a:rPr lang="zh-CN" altLang="en-US" dirty="0"/>
              <a:t>。因此开一个</a:t>
            </a:r>
            <a:r>
              <a:rPr lang="en-US" altLang="zh-CN" dirty="0"/>
              <a:t>7e6</a:t>
            </a:r>
            <a:r>
              <a:rPr lang="zh-CN" altLang="en-US" dirty="0"/>
              <a:t>的数组就行了。用</a:t>
            </a:r>
            <a:r>
              <a:rPr lang="en-US" altLang="zh-CN" dirty="0"/>
              <a:t>tot</a:t>
            </a:r>
            <a:r>
              <a:rPr lang="zh-CN" altLang="en-US" dirty="0"/>
              <a:t>代表数组当前可用的位置，每分配一个结点，将</a:t>
            </a:r>
            <a:r>
              <a:rPr lang="en-US" altLang="zh-CN" dirty="0"/>
              <a:t>tot</a:t>
            </a:r>
            <a:r>
              <a:rPr lang="zh-CN" altLang="en-US" dirty="0"/>
              <a:t>给该结点用，然后</a:t>
            </a:r>
            <a:r>
              <a:rPr lang="en-US" altLang="zh-CN" dirty="0"/>
              <a:t>tot+=1 </a:t>
            </a:r>
            <a:r>
              <a:rPr lang="zh-CN" altLang="en-US" dirty="0"/>
              <a:t>。</a:t>
            </a:r>
          </a:p>
        </p:txBody>
      </p:sp>
      <p:sp>
        <p:nvSpPr>
          <p:cNvPr id="7" name="内容占位符 2"/>
          <p:cNvSpPr txBox="1"/>
          <p:nvPr/>
        </p:nvSpPr>
        <p:spPr>
          <a:xfrm>
            <a:off x="736600" y="5191125"/>
            <a:ext cx="10515600" cy="1489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如果一个区间没有修改过的话，可以模</a:t>
            </a:r>
            <a:r>
              <a:rPr lang="en-US" altLang="zh-CN" dirty="0"/>
              <a:t>n</a:t>
            </a:r>
            <a:r>
              <a:rPr lang="zh-CN" altLang="en-US" dirty="0"/>
              <a:t>后在</a:t>
            </a:r>
            <a:r>
              <a:rPr lang="en-US" altLang="zh-CN" dirty="0"/>
              <a:t>b</a:t>
            </a:r>
            <a:r>
              <a:rPr lang="zh-CN" altLang="en-US" dirty="0"/>
              <a:t>数组上进行查询，这里有些细节要特判，在</a:t>
            </a:r>
            <a:r>
              <a:rPr lang="en-US" altLang="zh-CN" dirty="0"/>
              <a:t>b</a:t>
            </a:r>
            <a:r>
              <a:rPr lang="zh-CN" altLang="en-US" dirty="0"/>
              <a:t>数组上查询可以用</a:t>
            </a:r>
            <a:r>
              <a:rPr lang="en-US" altLang="zh-CN" dirty="0"/>
              <a:t>ST</a:t>
            </a:r>
            <a:r>
              <a:rPr lang="zh-CN" altLang="en-US" dirty="0"/>
              <a:t>表进行</a:t>
            </a:r>
            <a:r>
              <a:rPr lang="en-US" altLang="zh-CN" dirty="0"/>
              <a:t>O(1)</a:t>
            </a:r>
            <a:r>
              <a:rPr lang="zh-CN" altLang="en-US" dirty="0"/>
              <a:t>的最小值查询。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299700" cy="1031875"/>
          </a:xfrm>
        </p:spPr>
        <p:txBody>
          <a:bodyPr/>
          <a:lstStyle/>
          <a:p>
            <a:r>
              <a:rPr lang="zh-CN" altLang="en-US" dirty="0"/>
              <a:t>可持久化线段树（主席树）</a:t>
            </a:r>
          </a:p>
        </p:txBody>
      </p:sp>
      <p:sp>
        <p:nvSpPr>
          <p:cNvPr id="3" name="内容占位符 2"/>
          <p:cNvSpPr>
            <a:spLocks noGrp="1"/>
          </p:cNvSpPr>
          <p:nvPr>
            <p:ph idx="1"/>
          </p:nvPr>
        </p:nvSpPr>
        <p:spPr>
          <a:xfrm>
            <a:off x="730250" y="1520825"/>
            <a:ext cx="10515600" cy="1222375"/>
          </a:xfrm>
        </p:spPr>
        <p:txBody>
          <a:bodyPr/>
          <a:lstStyle/>
          <a:p>
            <a:r>
              <a:rPr lang="zh-CN" altLang="en-US" dirty="0"/>
              <a:t>可持久化数据结构就是利用函数式编程的思想使其支持询问历史版本。</a:t>
            </a:r>
          </a:p>
        </p:txBody>
      </p:sp>
      <p:sp>
        <p:nvSpPr>
          <p:cNvPr id="4" name="内容占位符 2"/>
          <p:cNvSpPr txBox="1"/>
          <p:nvPr/>
        </p:nvSpPr>
        <p:spPr>
          <a:xfrm>
            <a:off x="730250" y="2574925"/>
            <a:ext cx="10515600" cy="1311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可持久化线段树就是说每修改一次，产生一个新版本，最后我可以任意访问其每一个版本。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504825"/>
            <a:ext cx="10515600" cy="1438275"/>
          </a:xfrm>
        </p:spPr>
        <p:txBody>
          <a:bodyPr/>
          <a:lstStyle/>
          <a:p>
            <a:r>
              <a:rPr lang="zh-CN" altLang="en-US" dirty="0"/>
              <a:t>线段树的单点更新相当于沿着一条链下去，修改这条链上的每一个结点。</a:t>
            </a:r>
          </a:p>
        </p:txBody>
      </p:sp>
      <p:sp>
        <p:nvSpPr>
          <p:cNvPr id="6" name="内容占位符 2"/>
          <p:cNvSpPr txBox="1"/>
          <p:nvPr/>
        </p:nvSpPr>
        <p:spPr>
          <a:xfrm>
            <a:off x="762000" y="1660525"/>
            <a:ext cx="10515600" cy="1438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那么我们每一次修改，只有一条链维护的值发生了变化。因此，当前版本线段树和上一个版本的线段树就只有一条链不同。</a:t>
            </a: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44912" y="2905124"/>
            <a:ext cx="7549776" cy="3622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POJ-2104-K-th Number</a:t>
            </a:r>
            <a:endParaRPr lang="zh-CN" altLang="en-US" dirty="0"/>
          </a:p>
        </p:txBody>
      </p:sp>
      <p:sp>
        <p:nvSpPr>
          <p:cNvPr id="3" name="内容占位符 2"/>
          <p:cNvSpPr>
            <a:spLocks noGrp="1"/>
          </p:cNvSpPr>
          <p:nvPr>
            <p:ph idx="1"/>
          </p:nvPr>
        </p:nvSpPr>
        <p:spPr>
          <a:xfrm>
            <a:off x="838200" y="1825625"/>
            <a:ext cx="10515600" cy="1323975"/>
          </a:xfrm>
        </p:spPr>
        <p:txBody>
          <a:bodyPr/>
          <a:lstStyle/>
          <a:p>
            <a:r>
              <a:rPr lang="zh-CN" altLang="en-US" dirty="0"/>
              <a:t>给定一个长度为</a:t>
            </a:r>
            <a:r>
              <a:rPr lang="en-US" altLang="zh-CN" dirty="0"/>
              <a:t>n</a:t>
            </a:r>
            <a:r>
              <a:rPr lang="zh-CN" altLang="en-US" dirty="0"/>
              <a:t>的数组和</a:t>
            </a:r>
            <a:r>
              <a:rPr lang="en-US" altLang="zh-CN" dirty="0"/>
              <a:t>m</a:t>
            </a:r>
            <a:r>
              <a:rPr lang="zh-CN" altLang="en-US" dirty="0"/>
              <a:t>次询问（</a:t>
            </a:r>
            <a:r>
              <a:rPr lang="en-US" altLang="zh-CN" dirty="0"/>
              <a:t>n&lt;=100000</a:t>
            </a:r>
            <a:r>
              <a:rPr lang="zh-CN" altLang="en-US" dirty="0"/>
              <a:t>，</a:t>
            </a:r>
            <a:r>
              <a:rPr lang="en-US" altLang="zh-CN" dirty="0"/>
              <a:t>m&lt;=5000</a:t>
            </a:r>
            <a:r>
              <a:rPr lang="zh-CN" altLang="en-US" dirty="0"/>
              <a:t>）。</a:t>
            </a:r>
            <a:endParaRPr lang="en-US" altLang="zh-CN" dirty="0"/>
          </a:p>
          <a:p>
            <a:r>
              <a:rPr lang="zh-CN" altLang="en-US" dirty="0"/>
              <a:t>每次询问给定 </a:t>
            </a:r>
            <a:r>
              <a:rPr lang="en-US" altLang="zh-CN" dirty="0"/>
              <a:t>L R K</a:t>
            </a:r>
            <a:r>
              <a:rPr lang="zh-CN" altLang="en-US" dirty="0"/>
              <a:t>，要你求区间</a:t>
            </a:r>
            <a:r>
              <a:rPr lang="en-US" altLang="zh-CN" dirty="0"/>
              <a:t>[L,R]</a:t>
            </a:r>
            <a:r>
              <a:rPr lang="zh-CN" altLang="en-US" dirty="0"/>
              <a:t>上第</a:t>
            </a:r>
            <a:r>
              <a:rPr lang="en-US" altLang="zh-CN" dirty="0"/>
              <a:t>K</a:t>
            </a:r>
            <a:r>
              <a:rPr lang="zh-CN" altLang="en-US" dirty="0"/>
              <a:t>小的数。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400" y="454025"/>
            <a:ext cx="10515600" cy="815975"/>
          </a:xfrm>
        </p:spPr>
        <p:txBody>
          <a:bodyPr/>
          <a:lstStyle/>
          <a:p>
            <a:r>
              <a:rPr lang="zh-CN" altLang="en-US" dirty="0"/>
              <a:t>前缀和。</a:t>
            </a:r>
            <a:r>
              <a:rPr lang="en-US" altLang="zh-CN" dirty="0"/>
              <a:t>SUM[L,R]=PRE[R]-PRE[L-1]</a:t>
            </a:r>
            <a:endParaRPr lang="zh-CN" altLang="en-US" dirty="0"/>
          </a:p>
        </p:txBody>
      </p:sp>
      <p:sp>
        <p:nvSpPr>
          <p:cNvPr id="5" name="内容占位符 2"/>
          <p:cNvSpPr txBox="1"/>
          <p:nvPr/>
        </p:nvSpPr>
        <p:spPr>
          <a:xfrm>
            <a:off x="660400" y="1368425"/>
            <a:ext cx="10515600" cy="1336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我们求区间</a:t>
            </a:r>
            <a:r>
              <a:rPr lang="en-US" altLang="zh-CN" dirty="0"/>
              <a:t>[L,R]</a:t>
            </a:r>
            <a:r>
              <a:rPr lang="zh-CN" altLang="en-US" dirty="0"/>
              <a:t>的和可以用前缀和思想，求区间</a:t>
            </a:r>
            <a:r>
              <a:rPr lang="en-US" altLang="zh-CN" dirty="0"/>
              <a:t>[L,R]</a:t>
            </a:r>
            <a:r>
              <a:rPr lang="zh-CN" altLang="en-US" dirty="0"/>
              <a:t>的第</a:t>
            </a:r>
            <a:r>
              <a:rPr lang="en-US" altLang="zh-CN" dirty="0"/>
              <a:t>k</a:t>
            </a:r>
            <a:r>
              <a:rPr lang="zh-CN" altLang="en-US" dirty="0"/>
              <a:t>小能不能用这个思想呢？</a:t>
            </a:r>
          </a:p>
        </p:txBody>
      </p:sp>
      <p:sp>
        <p:nvSpPr>
          <p:cNvPr id="6" name="内容占位符 2"/>
          <p:cNvSpPr txBox="1"/>
          <p:nvPr/>
        </p:nvSpPr>
        <p:spPr>
          <a:xfrm>
            <a:off x="660400" y="2524125"/>
            <a:ext cx="10858500" cy="1476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我们首先按权值建一棵空线段树，维护每个区间被插数字的个数</a:t>
            </a:r>
            <a:r>
              <a:rPr lang="en-US" altLang="zh-CN" dirty="0"/>
              <a:t>sum</a:t>
            </a:r>
            <a:r>
              <a:rPr lang="zh-CN" altLang="en-US" dirty="0"/>
              <a:t>，他的根是</a:t>
            </a:r>
            <a:r>
              <a:rPr lang="en-US" altLang="zh-CN" dirty="0"/>
              <a:t>root[0]</a:t>
            </a:r>
            <a:r>
              <a:rPr lang="zh-CN" altLang="en-US" dirty="0"/>
              <a:t>。然后做</a:t>
            </a:r>
            <a:r>
              <a:rPr lang="en-US" altLang="zh-CN" dirty="0"/>
              <a:t>n</a:t>
            </a:r>
            <a:r>
              <a:rPr lang="zh-CN" altLang="en-US" dirty="0"/>
              <a:t>次插点，第</a:t>
            </a:r>
            <a:r>
              <a:rPr lang="en-US" altLang="zh-CN" dirty="0" err="1"/>
              <a:t>i</a:t>
            </a:r>
            <a:r>
              <a:rPr lang="zh-CN" altLang="en-US" dirty="0"/>
              <a:t>次插入</a:t>
            </a:r>
            <a:r>
              <a:rPr lang="en-US" altLang="zh-CN" dirty="0"/>
              <a:t>a[</a:t>
            </a:r>
            <a:r>
              <a:rPr lang="en-US" altLang="zh-CN" dirty="0" err="1"/>
              <a:t>i</a:t>
            </a:r>
            <a:r>
              <a:rPr lang="en-US" altLang="zh-CN" dirty="0"/>
              <a:t>]</a:t>
            </a:r>
            <a:r>
              <a:rPr lang="zh-CN" altLang="en-US" dirty="0"/>
              <a:t>这个点，这样，我们可以得到</a:t>
            </a:r>
            <a:r>
              <a:rPr lang="en-US" altLang="zh-CN" dirty="0"/>
              <a:t>n</a:t>
            </a:r>
            <a:r>
              <a:rPr lang="zh-CN" altLang="en-US" dirty="0"/>
              <a:t>棵不同的线段树</a:t>
            </a:r>
            <a:r>
              <a:rPr lang="en-US" altLang="zh-CN" dirty="0"/>
              <a:t>root[1~n]</a:t>
            </a:r>
            <a:r>
              <a:rPr lang="zh-CN" altLang="en-US" dirty="0"/>
              <a:t>和空线段树</a:t>
            </a:r>
            <a:r>
              <a:rPr lang="en-US" altLang="zh-CN" dirty="0"/>
              <a:t>root[0]</a:t>
            </a:r>
            <a:r>
              <a:rPr lang="zh-CN" altLang="en-US" dirty="0"/>
              <a:t>。</a:t>
            </a:r>
            <a:endParaRPr lang="en-US" altLang="zh-CN" dirty="0"/>
          </a:p>
        </p:txBody>
      </p:sp>
      <p:sp>
        <p:nvSpPr>
          <p:cNvPr id="7" name="内容占位符 2"/>
          <p:cNvSpPr txBox="1"/>
          <p:nvPr/>
        </p:nvSpPr>
        <p:spPr>
          <a:xfrm>
            <a:off x="660400" y="4000501"/>
            <a:ext cx="10858500" cy="88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en-US" altLang="zh-CN" dirty="0"/>
              <a:t>root[R]-root[L-1]</a:t>
            </a:r>
            <a:r>
              <a:rPr lang="zh-CN" altLang="en-US" dirty="0"/>
              <a:t>代表什么？</a:t>
            </a:r>
            <a:endParaRPr lang="en-US" altLang="zh-CN" dirty="0"/>
          </a:p>
        </p:txBody>
      </p:sp>
      <p:sp>
        <p:nvSpPr>
          <p:cNvPr id="8" name="内容占位符 2"/>
          <p:cNvSpPr txBox="1"/>
          <p:nvPr/>
        </p:nvSpPr>
        <p:spPr>
          <a:xfrm>
            <a:off x="660400" y="4733925"/>
            <a:ext cx="10858500" cy="101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en-US" altLang="zh-CN" dirty="0"/>
              <a:t>root[R]-root[L-1]</a:t>
            </a:r>
            <a:r>
              <a:rPr lang="zh-CN" altLang="en-US" dirty="0"/>
              <a:t>相当于两个版本的线段树每个结点的</a:t>
            </a:r>
            <a:r>
              <a:rPr lang="en-US" altLang="zh-CN" dirty="0"/>
              <a:t>sum</a:t>
            </a:r>
            <a:r>
              <a:rPr lang="zh-CN" altLang="en-US" dirty="0"/>
              <a:t>作差。这样就相当于只插了</a:t>
            </a:r>
            <a:r>
              <a:rPr lang="en-US" altLang="zh-CN" dirty="0"/>
              <a:t>[L,R]</a:t>
            </a:r>
            <a:r>
              <a:rPr lang="zh-CN" altLang="en-US" dirty="0"/>
              <a:t>这个区间内的点的权值线段树。</a:t>
            </a:r>
            <a:endParaRPr lang="en-US" altLang="zh-CN" dirty="0"/>
          </a:p>
        </p:txBody>
      </p:sp>
      <p:sp>
        <p:nvSpPr>
          <p:cNvPr id="9" name="内容占位符 2"/>
          <p:cNvSpPr txBox="1"/>
          <p:nvPr/>
        </p:nvSpPr>
        <p:spPr>
          <a:xfrm>
            <a:off x="660400" y="5748336"/>
            <a:ext cx="10858500" cy="1476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在线段树上二分就能找到第</a:t>
            </a:r>
            <a:r>
              <a:rPr lang="en-US" altLang="zh-CN" dirty="0"/>
              <a:t>k</a:t>
            </a:r>
            <a:r>
              <a:rPr lang="zh-CN" altLang="en-US" dirty="0"/>
              <a:t>小了。</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4200" y="479425"/>
            <a:ext cx="10515600" cy="727075"/>
          </a:xfrm>
        </p:spPr>
        <p:txBody>
          <a:bodyPr/>
          <a:lstStyle/>
          <a:p>
            <a:r>
              <a:rPr lang="zh-CN" altLang="en-US" dirty="0"/>
              <a:t>主席树开点不确定，因此要用到前面说的动态开点法。</a:t>
            </a:r>
          </a:p>
        </p:txBody>
      </p:sp>
      <p:sp>
        <p:nvSpPr>
          <p:cNvPr id="5" name="内容占位符 2"/>
          <p:cNvSpPr txBox="1"/>
          <p:nvPr/>
        </p:nvSpPr>
        <p:spPr>
          <a:xfrm>
            <a:off x="584200" y="1206500"/>
            <a:ext cx="10515600" cy="727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如果</a:t>
            </a:r>
            <a:r>
              <a:rPr lang="en-US" altLang="zh-CN" dirty="0"/>
              <a:t>a</a:t>
            </a:r>
            <a:r>
              <a:rPr lang="zh-CN" altLang="en-US" dirty="0"/>
              <a:t>数组的值很大的话可以考虑离散化一下。</a:t>
            </a: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96462" y="1933575"/>
            <a:ext cx="1722438" cy="1746698"/>
          </a:xfrm>
          <a:prstGeom prst="rect">
            <a:avLst/>
          </a:prstGeom>
        </p:spPr>
      </p:pic>
      <p:sp>
        <p:nvSpPr>
          <p:cNvPr id="8" name="内容占位符 2"/>
          <p:cNvSpPr txBox="1"/>
          <p:nvPr/>
        </p:nvSpPr>
        <p:spPr>
          <a:xfrm>
            <a:off x="584200" y="2079849"/>
            <a:ext cx="8636000" cy="1107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主席树最多新建</a:t>
            </a:r>
            <a:r>
              <a:rPr lang="en-US" altLang="zh-CN" dirty="0" err="1"/>
              <a:t>logn</a:t>
            </a:r>
            <a:r>
              <a:rPr lang="zh-CN" altLang="en-US" dirty="0"/>
              <a:t>条链，因此空间复杂度是</a:t>
            </a:r>
            <a:r>
              <a:rPr lang="en-US" altLang="zh-CN" dirty="0"/>
              <a:t>O(</a:t>
            </a:r>
            <a:r>
              <a:rPr lang="en-US" altLang="zh-CN" dirty="0" err="1"/>
              <a:t>nlogn</a:t>
            </a:r>
            <a:r>
              <a:rPr lang="en-US" altLang="zh-CN" dirty="0"/>
              <a:t>)</a:t>
            </a:r>
            <a:r>
              <a:rPr lang="zh-CN" altLang="en-US" dirty="0"/>
              <a:t>。</a:t>
            </a:r>
            <a:endParaRPr lang="en-US" altLang="zh-CN" dirty="0"/>
          </a:p>
        </p:txBody>
      </p:sp>
      <p:sp>
        <p:nvSpPr>
          <p:cNvPr id="9" name="内容占位符 2"/>
          <p:cNvSpPr txBox="1"/>
          <p:nvPr/>
        </p:nvSpPr>
        <p:spPr>
          <a:xfrm>
            <a:off x="584200" y="3187700"/>
            <a:ext cx="8636000" cy="1107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主席树的更新和查询与普通线段树差不多，只是要边查询边作差，空间复杂度也是</a:t>
            </a:r>
            <a:r>
              <a:rPr lang="en-US" altLang="zh-CN" dirty="0"/>
              <a:t>O(</a:t>
            </a:r>
            <a:r>
              <a:rPr lang="en-US" altLang="zh-CN" dirty="0" err="1"/>
              <a:t>nlogn</a:t>
            </a:r>
            <a:r>
              <a:rPr lang="en-US" altLang="zh-CN" dirty="0"/>
              <a:t>)</a:t>
            </a:r>
            <a:r>
              <a:rPr lang="zh-CN" altLang="en-US" dirty="0"/>
              <a:t>。</a:t>
            </a:r>
            <a:endParaRPr lang="en-US" altLang="zh-CN" dirty="0"/>
          </a:p>
        </p:txBody>
      </p:sp>
      <p:sp>
        <p:nvSpPr>
          <p:cNvPr id="11" name="内容占位符 2"/>
          <p:cNvSpPr txBox="1"/>
          <p:nvPr/>
        </p:nvSpPr>
        <p:spPr>
          <a:xfrm>
            <a:off x="584200" y="4295551"/>
            <a:ext cx="8636000" cy="19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主席树有一种带修改的版本，相当于树状数组套主席树，空间复杂度和时间复杂度都多一个</a:t>
            </a:r>
            <a:r>
              <a:rPr lang="en-US" altLang="zh-CN" dirty="0"/>
              <a:t>log</a:t>
            </a:r>
            <a:r>
              <a:rPr lang="zh-CN" altLang="en-US" dirty="0"/>
              <a:t>，不如用其他数据结构。。。所以不讲。</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9"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853"/>
          </a:xfrm>
        </p:spPr>
        <p:txBody>
          <a:bodyPr/>
          <a:lstStyle/>
          <a:p>
            <a:r>
              <a:rPr lang="zh-CN" altLang="en-US" dirty="0"/>
              <a:t>树状数组</a:t>
            </a:r>
          </a:p>
        </p:txBody>
      </p:sp>
      <p:sp>
        <p:nvSpPr>
          <p:cNvPr id="3" name="内容占位符 2"/>
          <p:cNvSpPr>
            <a:spLocks noGrp="1"/>
          </p:cNvSpPr>
          <p:nvPr>
            <p:ph idx="1"/>
          </p:nvPr>
        </p:nvSpPr>
        <p:spPr>
          <a:xfrm>
            <a:off x="838200" y="1487978"/>
            <a:ext cx="4762500" cy="4061922"/>
          </a:xfrm>
        </p:spPr>
        <p:txBody>
          <a:bodyPr/>
          <a:lstStyle/>
          <a:p>
            <a:r>
              <a:rPr lang="zh-CN" altLang="en-US" dirty="0"/>
              <a:t>树状数组主要用来维护数组的前缀和</a:t>
            </a:r>
            <a:endParaRPr lang="en-US" altLang="zh-CN" dirty="0"/>
          </a:p>
          <a:p>
            <a:r>
              <a:rPr lang="zh-CN" altLang="en-US" dirty="0"/>
              <a:t>不讲证明了，代码很简单，大家会用就行了。</a:t>
            </a:r>
            <a:endParaRPr lang="en-US" altLang="zh-CN" dirty="0"/>
          </a:p>
          <a:p>
            <a:r>
              <a:rPr lang="en-US" altLang="zh-CN" dirty="0"/>
              <a:t>modify(</a:t>
            </a:r>
            <a:r>
              <a:rPr lang="en-US" altLang="zh-CN" dirty="0" err="1"/>
              <a:t>x,v</a:t>
            </a:r>
            <a:r>
              <a:rPr lang="en-US" altLang="zh-CN" dirty="0"/>
              <a:t>)</a:t>
            </a:r>
            <a:r>
              <a:rPr lang="zh-CN" altLang="en-US" dirty="0"/>
              <a:t>，将</a:t>
            </a:r>
            <a:r>
              <a:rPr lang="en-US" altLang="zh-CN" dirty="0"/>
              <a:t>a[x]</a:t>
            </a:r>
            <a:r>
              <a:rPr lang="zh-CN" altLang="en-US" dirty="0"/>
              <a:t>增加</a:t>
            </a:r>
            <a:r>
              <a:rPr lang="en-US" altLang="zh-CN" dirty="0"/>
              <a:t>v</a:t>
            </a:r>
            <a:r>
              <a:rPr lang="zh-CN" altLang="en-US" dirty="0"/>
              <a:t>。</a:t>
            </a:r>
            <a:endParaRPr lang="en-US" altLang="zh-CN" dirty="0"/>
          </a:p>
          <a:p>
            <a:r>
              <a:rPr lang="en-US" altLang="zh-CN" dirty="0"/>
              <a:t>query(x)</a:t>
            </a:r>
            <a:r>
              <a:rPr lang="zh-CN" altLang="en-US" dirty="0"/>
              <a:t>，求</a:t>
            </a:r>
            <a:r>
              <a:rPr lang="en-US" altLang="zh-CN" dirty="0"/>
              <a:t>a[x]</a:t>
            </a:r>
            <a:r>
              <a:rPr lang="zh-CN" altLang="en-US" dirty="0"/>
              <a:t>的前缀和。</a:t>
            </a:r>
          </a:p>
        </p:txBody>
      </p:sp>
      <p:pic>
        <p:nvPicPr>
          <p:cNvPr id="4" name="图片 3"/>
          <p:cNvPicPr>
            <a:picLocks noChangeAspect="1"/>
          </p:cNvPicPr>
          <p:nvPr/>
        </p:nvPicPr>
        <p:blipFill>
          <a:blip r:embed="rId1"/>
          <a:stretch>
            <a:fillRect/>
          </a:stretch>
        </p:blipFill>
        <p:spPr>
          <a:xfrm>
            <a:off x="7028014" y="611395"/>
            <a:ext cx="4160686" cy="56944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5200" y="657225"/>
            <a:ext cx="10515600" cy="1158875"/>
          </a:xfrm>
        </p:spPr>
        <p:txBody>
          <a:bodyPr/>
          <a:lstStyle/>
          <a:p>
            <a:r>
              <a:rPr lang="zh-CN" altLang="en-US" dirty="0"/>
              <a:t>维护了前缀和，就相当于维护了区间和，因为</a:t>
            </a:r>
            <a:r>
              <a:rPr lang="en-US" altLang="zh-CN" dirty="0"/>
              <a:t>Sum(</a:t>
            </a:r>
            <a:r>
              <a:rPr lang="en-US" altLang="zh-CN" dirty="0" err="1"/>
              <a:t>l,r</a:t>
            </a:r>
            <a:r>
              <a:rPr lang="en-US" altLang="zh-CN" dirty="0"/>
              <a:t>)=</a:t>
            </a:r>
            <a:r>
              <a:rPr lang="en-US" altLang="zh-CN" dirty="0" err="1"/>
              <a:t>PrefixSum</a:t>
            </a:r>
            <a:r>
              <a:rPr lang="en-US" altLang="zh-CN" dirty="0"/>
              <a:t>(r)-</a:t>
            </a:r>
            <a:r>
              <a:rPr lang="en-US" altLang="zh-CN" dirty="0" err="1"/>
              <a:t>PrefixSum</a:t>
            </a:r>
            <a:r>
              <a:rPr lang="en-US" altLang="zh-CN" dirty="0"/>
              <a:t>(l-1)</a:t>
            </a:r>
            <a:r>
              <a:rPr lang="zh-CN" altLang="en-US" dirty="0"/>
              <a:t>。</a:t>
            </a:r>
            <a:endParaRPr lang="en-US" altLang="zh-CN" dirty="0"/>
          </a:p>
        </p:txBody>
      </p:sp>
      <p:sp>
        <p:nvSpPr>
          <p:cNvPr id="4" name="内容占位符 2"/>
          <p:cNvSpPr txBox="1"/>
          <p:nvPr/>
        </p:nvSpPr>
        <p:spPr>
          <a:xfrm>
            <a:off x="965200" y="1816100"/>
            <a:ext cx="10515600" cy="135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所以树状数组和线段树都可以维护区间和，但树状数组只能单点修改。</a:t>
            </a:r>
            <a:endParaRPr lang="en-US" altLang="zh-CN" dirty="0"/>
          </a:p>
        </p:txBody>
      </p:sp>
      <p:sp>
        <p:nvSpPr>
          <p:cNvPr id="5" name="内容占位符 2"/>
          <p:cNvSpPr txBox="1"/>
          <p:nvPr/>
        </p:nvSpPr>
        <p:spPr>
          <a:xfrm>
            <a:off x="965200" y="2974975"/>
            <a:ext cx="10515600" cy="135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我们用树状数组的原因之一就是因为它的常数很小，效率比线段树高一点点。</a:t>
            </a:r>
            <a:endParaRPr lang="en-US" altLang="zh-CN" dirty="0"/>
          </a:p>
        </p:txBody>
      </p:sp>
      <p:sp>
        <p:nvSpPr>
          <p:cNvPr id="6" name="内容占位符 2"/>
          <p:cNvSpPr txBox="1"/>
          <p:nvPr/>
        </p:nvSpPr>
        <p:spPr>
          <a:xfrm>
            <a:off x="965200" y="4133850"/>
            <a:ext cx="10515600" cy="756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大家可以用树状数组把敌兵布阵做一遍。</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410" y="2495799"/>
            <a:ext cx="10515600" cy="1236662"/>
          </a:xfrm>
        </p:spPr>
        <p:txBody>
          <a:bodyPr/>
          <a:lstStyle/>
          <a:p>
            <a:r>
              <a:rPr lang="en-US" altLang="zh-CN" dirty="0"/>
              <a:t>https://oj.xjtuacm.com/problem/14/</a:t>
            </a:r>
            <a:endParaRPr lang="zh-CN" altLang="en-US" dirty="0"/>
          </a:p>
        </p:txBody>
      </p:sp>
      <p:sp>
        <p:nvSpPr>
          <p:cNvPr id="6" name="内容占位符 2"/>
          <p:cNvSpPr txBox="1"/>
          <p:nvPr/>
        </p:nvSpPr>
        <p:spPr>
          <a:xfrm>
            <a:off x="400410" y="266160"/>
            <a:ext cx="10515600" cy="376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在</a:t>
            </a:r>
            <a:r>
              <a:rPr lang="en-US" altLang="zh-CN" dirty="0"/>
              <a:t>n(n&lt;=20000)</a:t>
            </a:r>
            <a:r>
              <a:rPr lang="zh-CN" altLang="en-US" dirty="0"/>
              <a:t>的</a:t>
            </a:r>
            <a:r>
              <a:rPr lang="en-US" altLang="zh-CN" dirty="0"/>
              <a:t>1</a:t>
            </a:r>
            <a:r>
              <a:rPr lang="zh-CN" altLang="en-US" dirty="0"/>
              <a:t>到</a:t>
            </a:r>
            <a:r>
              <a:rPr lang="en-US" altLang="zh-CN" dirty="0"/>
              <a:t>n</a:t>
            </a:r>
            <a:r>
              <a:rPr lang="zh-CN" altLang="en-US" dirty="0"/>
              <a:t>的排列中，有多少不同的长度为</a:t>
            </a:r>
            <a:r>
              <a:rPr lang="en-US" altLang="zh-CN" dirty="0"/>
              <a:t>k(k&lt;=100)</a:t>
            </a:r>
            <a:r>
              <a:rPr lang="zh-CN" altLang="en-US" dirty="0"/>
              <a:t>的逆序序列？</a:t>
            </a:r>
            <a:endParaRPr lang="en-US" altLang="zh-CN" dirty="0"/>
          </a:p>
          <a:p>
            <a:r>
              <a:rPr lang="zh-CN" altLang="en-US" dirty="0"/>
              <a:t>逆序序列是 </a:t>
            </a:r>
            <a:r>
              <a:rPr lang="en-US" altLang="zh-CN" dirty="0"/>
              <a:t>a[i1],a[i2],a[i3]…a[</a:t>
            </a:r>
            <a:r>
              <a:rPr lang="en-US" altLang="zh-CN" dirty="0" err="1"/>
              <a:t>ik</a:t>
            </a:r>
            <a:r>
              <a:rPr lang="en-US" altLang="zh-CN" dirty="0"/>
              <a:t>]</a:t>
            </a:r>
            <a:r>
              <a:rPr lang="zh-CN" altLang="en-US" dirty="0"/>
              <a:t>，其中</a:t>
            </a:r>
            <a:r>
              <a:rPr lang="en-US" altLang="zh-CN" dirty="0"/>
              <a:t>i1&lt;i2&lt;i3…&lt;</a:t>
            </a:r>
            <a:r>
              <a:rPr lang="en-US" altLang="zh-CN" dirty="0" err="1"/>
              <a:t>ik</a:t>
            </a:r>
            <a:r>
              <a:rPr lang="zh-CN" altLang="en-US" dirty="0"/>
              <a:t>且</a:t>
            </a:r>
            <a:r>
              <a:rPr lang="en-US" altLang="zh-CN" dirty="0"/>
              <a:t>a[i1]&gt;a[i2]&gt;a[i3]…&gt;a[</a:t>
            </a:r>
            <a:r>
              <a:rPr lang="en-US" altLang="zh-CN" dirty="0" err="1"/>
              <a:t>ik</a:t>
            </a:r>
            <a:r>
              <a:rPr lang="en-US" altLang="zh-CN" dirty="0"/>
              <a:t>]</a:t>
            </a:r>
            <a:r>
              <a:rPr lang="zh-CN" alt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95300" y="1266825"/>
            <a:ext cx="10515600" cy="84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设</a:t>
            </a:r>
            <a:r>
              <a:rPr lang="en-US" altLang="zh-CN" dirty="0" err="1"/>
              <a:t>dp</a:t>
            </a:r>
            <a:r>
              <a:rPr lang="en-US" altLang="zh-CN" dirty="0"/>
              <a:t>[</a:t>
            </a:r>
            <a:r>
              <a:rPr lang="en-US" altLang="zh-CN" dirty="0" err="1"/>
              <a:t>i</a:t>
            </a:r>
            <a:r>
              <a:rPr lang="en-US" altLang="zh-CN" dirty="0"/>
              <a:t>][j]</a:t>
            </a:r>
            <a:r>
              <a:rPr lang="zh-CN" altLang="en-US" dirty="0"/>
              <a:t>表示第</a:t>
            </a:r>
            <a:r>
              <a:rPr lang="en-US" altLang="zh-CN" dirty="0" err="1"/>
              <a:t>i</a:t>
            </a:r>
            <a:r>
              <a:rPr lang="zh-CN" altLang="en-US" dirty="0"/>
              <a:t>个人且它逆序序列第</a:t>
            </a:r>
            <a:r>
              <a:rPr lang="en-US" altLang="zh-CN" dirty="0"/>
              <a:t>j</a:t>
            </a:r>
            <a:r>
              <a:rPr lang="zh-CN" altLang="en-US" dirty="0"/>
              <a:t>个时的方案数。</a:t>
            </a:r>
            <a:endParaRPr lang="en-US" altLang="zh-CN" dirty="0"/>
          </a:p>
          <a:p>
            <a:endParaRPr lang="zh-CN" altLang="en-US" dirty="0"/>
          </a:p>
        </p:txBody>
      </p:sp>
      <p:pic>
        <p:nvPicPr>
          <p:cNvPr id="7" name="图片 6"/>
          <p:cNvPicPr>
            <a:picLocks noChangeAspect="1"/>
          </p:cNvPicPr>
          <p:nvPr/>
        </p:nvPicPr>
        <p:blipFill>
          <a:blip r:embed="rId1"/>
          <a:stretch>
            <a:fillRect/>
          </a:stretch>
        </p:blipFill>
        <p:spPr>
          <a:xfrm>
            <a:off x="495300" y="2219429"/>
            <a:ext cx="5057143" cy="828571"/>
          </a:xfrm>
          <a:prstGeom prst="rect">
            <a:avLst/>
          </a:prstGeom>
        </p:spPr>
      </p:pic>
      <p:sp>
        <p:nvSpPr>
          <p:cNvPr id="8" name="内容占位符 2"/>
          <p:cNvSpPr txBox="1"/>
          <p:nvPr/>
        </p:nvSpPr>
        <p:spPr>
          <a:xfrm>
            <a:off x="495300" y="3159229"/>
            <a:ext cx="10515600" cy="84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如果直接转移，复杂度大概是</a:t>
            </a:r>
            <a:r>
              <a:rPr lang="en-US" altLang="zh-CN" dirty="0"/>
              <a:t>O(k*n^2)</a:t>
            </a:r>
            <a:r>
              <a:rPr lang="zh-CN" altLang="en-US" dirty="0"/>
              <a:t>。</a:t>
            </a:r>
            <a:endParaRPr lang="en-US" altLang="zh-CN" dirty="0"/>
          </a:p>
          <a:p>
            <a:endParaRPr lang="zh-CN" altLang="en-US" dirty="0"/>
          </a:p>
        </p:txBody>
      </p:sp>
      <p:sp>
        <p:nvSpPr>
          <p:cNvPr id="9" name="内容占位符 2"/>
          <p:cNvSpPr txBox="1"/>
          <p:nvPr/>
        </p:nvSpPr>
        <p:spPr>
          <a:xfrm>
            <a:off x="495300" y="4099029"/>
            <a:ext cx="10515600" cy="84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endParaRPr lang="en-US" altLang="zh-CN" dirty="0"/>
          </a:p>
          <a:p>
            <a:endParaRPr lang="zh-CN" altLang="en-US" dirty="0"/>
          </a:p>
        </p:txBody>
      </p:sp>
      <p:sp>
        <p:nvSpPr>
          <p:cNvPr id="10" name="内容占位符 2"/>
          <p:cNvSpPr txBox="1"/>
          <p:nvPr/>
        </p:nvSpPr>
        <p:spPr>
          <a:xfrm>
            <a:off x="495300" y="3870429"/>
            <a:ext cx="10515600" cy="1971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我们可以维护</a:t>
            </a:r>
            <a:r>
              <a:rPr lang="en-US" altLang="zh-CN" dirty="0"/>
              <a:t>k</a:t>
            </a:r>
            <a:r>
              <a:rPr lang="zh-CN" altLang="en-US" dirty="0"/>
              <a:t>个树状数组，当计算完</a:t>
            </a:r>
            <a:r>
              <a:rPr lang="en-US" altLang="zh-CN" dirty="0" err="1"/>
              <a:t>dp</a:t>
            </a:r>
            <a:r>
              <a:rPr lang="en-US" altLang="zh-CN" dirty="0"/>
              <a:t>[</a:t>
            </a:r>
            <a:r>
              <a:rPr lang="en-US" altLang="zh-CN" dirty="0" err="1"/>
              <a:t>i</a:t>
            </a:r>
            <a:r>
              <a:rPr lang="en-US" altLang="zh-CN" dirty="0"/>
              <a:t>][k]</a:t>
            </a:r>
            <a:r>
              <a:rPr lang="zh-CN" altLang="en-US" dirty="0"/>
              <a:t>时，我们使得树状数组的第</a:t>
            </a:r>
            <a:r>
              <a:rPr lang="en-US" altLang="zh-CN" dirty="0"/>
              <a:t>a[</a:t>
            </a:r>
            <a:r>
              <a:rPr lang="en-US" altLang="zh-CN" dirty="0" err="1"/>
              <a:t>i</a:t>
            </a:r>
            <a:r>
              <a:rPr lang="en-US" altLang="zh-CN" dirty="0"/>
              <a:t>]</a:t>
            </a:r>
            <a:r>
              <a:rPr lang="zh-CN" altLang="en-US" dirty="0"/>
              <a:t>个元素加上</a:t>
            </a:r>
            <a:r>
              <a:rPr lang="en-US" altLang="zh-CN" dirty="0" err="1"/>
              <a:t>dp</a:t>
            </a:r>
            <a:r>
              <a:rPr lang="en-US" altLang="zh-CN" dirty="0"/>
              <a:t>[</a:t>
            </a:r>
            <a:r>
              <a:rPr lang="en-US" altLang="zh-CN" dirty="0" err="1"/>
              <a:t>i</a:t>
            </a:r>
            <a:r>
              <a:rPr lang="en-US" altLang="zh-CN" dirty="0"/>
              <a:t>][k]</a:t>
            </a:r>
            <a:r>
              <a:rPr lang="zh-CN" altLang="en-US" dirty="0"/>
              <a:t>。这样，当我们算</a:t>
            </a:r>
            <a:r>
              <a:rPr lang="en-US" altLang="zh-CN" dirty="0" err="1"/>
              <a:t>dp</a:t>
            </a:r>
            <a:r>
              <a:rPr lang="en-US" altLang="zh-CN" dirty="0"/>
              <a:t>[i+1][k+1]</a:t>
            </a:r>
            <a:r>
              <a:rPr lang="zh-CN" altLang="en-US" dirty="0"/>
              <a:t>时，可以</a:t>
            </a:r>
            <a:r>
              <a:rPr lang="en-US" altLang="zh-CN" dirty="0"/>
              <a:t>O(</a:t>
            </a:r>
            <a:r>
              <a:rPr lang="en-US" altLang="zh-CN" dirty="0" err="1"/>
              <a:t>logn</a:t>
            </a:r>
            <a:r>
              <a:rPr lang="en-US" altLang="zh-CN" dirty="0"/>
              <a:t>)</a:t>
            </a:r>
            <a:r>
              <a:rPr lang="zh-CN" altLang="en-US" dirty="0"/>
              <a:t>算出</a:t>
            </a:r>
            <a:r>
              <a:rPr lang="en-US" altLang="zh-CN" dirty="0"/>
              <a:t>Sum(a[i+1]+1,n)</a:t>
            </a:r>
            <a:r>
              <a:rPr lang="zh-CN" altLang="en-US" dirty="0"/>
              <a:t>，这样，转移就是</a:t>
            </a:r>
            <a:r>
              <a:rPr lang="en-US" altLang="zh-CN" dirty="0"/>
              <a:t>O(</a:t>
            </a:r>
            <a:r>
              <a:rPr lang="en-US" altLang="zh-CN" dirty="0" err="1"/>
              <a:t>logn</a:t>
            </a:r>
            <a:r>
              <a:rPr lang="en-US" altLang="zh-CN" dirty="0"/>
              <a:t>)</a:t>
            </a:r>
            <a:r>
              <a:rPr lang="zh-CN" altLang="en-US" dirty="0"/>
              <a:t>的了。总复杂度是</a:t>
            </a:r>
            <a:r>
              <a:rPr lang="en-US" altLang="zh-CN" dirty="0"/>
              <a:t>O(</a:t>
            </a:r>
            <a:r>
              <a:rPr lang="en-US" altLang="zh-CN" dirty="0" err="1"/>
              <a:t>nklogn</a:t>
            </a:r>
            <a:r>
              <a:rPr lang="en-US" altLang="zh-CN" dirty="0"/>
              <a:t>)</a:t>
            </a:r>
            <a:r>
              <a:rPr lang="zh-CN" altLang="en-US" dirty="0"/>
              <a:t>。</a:t>
            </a:r>
            <a:endParaRPr lang="en-US" altLang="zh-CN" dirty="0"/>
          </a:p>
          <a:p>
            <a:endParaRPr lang="zh-CN" altLang="en-US" dirty="0"/>
          </a:p>
        </p:txBody>
      </p:sp>
      <p:sp>
        <p:nvSpPr>
          <p:cNvPr id="11" name="内容占位符 2"/>
          <p:cNvSpPr txBox="1"/>
          <p:nvPr/>
        </p:nvSpPr>
        <p:spPr>
          <a:xfrm>
            <a:off x="495300" y="5711825"/>
            <a:ext cx="10515600" cy="114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当我们想到这题转移实质上是求一个区间和时，就想到可以套树状数组，问题就自然而然地解决了。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46513" y="470651"/>
                <a:ext cx="10515600" cy="4351338"/>
              </a:xfrm>
            </p:spPr>
            <p:txBody>
              <a:bodyPr/>
              <a:lstStyle/>
              <a:p>
                <a:r>
                  <a:rPr lang="zh-CN" altLang="en-US" dirty="0"/>
                  <a:t>线段树实质是一棵二叉树，因此编号为</a:t>
                </a:r>
                <a:r>
                  <a:rPr lang="en-US" altLang="zh-CN" dirty="0"/>
                  <a:t>k</a:t>
                </a:r>
                <a:r>
                  <a:rPr lang="zh-CN" altLang="en-US" dirty="0"/>
                  <a:t>的结点的左儿子编号为</a:t>
                </a:r>
                <a:r>
                  <a:rPr lang="en-US" altLang="zh-CN" dirty="0"/>
                  <a:t>2k</a:t>
                </a:r>
                <a:r>
                  <a:rPr lang="zh-CN" altLang="en-US" dirty="0"/>
                  <a:t>，右儿子编号为</a:t>
                </a:r>
                <a:r>
                  <a:rPr lang="en-US" altLang="zh-CN" dirty="0"/>
                  <a:t>2k+1</a:t>
                </a:r>
                <a:r>
                  <a:rPr lang="zh-CN" altLang="en-US" dirty="0"/>
                  <a:t>，它的每个结点上存放着它结点表示的区间和这个区间上的一些信息。如区间和，区间最值，区间染色。</a:t>
                </a:r>
                <a:endParaRPr lang="en-US" altLang="zh-CN" dirty="0"/>
              </a:p>
              <a:p>
                <a:r>
                  <a:rPr lang="zh-CN" altLang="en-US" dirty="0"/>
                  <a:t>区间为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r>
                  <a:rPr lang="zh-CN" altLang="en-US" dirty="0"/>
                  <a:t>的结点的左孩子表示的区间是</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2</m:t>
                                </m:r>
                              </m:den>
                            </m:f>
                          </m:e>
                        </m:d>
                      </m:e>
                    </m:d>
                  </m:oMath>
                </a14:m>
                <a:r>
                  <a:rPr lang="zh-CN" altLang="en-US" dirty="0"/>
                  <a:t> ，右孩子表示的区间是 </a:t>
                </a:r>
                <a14:m>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。可以发现，一个结点的左右孩子表示的区间的并集就是这个结点所表示的区间。</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46513" y="470651"/>
                <a:ext cx="10515600" cy="4351338"/>
              </a:xfrm>
              <a:blipFill rotWithShape="1">
                <a:blip r:embed="rId1"/>
                <a:stretch>
                  <a:fillRect l="-1043" t="-2521" r="-116"/>
                </a:stretch>
              </a:blipFill>
            </p:spPr>
            <p:txBody>
              <a:bodyPr/>
              <a:lstStyle/>
              <a:p>
                <a:r>
                  <a:rPr lang="zh-CN" altLang="en-US">
                    <a:noFill/>
                  </a:rPr>
                  <a:t> </a:t>
                </a:r>
              </a:p>
            </p:txBody>
          </p:sp>
        </mc:Fallback>
      </mc:AlternateContent>
      <p:pic>
        <p:nvPicPr>
          <p:cNvPr id="9" name="图片 8"/>
          <p:cNvPicPr>
            <a:picLocks noChangeAspect="1"/>
          </p:cNvPicPr>
          <p:nvPr/>
        </p:nvPicPr>
        <p:blipFill>
          <a:blip r:embed="rId2"/>
          <a:stretch>
            <a:fillRect/>
          </a:stretch>
        </p:blipFill>
        <p:spPr>
          <a:xfrm>
            <a:off x="3369463" y="3458000"/>
            <a:ext cx="4771429" cy="34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352425"/>
            <a:ext cx="10515600" cy="1184275"/>
          </a:xfrm>
        </p:spPr>
        <p:txBody>
          <a:bodyPr/>
          <a:lstStyle/>
          <a:p>
            <a:r>
              <a:rPr lang="zh-CN" altLang="en-US" dirty="0"/>
              <a:t>并查集</a:t>
            </a:r>
          </a:p>
        </p:txBody>
      </p:sp>
      <p:sp>
        <p:nvSpPr>
          <p:cNvPr id="3" name="内容占位符 2"/>
          <p:cNvSpPr>
            <a:spLocks noGrp="1"/>
          </p:cNvSpPr>
          <p:nvPr>
            <p:ph idx="1"/>
          </p:nvPr>
        </p:nvSpPr>
        <p:spPr>
          <a:xfrm>
            <a:off x="660400" y="1536700"/>
            <a:ext cx="10515600" cy="596900"/>
          </a:xfrm>
        </p:spPr>
        <p:txBody>
          <a:bodyPr/>
          <a:lstStyle/>
          <a:p>
            <a:r>
              <a:rPr lang="zh-CN" altLang="en-US" dirty="0"/>
              <a:t>据说是最优美的数据结构</a:t>
            </a:r>
          </a:p>
        </p:txBody>
      </p:sp>
      <p:pic>
        <p:nvPicPr>
          <p:cNvPr id="5" name="图片 4"/>
          <p:cNvPicPr>
            <a:picLocks noChangeAspect="1"/>
          </p:cNvPicPr>
          <p:nvPr/>
        </p:nvPicPr>
        <p:blipFill>
          <a:blip r:embed="rId1"/>
          <a:stretch>
            <a:fillRect/>
          </a:stretch>
        </p:blipFill>
        <p:spPr>
          <a:xfrm>
            <a:off x="685800" y="2267052"/>
            <a:ext cx="9676190" cy="16380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753" y="950108"/>
            <a:ext cx="10515600" cy="956963"/>
          </a:xfrm>
        </p:spPr>
        <p:txBody>
          <a:bodyPr>
            <a:normAutofit/>
          </a:bodyPr>
          <a:lstStyle/>
          <a:p>
            <a:r>
              <a:rPr lang="zh-CN" altLang="en-US" dirty="0"/>
              <a:t>并查集可以看成一棵由若干棵树组成的森林，</a:t>
            </a:r>
            <a:r>
              <a:rPr lang="en-US" altLang="zh-CN" dirty="0"/>
              <a:t>fa[u]</a:t>
            </a:r>
            <a:r>
              <a:rPr lang="zh-CN" altLang="en-US" dirty="0"/>
              <a:t>是</a:t>
            </a:r>
            <a:r>
              <a:rPr lang="en-US" altLang="zh-CN" dirty="0"/>
              <a:t>u</a:t>
            </a:r>
            <a:r>
              <a:rPr lang="zh-CN" altLang="en-US" dirty="0"/>
              <a:t>的父亲结点。如果</a:t>
            </a:r>
            <a:r>
              <a:rPr lang="en-US" altLang="zh-CN" dirty="0"/>
              <a:t>f[u]=u</a:t>
            </a:r>
            <a:r>
              <a:rPr lang="zh-CN" altLang="en-US" dirty="0"/>
              <a:t>，则说明</a:t>
            </a:r>
            <a:r>
              <a:rPr lang="en-US" altLang="zh-CN" dirty="0"/>
              <a:t>u</a:t>
            </a:r>
            <a:r>
              <a:rPr lang="zh-CN" altLang="en-US" dirty="0"/>
              <a:t>是根。</a:t>
            </a:r>
          </a:p>
        </p:txBody>
      </p:sp>
      <p:pic>
        <p:nvPicPr>
          <p:cNvPr id="4" name="图片 3"/>
          <p:cNvPicPr>
            <a:picLocks noChangeAspect="1"/>
          </p:cNvPicPr>
          <p:nvPr/>
        </p:nvPicPr>
        <p:blipFill>
          <a:blip r:embed="rId1"/>
          <a:stretch>
            <a:fillRect/>
          </a:stretch>
        </p:blipFill>
        <p:spPr>
          <a:xfrm>
            <a:off x="725753" y="1907071"/>
            <a:ext cx="9804144" cy="439563"/>
          </a:xfrm>
          <a:prstGeom prst="rect">
            <a:avLst/>
          </a:prstGeom>
        </p:spPr>
      </p:pic>
      <p:pic>
        <p:nvPicPr>
          <p:cNvPr id="5" name="图片 4"/>
          <p:cNvPicPr>
            <a:picLocks noChangeAspect="1"/>
          </p:cNvPicPr>
          <p:nvPr/>
        </p:nvPicPr>
        <p:blipFill>
          <a:blip r:embed="rId2"/>
          <a:stretch>
            <a:fillRect/>
          </a:stretch>
        </p:blipFill>
        <p:spPr>
          <a:xfrm>
            <a:off x="838200" y="236623"/>
            <a:ext cx="2133333" cy="428571"/>
          </a:xfrm>
          <a:prstGeom prst="rect">
            <a:avLst/>
          </a:prstGeom>
        </p:spPr>
      </p:pic>
      <p:sp>
        <p:nvSpPr>
          <p:cNvPr id="6" name="内容占位符 2"/>
          <p:cNvSpPr txBox="1"/>
          <p:nvPr/>
        </p:nvSpPr>
        <p:spPr>
          <a:xfrm>
            <a:off x="725753" y="2570581"/>
            <a:ext cx="10515600" cy="1204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初始化，将每个点的</a:t>
            </a:r>
            <a:r>
              <a:rPr lang="en-US" altLang="zh-CN" dirty="0"/>
              <a:t>fa</a:t>
            </a:r>
            <a:r>
              <a:rPr lang="zh-CN" altLang="en-US" dirty="0"/>
              <a:t>设成他自己。即一开始，每棵树中就只有根节点这一个结点。</a:t>
            </a:r>
          </a:p>
        </p:txBody>
      </p:sp>
      <p:pic>
        <p:nvPicPr>
          <p:cNvPr id="8" name="图片 7"/>
          <p:cNvPicPr>
            <a:picLocks noChangeAspect="1"/>
          </p:cNvPicPr>
          <p:nvPr/>
        </p:nvPicPr>
        <p:blipFill>
          <a:blip r:embed="rId3"/>
          <a:stretch>
            <a:fillRect/>
          </a:stretch>
        </p:blipFill>
        <p:spPr>
          <a:xfrm>
            <a:off x="725753" y="3658419"/>
            <a:ext cx="10419048" cy="514286"/>
          </a:xfrm>
          <a:prstGeom prst="rect">
            <a:avLst/>
          </a:prstGeom>
        </p:spPr>
      </p:pic>
      <p:sp>
        <p:nvSpPr>
          <p:cNvPr id="9" name="内容占位符 2"/>
          <p:cNvSpPr txBox="1"/>
          <p:nvPr/>
        </p:nvSpPr>
        <p:spPr>
          <a:xfrm>
            <a:off x="677477" y="4501447"/>
            <a:ext cx="10515600" cy="1748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en-US" altLang="zh-CN" dirty="0"/>
              <a:t>F(x)</a:t>
            </a:r>
            <a:r>
              <a:rPr lang="zh-CN" altLang="en-US" dirty="0"/>
              <a:t>返回的是</a:t>
            </a:r>
            <a:r>
              <a:rPr lang="en-US" altLang="zh-CN" dirty="0"/>
              <a:t>x</a:t>
            </a:r>
            <a:r>
              <a:rPr lang="zh-CN" altLang="en-US" dirty="0"/>
              <a:t>的根节点。当</a:t>
            </a:r>
            <a:r>
              <a:rPr lang="en-US" altLang="zh-CN" dirty="0"/>
              <a:t>x==fa[x]</a:t>
            </a:r>
            <a:r>
              <a:rPr lang="zh-CN" altLang="en-US" dirty="0"/>
              <a:t>时，则说明已经找到了根节点，返回</a:t>
            </a:r>
            <a:r>
              <a:rPr lang="en-US" altLang="zh-CN" dirty="0"/>
              <a:t>x</a:t>
            </a:r>
            <a:r>
              <a:rPr lang="zh-CN" altLang="en-US" dirty="0"/>
              <a:t>即可。否则继续向上找，找到之后将路径上所有点的</a:t>
            </a:r>
            <a:r>
              <a:rPr lang="en-US" altLang="zh-CN" dirty="0"/>
              <a:t>fa</a:t>
            </a:r>
            <a:r>
              <a:rPr lang="zh-CN" altLang="en-US" dirty="0"/>
              <a:t>设成根节点。这样，下一次找根节点时，就直接返回</a:t>
            </a:r>
            <a:r>
              <a:rPr lang="en-US" altLang="zh-CN" dirty="0"/>
              <a:t>fa[u]</a:t>
            </a:r>
            <a:r>
              <a:rPr lang="zh-CN" altLang="en-US" dirty="0"/>
              <a:t>就行了，这大大降低了复杂度。这个过程叫路径压缩。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38396"/>
            <a:ext cx="10515600" cy="993076"/>
          </a:xfrm>
        </p:spPr>
        <p:txBody>
          <a:bodyPr/>
          <a:lstStyle/>
          <a:p>
            <a:r>
              <a:rPr lang="zh-CN" altLang="en-US" dirty="0"/>
              <a:t>这个函数将</a:t>
            </a:r>
            <a:r>
              <a:rPr lang="en-US" altLang="zh-CN" dirty="0"/>
              <a:t>x</a:t>
            </a:r>
            <a:r>
              <a:rPr lang="zh-CN" altLang="en-US" dirty="0"/>
              <a:t>和</a:t>
            </a:r>
            <a:r>
              <a:rPr lang="en-US" altLang="zh-CN" dirty="0"/>
              <a:t>y</a:t>
            </a:r>
            <a:r>
              <a:rPr lang="zh-CN" altLang="en-US" dirty="0"/>
              <a:t>所属的两棵树合并。即找到</a:t>
            </a:r>
            <a:r>
              <a:rPr lang="en-US" altLang="zh-CN" dirty="0"/>
              <a:t>x</a:t>
            </a:r>
            <a:r>
              <a:rPr lang="zh-CN" altLang="en-US" dirty="0"/>
              <a:t>的根节点，再找到</a:t>
            </a:r>
            <a:r>
              <a:rPr lang="en-US" altLang="zh-CN" dirty="0"/>
              <a:t>y</a:t>
            </a:r>
            <a:r>
              <a:rPr lang="zh-CN" altLang="en-US" dirty="0"/>
              <a:t>的根节点，然后</a:t>
            </a:r>
            <a:r>
              <a:rPr lang="en-US" altLang="zh-CN" dirty="0"/>
              <a:t>fa[x]=y</a:t>
            </a:r>
            <a:r>
              <a:rPr lang="zh-CN" altLang="en-US" dirty="0"/>
              <a:t>，这样两棵树就合并了。</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838200" y="398505"/>
            <a:ext cx="10257143" cy="457143"/>
          </a:xfrm>
          <a:prstGeom prst="rect">
            <a:avLst/>
          </a:prstGeom>
        </p:spPr>
      </p:pic>
      <p:sp>
        <p:nvSpPr>
          <p:cNvPr id="6" name="内容占位符 2"/>
          <p:cNvSpPr txBox="1"/>
          <p:nvPr/>
        </p:nvSpPr>
        <p:spPr>
          <a:xfrm>
            <a:off x="838200" y="3749499"/>
            <a:ext cx="10515600" cy="1402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之所以叫并查集，是因为它能高效的完成集合的合并和点所属集合的查询。均摊复杂度是</a:t>
            </a:r>
            <a:r>
              <a:rPr lang="en-US" altLang="zh-CN" dirty="0"/>
              <a:t>O(1)</a:t>
            </a:r>
            <a:r>
              <a:rPr lang="zh-CN" altLang="en-US" dirty="0"/>
              <a:t>。如果按秩合并，复杂度是</a:t>
            </a:r>
            <a:r>
              <a:rPr lang="en-US" altLang="zh-CN" dirty="0"/>
              <a:t>O(</a:t>
            </a:r>
            <a:r>
              <a:rPr lang="en-US" altLang="zh-CN" dirty="0" err="1"/>
              <a:t>nlogn</a:t>
            </a:r>
            <a:r>
              <a:rPr lang="en-US" altLang="zh-CN" dirty="0"/>
              <a:t>)</a:t>
            </a:r>
            <a:r>
              <a:rPr lang="zh-CN" altLang="en-US" dirty="0"/>
              <a:t>。</a:t>
            </a:r>
          </a:p>
        </p:txBody>
      </p:sp>
      <p:sp>
        <p:nvSpPr>
          <p:cNvPr id="7" name="内容占位符 2"/>
          <p:cNvSpPr txBox="1"/>
          <p:nvPr/>
        </p:nvSpPr>
        <p:spPr>
          <a:xfrm>
            <a:off x="838200" y="2464586"/>
            <a:ext cx="10515600" cy="993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并查集的每棵树都代表一个集合，两个点的根节点相同，则他们所属的集合相同。</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5856" y="4990401"/>
            <a:ext cx="1548948" cy="15707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6589" y="651166"/>
            <a:ext cx="10515600" cy="4351338"/>
          </a:xfrm>
        </p:spPr>
        <p:txBody>
          <a:bodyPr/>
          <a:lstStyle/>
          <a:p>
            <a:r>
              <a:rPr lang="en-US" altLang="zh-CN" dirty="0"/>
              <a:t>POJ-1611-The suspects</a:t>
            </a:r>
            <a:endParaRPr lang="en-US" altLang="zh-CN" dirty="0"/>
          </a:p>
          <a:p>
            <a:r>
              <a:rPr lang="zh-CN" altLang="en-US" dirty="0"/>
              <a:t>有</a:t>
            </a:r>
            <a:r>
              <a:rPr lang="en-US" altLang="zh-CN" dirty="0"/>
              <a:t>m</a:t>
            </a:r>
            <a:r>
              <a:rPr lang="zh-CN" altLang="en-US" dirty="0"/>
              <a:t>个团体，</a:t>
            </a:r>
            <a:r>
              <a:rPr lang="en-US" altLang="zh-CN" dirty="0"/>
              <a:t>n</a:t>
            </a:r>
            <a:r>
              <a:rPr lang="zh-CN" altLang="en-US" dirty="0"/>
              <a:t>个学生（</a:t>
            </a:r>
            <a:r>
              <a:rPr lang="en-US" altLang="zh-CN" dirty="0"/>
              <a:t>n&lt;=30000</a:t>
            </a:r>
            <a:r>
              <a:rPr lang="zh-CN" altLang="en-US" dirty="0"/>
              <a:t>，</a:t>
            </a:r>
            <a:r>
              <a:rPr lang="en-US" altLang="zh-CN" dirty="0"/>
              <a:t>m&lt;=500</a:t>
            </a:r>
            <a:r>
              <a:rPr lang="zh-CN" altLang="en-US" dirty="0"/>
              <a:t>）。给出每个学生所属的团体（一个学生可能属于多个团体）。如果一个学生疑似患病，则它属于的团体的所有人都疑似患病。已知</a:t>
            </a:r>
            <a:r>
              <a:rPr lang="en-US" altLang="zh-CN" dirty="0"/>
              <a:t>0</a:t>
            </a:r>
            <a:r>
              <a:rPr lang="zh-CN" altLang="en-US" dirty="0"/>
              <a:t>号学生疑似患病。求一共有多少人疑似患病？</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90525"/>
            <a:ext cx="10515600" cy="739775"/>
          </a:xfrm>
        </p:spPr>
        <p:txBody>
          <a:bodyPr/>
          <a:lstStyle/>
          <a:p>
            <a:r>
              <a:rPr lang="zh-CN" altLang="en-US" dirty="0"/>
              <a:t>假设每个团体是一个集合。</a:t>
            </a:r>
            <a:endParaRPr lang="en-US" altLang="zh-CN" dirty="0"/>
          </a:p>
        </p:txBody>
      </p:sp>
      <p:sp>
        <p:nvSpPr>
          <p:cNvPr id="4" name="内容占位符 2"/>
          <p:cNvSpPr txBox="1"/>
          <p:nvPr/>
        </p:nvSpPr>
        <p:spPr>
          <a:xfrm>
            <a:off x="457200" y="1130300"/>
            <a:ext cx="10515600" cy="157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如果一个学生属于两个集合，那么这两个集合可以合并。因为只要其中一个集合有学生疑似感染，那么另一个集合里的学生也疑似感染。</a:t>
            </a:r>
            <a:endParaRPr lang="en-US" altLang="zh-CN" dirty="0"/>
          </a:p>
        </p:txBody>
      </p:sp>
      <p:sp>
        <p:nvSpPr>
          <p:cNvPr id="5" name="内容占位符 2"/>
          <p:cNvSpPr txBox="1"/>
          <p:nvPr/>
        </p:nvSpPr>
        <p:spPr>
          <a:xfrm>
            <a:off x="457200" y="2508250"/>
            <a:ext cx="10515600" cy="1139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通过若干次合并后，</a:t>
            </a:r>
            <a:r>
              <a:rPr lang="en-US" altLang="zh-CN" dirty="0"/>
              <a:t>0</a:t>
            </a:r>
            <a:r>
              <a:rPr lang="zh-CN" altLang="en-US" dirty="0"/>
              <a:t>号学生所属集合的大小，就是疑似感染的学生的人数。</a:t>
            </a:r>
            <a:endParaRPr lang="en-US" altLang="zh-CN" dirty="0"/>
          </a:p>
        </p:txBody>
      </p:sp>
      <p:sp>
        <p:nvSpPr>
          <p:cNvPr id="6" name="内容占位符 2"/>
          <p:cNvSpPr txBox="1"/>
          <p:nvPr/>
        </p:nvSpPr>
        <p:spPr>
          <a:xfrm>
            <a:off x="457200" y="3505200"/>
            <a:ext cx="10515600" cy="1155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因此我们额外维护一个</a:t>
            </a:r>
            <a:r>
              <a:rPr lang="en-US" altLang="zh-CN" dirty="0" err="1"/>
              <a:t>sz</a:t>
            </a:r>
            <a:r>
              <a:rPr lang="zh-CN" altLang="en-US" dirty="0"/>
              <a:t>数组，</a:t>
            </a:r>
            <a:r>
              <a:rPr lang="en-US" altLang="zh-CN" dirty="0" err="1"/>
              <a:t>sz</a:t>
            </a:r>
            <a:r>
              <a:rPr lang="en-US" altLang="zh-CN" dirty="0"/>
              <a:t>[u]</a:t>
            </a:r>
            <a:r>
              <a:rPr lang="zh-CN" altLang="en-US" dirty="0"/>
              <a:t>代表根节点为</a:t>
            </a:r>
            <a:r>
              <a:rPr lang="en-US" altLang="zh-CN" dirty="0"/>
              <a:t>u</a:t>
            </a:r>
            <a:r>
              <a:rPr lang="zh-CN" altLang="en-US" dirty="0"/>
              <a:t>的集合的人数。</a:t>
            </a:r>
            <a:endParaRPr lang="en-US" altLang="zh-CN" dirty="0"/>
          </a:p>
        </p:txBody>
      </p:sp>
      <p:sp>
        <p:nvSpPr>
          <p:cNvPr id="7" name="内容占位符 2"/>
          <p:cNvSpPr txBox="1"/>
          <p:nvPr/>
        </p:nvSpPr>
        <p:spPr>
          <a:xfrm>
            <a:off x="457200" y="4305300"/>
            <a:ext cx="10515600" cy="1155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改一下</a:t>
            </a:r>
            <a:r>
              <a:rPr lang="en-US" altLang="zh-CN" dirty="0"/>
              <a:t>Union</a:t>
            </a:r>
            <a:r>
              <a:rPr lang="zh-CN" altLang="en-US" dirty="0"/>
              <a:t>函数就行。</a:t>
            </a:r>
            <a:endParaRPr lang="en-US" altLang="zh-CN" dirty="0"/>
          </a:p>
        </p:txBody>
      </p:sp>
      <p:pic>
        <p:nvPicPr>
          <p:cNvPr id="8" name="图片 7"/>
          <p:cNvPicPr>
            <a:picLocks noChangeAspect="1"/>
          </p:cNvPicPr>
          <p:nvPr/>
        </p:nvPicPr>
        <p:blipFill>
          <a:blip r:embed="rId1"/>
          <a:stretch>
            <a:fillRect/>
          </a:stretch>
        </p:blipFill>
        <p:spPr>
          <a:xfrm>
            <a:off x="552866" y="5127648"/>
            <a:ext cx="10500904" cy="6000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500" y="0"/>
            <a:ext cx="9029700" cy="942975"/>
          </a:xfrm>
        </p:spPr>
        <p:txBody>
          <a:bodyPr/>
          <a:lstStyle/>
          <a:p>
            <a:r>
              <a:rPr lang="en-US" altLang="zh-CN" dirty="0"/>
              <a:t>POJ-1182-</a:t>
            </a:r>
            <a:r>
              <a:rPr lang="zh-CN" altLang="en-US" dirty="0"/>
              <a:t>食物链</a:t>
            </a:r>
          </a:p>
        </p:txBody>
      </p:sp>
      <p:sp>
        <p:nvSpPr>
          <p:cNvPr id="3" name="内容占位符 2"/>
          <p:cNvSpPr>
            <a:spLocks noGrp="1"/>
          </p:cNvSpPr>
          <p:nvPr>
            <p:ph idx="1"/>
          </p:nvPr>
        </p:nvSpPr>
        <p:spPr>
          <a:xfrm>
            <a:off x="317500" y="609600"/>
            <a:ext cx="11747500" cy="6108700"/>
          </a:xfrm>
        </p:spPr>
        <p:txBody>
          <a:bodyPr>
            <a:normAutofit/>
          </a:bodyPr>
          <a:lstStyle/>
          <a:p>
            <a:r>
              <a:rPr lang="zh-CN" altLang="en-US" dirty="0"/>
              <a:t>动物王国中有三类动物</a:t>
            </a:r>
            <a:r>
              <a:rPr lang="en-US" altLang="zh-CN" dirty="0"/>
              <a:t>A,B,C</a:t>
            </a:r>
            <a:r>
              <a:rPr lang="zh-CN" altLang="en-US" dirty="0"/>
              <a:t>，这三类动物的食物链构成了有趣的环形。</a:t>
            </a:r>
            <a:r>
              <a:rPr lang="en-US" altLang="zh-CN" dirty="0"/>
              <a:t>A</a:t>
            </a:r>
            <a:r>
              <a:rPr lang="zh-CN" altLang="en-US" dirty="0"/>
              <a:t>吃</a:t>
            </a:r>
            <a:r>
              <a:rPr lang="en-US" altLang="zh-CN" dirty="0"/>
              <a:t>B</a:t>
            </a:r>
            <a:r>
              <a:rPr lang="zh-CN" altLang="en-US" dirty="0"/>
              <a:t>， </a:t>
            </a:r>
            <a:r>
              <a:rPr lang="en-US" altLang="zh-CN" dirty="0"/>
              <a:t>B</a:t>
            </a:r>
            <a:r>
              <a:rPr lang="zh-CN" altLang="en-US" dirty="0"/>
              <a:t>吃</a:t>
            </a:r>
            <a:r>
              <a:rPr lang="en-US" altLang="zh-CN" dirty="0"/>
              <a:t>C</a:t>
            </a:r>
            <a:r>
              <a:rPr lang="zh-CN" altLang="en-US" dirty="0"/>
              <a:t>，</a:t>
            </a:r>
            <a:r>
              <a:rPr lang="en-US" altLang="zh-CN" dirty="0"/>
              <a:t>C</a:t>
            </a:r>
            <a:r>
              <a:rPr lang="zh-CN" altLang="en-US" dirty="0"/>
              <a:t>吃</a:t>
            </a:r>
            <a:r>
              <a:rPr lang="en-US" altLang="zh-CN" dirty="0"/>
              <a:t>A</a:t>
            </a:r>
            <a:r>
              <a:rPr lang="zh-CN" altLang="en-US" dirty="0"/>
              <a:t>。 </a:t>
            </a:r>
            <a:br>
              <a:rPr lang="zh-CN" altLang="en-US" dirty="0"/>
            </a:br>
            <a:r>
              <a:rPr lang="zh-CN" altLang="en-US" dirty="0"/>
              <a:t>现有</a:t>
            </a:r>
            <a:r>
              <a:rPr lang="en-US" altLang="zh-CN" dirty="0"/>
              <a:t>N</a:t>
            </a:r>
            <a:r>
              <a:rPr lang="zh-CN" altLang="en-US" dirty="0"/>
              <a:t>个动物，以</a:t>
            </a:r>
            <a:r>
              <a:rPr lang="en-US" altLang="zh-CN" dirty="0"/>
              <a:t>1</a:t>
            </a:r>
            <a:r>
              <a:rPr lang="zh-CN" altLang="en-US" dirty="0"/>
              <a:t>－</a:t>
            </a:r>
            <a:r>
              <a:rPr lang="en-US" altLang="zh-CN" dirty="0"/>
              <a:t>N</a:t>
            </a:r>
            <a:r>
              <a:rPr lang="zh-CN" altLang="en-US" dirty="0"/>
              <a:t>编号。每个动物都是</a:t>
            </a:r>
            <a:r>
              <a:rPr lang="en-US" altLang="zh-CN" dirty="0"/>
              <a:t>A,B,C</a:t>
            </a:r>
            <a:r>
              <a:rPr lang="zh-CN" altLang="en-US" dirty="0"/>
              <a:t>中的一种，但是我们并不知道它到底是哪一种。</a:t>
            </a:r>
            <a:br>
              <a:rPr lang="zh-CN" altLang="en-US" dirty="0"/>
            </a:br>
            <a:r>
              <a:rPr lang="zh-CN" altLang="en-US" dirty="0"/>
              <a:t>有人用两种说法对这</a:t>
            </a:r>
            <a:r>
              <a:rPr lang="en-US" altLang="zh-CN" dirty="0"/>
              <a:t>N</a:t>
            </a:r>
            <a:r>
              <a:rPr lang="zh-CN" altLang="en-US" dirty="0"/>
              <a:t>个动物所构成的食物链关系进行描述： </a:t>
            </a:r>
            <a:br>
              <a:rPr lang="zh-CN" altLang="en-US" dirty="0"/>
            </a:br>
            <a:r>
              <a:rPr lang="zh-CN" altLang="en-US" dirty="0"/>
              <a:t>第一种说法是</a:t>
            </a:r>
            <a:r>
              <a:rPr lang="en-US" altLang="zh-CN" dirty="0"/>
              <a:t>"1 X Y"</a:t>
            </a:r>
            <a:r>
              <a:rPr lang="zh-CN" altLang="en-US" dirty="0"/>
              <a:t>，表示</a:t>
            </a:r>
            <a:r>
              <a:rPr lang="en-US" altLang="zh-CN" dirty="0"/>
              <a:t>X</a:t>
            </a:r>
            <a:r>
              <a:rPr lang="zh-CN" altLang="en-US" dirty="0"/>
              <a:t>和</a:t>
            </a:r>
            <a:r>
              <a:rPr lang="en-US" altLang="zh-CN" dirty="0"/>
              <a:t>Y</a:t>
            </a:r>
            <a:r>
              <a:rPr lang="zh-CN" altLang="en-US" dirty="0"/>
              <a:t>是同类。 </a:t>
            </a:r>
            <a:br>
              <a:rPr lang="zh-CN" altLang="en-US" dirty="0"/>
            </a:br>
            <a:r>
              <a:rPr lang="zh-CN" altLang="en-US" dirty="0"/>
              <a:t>第二种说法是</a:t>
            </a:r>
            <a:r>
              <a:rPr lang="en-US" altLang="zh-CN" dirty="0"/>
              <a:t>"2 X Y"</a:t>
            </a:r>
            <a:r>
              <a:rPr lang="zh-CN" altLang="en-US" dirty="0"/>
              <a:t>，表示</a:t>
            </a:r>
            <a:r>
              <a:rPr lang="en-US" altLang="zh-CN" dirty="0"/>
              <a:t>X</a:t>
            </a:r>
            <a:r>
              <a:rPr lang="zh-CN" altLang="en-US" dirty="0"/>
              <a:t>吃</a:t>
            </a:r>
            <a:r>
              <a:rPr lang="en-US" altLang="zh-CN" dirty="0"/>
              <a:t>Y</a:t>
            </a:r>
            <a:r>
              <a:rPr lang="zh-CN" altLang="en-US" dirty="0"/>
              <a:t>。 </a:t>
            </a:r>
            <a:br>
              <a:rPr lang="zh-CN" altLang="en-US" dirty="0"/>
            </a:br>
            <a:r>
              <a:rPr lang="zh-CN" altLang="en-US" dirty="0"/>
              <a:t>此人对</a:t>
            </a:r>
            <a:r>
              <a:rPr lang="en-US" altLang="zh-CN" dirty="0"/>
              <a:t>N</a:t>
            </a:r>
            <a:r>
              <a:rPr lang="zh-CN" altLang="en-US" dirty="0"/>
              <a:t>个动物，用上述两种说法，一句接一句地说出</a:t>
            </a:r>
            <a:r>
              <a:rPr lang="en-US" altLang="zh-CN" dirty="0"/>
              <a:t>K</a:t>
            </a:r>
            <a:r>
              <a:rPr lang="zh-CN" altLang="en-US" dirty="0"/>
              <a:t>句话，这</a:t>
            </a:r>
            <a:r>
              <a:rPr lang="en-US" altLang="zh-CN" dirty="0"/>
              <a:t>K</a:t>
            </a:r>
            <a:r>
              <a:rPr lang="zh-CN" altLang="en-US" dirty="0"/>
              <a:t>句话有的是真的，有的是假的。当一句话满足下列三条之一时，这句话就是假话，否则就是真话。 </a:t>
            </a:r>
            <a:br>
              <a:rPr lang="zh-CN" altLang="en-US" dirty="0"/>
            </a:br>
            <a:r>
              <a:rPr lang="en-US" altLang="zh-CN" dirty="0"/>
              <a:t>1</a:t>
            </a:r>
            <a:r>
              <a:rPr lang="zh-CN" altLang="en-US" dirty="0"/>
              <a:t>） 当前的话与前面的某些真的话冲突，就是假话； </a:t>
            </a:r>
            <a:br>
              <a:rPr lang="zh-CN" altLang="en-US" dirty="0"/>
            </a:br>
            <a:r>
              <a:rPr lang="en-US" altLang="zh-CN" dirty="0"/>
              <a:t>2</a:t>
            </a:r>
            <a:r>
              <a:rPr lang="zh-CN" altLang="en-US" dirty="0"/>
              <a:t>） 当前的话中</a:t>
            </a:r>
            <a:r>
              <a:rPr lang="en-US" altLang="zh-CN" dirty="0"/>
              <a:t>X</a:t>
            </a:r>
            <a:r>
              <a:rPr lang="zh-CN" altLang="en-US" dirty="0"/>
              <a:t>或</a:t>
            </a:r>
            <a:r>
              <a:rPr lang="en-US" altLang="zh-CN" dirty="0"/>
              <a:t>Y</a:t>
            </a:r>
            <a:r>
              <a:rPr lang="zh-CN" altLang="en-US" dirty="0"/>
              <a:t>比</a:t>
            </a:r>
            <a:r>
              <a:rPr lang="en-US" altLang="zh-CN" dirty="0"/>
              <a:t>N</a:t>
            </a:r>
            <a:r>
              <a:rPr lang="zh-CN" altLang="en-US" dirty="0"/>
              <a:t>大，就是假话； </a:t>
            </a:r>
            <a:br>
              <a:rPr lang="zh-CN" altLang="en-US" dirty="0"/>
            </a:br>
            <a:r>
              <a:rPr lang="en-US" altLang="zh-CN" dirty="0"/>
              <a:t>3</a:t>
            </a:r>
            <a:r>
              <a:rPr lang="zh-CN" altLang="en-US" dirty="0"/>
              <a:t>） 当前的话表示</a:t>
            </a:r>
            <a:r>
              <a:rPr lang="en-US" altLang="zh-CN" dirty="0"/>
              <a:t>X</a:t>
            </a:r>
            <a:r>
              <a:rPr lang="zh-CN" altLang="en-US" dirty="0"/>
              <a:t>吃</a:t>
            </a:r>
            <a:r>
              <a:rPr lang="en-US" altLang="zh-CN" dirty="0"/>
              <a:t>X</a:t>
            </a:r>
            <a:r>
              <a:rPr lang="zh-CN" altLang="en-US" dirty="0"/>
              <a:t>，就是假话。 </a:t>
            </a:r>
            <a:br>
              <a:rPr lang="zh-CN" altLang="en-US" dirty="0"/>
            </a:br>
            <a:r>
              <a:rPr lang="zh-CN" altLang="en-US" dirty="0"/>
              <a:t>你的任务是根据给定的</a:t>
            </a:r>
            <a:r>
              <a:rPr lang="en-US" altLang="zh-CN" dirty="0"/>
              <a:t>N</a:t>
            </a:r>
            <a:r>
              <a:rPr lang="zh-CN" altLang="en-US" dirty="0"/>
              <a:t>（</a:t>
            </a:r>
            <a:r>
              <a:rPr lang="en-US" altLang="zh-CN" dirty="0"/>
              <a:t>1 &lt;= N &lt;= 50,000</a:t>
            </a:r>
            <a:r>
              <a:rPr lang="zh-CN" altLang="en-US" dirty="0"/>
              <a:t>）和</a:t>
            </a:r>
            <a:r>
              <a:rPr lang="en-US" altLang="zh-CN" dirty="0"/>
              <a:t>K</a:t>
            </a:r>
            <a:r>
              <a:rPr lang="zh-CN" altLang="en-US" dirty="0"/>
              <a:t>句话（</a:t>
            </a:r>
            <a:r>
              <a:rPr lang="en-US" altLang="zh-CN" dirty="0"/>
              <a:t>0 &lt;= K &lt;= 100,000</a:t>
            </a:r>
            <a:r>
              <a:rPr lang="zh-CN" altLang="en-US" dirty="0"/>
              <a:t>），输出假话的总数。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314325"/>
            <a:ext cx="10515600" cy="714375"/>
          </a:xfrm>
        </p:spPr>
        <p:txBody>
          <a:bodyPr/>
          <a:lstStyle/>
          <a:p>
            <a:r>
              <a:rPr lang="zh-CN" altLang="en-US" dirty="0"/>
              <a:t>并查集中，两个元素之间有关系，才会在一个集合中。</a:t>
            </a:r>
          </a:p>
        </p:txBody>
      </p:sp>
      <p:sp>
        <p:nvSpPr>
          <p:cNvPr id="4" name="内容占位符 2"/>
          <p:cNvSpPr txBox="1"/>
          <p:nvPr/>
        </p:nvSpPr>
        <p:spPr>
          <a:xfrm>
            <a:off x="685800" y="1028700"/>
            <a:ext cx="10515600" cy="714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这道题输入的每句话都代表</a:t>
            </a:r>
            <a:r>
              <a:rPr lang="en-US" altLang="zh-CN" dirty="0"/>
              <a:t>x</a:t>
            </a:r>
            <a:r>
              <a:rPr lang="zh-CN" altLang="en-US" dirty="0"/>
              <a:t>和</a:t>
            </a:r>
            <a:r>
              <a:rPr lang="en-US" altLang="zh-CN" dirty="0"/>
              <a:t>y</a:t>
            </a:r>
            <a:r>
              <a:rPr lang="zh-CN" altLang="en-US" dirty="0"/>
              <a:t>之间的关系。</a:t>
            </a:r>
          </a:p>
        </p:txBody>
      </p:sp>
      <p:sp>
        <p:nvSpPr>
          <p:cNvPr id="5" name="内容占位符 2"/>
          <p:cNvSpPr txBox="1"/>
          <p:nvPr/>
        </p:nvSpPr>
        <p:spPr>
          <a:xfrm>
            <a:off x="685800" y="1743075"/>
            <a:ext cx="10515600" cy="714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如果</a:t>
            </a:r>
            <a:r>
              <a:rPr lang="en-US" altLang="zh-CN" dirty="0"/>
              <a:t>x</a:t>
            </a:r>
            <a:r>
              <a:rPr lang="zh-CN" altLang="en-US" dirty="0"/>
              <a:t>和</a:t>
            </a:r>
            <a:r>
              <a:rPr lang="en-US" altLang="zh-CN" dirty="0"/>
              <a:t>y</a:t>
            </a:r>
            <a:r>
              <a:rPr lang="zh-CN" altLang="en-US" dirty="0"/>
              <a:t>的关系与输入矛盾，则是一句假话。</a:t>
            </a:r>
          </a:p>
        </p:txBody>
      </p:sp>
      <p:sp>
        <p:nvSpPr>
          <p:cNvPr id="6" name="内容占位符 2"/>
          <p:cNvSpPr txBox="1"/>
          <p:nvPr/>
        </p:nvSpPr>
        <p:spPr>
          <a:xfrm>
            <a:off x="685800" y="2513012"/>
            <a:ext cx="10515600" cy="1317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一共有吃、被吃、同类，三种关系，考虑一下如何在并查集中进行维护这三种关系？</a:t>
            </a:r>
          </a:p>
        </p:txBody>
      </p:sp>
      <p:sp>
        <p:nvSpPr>
          <p:cNvPr id="7" name="内容占位符 2"/>
          <p:cNvSpPr txBox="1"/>
          <p:nvPr/>
        </p:nvSpPr>
        <p:spPr>
          <a:xfrm>
            <a:off x="685800" y="3686175"/>
            <a:ext cx="10515600" cy="714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我们可以对每个结点维护偏移量 </a:t>
            </a:r>
            <a:r>
              <a:rPr lang="en-US" altLang="zh-CN" dirty="0"/>
              <a:t>off[u] </a:t>
            </a:r>
            <a:r>
              <a:rPr lang="zh-CN" altLang="en-US" dirty="0"/>
              <a:t>，代表</a:t>
            </a:r>
            <a:r>
              <a:rPr lang="en-US" altLang="zh-CN" dirty="0"/>
              <a:t>u</a:t>
            </a:r>
            <a:r>
              <a:rPr lang="zh-CN" altLang="en-US" dirty="0"/>
              <a:t>与</a:t>
            </a:r>
            <a:r>
              <a:rPr lang="en-US" altLang="zh-CN" dirty="0"/>
              <a:t>fa[u]</a:t>
            </a:r>
            <a:r>
              <a:rPr lang="zh-CN" altLang="en-US" dirty="0"/>
              <a:t>的偏移量。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100" y="720725"/>
            <a:ext cx="9080500" cy="1298576"/>
          </a:xfrm>
        </p:spPr>
        <p:txBody>
          <a:bodyPr/>
          <a:lstStyle/>
          <a:p>
            <a:r>
              <a:rPr lang="zh-CN" altLang="en-US" dirty="0"/>
              <a:t>举个例子，右图，如果</a:t>
            </a:r>
            <a:r>
              <a:rPr lang="en-US" altLang="zh-CN" dirty="0"/>
              <a:t>0</a:t>
            </a:r>
            <a:r>
              <a:rPr lang="zh-CN" altLang="en-US" dirty="0"/>
              <a:t>和</a:t>
            </a:r>
            <a:r>
              <a:rPr lang="en-US" altLang="zh-CN" dirty="0"/>
              <a:t>1</a:t>
            </a:r>
            <a:r>
              <a:rPr lang="zh-CN" altLang="en-US" dirty="0"/>
              <a:t>是同类，那么</a:t>
            </a:r>
            <a:r>
              <a:rPr lang="en-US" altLang="zh-CN" dirty="0"/>
              <a:t>off[1]=0</a:t>
            </a:r>
            <a:r>
              <a:rPr lang="zh-CN" altLang="en-US" dirty="0"/>
              <a:t>，如果</a:t>
            </a:r>
            <a:r>
              <a:rPr lang="en-US" altLang="zh-CN" dirty="0"/>
              <a:t>1</a:t>
            </a:r>
            <a:r>
              <a:rPr lang="zh-CN" altLang="en-US" dirty="0"/>
              <a:t>吃</a:t>
            </a:r>
            <a:r>
              <a:rPr lang="en-US" altLang="zh-CN" dirty="0"/>
              <a:t>0</a:t>
            </a:r>
            <a:r>
              <a:rPr lang="zh-CN" altLang="en-US" dirty="0"/>
              <a:t>，那么</a:t>
            </a:r>
            <a:r>
              <a:rPr lang="en-US" altLang="zh-CN" dirty="0"/>
              <a:t>off[1]=1</a:t>
            </a:r>
            <a:r>
              <a:rPr lang="zh-CN" altLang="en-US" dirty="0"/>
              <a:t>，如果</a:t>
            </a:r>
            <a:r>
              <a:rPr lang="en-US" altLang="zh-CN" dirty="0"/>
              <a:t>1</a:t>
            </a:r>
            <a:r>
              <a:rPr lang="zh-CN" altLang="en-US" dirty="0"/>
              <a:t>被</a:t>
            </a:r>
            <a:r>
              <a:rPr lang="en-US" altLang="zh-CN" dirty="0"/>
              <a:t>0</a:t>
            </a:r>
            <a:r>
              <a:rPr lang="zh-CN" altLang="en-US" dirty="0"/>
              <a:t>吃，</a:t>
            </a:r>
            <a:r>
              <a:rPr lang="en-US" altLang="zh-CN" dirty="0"/>
              <a:t>off[1]=2 </a:t>
            </a:r>
            <a:r>
              <a:rPr lang="zh-CN" altLang="en-US" dirty="0"/>
              <a:t>。同理，可以算出</a:t>
            </a:r>
            <a:r>
              <a:rPr lang="en-US" altLang="zh-CN" dirty="0"/>
              <a:t>off[2]</a:t>
            </a:r>
            <a:r>
              <a:rPr lang="zh-CN" altLang="en-US" dirty="0"/>
              <a:t>。</a:t>
            </a:r>
            <a:endParaRPr lang="en-US" altLang="zh-CN" dirty="0"/>
          </a:p>
        </p:txBody>
      </p:sp>
      <p:pic>
        <p:nvPicPr>
          <p:cNvPr id="5" name="图片 4"/>
          <p:cNvPicPr>
            <a:picLocks noChangeAspect="1"/>
          </p:cNvPicPr>
          <p:nvPr/>
        </p:nvPicPr>
        <p:blipFill>
          <a:blip r:embed="rId1"/>
          <a:stretch>
            <a:fillRect/>
          </a:stretch>
        </p:blipFill>
        <p:spPr>
          <a:xfrm>
            <a:off x="10198181" y="392347"/>
            <a:ext cx="1295238" cy="3761905"/>
          </a:xfrm>
          <a:prstGeom prst="rect">
            <a:avLst/>
          </a:prstGeom>
        </p:spPr>
      </p:pic>
      <p:pic>
        <p:nvPicPr>
          <p:cNvPr id="7" name="图片 6"/>
          <p:cNvPicPr>
            <a:picLocks noChangeAspect="1"/>
          </p:cNvPicPr>
          <p:nvPr/>
        </p:nvPicPr>
        <p:blipFill>
          <a:blip r:embed="rId2"/>
          <a:stretch>
            <a:fillRect/>
          </a:stretch>
        </p:blipFill>
        <p:spPr>
          <a:xfrm>
            <a:off x="8884100" y="4658000"/>
            <a:ext cx="2952381" cy="2200000"/>
          </a:xfrm>
          <a:prstGeom prst="rect">
            <a:avLst/>
          </a:prstGeom>
        </p:spPr>
      </p:pic>
      <p:sp>
        <p:nvSpPr>
          <p:cNvPr id="8" name="内容占位符 2"/>
          <p:cNvSpPr txBox="1"/>
          <p:nvPr/>
        </p:nvSpPr>
        <p:spPr>
          <a:xfrm>
            <a:off x="800100" y="2019300"/>
            <a:ext cx="9080500" cy="1384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如果</a:t>
            </a:r>
            <a:r>
              <a:rPr lang="en-US" altLang="zh-CN" dirty="0"/>
              <a:t>2</a:t>
            </a:r>
            <a:r>
              <a:rPr lang="zh-CN" altLang="en-US" dirty="0"/>
              <a:t>吃</a:t>
            </a:r>
            <a:r>
              <a:rPr lang="en-US" altLang="zh-CN" dirty="0"/>
              <a:t>1,1</a:t>
            </a:r>
            <a:r>
              <a:rPr lang="zh-CN" altLang="en-US" dirty="0"/>
              <a:t>吃</a:t>
            </a:r>
            <a:r>
              <a:rPr lang="en-US" altLang="zh-CN" dirty="0"/>
              <a:t>0</a:t>
            </a:r>
            <a:r>
              <a:rPr lang="zh-CN" altLang="en-US" dirty="0"/>
              <a:t>，可以算出</a:t>
            </a:r>
            <a:r>
              <a:rPr lang="en-US" altLang="zh-CN" dirty="0"/>
              <a:t>off[2]+off[1]=1+1=2 </a:t>
            </a:r>
            <a:r>
              <a:rPr lang="zh-CN" altLang="en-US" dirty="0"/>
              <a:t>。那么</a:t>
            </a:r>
            <a:r>
              <a:rPr lang="en-US" altLang="zh-CN" dirty="0"/>
              <a:t>2</a:t>
            </a:r>
            <a:r>
              <a:rPr lang="zh-CN" altLang="en-US" dirty="0"/>
              <a:t>对</a:t>
            </a:r>
            <a:r>
              <a:rPr lang="en-US" altLang="zh-CN" dirty="0"/>
              <a:t>0</a:t>
            </a:r>
            <a:r>
              <a:rPr lang="zh-CN" altLang="en-US" dirty="0"/>
              <a:t>的偏移量为</a:t>
            </a:r>
            <a:r>
              <a:rPr lang="en-US" altLang="zh-CN" dirty="0"/>
              <a:t>2</a:t>
            </a:r>
            <a:r>
              <a:rPr lang="zh-CN" altLang="en-US" dirty="0"/>
              <a:t>，说明</a:t>
            </a:r>
            <a:r>
              <a:rPr lang="en-US" altLang="zh-CN" dirty="0"/>
              <a:t>2</a:t>
            </a:r>
            <a:r>
              <a:rPr lang="zh-CN" altLang="en-US" dirty="0"/>
              <a:t>被</a:t>
            </a:r>
            <a:r>
              <a:rPr lang="en-US" altLang="zh-CN" dirty="0"/>
              <a:t>0</a:t>
            </a:r>
            <a:r>
              <a:rPr lang="zh-CN" altLang="en-US" dirty="0"/>
              <a:t>吃。</a:t>
            </a:r>
            <a:endParaRPr lang="en-US" altLang="zh-CN" dirty="0"/>
          </a:p>
        </p:txBody>
      </p:sp>
      <p:sp>
        <p:nvSpPr>
          <p:cNvPr id="9" name="内容占位符 2"/>
          <p:cNvSpPr txBox="1"/>
          <p:nvPr/>
        </p:nvSpPr>
        <p:spPr>
          <a:xfrm>
            <a:off x="800100" y="3111500"/>
            <a:ext cx="9080500" cy="1384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如果</a:t>
            </a:r>
            <a:r>
              <a:rPr lang="en-US" altLang="zh-CN" dirty="0"/>
              <a:t>2</a:t>
            </a:r>
            <a:r>
              <a:rPr lang="zh-CN" altLang="en-US" dirty="0"/>
              <a:t>被</a:t>
            </a:r>
            <a:r>
              <a:rPr lang="en-US" altLang="zh-CN" dirty="0"/>
              <a:t>1</a:t>
            </a:r>
            <a:r>
              <a:rPr lang="zh-CN" altLang="en-US" dirty="0"/>
              <a:t>吃，</a:t>
            </a:r>
            <a:r>
              <a:rPr lang="en-US" altLang="zh-CN" dirty="0"/>
              <a:t>1</a:t>
            </a:r>
            <a:r>
              <a:rPr lang="zh-CN" altLang="en-US" dirty="0"/>
              <a:t>被</a:t>
            </a:r>
            <a:r>
              <a:rPr lang="en-US" altLang="zh-CN" dirty="0"/>
              <a:t>0</a:t>
            </a:r>
            <a:r>
              <a:rPr lang="zh-CN" altLang="en-US" dirty="0"/>
              <a:t>吃，可以算出</a:t>
            </a:r>
            <a:r>
              <a:rPr lang="en-US" altLang="zh-CN" dirty="0"/>
              <a:t>off[2]+off[1]=(2+2)%3=1</a:t>
            </a:r>
            <a:r>
              <a:rPr lang="zh-CN" altLang="en-US" dirty="0"/>
              <a:t>，那么</a:t>
            </a:r>
            <a:r>
              <a:rPr lang="en-US" altLang="zh-CN" dirty="0"/>
              <a:t>2</a:t>
            </a:r>
            <a:r>
              <a:rPr lang="zh-CN" altLang="en-US" dirty="0"/>
              <a:t>吃</a:t>
            </a:r>
            <a:r>
              <a:rPr lang="en-US" altLang="zh-CN" dirty="0"/>
              <a:t>0</a:t>
            </a:r>
            <a:r>
              <a:rPr lang="zh-CN" altLang="en-US" dirty="0"/>
              <a:t>。以此类推。。。</a:t>
            </a:r>
          </a:p>
        </p:txBody>
      </p:sp>
      <p:sp>
        <p:nvSpPr>
          <p:cNvPr id="10" name="内容占位符 2"/>
          <p:cNvSpPr txBox="1"/>
          <p:nvPr/>
        </p:nvSpPr>
        <p:spPr>
          <a:xfrm>
            <a:off x="800100" y="4217751"/>
            <a:ext cx="9080500" cy="1052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所以我们只要维护这个</a:t>
            </a:r>
            <a:r>
              <a:rPr lang="en-US" altLang="zh-CN" dirty="0"/>
              <a:t>off</a:t>
            </a:r>
            <a:r>
              <a:rPr lang="zh-CN" altLang="en-US" dirty="0"/>
              <a:t>值就可以知道同一集合中两点之间的关系了。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530225"/>
            <a:ext cx="8356600" cy="523875"/>
          </a:xfrm>
        </p:spPr>
        <p:txBody>
          <a:bodyPr/>
          <a:lstStyle/>
          <a:p>
            <a:r>
              <a:rPr lang="zh-CN" altLang="en-US" dirty="0"/>
              <a:t>如何维护？</a:t>
            </a:r>
          </a:p>
        </p:txBody>
      </p:sp>
      <p:pic>
        <p:nvPicPr>
          <p:cNvPr id="4" name="图片 3"/>
          <p:cNvPicPr>
            <a:picLocks noChangeAspect="1"/>
          </p:cNvPicPr>
          <p:nvPr/>
        </p:nvPicPr>
        <p:blipFill>
          <a:blip r:embed="rId1"/>
          <a:stretch>
            <a:fillRect/>
          </a:stretch>
        </p:blipFill>
        <p:spPr>
          <a:xfrm>
            <a:off x="9563180" y="392217"/>
            <a:ext cx="1981119" cy="5753986"/>
          </a:xfrm>
          <a:prstGeom prst="rect">
            <a:avLst/>
          </a:prstGeom>
        </p:spPr>
      </p:pic>
      <p:sp>
        <p:nvSpPr>
          <p:cNvPr id="5" name="内容占位符 2"/>
          <p:cNvSpPr txBox="1"/>
          <p:nvPr/>
        </p:nvSpPr>
        <p:spPr>
          <a:xfrm>
            <a:off x="406400" y="1203325"/>
            <a:ext cx="8801100" cy="1450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路径压缩时，点</a:t>
            </a:r>
            <a:r>
              <a:rPr lang="en-US" altLang="zh-CN" dirty="0"/>
              <a:t>u</a:t>
            </a:r>
            <a:r>
              <a:rPr lang="zh-CN" altLang="en-US" dirty="0"/>
              <a:t>的</a:t>
            </a:r>
            <a:r>
              <a:rPr lang="en-US" altLang="zh-CN" dirty="0"/>
              <a:t>off</a:t>
            </a:r>
            <a:r>
              <a:rPr lang="zh-CN" altLang="en-US" dirty="0"/>
              <a:t>值等于点</a:t>
            </a:r>
            <a:r>
              <a:rPr lang="en-US" altLang="zh-CN" dirty="0"/>
              <a:t>u</a:t>
            </a:r>
            <a:r>
              <a:rPr lang="zh-CN" altLang="en-US" dirty="0"/>
              <a:t>到根节点的</a:t>
            </a:r>
            <a:r>
              <a:rPr lang="en-US" altLang="zh-CN" dirty="0"/>
              <a:t>off</a:t>
            </a:r>
            <a:r>
              <a:rPr lang="zh-CN" altLang="en-US" dirty="0"/>
              <a:t>值之和</a:t>
            </a:r>
          </a:p>
        </p:txBody>
      </p:sp>
      <p:pic>
        <p:nvPicPr>
          <p:cNvPr id="6" name="图片 5"/>
          <p:cNvPicPr>
            <a:picLocks noChangeAspect="1"/>
          </p:cNvPicPr>
          <p:nvPr/>
        </p:nvPicPr>
        <p:blipFill>
          <a:blip r:embed="rId2"/>
          <a:stretch>
            <a:fillRect/>
          </a:stretch>
        </p:blipFill>
        <p:spPr>
          <a:xfrm>
            <a:off x="654314" y="1893937"/>
            <a:ext cx="8362686" cy="452037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4200" y="352425"/>
            <a:ext cx="10515600" cy="892175"/>
          </a:xfrm>
        </p:spPr>
        <p:txBody>
          <a:bodyPr/>
          <a:lstStyle/>
          <a:p>
            <a:r>
              <a:rPr lang="zh-CN" altLang="en-US" dirty="0"/>
              <a:t>合并时，我们将</a:t>
            </a:r>
            <a:r>
              <a:rPr lang="en-US" altLang="zh-CN" dirty="0"/>
              <a:t>x</a:t>
            </a:r>
            <a:r>
              <a:rPr lang="zh-CN" altLang="en-US" dirty="0"/>
              <a:t>所属集合的根节点</a:t>
            </a:r>
            <a:r>
              <a:rPr lang="en-US" altLang="zh-CN" dirty="0" err="1"/>
              <a:t>rtx</a:t>
            </a:r>
            <a:r>
              <a:rPr lang="zh-CN" altLang="en-US" dirty="0"/>
              <a:t>设置成</a:t>
            </a:r>
            <a:r>
              <a:rPr lang="en-US" altLang="zh-CN" dirty="0"/>
              <a:t>y</a:t>
            </a:r>
            <a:r>
              <a:rPr lang="zh-CN" altLang="en-US" dirty="0"/>
              <a:t>所属集合的根节点</a:t>
            </a:r>
            <a:r>
              <a:rPr lang="en-US" altLang="zh-CN" dirty="0" err="1"/>
              <a:t>rty</a:t>
            </a:r>
            <a:r>
              <a:rPr lang="zh-CN" altLang="en-US" dirty="0"/>
              <a:t>，所以</a:t>
            </a:r>
            <a:r>
              <a:rPr lang="en-US" altLang="zh-CN" dirty="0" err="1"/>
              <a:t>rtx</a:t>
            </a:r>
            <a:r>
              <a:rPr lang="zh-CN" altLang="en-US" dirty="0"/>
              <a:t>的</a:t>
            </a:r>
            <a:r>
              <a:rPr lang="en-US" altLang="zh-CN" dirty="0"/>
              <a:t>off</a:t>
            </a:r>
            <a:r>
              <a:rPr lang="zh-CN" altLang="en-US" dirty="0"/>
              <a:t>值是多少呢？</a:t>
            </a:r>
            <a:endParaRPr lang="en-US" altLang="zh-CN" dirty="0"/>
          </a:p>
        </p:txBody>
      </p:sp>
      <p:sp>
        <p:nvSpPr>
          <p:cNvPr id="4" name="内容占位符 2"/>
          <p:cNvSpPr txBox="1"/>
          <p:nvPr/>
        </p:nvSpPr>
        <p:spPr>
          <a:xfrm>
            <a:off x="584200" y="1419225"/>
            <a:ext cx="10515600" cy="892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如下图，</a:t>
            </a:r>
            <a:r>
              <a:rPr lang="en-US" altLang="zh-CN" dirty="0"/>
              <a:t>x-&gt;fa[x]</a:t>
            </a:r>
            <a:r>
              <a:rPr lang="zh-CN" altLang="en-US" dirty="0"/>
              <a:t>表示</a:t>
            </a:r>
            <a:r>
              <a:rPr lang="en-US" altLang="zh-CN" dirty="0"/>
              <a:t>off[x]</a:t>
            </a:r>
            <a:r>
              <a:rPr lang="zh-CN" altLang="en-US" dirty="0"/>
              <a:t>。</a:t>
            </a:r>
            <a:r>
              <a:rPr lang="en-US" altLang="zh-CN" dirty="0"/>
              <a:t>d</a:t>
            </a:r>
            <a:r>
              <a:rPr lang="zh-CN" altLang="en-US" dirty="0"/>
              <a:t>是输出就给出的</a:t>
            </a:r>
            <a:r>
              <a:rPr lang="en-US" altLang="zh-CN" dirty="0"/>
              <a:t>x</a:t>
            </a:r>
            <a:r>
              <a:rPr lang="zh-CN" altLang="en-US" dirty="0"/>
              <a:t>和</a:t>
            </a:r>
            <a:r>
              <a:rPr lang="en-US" altLang="zh-CN" dirty="0"/>
              <a:t>y</a:t>
            </a:r>
            <a:r>
              <a:rPr lang="zh-CN" altLang="en-US" dirty="0"/>
              <a:t>之间的关系</a:t>
            </a:r>
            <a:endParaRPr lang="en-US" altLang="zh-CN" dirty="0"/>
          </a:p>
        </p:txBody>
      </p:sp>
      <p:pic>
        <p:nvPicPr>
          <p:cNvPr id="6" name="图片 5"/>
          <p:cNvPicPr>
            <a:picLocks noChangeAspect="1"/>
          </p:cNvPicPr>
          <p:nvPr/>
        </p:nvPicPr>
        <p:blipFill>
          <a:blip r:embed="rId1"/>
          <a:stretch>
            <a:fillRect/>
          </a:stretch>
        </p:blipFill>
        <p:spPr>
          <a:xfrm>
            <a:off x="7883709" y="2960852"/>
            <a:ext cx="4162448" cy="3719348"/>
          </a:xfrm>
          <a:prstGeom prst="rect">
            <a:avLst/>
          </a:prstGeom>
        </p:spPr>
      </p:pic>
      <p:sp>
        <p:nvSpPr>
          <p:cNvPr id="7" name="内容占位符 2"/>
          <p:cNvSpPr txBox="1"/>
          <p:nvPr/>
        </p:nvSpPr>
        <p:spPr>
          <a:xfrm>
            <a:off x="584200" y="2174164"/>
            <a:ext cx="10515600" cy="892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把他们都看成高中学过的向量。</a:t>
            </a:r>
            <a:endParaRPr lang="en-US" altLang="zh-CN" dirty="0"/>
          </a:p>
        </p:txBody>
      </p:sp>
      <p:sp>
        <p:nvSpPr>
          <p:cNvPr id="8" name="内容占位符 2"/>
          <p:cNvSpPr txBox="1"/>
          <p:nvPr/>
        </p:nvSpPr>
        <p:spPr>
          <a:xfrm>
            <a:off x="584200" y="2823616"/>
            <a:ext cx="10515600" cy="892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那么</a:t>
            </a:r>
            <a:r>
              <a:rPr lang="en-US" altLang="zh-CN" dirty="0"/>
              <a:t>off[x]+off[</a:t>
            </a:r>
            <a:r>
              <a:rPr lang="en-US" altLang="zh-CN" dirty="0" err="1"/>
              <a:t>rtx</a:t>
            </a:r>
            <a:r>
              <a:rPr lang="en-US" altLang="zh-CN" dirty="0"/>
              <a:t>]-off[y]=d</a:t>
            </a:r>
          </a:p>
        </p:txBody>
      </p:sp>
      <p:sp>
        <p:nvSpPr>
          <p:cNvPr id="9" name="内容占位符 2"/>
          <p:cNvSpPr txBox="1"/>
          <p:nvPr/>
        </p:nvSpPr>
        <p:spPr>
          <a:xfrm>
            <a:off x="584200" y="3547846"/>
            <a:ext cx="10515600" cy="892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因此</a:t>
            </a:r>
            <a:r>
              <a:rPr lang="en-US" altLang="zh-CN" dirty="0"/>
              <a:t>off[</a:t>
            </a:r>
            <a:r>
              <a:rPr lang="en-US" altLang="zh-CN" dirty="0" err="1"/>
              <a:t>rtx</a:t>
            </a:r>
            <a:r>
              <a:rPr lang="en-US" altLang="zh-CN" dirty="0"/>
              <a:t>]=</a:t>
            </a:r>
            <a:r>
              <a:rPr lang="en-US" altLang="zh-CN" dirty="0" err="1"/>
              <a:t>d+off</a:t>
            </a:r>
            <a:r>
              <a:rPr lang="en-US" altLang="zh-CN" dirty="0"/>
              <a:t>[y]-off[x]</a:t>
            </a:r>
          </a:p>
        </p:txBody>
      </p:sp>
      <p:pic>
        <p:nvPicPr>
          <p:cNvPr id="10" name="图片 9"/>
          <p:cNvPicPr>
            <a:picLocks noChangeAspect="1"/>
          </p:cNvPicPr>
          <p:nvPr/>
        </p:nvPicPr>
        <p:blipFill>
          <a:blip r:embed="rId2"/>
          <a:stretch>
            <a:fillRect/>
          </a:stretch>
        </p:blipFill>
        <p:spPr>
          <a:xfrm>
            <a:off x="584200" y="4130050"/>
            <a:ext cx="7122835" cy="2550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46513" y="395836"/>
                <a:ext cx="10201102" cy="3960033"/>
              </a:xfrm>
            </p:spPr>
            <p:txBody>
              <a:bodyPr>
                <a:normAutofit/>
              </a:bodyPr>
              <a:lstStyle/>
              <a:p>
                <a:r>
                  <a:rPr lang="zh-CN" altLang="en-US" dirty="0"/>
                  <a:t>可以发现，大致上线段树每下降一层，每个结点代表的区间长度除</a:t>
                </a:r>
                <a:r>
                  <a:rPr lang="en-US" altLang="zh-CN" dirty="0"/>
                  <a:t>2</a:t>
                </a:r>
                <a:r>
                  <a:rPr lang="zh-CN" altLang="en-US" dirty="0"/>
                  <a:t>，因此，线段树最多有</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m:t>
                        </m:r>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en-US" altLang="zh-CN" dirty="0"/>
                  <a:t>+1</a:t>
                </a:r>
                <a:r>
                  <a:rPr lang="zh-CN" altLang="en-US" dirty="0"/>
                  <a:t>层。这意味着在</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𝑙𝑜𝑔𝑛</m:t>
                        </m:r>
                      </m:e>
                    </m:d>
                    <m:r>
                      <a:rPr lang="zh-CN" altLang="en-US" i="1">
                        <a:latin typeface="Cambria Math" panose="02040503050406030204" pitchFamily="18" charset="0"/>
                      </a:rPr>
                      <m:t>的</m:t>
                    </m:r>
                  </m:oMath>
                </a14:m>
                <a:r>
                  <a:rPr lang="zh-CN" altLang="en-US" dirty="0"/>
                  <a:t>时间内从根访问到叶子。</a:t>
                </a:r>
              </a:p>
              <a:p>
                <a:r>
                  <a:rPr lang="zh-CN" altLang="en-US" dirty="0"/>
                  <a:t>考虑线段树的结点数，极限情况是线段树表示的区间为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e>
                    </m:d>
                  </m:oMath>
                </a14:m>
                <a:r>
                  <a:rPr lang="zh-CN" altLang="en-US" dirty="0"/>
                  <a:t>，其中有一个结点是在最右下方，这时线段树结点编号最大是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b="0" i="1" smtClean="0">
                        <a:latin typeface="Cambria Math" panose="02040503050406030204" pitchFamily="18" charset="0"/>
                      </a:rPr>
                      <m:t>4</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k</m:t>
                        </m:r>
                      </m:sup>
                    </m:sSup>
                  </m:oMath>
                </a14:m>
                <a:r>
                  <a:rPr lang="zh-CN" altLang="en-US" dirty="0"/>
                  <a:t> 。因此线段树应该开</a:t>
                </a:r>
                <a:r>
                  <a:rPr lang="en-US" altLang="zh-CN" dirty="0"/>
                  <a:t>4</a:t>
                </a:r>
                <a:r>
                  <a:rPr lang="zh-CN" altLang="en-US" dirty="0"/>
                  <a:t>倍区间长度的数组。空间复杂度是</a:t>
                </a:r>
                <a:r>
                  <a:rPr lang="en-US" altLang="zh-CN" dirty="0"/>
                  <a:t>O(n)</a:t>
                </a:r>
              </a:p>
              <a:p>
                <a:pPr marL="0" indent="0">
                  <a:buNone/>
                </a:pPr>
                <a:endParaRPr lang="en-US" altLang="zh-CN" dirty="0"/>
              </a:p>
              <a:p>
                <a:endParaRPr lang="en-US" altLang="zh-CN" dirty="0"/>
              </a:p>
              <a:p>
                <a:pPr marL="0" indent="0">
                  <a:buNone/>
                </a:pP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46513" y="395836"/>
                <a:ext cx="10201102" cy="3960033"/>
              </a:xfrm>
              <a:blipFill rotWithShape="1">
                <a:blip r:embed="rId1"/>
                <a:stretch>
                  <a:fillRect l="-1076" t="-2923" r="-598"/>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3249947" y="3548052"/>
            <a:ext cx="4561905" cy="3228571"/>
          </a:xfrm>
          <a:prstGeom prst="rect">
            <a:avLst/>
          </a:prstGeom>
        </p:spPr>
      </p:pic>
      <p:pic>
        <p:nvPicPr>
          <p:cNvPr id="8" name="图片 7"/>
          <p:cNvPicPr>
            <a:picLocks noChangeAspect="1"/>
          </p:cNvPicPr>
          <p:nvPr/>
        </p:nvPicPr>
        <p:blipFill>
          <a:blip r:embed="rId3"/>
          <a:stretch>
            <a:fillRect/>
          </a:stretch>
        </p:blipFill>
        <p:spPr>
          <a:xfrm>
            <a:off x="4455558" y="4943291"/>
            <a:ext cx="371429" cy="43809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5879" y="4147192"/>
            <a:ext cx="1847648" cy="18736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3643" y="256884"/>
            <a:ext cx="10515600" cy="1546516"/>
          </a:xfrm>
        </p:spPr>
        <p:txBody>
          <a:bodyPr/>
          <a:lstStyle/>
          <a:p>
            <a:r>
              <a:rPr lang="zh-CN" altLang="en-US" dirty="0"/>
              <a:t>因此，每当给一个输入，如果</a:t>
            </a:r>
            <a:r>
              <a:rPr lang="en-US" altLang="zh-CN" dirty="0"/>
              <a:t>x</a:t>
            </a:r>
            <a:r>
              <a:rPr lang="zh-CN" altLang="en-US" dirty="0"/>
              <a:t>和</a:t>
            </a:r>
            <a:r>
              <a:rPr lang="en-US" altLang="zh-CN" dirty="0"/>
              <a:t>y</a:t>
            </a:r>
            <a:r>
              <a:rPr lang="zh-CN" altLang="en-US" dirty="0"/>
              <a:t>不属于同一个集合，那表明他们之间之前没有关系，那么这是一句真话，把他们并起来，维护</a:t>
            </a:r>
            <a:r>
              <a:rPr lang="en-US" altLang="zh-CN" dirty="0"/>
              <a:t>off</a:t>
            </a:r>
            <a:r>
              <a:rPr lang="zh-CN" altLang="en-US" dirty="0"/>
              <a:t>。</a:t>
            </a:r>
          </a:p>
        </p:txBody>
      </p:sp>
      <p:sp>
        <p:nvSpPr>
          <p:cNvPr id="4" name="内容占位符 2"/>
          <p:cNvSpPr txBox="1"/>
          <p:nvPr/>
        </p:nvSpPr>
        <p:spPr>
          <a:xfrm>
            <a:off x="653643" y="1803400"/>
            <a:ext cx="10515600"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如果</a:t>
            </a:r>
            <a:r>
              <a:rPr lang="en-US" altLang="zh-CN" dirty="0"/>
              <a:t>x</a:t>
            </a:r>
            <a:r>
              <a:rPr lang="zh-CN" altLang="en-US" dirty="0"/>
              <a:t>和</a:t>
            </a:r>
            <a:r>
              <a:rPr lang="en-US" altLang="zh-CN" dirty="0"/>
              <a:t>y</a:t>
            </a:r>
            <a:r>
              <a:rPr lang="zh-CN" altLang="en-US" dirty="0"/>
              <a:t>属于同一个集合，那么看</a:t>
            </a:r>
            <a:r>
              <a:rPr lang="en-US" altLang="zh-CN" dirty="0"/>
              <a:t>off[x]-off[y]</a:t>
            </a:r>
            <a:r>
              <a:rPr lang="zh-CN" altLang="en-US" dirty="0"/>
              <a:t>是否与</a:t>
            </a:r>
            <a:r>
              <a:rPr lang="en-US" altLang="zh-CN" dirty="0"/>
              <a:t>d</a:t>
            </a:r>
            <a:r>
              <a:rPr lang="zh-CN" altLang="en-US" dirty="0"/>
              <a:t>相等，如果不等，代表出现矛盾，则说明是一句假话。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POJ-2492-A Bug’s Life</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n&lt;=2000</a:t>
            </a:r>
            <a:r>
              <a:rPr lang="zh-CN" altLang="en-US" dirty="0"/>
              <a:t>只虫子，</a:t>
            </a:r>
            <a:r>
              <a:rPr lang="en-US" altLang="zh-CN" dirty="0"/>
              <a:t>m&lt;=1000000</a:t>
            </a:r>
            <a:r>
              <a:rPr lang="zh-CN" altLang="en-US" dirty="0"/>
              <a:t>次虫子之间的互动。</a:t>
            </a:r>
            <a:endParaRPr lang="en-US" altLang="zh-CN" dirty="0"/>
          </a:p>
          <a:p>
            <a:r>
              <a:rPr lang="zh-CN" altLang="en-US" dirty="0"/>
              <a:t>每次互动是两只虫子之间的互动。</a:t>
            </a:r>
            <a:endParaRPr lang="en-US" altLang="zh-CN" dirty="0"/>
          </a:p>
          <a:p>
            <a:r>
              <a:rPr lang="zh-CN" altLang="en-US" dirty="0"/>
              <a:t>科学家认为互动只发生在异性之间。</a:t>
            </a:r>
            <a:endParaRPr lang="en-US" altLang="zh-CN" dirty="0"/>
          </a:p>
          <a:p>
            <a:r>
              <a:rPr lang="zh-CN" altLang="en-US" dirty="0"/>
              <a:t>给出虫子的互动，判断是否存在同性恋。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2289" y="550617"/>
            <a:ext cx="10623997" cy="5038814"/>
          </a:xfrm>
        </p:spPr>
        <p:txBody>
          <a:bodyPr>
            <a:normAutofit/>
          </a:bodyPr>
          <a:lstStyle/>
          <a:p>
            <a:r>
              <a:rPr lang="zh-CN" altLang="en-US" dirty="0"/>
              <a:t>可以用之前讲过的偏移量的方法做，同性偏移量为</a:t>
            </a:r>
            <a:r>
              <a:rPr lang="en-US" altLang="zh-CN" dirty="0"/>
              <a:t>0</a:t>
            </a:r>
            <a:r>
              <a:rPr lang="zh-CN" altLang="en-US" dirty="0"/>
              <a:t>，异性偏移量为</a:t>
            </a:r>
            <a:r>
              <a:rPr lang="en-US" altLang="zh-CN" dirty="0"/>
              <a:t>1 </a:t>
            </a:r>
            <a:r>
              <a:rPr lang="zh-CN" altLang="en-US" dirty="0"/>
              <a:t>。</a:t>
            </a:r>
            <a:endParaRPr lang="en-US" altLang="zh-CN" dirty="0"/>
          </a:p>
          <a:p>
            <a:r>
              <a:rPr lang="zh-CN" altLang="en-US" dirty="0"/>
              <a:t>虫子数为</a:t>
            </a:r>
            <a:r>
              <a:rPr lang="en-US" altLang="zh-CN" dirty="0"/>
              <a:t>n</a:t>
            </a:r>
            <a:r>
              <a:rPr lang="zh-CN" altLang="en-US" dirty="0"/>
              <a:t>，假设并查集中同一个集合中的虫子都是同性的。</a:t>
            </a:r>
            <a:endParaRPr lang="en-US" altLang="zh-CN" dirty="0"/>
          </a:p>
          <a:p>
            <a:r>
              <a:rPr lang="zh-CN" altLang="en-US" dirty="0"/>
              <a:t>新建</a:t>
            </a:r>
            <a:r>
              <a:rPr lang="en-US" altLang="zh-CN" dirty="0"/>
              <a:t>n</a:t>
            </a:r>
            <a:r>
              <a:rPr lang="zh-CN" altLang="en-US" dirty="0"/>
              <a:t>个结点</a:t>
            </a:r>
            <a:r>
              <a:rPr lang="en-US" altLang="zh-CN" dirty="0"/>
              <a:t>[n+1,2n]</a:t>
            </a:r>
            <a:r>
              <a:rPr lang="zh-CN" altLang="en-US" dirty="0"/>
              <a:t>。</a:t>
            </a:r>
            <a:endParaRPr lang="en-US" altLang="zh-CN" dirty="0"/>
          </a:p>
          <a:p>
            <a:r>
              <a:rPr lang="en-US" altLang="zh-CN" dirty="0"/>
              <a:t>u</a:t>
            </a:r>
            <a:r>
              <a:rPr lang="zh-CN" altLang="en-US" dirty="0"/>
              <a:t>和</a:t>
            </a:r>
            <a:r>
              <a:rPr lang="en-US" altLang="zh-CN" dirty="0" err="1"/>
              <a:t>u+n</a:t>
            </a:r>
            <a:r>
              <a:rPr lang="zh-CN" altLang="en-US" dirty="0"/>
              <a:t>是同一只虫子，但性别相反。</a:t>
            </a:r>
            <a:endParaRPr lang="en-US" altLang="zh-CN" dirty="0"/>
          </a:p>
          <a:p>
            <a:r>
              <a:rPr lang="zh-CN" altLang="en-US" dirty="0"/>
              <a:t>给出互动 </a:t>
            </a:r>
            <a:r>
              <a:rPr lang="en-US" altLang="zh-CN" dirty="0"/>
              <a:t>u v </a:t>
            </a:r>
            <a:r>
              <a:rPr lang="zh-CN" altLang="en-US" dirty="0"/>
              <a:t>，如果</a:t>
            </a:r>
            <a:r>
              <a:rPr lang="en-US" altLang="zh-CN" dirty="0"/>
              <a:t>f(u)==f(v)</a:t>
            </a:r>
            <a:r>
              <a:rPr lang="zh-CN" altLang="en-US" dirty="0"/>
              <a:t>，那么</a:t>
            </a:r>
            <a:r>
              <a:rPr lang="en-US" altLang="zh-CN" dirty="0"/>
              <a:t>u v </a:t>
            </a:r>
            <a:r>
              <a:rPr lang="zh-CN" altLang="en-US" dirty="0"/>
              <a:t>同性，存在同性恋。</a:t>
            </a:r>
            <a:endParaRPr lang="en-US" altLang="zh-CN" dirty="0"/>
          </a:p>
          <a:p>
            <a:r>
              <a:rPr lang="zh-CN" altLang="en-US" dirty="0"/>
              <a:t>否则合并。</a:t>
            </a:r>
            <a:endParaRPr lang="en-US" altLang="zh-CN" dirty="0"/>
          </a:p>
          <a:p>
            <a:r>
              <a:rPr lang="zh-CN" altLang="en-US" dirty="0"/>
              <a:t>合并的时候</a:t>
            </a:r>
            <a:r>
              <a:rPr lang="en-US" altLang="zh-CN" dirty="0"/>
              <a:t>Union(</a:t>
            </a:r>
            <a:r>
              <a:rPr lang="en-US" altLang="zh-CN" dirty="0" err="1"/>
              <a:t>u,v+n</a:t>
            </a:r>
            <a:r>
              <a:rPr lang="en-US" altLang="zh-CN" dirty="0"/>
              <a:t>)</a:t>
            </a:r>
            <a:r>
              <a:rPr lang="zh-CN" altLang="en-US" dirty="0"/>
              <a:t>，</a:t>
            </a:r>
            <a:r>
              <a:rPr lang="en-US" altLang="zh-CN" dirty="0"/>
              <a:t>Union(</a:t>
            </a:r>
            <a:r>
              <a:rPr lang="en-US" altLang="zh-CN" dirty="0" err="1"/>
              <a:t>u+n,v</a:t>
            </a:r>
            <a:r>
              <a:rPr lang="en-US" altLang="zh-CN" dirty="0"/>
              <a:t>)</a:t>
            </a:r>
            <a:r>
              <a:rPr lang="zh-CN" altLang="en-US" dirty="0"/>
              <a:t>。</a:t>
            </a:r>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722289" y="4544085"/>
            <a:ext cx="7286988" cy="1895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8988380" cy="703821"/>
          </a:xfrm>
        </p:spPr>
        <p:txBody>
          <a:bodyPr/>
          <a:lstStyle/>
          <a:p>
            <a:r>
              <a:rPr lang="zh-CN" altLang="en-US" dirty="0"/>
              <a:t>莫队算法</a:t>
            </a:r>
          </a:p>
        </p:txBody>
      </p:sp>
      <p:sp>
        <p:nvSpPr>
          <p:cNvPr id="3" name="内容占位符 2"/>
          <p:cNvSpPr>
            <a:spLocks noGrp="1"/>
          </p:cNvSpPr>
          <p:nvPr>
            <p:ph idx="1"/>
          </p:nvPr>
        </p:nvSpPr>
        <p:spPr/>
        <p:txBody>
          <a:bodyPr/>
          <a:lstStyle/>
          <a:p>
            <a:r>
              <a:rPr lang="zh-CN" altLang="en-US" dirty="0"/>
              <a:t>莫队算法主要用于一类区间无修改查询问题。</a:t>
            </a:r>
            <a:endParaRPr lang="en-US" altLang="zh-CN" dirty="0"/>
          </a:p>
          <a:p>
            <a:r>
              <a:rPr lang="zh-CN" altLang="en-US" dirty="0"/>
              <a:t>算法思想是通过组织询问的顺序来降低复杂度。</a:t>
            </a:r>
            <a:endParaRPr lang="en-US" altLang="zh-CN" dirty="0"/>
          </a:p>
          <a:p>
            <a:r>
              <a:rPr lang="zh-CN" altLang="en-US" dirty="0"/>
              <a:t>一般来说，如果我们知道</a:t>
            </a:r>
            <a:r>
              <a:rPr lang="en-US" altLang="zh-CN" dirty="0"/>
              <a:t>[L,R]</a:t>
            </a:r>
            <a:r>
              <a:rPr lang="zh-CN" altLang="en-US" dirty="0"/>
              <a:t>的答案，能</a:t>
            </a:r>
            <a:r>
              <a:rPr lang="en-US" altLang="zh-CN" dirty="0"/>
              <a:t>O(1)</a:t>
            </a:r>
            <a:r>
              <a:rPr lang="zh-CN" altLang="en-US" dirty="0"/>
              <a:t>的求出</a:t>
            </a:r>
            <a:r>
              <a:rPr lang="en-US" altLang="zh-CN" dirty="0"/>
              <a:t>[L,R+1]</a:t>
            </a:r>
            <a:r>
              <a:rPr lang="zh-CN" altLang="en-US" dirty="0"/>
              <a:t>，</a:t>
            </a:r>
            <a:r>
              <a:rPr lang="en-US" altLang="zh-CN" dirty="0"/>
              <a:t>[L,R-1]</a:t>
            </a:r>
            <a:r>
              <a:rPr lang="zh-CN" altLang="en-US" dirty="0"/>
              <a:t>，</a:t>
            </a:r>
            <a:r>
              <a:rPr lang="en-US" altLang="zh-CN" dirty="0"/>
              <a:t>[L+1,R]</a:t>
            </a:r>
            <a:r>
              <a:rPr lang="zh-CN" altLang="en-US" dirty="0"/>
              <a:t>，</a:t>
            </a:r>
            <a:r>
              <a:rPr lang="en-US" altLang="zh-CN" dirty="0"/>
              <a:t>[L-1,R]</a:t>
            </a:r>
            <a:r>
              <a:rPr lang="zh-CN" altLang="en-US" dirty="0"/>
              <a:t>，且无修改，离线查询，就能使用莫队算法。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653" y="563495"/>
            <a:ext cx="10515600" cy="4351338"/>
          </a:xfrm>
        </p:spPr>
        <p:txBody>
          <a:bodyPr/>
          <a:lstStyle/>
          <a:p>
            <a:r>
              <a:rPr lang="zh-CN" altLang="en-US" dirty="0"/>
              <a:t>如何对询问进行排序？</a:t>
            </a:r>
            <a:endParaRPr lang="en-US" altLang="zh-CN" dirty="0"/>
          </a:p>
          <a:p>
            <a:r>
              <a:rPr lang="zh-CN" altLang="en-US" dirty="0"/>
              <a:t>将长度为</a:t>
            </a:r>
            <a:r>
              <a:rPr lang="en-US" altLang="zh-CN" dirty="0"/>
              <a:t>n</a:t>
            </a:r>
            <a:r>
              <a:rPr lang="zh-CN" altLang="en-US" dirty="0"/>
              <a:t>的区间分成</a:t>
            </a:r>
            <a:r>
              <a:rPr lang="en-US" altLang="zh-CN" dirty="0"/>
              <a:t>sqrt(n)</a:t>
            </a:r>
            <a:r>
              <a:rPr lang="zh-CN" altLang="en-US" dirty="0"/>
              <a:t>块。</a:t>
            </a:r>
            <a:endParaRPr lang="en-US" altLang="zh-CN" dirty="0"/>
          </a:p>
          <a:p>
            <a:r>
              <a:rPr lang="zh-CN" altLang="en-US" dirty="0"/>
              <a:t>对于所有询问</a:t>
            </a:r>
            <a:r>
              <a:rPr lang="en-US" altLang="zh-CN" dirty="0"/>
              <a:t>(</a:t>
            </a:r>
            <a:r>
              <a:rPr lang="en-US" altLang="zh-CN" dirty="0" err="1"/>
              <a:t>Li,Ri</a:t>
            </a:r>
            <a:r>
              <a:rPr lang="en-US" altLang="zh-CN" dirty="0"/>
              <a:t>)</a:t>
            </a:r>
            <a:r>
              <a:rPr lang="zh-CN" altLang="en-US" dirty="0"/>
              <a:t>：</a:t>
            </a:r>
            <a:endParaRPr lang="en-US" altLang="zh-CN" dirty="0"/>
          </a:p>
          <a:p>
            <a:r>
              <a:rPr lang="zh-CN" altLang="en-US" dirty="0"/>
              <a:t>首先按</a:t>
            </a:r>
            <a:r>
              <a:rPr lang="en-US" altLang="zh-CN" dirty="0"/>
              <a:t>L(</a:t>
            </a:r>
            <a:r>
              <a:rPr lang="en-US" altLang="zh-CN" dirty="0" err="1"/>
              <a:t>i</a:t>
            </a:r>
            <a:r>
              <a:rPr lang="en-US" altLang="zh-CN" dirty="0"/>
              <a:t>)</a:t>
            </a:r>
            <a:r>
              <a:rPr lang="zh-CN" altLang="en-US" dirty="0"/>
              <a:t>所处的块的编号进行升序排序，块编号相等的询问按</a:t>
            </a:r>
            <a:r>
              <a:rPr lang="en-US" altLang="zh-CN" dirty="0"/>
              <a:t>R(</a:t>
            </a:r>
            <a:r>
              <a:rPr lang="en-US" altLang="zh-CN" dirty="0" err="1"/>
              <a:t>i</a:t>
            </a:r>
            <a:r>
              <a:rPr lang="en-US" altLang="zh-CN" dirty="0"/>
              <a:t>)</a:t>
            </a:r>
            <a:r>
              <a:rPr lang="zh-CN" altLang="en-US" dirty="0"/>
              <a:t>升序排序。</a:t>
            </a:r>
          </a:p>
        </p:txBody>
      </p:sp>
      <p:pic>
        <p:nvPicPr>
          <p:cNvPr id="4" name="图片 3"/>
          <p:cNvPicPr>
            <a:picLocks noChangeAspect="1"/>
          </p:cNvPicPr>
          <p:nvPr/>
        </p:nvPicPr>
        <p:blipFill>
          <a:blip r:embed="rId1"/>
          <a:stretch>
            <a:fillRect/>
          </a:stretch>
        </p:blipFill>
        <p:spPr>
          <a:xfrm>
            <a:off x="1499987" y="2887335"/>
            <a:ext cx="8491366" cy="379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295651" y="601981"/>
            <a:ext cx="5492866" cy="5513594"/>
          </a:xfrm>
          <a:prstGeom prst="rect">
            <a:avLst/>
          </a:prstGeom>
        </p:spPr>
      </p:pic>
      <p:pic>
        <p:nvPicPr>
          <p:cNvPr id="6" name="图片 5"/>
          <p:cNvPicPr>
            <a:picLocks noChangeAspect="1"/>
          </p:cNvPicPr>
          <p:nvPr/>
        </p:nvPicPr>
        <p:blipFill>
          <a:blip r:embed="rId2"/>
          <a:stretch>
            <a:fillRect/>
          </a:stretch>
        </p:blipFill>
        <p:spPr>
          <a:xfrm>
            <a:off x="5930337" y="434202"/>
            <a:ext cx="5717866" cy="625601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609628" y="66776"/>
            <a:ext cx="10489597" cy="6975582"/>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495" y="4776366"/>
            <a:ext cx="1847648" cy="187367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912" y="365125"/>
            <a:ext cx="11636229" cy="784167"/>
          </a:xfrm>
        </p:spPr>
        <p:txBody>
          <a:bodyPr/>
          <a:lstStyle/>
          <a:p>
            <a:r>
              <a:rPr lang="zh-CN" altLang="en-US" dirty="0"/>
              <a:t>小</a:t>
            </a:r>
            <a:r>
              <a:rPr lang="en-US" altLang="zh-CN" dirty="0"/>
              <a:t>Z</a:t>
            </a:r>
            <a:r>
              <a:rPr lang="zh-CN" altLang="en-US" dirty="0"/>
              <a:t>的袜子（</a:t>
            </a:r>
            <a:r>
              <a:rPr lang="en-US" altLang="zh-CN" dirty="0"/>
              <a:t>http://www.tsinsen.com/A1206###</a:t>
            </a:r>
            <a:r>
              <a:rPr lang="zh-CN" altLang="en-US" dirty="0"/>
              <a:t>）</a:t>
            </a:r>
          </a:p>
        </p:txBody>
      </p:sp>
      <p:sp>
        <p:nvSpPr>
          <p:cNvPr id="3" name="内容占位符 2"/>
          <p:cNvSpPr>
            <a:spLocks noGrp="1"/>
          </p:cNvSpPr>
          <p:nvPr>
            <p:ph idx="1"/>
          </p:nvPr>
        </p:nvSpPr>
        <p:spPr>
          <a:xfrm>
            <a:off x="452307" y="1431342"/>
            <a:ext cx="10515600" cy="4351338"/>
          </a:xfrm>
        </p:spPr>
        <p:txBody>
          <a:bodyPr/>
          <a:lstStyle/>
          <a:p>
            <a:r>
              <a:rPr lang="zh-CN" altLang="en-US" dirty="0"/>
              <a:t>小</a:t>
            </a:r>
            <a:r>
              <a:rPr lang="en-US" altLang="zh-CN" dirty="0"/>
              <a:t>Z</a:t>
            </a:r>
            <a:r>
              <a:rPr lang="zh-CN" altLang="en-US" dirty="0"/>
              <a:t>有</a:t>
            </a:r>
            <a:r>
              <a:rPr lang="en-US" altLang="zh-CN" dirty="0"/>
              <a:t>n</a:t>
            </a:r>
            <a:r>
              <a:rPr lang="zh-CN" altLang="en-US" dirty="0"/>
              <a:t>只袜子，从</a:t>
            </a:r>
            <a:r>
              <a:rPr lang="en-US" altLang="zh-CN" dirty="0"/>
              <a:t>1</a:t>
            </a:r>
            <a:r>
              <a:rPr lang="zh-CN" altLang="en-US" dirty="0"/>
              <a:t>到</a:t>
            </a:r>
            <a:r>
              <a:rPr lang="en-US" altLang="zh-CN" dirty="0"/>
              <a:t>n</a:t>
            </a:r>
            <a:r>
              <a:rPr lang="zh-CN" altLang="en-US" dirty="0"/>
              <a:t>编号，每只袜子都有颜色。</a:t>
            </a:r>
            <a:endParaRPr lang="en-US" altLang="zh-CN" dirty="0"/>
          </a:p>
          <a:p>
            <a:r>
              <a:rPr lang="zh-CN" altLang="en-US" dirty="0"/>
              <a:t>有</a:t>
            </a:r>
            <a:r>
              <a:rPr lang="en-US" altLang="zh-CN" dirty="0"/>
              <a:t>m</a:t>
            </a:r>
            <a:r>
              <a:rPr lang="zh-CN" altLang="en-US" dirty="0"/>
              <a:t>次询问，每次询问区间</a:t>
            </a:r>
            <a:r>
              <a:rPr lang="en-US" altLang="zh-CN" dirty="0"/>
              <a:t>[L,R]</a:t>
            </a:r>
            <a:r>
              <a:rPr lang="zh-CN" altLang="en-US" dirty="0"/>
              <a:t>，问如果随机取袜子，取到的两只袜子相同的概率是多少？</a:t>
            </a:r>
            <a:endParaRPr lang="en-US" altLang="zh-CN" dirty="0"/>
          </a:p>
          <a:p>
            <a:r>
              <a:rPr lang="en-US" altLang="zh-CN" dirty="0" err="1"/>
              <a:t>N,m</a:t>
            </a:r>
            <a:r>
              <a:rPr lang="en-US" altLang="zh-CN" dirty="0"/>
              <a:t>&lt;=50000</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475" y="315607"/>
            <a:ext cx="10515600" cy="4351338"/>
          </a:xfrm>
        </p:spPr>
        <p:txBody>
          <a:bodyPr/>
          <a:lstStyle/>
          <a:p>
            <a:r>
              <a:rPr lang="zh-CN" altLang="en-US" dirty="0"/>
              <a:t>区间</a:t>
            </a:r>
            <a:r>
              <a:rPr lang="en-US" altLang="zh-CN" dirty="0"/>
              <a:t>[L,R]</a:t>
            </a:r>
            <a:r>
              <a:rPr lang="zh-CN" altLang="en-US" dirty="0"/>
              <a:t>取袜子的方案数是</a:t>
            </a:r>
            <a:r>
              <a:rPr lang="en-US" altLang="zh-CN" dirty="0"/>
              <a:t>C(R-L+1,2)=(R-L+1)*(R-L)</a:t>
            </a:r>
            <a:r>
              <a:rPr lang="zh-CN" altLang="en-US" dirty="0"/>
              <a:t>。</a:t>
            </a:r>
            <a:endParaRPr lang="en-US" altLang="zh-CN" dirty="0"/>
          </a:p>
          <a:p>
            <a:r>
              <a:rPr lang="zh-CN" altLang="en-US" dirty="0"/>
              <a:t>取相同袜子的方案数等于</a:t>
            </a:r>
          </a:p>
        </p:txBody>
      </p:sp>
      <p:pic>
        <p:nvPicPr>
          <p:cNvPr id="4" name="图片 3"/>
          <p:cNvPicPr>
            <a:picLocks noChangeAspect="1"/>
          </p:cNvPicPr>
          <p:nvPr/>
        </p:nvPicPr>
        <p:blipFill>
          <a:blip r:embed="rId1"/>
          <a:stretch>
            <a:fillRect/>
          </a:stretch>
        </p:blipFill>
        <p:spPr>
          <a:xfrm>
            <a:off x="5538329" y="793390"/>
            <a:ext cx="5605746" cy="2491443"/>
          </a:xfrm>
          <a:prstGeom prst="rect">
            <a:avLst/>
          </a:prstGeom>
        </p:spPr>
      </p:pic>
      <p:sp>
        <p:nvSpPr>
          <p:cNvPr id="5" name="内容占位符 2"/>
          <p:cNvSpPr txBox="1"/>
          <p:nvPr/>
        </p:nvSpPr>
        <p:spPr>
          <a:xfrm>
            <a:off x="764097" y="339576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因此我们只要维护                               就行了</a:t>
            </a:r>
          </a:p>
        </p:txBody>
      </p:sp>
      <p:pic>
        <p:nvPicPr>
          <p:cNvPr id="6" name="图片 5"/>
          <p:cNvPicPr>
            <a:picLocks noChangeAspect="1"/>
          </p:cNvPicPr>
          <p:nvPr/>
        </p:nvPicPr>
        <p:blipFill>
          <a:blip r:embed="rId2"/>
          <a:stretch>
            <a:fillRect/>
          </a:stretch>
        </p:blipFill>
        <p:spPr>
          <a:xfrm>
            <a:off x="4115133" y="3214693"/>
            <a:ext cx="2552381" cy="780952"/>
          </a:xfrm>
          <a:prstGeom prst="rect">
            <a:avLst/>
          </a:prstGeom>
        </p:spPr>
      </p:pic>
      <p:sp>
        <p:nvSpPr>
          <p:cNvPr id="7" name="内容占位符 2"/>
          <p:cNvSpPr txBox="1"/>
          <p:nvPr/>
        </p:nvSpPr>
        <p:spPr>
          <a:xfrm>
            <a:off x="764097" y="40082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当</a:t>
            </a:r>
            <a:r>
              <a:rPr lang="en-US" altLang="zh-CN" dirty="0"/>
              <a:t>L</a:t>
            </a:r>
            <a:r>
              <a:rPr lang="zh-CN" altLang="en-US" dirty="0"/>
              <a:t>，</a:t>
            </a:r>
            <a:r>
              <a:rPr lang="en-US" altLang="zh-CN" dirty="0"/>
              <a:t>R</a:t>
            </a:r>
            <a:r>
              <a:rPr lang="zh-CN" altLang="en-US" dirty="0"/>
              <a:t>移动一次时，只有一种颜色的</a:t>
            </a:r>
            <a:r>
              <a:rPr lang="en-US" altLang="zh-CN" dirty="0" err="1"/>
              <a:t>cnt</a:t>
            </a:r>
            <a:r>
              <a:rPr lang="zh-CN" altLang="en-US" dirty="0"/>
              <a:t>值发生变化。</a:t>
            </a:r>
            <a:endParaRPr lang="en-US" altLang="zh-CN" dirty="0"/>
          </a:p>
          <a:p>
            <a:r>
              <a:rPr lang="zh-CN" altLang="en-US" dirty="0"/>
              <a:t>因此</a:t>
            </a:r>
            <a:r>
              <a:rPr lang="en-US" altLang="zh-CN" dirty="0"/>
              <a:t>Ans=Ans-</a:t>
            </a:r>
            <a:r>
              <a:rPr lang="en-US" altLang="zh-CN" dirty="0" err="1"/>
              <a:t>old_cnt</a:t>
            </a:r>
            <a:r>
              <a:rPr lang="en-US" altLang="zh-CN" dirty="0"/>
              <a:t>[col[</a:t>
            </a:r>
            <a:r>
              <a:rPr lang="en-US" altLang="zh-CN" dirty="0" err="1"/>
              <a:t>i</a:t>
            </a:r>
            <a:r>
              <a:rPr lang="en-US" altLang="zh-CN" dirty="0"/>
              <a:t>]]^2+new_cnt[col[</a:t>
            </a:r>
            <a:r>
              <a:rPr lang="en-US" altLang="zh-CN" dirty="0" err="1"/>
              <a:t>i</a:t>
            </a:r>
            <a:r>
              <a:rPr lang="en-US" altLang="zh-CN" dirty="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1020487" y="239109"/>
            <a:ext cx="4893752" cy="52740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756" y="207183"/>
            <a:ext cx="10350731" cy="1006475"/>
          </a:xfrm>
        </p:spPr>
        <p:txBody>
          <a:bodyPr/>
          <a:lstStyle/>
          <a:p>
            <a:r>
              <a:rPr lang="zh-CN" altLang="en-US" dirty="0"/>
              <a:t>线段树能解决一些区间查询的问题。</a:t>
            </a:r>
          </a:p>
        </p:txBody>
      </p:sp>
      <p:sp>
        <p:nvSpPr>
          <p:cNvPr id="3" name="内容占位符 2"/>
          <p:cNvSpPr>
            <a:spLocks noGrp="1"/>
          </p:cNvSpPr>
          <p:nvPr>
            <p:ph idx="1"/>
          </p:nvPr>
        </p:nvSpPr>
        <p:spPr>
          <a:xfrm>
            <a:off x="721822" y="2064760"/>
            <a:ext cx="10515600" cy="3479829"/>
          </a:xfrm>
        </p:spPr>
        <p:txBody>
          <a:bodyPr>
            <a:normAutofit fontScale="92500" lnSpcReduction="10000"/>
          </a:bodyPr>
          <a:lstStyle/>
          <a:p>
            <a:pPr marL="0" indent="0">
              <a:buNone/>
            </a:pPr>
            <a:r>
              <a:rPr lang="zh-CN" altLang="en-US" dirty="0"/>
              <a:t>敌兵布阵</a:t>
            </a:r>
            <a:r>
              <a:rPr lang="en-US" altLang="zh-CN" dirty="0"/>
              <a:t>(HDU-1166)</a:t>
            </a:r>
            <a:endParaRPr lang="en-US" altLang="zh-CN" dirty="0"/>
          </a:p>
          <a:p>
            <a:pPr marL="0" indent="0">
              <a:buNone/>
            </a:pPr>
            <a:r>
              <a:rPr lang="zh-CN" altLang="en-US" dirty="0"/>
              <a:t>有</a:t>
            </a:r>
            <a:r>
              <a:rPr lang="en-US" altLang="zh-CN" dirty="0"/>
              <a:t>n(n&lt;=50000) </a:t>
            </a:r>
            <a:r>
              <a:rPr lang="zh-CN" altLang="en-US" dirty="0"/>
              <a:t>个兵营，第</a:t>
            </a:r>
            <a:r>
              <a:rPr lang="en-US" altLang="zh-CN" dirty="0" err="1"/>
              <a:t>i</a:t>
            </a:r>
            <a:r>
              <a:rPr lang="zh-CN" altLang="en-US" dirty="0"/>
              <a:t>个兵营里有</a:t>
            </a:r>
            <a:r>
              <a:rPr lang="en-US" altLang="zh-CN" dirty="0"/>
              <a:t>a(</a:t>
            </a:r>
            <a:r>
              <a:rPr lang="en-US" altLang="zh-CN" dirty="0" err="1"/>
              <a:t>i</a:t>
            </a:r>
            <a:r>
              <a:rPr lang="en-US" altLang="zh-CN" dirty="0"/>
              <a:t>)</a:t>
            </a:r>
            <a:r>
              <a:rPr lang="zh-CN" altLang="en-US" dirty="0"/>
              <a:t>个人，有</a:t>
            </a:r>
            <a:r>
              <a:rPr lang="en-US" altLang="zh-CN" dirty="0"/>
              <a:t>m(m&lt;=40000) </a:t>
            </a:r>
            <a:r>
              <a:rPr lang="zh-CN" altLang="en-US" dirty="0"/>
              <a:t>条命令。</a:t>
            </a:r>
            <a:endParaRPr lang="en-US" altLang="zh-CN" dirty="0"/>
          </a:p>
          <a:p>
            <a:pPr marL="0" indent="0">
              <a:buNone/>
            </a:pPr>
            <a:r>
              <a:rPr lang="zh-CN" altLang="en-US" dirty="0"/>
              <a:t>命令为以下三种：</a:t>
            </a:r>
            <a:endParaRPr lang="en-US" altLang="zh-CN" dirty="0"/>
          </a:p>
          <a:p>
            <a:pPr marL="514350" indent="-514350">
              <a:buAutoNum type="arabicParenBoth"/>
            </a:pPr>
            <a:r>
              <a:rPr lang="en-US" altLang="zh-CN" dirty="0"/>
              <a:t>Add </a:t>
            </a:r>
            <a:r>
              <a:rPr lang="en-US" altLang="zh-CN" dirty="0" err="1"/>
              <a:t>i</a:t>
            </a:r>
            <a:r>
              <a:rPr lang="en-US" altLang="zh-CN" dirty="0"/>
              <a:t> j </a:t>
            </a:r>
            <a:r>
              <a:rPr lang="zh-CN" altLang="en-US" dirty="0"/>
              <a:t>表示第 </a:t>
            </a:r>
            <a:r>
              <a:rPr lang="en-US" altLang="zh-CN" dirty="0" err="1"/>
              <a:t>i</a:t>
            </a:r>
            <a:r>
              <a:rPr lang="en-US" altLang="zh-CN" dirty="0"/>
              <a:t> </a:t>
            </a:r>
            <a:r>
              <a:rPr lang="zh-CN" altLang="en-US" dirty="0"/>
              <a:t>个营地增加</a:t>
            </a:r>
            <a:r>
              <a:rPr lang="en-US" altLang="zh-CN" dirty="0"/>
              <a:t>j</a:t>
            </a:r>
            <a:r>
              <a:rPr lang="zh-CN" altLang="en-US" dirty="0"/>
              <a:t>个人。</a:t>
            </a:r>
            <a:endParaRPr lang="en-US" altLang="zh-CN" dirty="0"/>
          </a:p>
          <a:p>
            <a:pPr marL="514350" indent="-514350">
              <a:buAutoNum type="arabicParenBoth"/>
            </a:pPr>
            <a:r>
              <a:rPr lang="en-US" altLang="zh-CN" dirty="0"/>
              <a:t>Sub </a:t>
            </a:r>
            <a:r>
              <a:rPr lang="en-US" altLang="zh-CN" dirty="0" err="1"/>
              <a:t>i</a:t>
            </a:r>
            <a:r>
              <a:rPr lang="en-US" altLang="zh-CN" dirty="0"/>
              <a:t> j </a:t>
            </a:r>
            <a:r>
              <a:rPr lang="zh-CN" altLang="en-US" dirty="0"/>
              <a:t>表示第 </a:t>
            </a:r>
            <a:r>
              <a:rPr lang="en-US" altLang="zh-CN" dirty="0" err="1"/>
              <a:t>i</a:t>
            </a:r>
            <a:r>
              <a:rPr lang="en-US" altLang="zh-CN" dirty="0"/>
              <a:t> </a:t>
            </a:r>
            <a:r>
              <a:rPr lang="zh-CN" altLang="en-US" dirty="0"/>
              <a:t>个营地减少</a:t>
            </a:r>
            <a:r>
              <a:rPr lang="en-US" altLang="zh-CN" dirty="0"/>
              <a:t>j</a:t>
            </a:r>
            <a:r>
              <a:rPr lang="zh-CN" altLang="en-US" dirty="0"/>
              <a:t>个人。</a:t>
            </a:r>
            <a:endParaRPr lang="en-US" altLang="zh-CN" dirty="0"/>
          </a:p>
          <a:p>
            <a:pPr marL="514350" indent="-514350">
              <a:buAutoNum type="arabicParenBoth"/>
            </a:pPr>
            <a:r>
              <a:rPr lang="en-US" altLang="zh-CN" dirty="0"/>
              <a:t>Query </a:t>
            </a:r>
            <a:r>
              <a:rPr lang="en-US" altLang="zh-CN" dirty="0" err="1"/>
              <a:t>i</a:t>
            </a:r>
            <a:r>
              <a:rPr lang="en-US" altLang="zh-CN" dirty="0"/>
              <a:t> j </a:t>
            </a:r>
            <a:r>
              <a:rPr lang="zh-CN" altLang="en-US" dirty="0"/>
              <a:t>表示询问第 </a:t>
            </a:r>
            <a:r>
              <a:rPr lang="en-US" altLang="zh-CN" dirty="0" err="1"/>
              <a:t>i</a:t>
            </a:r>
            <a:r>
              <a:rPr lang="en-US" altLang="zh-CN" dirty="0"/>
              <a:t> </a:t>
            </a:r>
            <a:r>
              <a:rPr lang="zh-CN" altLang="en-US" dirty="0"/>
              <a:t>到第 </a:t>
            </a:r>
            <a:r>
              <a:rPr lang="en-US" altLang="zh-CN" dirty="0"/>
              <a:t>j </a:t>
            </a:r>
            <a:r>
              <a:rPr lang="zh-CN" altLang="en-US" dirty="0"/>
              <a:t>个营地的总人数，即</a:t>
            </a:r>
            <a:r>
              <a:rPr lang="en-US" altLang="zh-CN" dirty="0"/>
              <a:t>a(</a:t>
            </a:r>
            <a:r>
              <a:rPr lang="en-US" altLang="zh-CN" dirty="0" err="1"/>
              <a:t>i</a:t>
            </a:r>
            <a:r>
              <a:rPr lang="en-US" altLang="zh-CN" dirty="0"/>
              <a:t>)+a(i+1)+…a(j-1)+a(j)</a:t>
            </a:r>
            <a:r>
              <a:rPr lang="zh-CN" altLang="en-US" dirty="0"/>
              <a:t>。</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3300" y="581025"/>
            <a:ext cx="10515600" cy="4351338"/>
          </a:xfrm>
        </p:spPr>
        <p:txBody>
          <a:bodyPr/>
          <a:lstStyle/>
          <a:p>
            <a:r>
              <a:rPr lang="zh-CN" altLang="en-US" dirty="0"/>
              <a:t>练习题：</a:t>
            </a:r>
            <a:endParaRPr lang="en-US" altLang="zh-CN" dirty="0"/>
          </a:p>
          <a:p>
            <a:r>
              <a:rPr lang="zh-CN" altLang="en-US" dirty="0"/>
              <a:t>线段树：</a:t>
            </a:r>
            <a:r>
              <a:rPr lang="en-US" altLang="zh-CN" dirty="0"/>
              <a:t>XDOJ-1009-Josephus</a:t>
            </a:r>
            <a:r>
              <a:rPr lang="zh-CN" altLang="en-US" dirty="0"/>
              <a:t>环的复仇</a:t>
            </a:r>
            <a:endParaRPr lang="en-US" altLang="zh-CN" dirty="0"/>
          </a:p>
          <a:p>
            <a:r>
              <a:rPr lang="zh-CN" altLang="en-US" dirty="0"/>
              <a:t>树状数组：</a:t>
            </a:r>
            <a:r>
              <a:rPr lang="en-US" altLang="zh-CN" dirty="0"/>
              <a:t>XDOJ-1163-Simple Problem A</a:t>
            </a:r>
            <a:r>
              <a:rPr lang="zh-CN" altLang="en-US" dirty="0"/>
              <a:t>（</a:t>
            </a:r>
            <a:r>
              <a:rPr lang="en-US" altLang="zh-CN" dirty="0"/>
              <a:t>+</a:t>
            </a:r>
            <a:r>
              <a:rPr lang="zh-CN" altLang="en-US" dirty="0"/>
              <a:t>数论知识）</a:t>
            </a:r>
            <a:endParaRPr lang="en-US" altLang="zh-CN" dirty="0"/>
          </a:p>
          <a:p>
            <a:r>
              <a:rPr lang="zh-CN" altLang="en-US" dirty="0"/>
              <a:t>并查集：</a:t>
            </a:r>
            <a:r>
              <a:rPr lang="en-US" altLang="zh-CN" dirty="0"/>
              <a:t>XDOJ-1157-Tom</a:t>
            </a:r>
            <a:r>
              <a:rPr lang="zh-CN" altLang="en-US" dirty="0"/>
              <a:t>的树（</a:t>
            </a:r>
            <a:r>
              <a:rPr lang="en-US" altLang="zh-CN" dirty="0"/>
              <a:t>+</a:t>
            </a:r>
            <a:r>
              <a:rPr lang="zh-CN" altLang="en-US" dirty="0"/>
              <a:t>图论知识）</a:t>
            </a:r>
            <a:endParaRPr lang="en-US" altLang="zh-CN" dirty="0"/>
          </a:p>
          <a:p>
            <a:r>
              <a:rPr lang="en-US" altLang="zh-CN" dirty="0"/>
              <a:t>ACM-XDU-SUMMERTRAINING-DAY8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3385" y="420774"/>
            <a:ext cx="10515600" cy="1333211"/>
          </a:xfrm>
        </p:spPr>
        <p:txBody>
          <a:bodyPr/>
          <a:lstStyle/>
          <a:p>
            <a:r>
              <a:rPr lang="zh-CN" altLang="en-US" dirty="0"/>
              <a:t>如果暴力地遍历一遍数组来完成每种操作，那么复杂度是 </a:t>
            </a:r>
            <a:r>
              <a:rPr lang="en-US" altLang="zh-CN" dirty="0"/>
              <a:t>O(n)</a:t>
            </a:r>
            <a:r>
              <a:rPr lang="zh-CN" altLang="en-US" dirty="0"/>
              <a:t>，而一共有</a:t>
            </a:r>
            <a:r>
              <a:rPr lang="en-US" altLang="zh-CN" dirty="0"/>
              <a:t>m</a:t>
            </a:r>
            <a:r>
              <a:rPr lang="zh-CN" altLang="en-US" dirty="0"/>
              <a:t>种操作，复杂度是</a:t>
            </a:r>
            <a:r>
              <a:rPr lang="en-US" altLang="zh-CN" dirty="0"/>
              <a:t>O(nm)</a:t>
            </a:r>
            <a:r>
              <a:rPr lang="zh-CN" altLang="en-US" dirty="0"/>
              <a:t>，</a:t>
            </a:r>
            <a:r>
              <a:rPr lang="en-US" altLang="zh-CN" dirty="0"/>
              <a:t>n*m=2*10^9</a:t>
            </a:r>
            <a:r>
              <a:rPr lang="zh-CN" altLang="en-US" dirty="0"/>
              <a:t>，会时间超限。（大致上可认为普通计算机每秒可以运算</a:t>
            </a:r>
            <a:r>
              <a:rPr lang="en-US" altLang="zh-CN" dirty="0"/>
              <a:t>10^8</a:t>
            </a:r>
            <a:r>
              <a:rPr lang="zh-CN" altLang="en-US" dirty="0"/>
              <a:t>次）。</a:t>
            </a:r>
            <a:endParaRPr lang="en-US" altLang="zh-CN" dirty="0"/>
          </a:p>
          <a:p>
            <a:endParaRPr lang="zh-CN" altLang="en-US" dirty="0"/>
          </a:p>
        </p:txBody>
      </p:sp>
      <p:sp>
        <p:nvSpPr>
          <p:cNvPr id="6" name="内容占位符 2"/>
          <p:cNvSpPr txBox="1"/>
          <p:nvPr/>
        </p:nvSpPr>
        <p:spPr>
          <a:xfrm>
            <a:off x="865909" y="3357938"/>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endParaRPr lang="zh-CN" altLang="en-US" dirty="0"/>
          </a:p>
        </p:txBody>
      </p:sp>
      <p:sp>
        <p:nvSpPr>
          <p:cNvPr id="8" name="内容占位符 2"/>
          <p:cNvSpPr txBox="1"/>
          <p:nvPr/>
        </p:nvSpPr>
        <p:spPr>
          <a:xfrm>
            <a:off x="763385" y="1889356"/>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endParaRPr lang="zh-CN" altLang="en-US" dirty="0"/>
          </a:p>
        </p:txBody>
      </p:sp>
      <p:sp>
        <p:nvSpPr>
          <p:cNvPr id="9" name="内容占位符 2"/>
          <p:cNvSpPr txBox="1"/>
          <p:nvPr/>
        </p:nvSpPr>
        <p:spPr>
          <a:xfrm>
            <a:off x="1018309" y="3510338"/>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endParaRPr lang="zh-CN" altLang="en-US" dirty="0"/>
          </a:p>
        </p:txBody>
      </p:sp>
      <p:sp>
        <p:nvSpPr>
          <p:cNvPr id="10" name="内容占位符 2"/>
          <p:cNvSpPr txBox="1"/>
          <p:nvPr/>
        </p:nvSpPr>
        <p:spPr>
          <a:xfrm>
            <a:off x="763385" y="1889356"/>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这是一个经典的（单点修改，区间查询的问题）</a:t>
            </a:r>
          </a:p>
        </p:txBody>
      </p:sp>
      <p:sp>
        <p:nvSpPr>
          <p:cNvPr id="11" name="内容占位符 2"/>
          <p:cNvSpPr txBox="1"/>
          <p:nvPr/>
        </p:nvSpPr>
        <p:spPr>
          <a:xfrm>
            <a:off x="610985" y="2691332"/>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endParaRPr lang="zh-CN" altLang="en-US" dirty="0"/>
          </a:p>
        </p:txBody>
      </p:sp>
      <p:sp>
        <p:nvSpPr>
          <p:cNvPr id="12" name="内容占位符 2"/>
          <p:cNvSpPr txBox="1"/>
          <p:nvPr/>
        </p:nvSpPr>
        <p:spPr>
          <a:xfrm>
            <a:off x="763385" y="2645209"/>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建立一棵线段树，区间为</a:t>
            </a:r>
            <a:r>
              <a:rPr lang="en-US" altLang="zh-CN" dirty="0"/>
              <a:t>[L,R]</a:t>
            </a:r>
            <a:r>
              <a:rPr lang="zh-CN" altLang="en-US" dirty="0"/>
              <a:t>的结点存放</a:t>
            </a:r>
            <a:r>
              <a:rPr lang="en-US" altLang="zh-CN" dirty="0"/>
              <a:t>L</a:t>
            </a:r>
            <a:r>
              <a:rPr lang="zh-CN" altLang="en-US" dirty="0"/>
              <a:t>到</a:t>
            </a:r>
            <a:r>
              <a:rPr lang="en-US" altLang="zh-CN" dirty="0"/>
              <a:t>R</a:t>
            </a:r>
            <a:r>
              <a:rPr lang="zh-CN" altLang="en-US" dirty="0"/>
              <a:t>的</a:t>
            </a:r>
            <a:r>
              <a:rPr lang="en-US" altLang="zh-CN" dirty="0"/>
              <a:t>a</a:t>
            </a:r>
            <a:r>
              <a:rPr lang="zh-CN" altLang="en-US" dirty="0"/>
              <a:t>数组之和，即： </a:t>
            </a:r>
            <a:r>
              <a:rPr lang="en-US" altLang="zh-CN" dirty="0"/>
              <a:t>a(L)+a(L+1)+…a(R-1)+a(R) </a:t>
            </a:r>
            <a:r>
              <a:rPr lang="zh-CN" altLang="en-US" dirty="0"/>
              <a:t>。</a:t>
            </a:r>
          </a:p>
        </p:txBody>
      </p:sp>
      <p:sp>
        <p:nvSpPr>
          <p:cNvPr id="13" name="内容占位符 2"/>
          <p:cNvSpPr txBox="1"/>
          <p:nvPr/>
        </p:nvSpPr>
        <p:spPr>
          <a:xfrm>
            <a:off x="1170709" y="3662738"/>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865909" y="3357938"/>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endParaRPr lang="zh-CN" altLang="en-US" dirty="0"/>
          </a:p>
        </p:txBody>
      </p:sp>
      <p:sp>
        <p:nvSpPr>
          <p:cNvPr id="5" name="内容占位符 2"/>
          <p:cNvSpPr txBox="1"/>
          <p:nvPr/>
        </p:nvSpPr>
        <p:spPr>
          <a:xfrm>
            <a:off x="1018309" y="3510338"/>
            <a:ext cx="10515600" cy="133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6" name="内容占位符 2"/>
          <p:cNvSpPr txBox="1"/>
          <p:nvPr/>
        </p:nvSpPr>
        <p:spPr>
          <a:xfrm>
            <a:off x="538942" y="703406"/>
            <a:ext cx="10515600" cy="1902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查询操作相当于沿着线段树的左右两条链下去，若遍历到区间</a:t>
            </a:r>
            <a:r>
              <a:rPr lang="en-US" altLang="zh-CN" dirty="0"/>
              <a:t>[</a:t>
            </a:r>
            <a:r>
              <a:rPr lang="en-US" altLang="zh-CN" dirty="0" err="1"/>
              <a:t>l,r</a:t>
            </a:r>
            <a:r>
              <a:rPr lang="en-US" altLang="zh-CN" dirty="0"/>
              <a:t>]</a:t>
            </a:r>
            <a:r>
              <a:rPr lang="zh-CN" altLang="en-US" dirty="0"/>
              <a:t>是询问区间</a:t>
            </a:r>
            <a:r>
              <a:rPr lang="en-US" altLang="zh-CN" dirty="0"/>
              <a:t>[L,R]</a:t>
            </a:r>
            <a:r>
              <a:rPr lang="zh-CN" altLang="en-US" dirty="0"/>
              <a:t>的子区间，那么答案加上这个区间，终止访问，否则继续访问左右子树。</a:t>
            </a:r>
            <a:endParaRPr lang="en-US" altLang="zh-CN" dirty="0"/>
          </a:p>
        </p:txBody>
      </p:sp>
      <p:pic>
        <p:nvPicPr>
          <p:cNvPr id="11" name="图片 10"/>
          <p:cNvPicPr>
            <a:picLocks noChangeAspect="1"/>
          </p:cNvPicPr>
          <p:nvPr/>
        </p:nvPicPr>
        <p:blipFill>
          <a:blip r:embed="rId1"/>
          <a:stretch>
            <a:fillRect/>
          </a:stretch>
        </p:blipFill>
        <p:spPr>
          <a:xfrm>
            <a:off x="272688" y="2963581"/>
            <a:ext cx="5019048" cy="3361905"/>
          </a:xfrm>
          <a:prstGeom prst="rect">
            <a:avLst/>
          </a:prstGeom>
        </p:spPr>
      </p:pic>
      <p:cxnSp>
        <p:nvCxnSpPr>
          <p:cNvPr id="13" name="直接箭头连接符 12"/>
          <p:cNvCxnSpPr/>
          <p:nvPr/>
        </p:nvCxnSpPr>
        <p:spPr>
          <a:xfrm flipH="1">
            <a:off x="2205864" y="3565256"/>
            <a:ext cx="407324" cy="37407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flipH="1">
            <a:off x="3153515" y="4124584"/>
            <a:ext cx="257695" cy="43344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3153515" y="3517151"/>
            <a:ext cx="211974" cy="4702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2212558" y="4134642"/>
            <a:ext cx="196968" cy="40081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H="1">
            <a:off x="3045450" y="4775393"/>
            <a:ext cx="236912" cy="37304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3" name="图片 22"/>
          <p:cNvPicPr>
            <a:picLocks noChangeAspect="1"/>
          </p:cNvPicPr>
          <p:nvPr/>
        </p:nvPicPr>
        <p:blipFill>
          <a:blip r:embed="rId2"/>
          <a:stretch>
            <a:fillRect/>
          </a:stretch>
        </p:blipFill>
        <p:spPr>
          <a:xfrm>
            <a:off x="6391141" y="2963581"/>
            <a:ext cx="4895238" cy="3380952"/>
          </a:xfrm>
          <a:prstGeom prst="rect">
            <a:avLst/>
          </a:prstGeom>
        </p:spPr>
      </p:pic>
      <p:cxnSp>
        <p:nvCxnSpPr>
          <p:cNvPr id="24" name="直接箭头连接符 23"/>
          <p:cNvCxnSpPr/>
          <p:nvPr/>
        </p:nvCxnSpPr>
        <p:spPr>
          <a:xfrm>
            <a:off x="9454341" y="3458373"/>
            <a:ext cx="379615" cy="43794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10163693" y="4124171"/>
            <a:ext cx="318656" cy="3998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9491283" y="4118617"/>
            <a:ext cx="342673" cy="4230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a:off x="10323021" y="4773220"/>
            <a:ext cx="207819" cy="39611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8315951" y="4118617"/>
            <a:ext cx="296034" cy="40543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H="1">
            <a:off x="7643092" y="4136790"/>
            <a:ext cx="266461" cy="36908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flipH="1">
            <a:off x="8351944" y="3487091"/>
            <a:ext cx="375718" cy="40922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H="1">
            <a:off x="7362770" y="4757213"/>
            <a:ext cx="223744" cy="3882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a:off x="7344524" y="5377204"/>
            <a:ext cx="189808" cy="43077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1827889" y="6434132"/>
            <a:ext cx="1537600" cy="369332"/>
          </a:xfrm>
          <a:prstGeom prst="rect">
            <a:avLst/>
          </a:prstGeom>
          <a:noFill/>
        </p:spPr>
        <p:txBody>
          <a:bodyPr wrap="none" rtlCol="0">
            <a:spAutoFit/>
          </a:bodyPr>
          <a:lstStyle/>
          <a:p>
            <a:r>
              <a:rPr lang="zh-CN" altLang="en-US" dirty="0"/>
              <a:t>询问区间</a:t>
            </a:r>
            <a:r>
              <a:rPr lang="en-US" altLang="zh-CN" dirty="0"/>
              <a:t>[4,7]</a:t>
            </a:r>
            <a:endParaRPr lang="zh-CN" altLang="en-US" dirty="0"/>
          </a:p>
        </p:txBody>
      </p:sp>
      <p:sp>
        <p:nvSpPr>
          <p:cNvPr id="45" name="文本框 44"/>
          <p:cNvSpPr txBox="1"/>
          <p:nvPr/>
        </p:nvSpPr>
        <p:spPr>
          <a:xfrm>
            <a:off x="8125019" y="6375807"/>
            <a:ext cx="1537600" cy="369332"/>
          </a:xfrm>
          <a:prstGeom prst="rect">
            <a:avLst/>
          </a:prstGeom>
          <a:noFill/>
        </p:spPr>
        <p:txBody>
          <a:bodyPr wrap="none" rtlCol="0">
            <a:spAutoFit/>
          </a:bodyPr>
          <a:lstStyle/>
          <a:p>
            <a:r>
              <a:rPr lang="zh-CN" altLang="en-US" dirty="0"/>
              <a:t>询问区间</a:t>
            </a:r>
            <a:r>
              <a:rPr lang="en-US" altLang="zh-CN" dirty="0"/>
              <a:t>[2,9]</a:t>
            </a:r>
            <a:endParaRPr lang="zh-CN" altLang="en-US" dirty="0"/>
          </a:p>
        </p:txBody>
      </p:sp>
      <p:sp>
        <p:nvSpPr>
          <p:cNvPr id="46" name="内容占位符 2"/>
          <p:cNvSpPr txBox="1"/>
          <p:nvPr/>
        </p:nvSpPr>
        <p:spPr>
          <a:xfrm>
            <a:off x="538942" y="1498561"/>
            <a:ext cx="10515600" cy="1902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pPr marL="0" indent="0">
              <a:buNone/>
            </a:pPr>
            <a:endParaRPr lang="en-US" altLang="zh-CN" dirty="0"/>
          </a:p>
          <a:p>
            <a:r>
              <a:rPr lang="zh-CN" altLang="en-US" dirty="0"/>
              <a:t>之前说过，链的长度是</a:t>
            </a:r>
            <a:r>
              <a:rPr lang="en-US" altLang="zh-CN" dirty="0" err="1"/>
              <a:t>logn</a:t>
            </a:r>
            <a:r>
              <a:rPr lang="zh-CN" altLang="en-US" dirty="0"/>
              <a:t>级别的，因此一次询问只要</a:t>
            </a:r>
            <a:r>
              <a:rPr lang="en-US" altLang="zh-CN" dirty="0" err="1"/>
              <a:t>logn</a:t>
            </a:r>
            <a:r>
              <a:rPr lang="zh-CN" altLang="en-US" dirty="0"/>
              <a:t>的时间，总复杂度是</a:t>
            </a:r>
            <a:r>
              <a:rPr lang="en-US" altLang="zh-CN" dirty="0"/>
              <a:t>O(</a:t>
            </a:r>
            <a:r>
              <a:rPr lang="en-US" altLang="zh-CN" dirty="0" err="1"/>
              <a:t>mlogn</a:t>
            </a:r>
            <a:r>
              <a:rPr lang="en-US" altLang="zh-CN" dirty="0"/>
              <a:t>)</a:t>
            </a:r>
            <a:r>
              <a:rPr lang="zh-CN" altLang="en-US" dirty="0"/>
              <a:t>。询问的时限问题解决了。</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538942" y="703406"/>
            <a:ext cx="10515600" cy="1902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a:lstStyle>
          <a:p>
            <a:r>
              <a:rPr lang="zh-CN" altLang="en-US" dirty="0"/>
              <a:t>对于修改操作，也是同样的思路，沿着一条链下去，将表示这个点的区间修改完后，回溯的过程中更新包含这条链的区间和就行了。根询问一样，复杂度也是</a:t>
            </a:r>
            <a:r>
              <a:rPr lang="en-US" altLang="zh-CN" dirty="0"/>
              <a:t>O(</a:t>
            </a:r>
            <a:r>
              <a:rPr lang="en-US" altLang="zh-CN" dirty="0" err="1"/>
              <a:t>mlogn</a:t>
            </a:r>
            <a:r>
              <a:rPr lang="en-US" altLang="zh-CN" dirty="0"/>
              <a:t>)</a:t>
            </a:r>
            <a:r>
              <a:rPr lang="zh-CN" altLang="en-US" dirty="0"/>
              <a:t>。</a:t>
            </a:r>
            <a:endParaRPr lang="en-US" altLang="zh-CN" dirty="0"/>
          </a:p>
        </p:txBody>
      </p:sp>
      <p:pic>
        <p:nvPicPr>
          <p:cNvPr id="6" name="图片 5"/>
          <p:cNvPicPr>
            <a:picLocks noChangeAspect="1"/>
          </p:cNvPicPr>
          <p:nvPr/>
        </p:nvPicPr>
        <p:blipFill>
          <a:blip r:embed="rId1"/>
          <a:stretch>
            <a:fillRect/>
          </a:stretch>
        </p:blipFill>
        <p:spPr>
          <a:xfrm>
            <a:off x="3246866" y="2010751"/>
            <a:ext cx="5000000" cy="3152381"/>
          </a:xfrm>
          <a:prstGeom prst="rect">
            <a:avLst/>
          </a:prstGeom>
        </p:spPr>
      </p:pic>
      <p:cxnSp>
        <p:nvCxnSpPr>
          <p:cNvPr id="9" name="直接箭头连接符 8"/>
          <p:cNvCxnSpPr/>
          <p:nvPr/>
        </p:nvCxnSpPr>
        <p:spPr>
          <a:xfrm>
            <a:off x="6154190" y="2459664"/>
            <a:ext cx="412865" cy="30439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H="1">
            <a:off x="6213764" y="3102337"/>
            <a:ext cx="293716" cy="38900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5951913" y="3677425"/>
            <a:ext cx="261851" cy="40412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5947757" y="4336353"/>
            <a:ext cx="266007" cy="36865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237752" y="5501410"/>
            <a:ext cx="1018227" cy="369332"/>
          </a:xfrm>
          <a:prstGeom prst="rect">
            <a:avLst/>
          </a:prstGeom>
          <a:noFill/>
        </p:spPr>
        <p:txBody>
          <a:bodyPr wrap="none" rtlCol="0">
            <a:spAutoFit/>
          </a:bodyPr>
          <a:lstStyle/>
          <a:p>
            <a:r>
              <a:rPr lang="zh-CN" altLang="en-US" dirty="0"/>
              <a:t>修改</a:t>
            </a:r>
            <a:r>
              <a:rPr lang="en-US" altLang="zh-CN" dirty="0"/>
              <a:t>a(7)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8314113" cy="341457"/>
          </a:xfrm>
        </p:spPr>
        <p:txBody>
          <a:bodyPr>
            <a:normAutofit fontScale="90000"/>
          </a:bodyPr>
          <a:lstStyle/>
          <a:p>
            <a:r>
              <a:rPr lang="zh-CN" altLang="en-US" dirty="0"/>
              <a:t>接下来讲区间修改区间查询的问题</a:t>
            </a:r>
          </a:p>
        </p:txBody>
      </p:sp>
      <p:sp>
        <p:nvSpPr>
          <p:cNvPr id="3" name="内容占位符 2"/>
          <p:cNvSpPr>
            <a:spLocks noGrp="1"/>
          </p:cNvSpPr>
          <p:nvPr>
            <p:ph idx="1"/>
          </p:nvPr>
        </p:nvSpPr>
        <p:spPr>
          <a:xfrm>
            <a:off x="838200" y="1336542"/>
            <a:ext cx="10515600" cy="4964050"/>
          </a:xfrm>
        </p:spPr>
        <p:txBody>
          <a:bodyPr/>
          <a:lstStyle/>
          <a:p>
            <a:r>
              <a:rPr lang="en-US" altLang="zh-CN" dirty="0"/>
              <a:t>POJ-3468-A Simple Problem with Integers</a:t>
            </a:r>
            <a:endParaRPr lang="en-US" altLang="zh-CN" dirty="0"/>
          </a:p>
          <a:p>
            <a:r>
              <a:rPr lang="zh-CN" altLang="en-US" dirty="0"/>
              <a:t>有一个大小为 </a:t>
            </a:r>
            <a:r>
              <a:rPr lang="en-US" altLang="zh-CN" dirty="0"/>
              <a:t>n(n&lt;=100000) </a:t>
            </a:r>
            <a:r>
              <a:rPr lang="zh-CN" altLang="en-US" dirty="0"/>
              <a:t>的数组，有</a:t>
            </a:r>
            <a:r>
              <a:rPr lang="en-US" altLang="zh-CN" dirty="0"/>
              <a:t>q(q&lt;=100000) </a:t>
            </a:r>
            <a:r>
              <a:rPr lang="zh-CN" altLang="en-US" dirty="0"/>
              <a:t>次操作。</a:t>
            </a:r>
            <a:endParaRPr lang="en-US" altLang="zh-CN" dirty="0"/>
          </a:p>
          <a:p>
            <a:r>
              <a:rPr lang="en-US" altLang="zh-CN" dirty="0"/>
              <a:t>C a b c </a:t>
            </a:r>
            <a:r>
              <a:rPr lang="zh-CN" altLang="en-US" dirty="0"/>
              <a:t>表示将</a:t>
            </a:r>
            <a:r>
              <a:rPr lang="en-US" altLang="zh-CN" dirty="0"/>
              <a:t>[</a:t>
            </a:r>
            <a:r>
              <a:rPr lang="en-US" altLang="zh-CN" dirty="0" err="1"/>
              <a:t>a,b</a:t>
            </a:r>
            <a:r>
              <a:rPr lang="en-US" altLang="zh-CN" dirty="0"/>
              <a:t>]</a:t>
            </a:r>
            <a:r>
              <a:rPr lang="zh-CN" altLang="en-US" dirty="0"/>
              <a:t>区间内的每个数加上</a:t>
            </a:r>
            <a:r>
              <a:rPr lang="en-US" altLang="zh-CN" dirty="0"/>
              <a:t>c</a:t>
            </a:r>
            <a:r>
              <a:rPr lang="zh-CN" altLang="en-US" dirty="0"/>
              <a:t>。</a:t>
            </a:r>
            <a:endParaRPr lang="en-US" altLang="zh-CN" dirty="0"/>
          </a:p>
          <a:p>
            <a:r>
              <a:rPr lang="en-US" altLang="zh-CN" dirty="0"/>
              <a:t>Q a b </a:t>
            </a:r>
            <a:r>
              <a:rPr lang="zh-CN" altLang="en-US" dirty="0"/>
              <a:t>表示询问</a:t>
            </a:r>
            <a:r>
              <a:rPr lang="en-US" altLang="zh-CN" dirty="0"/>
              <a:t>[</a:t>
            </a:r>
            <a:r>
              <a:rPr lang="en-US" altLang="zh-CN" dirty="0" err="1"/>
              <a:t>a,b</a:t>
            </a:r>
            <a:r>
              <a:rPr lang="en-US" altLang="zh-CN" dirty="0"/>
              <a:t>]</a:t>
            </a:r>
            <a:r>
              <a:rPr lang="zh-CN" altLang="en-US" dirty="0"/>
              <a:t>区间内的数字之和。</a:t>
            </a:r>
            <a:r>
              <a:rPr lang="en-US" altLang="zh-CN"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6698</Words>
  <Application>Kingsoft Office WPP</Application>
  <PresentationFormat>宽屏</PresentationFormat>
  <Paragraphs>324</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数据结构基础</vt:lpstr>
      <vt:lpstr>算法竞赛中的基础数据结构：</vt:lpstr>
      <vt:lpstr>PowerPoint 演示文稿</vt:lpstr>
      <vt:lpstr>PowerPoint 演示文稿</vt:lpstr>
      <vt:lpstr>线段树能解决一些区间查询的问题。</vt:lpstr>
      <vt:lpstr>PowerPoint 演示文稿</vt:lpstr>
      <vt:lpstr>PowerPoint 演示文稿</vt:lpstr>
      <vt:lpstr>PowerPoint 演示文稿</vt:lpstr>
      <vt:lpstr>接下来讲区间修改区间查询的问题</vt:lpstr>
      <vt:lpstr>PowerPoint 演示文稿</vt:lpstr>
      <vt:lpstr>Lazy思想</vt:lpstr>
      <vt:lpstr>PowerPoint 演示文稿</vt:lpstr>
      <vt:lpstr>PowerPoint 演示文稿</vt:lpstr>
      <vt:lpstr>HDU-5692-Snacks</vt:lpstr>
      <vt:lpstr>PowerPoint 演示文稿</vt:lpstr>
      <vt:lpstr>PowerPoint 演示文稿</vt:lpstr>
      <vt:lpstr>PowerPoint 演示文稿</vt:lpstr>
      <vt:lpstr>PowerPoint 演示文稿</vt:lpstr>
      <vt:lpstr>PowerPoint 演示文稿</vt:lpstr>
      <vt:lpstr>PowerPoint 演示文稿</vt:lpstr>
      <vt:lpstr>可持久化线段树（主席树）</vt:lpstr>
      <vt:lpstr>PowerPoint 演示文稿</vt:lpstr>
      <vt:lpstr>POJ-2104-K-th Number</vt:lpstr>
      <vt:lpstr>PowerPoint 演示文稿</vt:lpstr>
      <vt:lpstr>PowerPoint 演示文稿</vt:lpstr>
      <vt:lpstr>树状数组</vt:lpstr>
      <vt:lpstr>PowerPoint 演示文稿</vt:lpstr>
      <vt:lpstr>PowerPoint 演示文稿</vt:lpstr>
      <vt:lpstr>PowerPoint 演示文稿</vt:lpstr>
      <vt:lpstr>并查集</vt:lpstr>
      <vt:lpstr>PowerPoint 演示文稿</vt:lpstr>
      <vt:lpstr>PowerPoint 演示文稿</vt:lpstr>
      <vt:lpstr>PowerPoint 演示文稿</vt:lpstr>
      <vt:lpstr>PowerPoint 演示文稿</vt:lpstr>
      <vt:lpstr>POJ-1182-食物链</vt:lpstr>
      <vt:lpstr>PowerPoint 演示文稿</vt:lpstr>
      <vt:lpstr>PowerPoint 演示文稿</vt:lpstr>
      <vt:lpstr>PowerPoint 演示文稿</vt:lpstr>
      <vt:lpstr>PowerPoint 演示文稿</vt:lpstr>
      <vt:lpstr>PowerPoint 演示文稿</vt:lpstr>
      <vt:lpstr>POJ-2492-A Bug’s Life</vt:lpstr>
      <vt:lpstr>PowerPoint 演示文稿</vt:lpstr>
      <vt:lpstr>莫队算法</vt:lpstr>
      <vt:lpstr>PowerPoint 演示文稿</vt:lpstr>
      <vt:lpstr>PowerPoint 演示文稿</vt:lpstr>
      <vt:lpstr>PowerPoint 演示文稿</vt:lpstr>
      <vt:lpstr>小Z的袜子（http://www.tsinsen.com/A1206###）</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数据结构基础</dc:title>
  <dc:creator>Linxiao Jing</dc:creator>
  <cp:lastModifiedBy>bluarry</cp:lastModifiedBy>
  <cp:revision>87</cp:revision>
  <dcterms:created xsi:type="dcterms:W3CDTF">2017-08-26T06:34:15Z</dcterms:created>
  <dcterms:modified xsi:type="dcterms:W3CDTF">2017-08-26T06:34:15Z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