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3" r:id="rId4"/>
    <p:sldId id="262" r:id="rId5"/>
    <p:sldId id="263" r:id="rId6"/>
    <p:sldId id="259" r:id="rId7"/>
    <p:sldId id="281" r:id="rId8"/>
    <p:sldId id="261" r:id="rId9"/>
    <p:sldId id="264" r:id="rId10"/>
    <p:sldId id="294" r:id="rId11"/>
    <p:sldId id="265" r:id="rId12"/>
    <p:sldId id="266" r:id="rId13"/>
    <p:sldId id="267" r:id="rId14"/>
    <p:sldId id="279" r:id="rId15"/>
    <p:sldId id="282" r:id="rId16"/>
    <p:sldId id="283" r:id="rId17"/>
    <p:sldId id="268" r:id="rId18"/>
    <p:sldId id="269" r:id="rId19"/>
    <p:sldId id="280" r:id="rId20"/>
    <p:sldId id="270" r:id="rId21"/>
    <p:sldId id="291" r:id="rId22"/>
    <p:sldId id="271" r:id="rId23"/>
    <p:sldId id="272" r:id="rId24"/>
    <p:sldId id="273" r:id="rId25"/>
    <p:sldId id="274" r:id="rId26"/>
    <p:sldId id="284" r:id="rId27"/>
    <p:sldId id="295" r:id="rId28"/>
    <p:sldId id="275" r:id="rId29"/>
    <p:sldId id="276" r:id="rId30"/>
    <p:sldId id="277" r:id="rId31"/>
    <p:sldId id="292" r:id="rId32"/>
    <p:sldId id="296" r:id="rId33"/>
    <p:sldId id="278" r:id="rId34"/>
    <p:sldId id="289" r:id="rId35"/>
    <p:sldId id="298" r:id="rId36"/>
    <p:sldId id="285" r:id="rId37"/>
    <p:sldId id="286" r:id="rId38"/>
    <p:sldId id="287" r:id="rId39"/>
    <p:sldId id="288" r:id="rId40"/>
    <p:sldId id="29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02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2DDC-4948-473D-AB09-0107337CFDAE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FA9A-77E4-4F9B-8A96-AC0D7084B7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0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Gcd</a:t>
            </a:r>
            <a:r>
              <a:rPr lang="en-US" altLang="zh-CN" dirty="0" smtClean="0"/>
              <a:t>  lcm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FA9A-77E4-4F9B-8A96-AC0D7084B79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8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d=(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d’=(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   </a:t>
            </a:r>
            <a:r>
              <a:rPr lang="en-US" altLang="zh-CN" dirty="0" err="1" smtClean="0"/>
              <a:t>d|a</a:t>
            </a:r>
            <a:r>
              <a:rPr lang="en-US" altLang="zh-CN" dirty="0" smtClean="0"/>
              <a:t>+(-q)b=c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FA9A-77E4-4F9B-8A96-AC0D7084B79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1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解方程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FA9A-77E4-4F9B-8A96-AC0D7084B79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4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EFA9A-77E4-4F9B-8A96-AC0D7084B79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problemset/problem/492/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nod.com/onlineJudge/questionCod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contest/711/problem/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problem=531" TargetMode="External"/><Relationship Id="rId2" Type="http://schemas.openxmlformats.org/officeDocument/2006/relationships/hyperlink" Target="http://poj.org/problem?id=100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acm.hdu.edu.cn/showproblem.php?pid=612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oj.xjtuacm.com/problem/13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2815" TargetMode="External"/><Relationship Id="rId2" Type="http://schemas.openxmlformats.org/officeDocument/2006/relationships/hyperlink" Target="http://acm.xidian.edu.cn/problem.php?id=11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forces.com/group/gRkn7bDfsN/contest/212150/problem/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4673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/>
              <a:t>数论</a:t>
            </a:r>
            <a:r>
              <a:rPr lang="zh-CN" altLang="en-US" sz="5400" dirty="0" smtClean="0"/>
              <a:t>基础</a:t>
            </a:r>
            <a:endParaRPr lang="zh-CN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063848" y="4221088"/>
            <a:ext cx="101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barriery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同余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10147"/>
            <a:ext cx="8728627" cy="14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662139"/>
            <a:ext cx="77343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733425"/>
            <a:ext cx="8001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2676525"/>
            <a:ext cx="78676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138" y="4621213"/>
            <a:ext cx="8210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3326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模意义下的加法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1267" y="212356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模意义下的乘法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96975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3082925"/>
            <a:ext cx="84772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Vanya</a:t>
            </a:r>
            <a:r>
              <a:rPr lang="en-US" altLang="zh-CN" dirty="0" smtClean="0"/>
              <a:t> and 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在矩阵中有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颗苹果树（坐标给定）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一个人移动的单位向量为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dx,dy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dx,dy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每次移动后的位置是</a:t>
            </a:r>
            <a:r>
              <a:rPr lang="en-US" altLang="zh-CN" dirty="0" smtClean="0"/>
              <a:t>((</a:t>
            </a:r>
            <a:r>
              <a:rPr lang="en-US" altLang="zh-CN" dirty="0" err="1" smtClean="0"/>
              <a:t>x+dx</a:t>
            </a:r>
            <a:r>
              <a:rPr lang="en-US" altLang="zh-CN" dirty="0" smtClean="0"/>
              <a:t>)%n,(</a:t>
            </a:r>
            <a:r>
              <a:rPr lang="en-US" altLang="zh-CN" dirty="0" err="1" smtClean="0"/>
              <a:t>y+dy</a:t>
            </a:r>
            <a:r>
              <a:rPr lang="en-US" altLang="zh-CN" dirty="0" smtClean="0"/>
              <a:t>)%n),</a:t>
            </a:r>
            <a:r>
              <a:rPr lang="zh-CN" altLang="en-US" dirty="0" smtClean="0"/>
              <a:t>当走到一个走过的点时停止。</a:t>
            </a:r>
            <a:endParaRPr lang="en-US" altLang="zh-CN" dirty="0" smtClean="0"/>
          </a:p>
          <a:p>
            <a:r>
              <a:rPr lang="zh-CN" altLang="en-US" dirty="0" smtClean="0"/>
              <a:t>问起点在哪个点时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走过的苹果树最多？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pt-BR" altLang="zh-CN" dirty="0" smtClean="0"/>
              <a:t>1 ≤ </a:t>
            </a:r>
            <a:r>
              <a:rPr lang="pt-BR" altLang="zh-CN" i="1" dirty="0" smtClean="0"/>
              <a:t>n</a:t>
            </a:r>
            <a:r>
              <a:rPr lang="pt-BR" altLang="zh-CN" dirty="0" smtClean="0"/>
              <a:t> ≤ 10</a:t>
            </a:r>
            <a:r>
              <a:rPr lang="pt-BR" altLang="zh-CN" baseline="30000" dirty="0" smtClean="0"/>
              <a:t>6</a:t>
            </a:r>
            <a:r>
              <a:rPr lang="pt-BR" altLang="zh-CN" dirty="0" smtClean="0"/>
              <a:t>, 1 ≤ </a:t>
            </a:r>
            <a:r>
              <a:rPr lang="pt-BR" altLang="zh-CN" i="1" dirty="0" smtClean="0"/>
              <a:t>m</a:t>
            </a:r>
            <a:r>
              <a:rPr lang="pt-BR" altLang="zh-CN" dirty="0" smtClean="0"/>
              <a:t> ≤ 10</a:t>
            </a:r>
            <a:r>
              <a:rPr lang="pt-BR" altLang="zh-CN" baseline="30000" dirty="0" smtClean="0"/>
              <a:t>5</a:t>
            </a:r>
            <a:r>
              <a:rPr lang="pt-BR" altLang="zh-CN" dirty="0" smtClean="0"/>
              <a:t>, 1 ≤ </a:t>
            </a:r>
            <a:r>
              <a:rPr lang="pt-BR" altLang="zh-CN" i="1" dirty="0" smtClean="0"/>
              <a:t>dx</a:t>
            </a:r>
            <a:r>
              <a:rPr lang="pt-BR" altLang="zh-CN" dirty="0" smtClean="0"/>
              <a:t>, </a:t>
            </a:r>
            <a:r>
              <a:rPr lang="pt-BR" altLang="zh-CN" i="1" dirty="0" smtClean="0"/>
              <a:t>dy</a:t>
            </a:r>
            <a:r>
              <a:rPr lang="pt-BR" altLang="zh-CN" dirty="0" smtClean="0"/>
              <a:t> ≤ </a:t>
            </a:r>
            <a:r>
              <a:rPr lang="pt-BR" altLang="zh-CN" i="1" dirty="0" smtClean="0"/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graphicFrame>
        <p:nvGraphicFramePr>
          <p:cNvPr id="28673" name="内容占位符 3"/>
          <p:cNvGraphicFramePr>
            <a:graphicFrameLocks noChangeAspect="1"/>
          </p:cNvGraphicFramePr>
          <p:nvPr/>
        </p:nvGraphicFramePr>
        <p:xfrm>
          <a:off x="899790" y="2492896"/>
          <a:ext cx="7416626" cy="234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Unknown" r:id="rId3" imgW="2247840" imgH="711000" progId="">
                  <p:embed/>
                </p:oleObj>
              </mc:Choice>
              <mc:Fallback>
                <p:oleObj name="Unknown" r:id="rId3" imgW="2247840" imgH="711000" progId="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0" y="2492896"/>
                        <a:ext cx="7416626" cy="2345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内容占位符 3"/>
          <p:cNvGraphicFramePr>
            <a:graphicFrameLocks noChangeAspect="1"/>
          </p:cNvGraphicFramePr>
          <p:nvPr/>
        </p:nvGraphicFramePr>
        <p:xfrm>
          <a:off x="1043608" y="4941168"/>
          <a:ext cx="7200800" cy="15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Unknown" r:id="rId5" imgW="2222280" imgH="482400" progId="">
                  <p:embed/>
                </p:oleObj>
              </mc:Choice>
              <mc:Fallback>
                <p:oleObj name="Unknown" r:id="rId5" imgW="2222280" imgH="482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41168"/>
                        <a:ext cx="7200800" cy="156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0513" y="1556792"/>
            <a:ext cx="7589919" cy="79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：最大公约数之和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1-n</a:t>
            </a:r>
            <a:r>
              <a:rPr lang="zh-CN" altLang="en-US" dirty="0" smtClean="0"/>
              <a:t>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个数，同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的最大公约数的和。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r>
              <a:rPr lang="en-US" altLang="zh-CN" dirty="0" smtClean="0"/>
              <a:t>n = 6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1,2,3,4,5,6 </a:t>
            </a:r>
            <a:r>
              <a:rPr lang="zh-CN" altLang="en-US" dirty="0" smtClean="0"/>
              <a:t>同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的最大公约数分别为</a:t>
            </a:r>
            <a:r>
              <a:rPr lang="en-US" altLang="zh-CN" dirty="0" smtClean="0"/>
              <a:t>1,2,3,2,1,6</a:t>
            </a:r>
            <a:r>
              <a:rPr lang="zh-CN" altLang="en-US" dirty="0" smtClean="0"/>
              <a:t>，加在一起 </a:t>
            </a:r>
            <a:r>
              <a:rPr lang="en-US" altLang="zh-CN" dirty="0" smtClean="0"/>
              <a:t>= 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 &lt;= 10^9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6792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50" y="3178671"/>
            <a:ext cx="9039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40005" y="4581128"/>
            <a:ext cx="2884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 欧拉定理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费马小定理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拓展欧几里得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42975"/>
            <a:ext cx="3554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406" y="1735138"/>
            <a:ext cx="62642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509120"/>
            <a:ext cx="3922712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06" y="5229845"/>
            <a:ext cx="72009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021159" y="3140968"/>
          <a:ext cx="70072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Unknown" r:id="rId7" imgW="2590560" imgH="457200" progId="">
                  <p:embed/>
                </p:oleObj>
              </mc:Choice>
              <mc:Fallback>
                <p:oleObj name="Unknown" r:id="rId7" imgW="259056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159" y="3140968"/>
                        <a:ext cx="7007225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6022106"/>
            <a:ext cx="55324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</a:t>
            </a:r>
            <a:r>
              <a:rPr lang="en-US" altLang="zh-CN" sz="4900" dirty="0" smtClean="0"/>
              <a:t>ZS and The Birthday Paradox</a:t>
            </a:r>
            <a:endParaRPr lang="zh-CN" altLang="en-US" sz="49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一年有</a:t>
            </a:r>
            <a:r>
              <a:rPr lang="en-US" altLang="zh-CN" dirty="0" smtClean="0"/>
              <a:t>2^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天，有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个人，求至少两人同一天生日的概率，化成最简分数，上下模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6+3</a:t>
            </a:r>
          </a:p>
          <a:p>
            <a:endParaRPr lang="en-US" altLang="zh-CN" dirty="0" smtClean="0"/>
          </a:p>
          <a:p>
            <a:r>
              <a:rPr lang="pt-BR" altLang="zh-CN" dirty="0" smtClean="0"/>
              <a:t>1 ≤ </a:t>
            </a:r>
            <a:r>
              <a:rPr lang="pt-BR" altLang="zh-CN" i="1" dirty="0" smtClean="0"/>
              <a:t>n</a:t>
            </a:r>
            <a:r>
              <a:rPr lang="pt-BR" altLang="zh-CN" dirty="0" smtClean="0"/>
              <a:t> ≤ 10</a:t>
            </a:r>
            <a:r>
              <a:rPr lang="pt-BR" altLang="zh-CN" baseline="30000" dirty="0" smtClean="0"/>
              <a:t>18</a:t>
            </a:r>
            <a:r>
              <a:rPr lang="pt-BR" altLang="zh-CN" dirty="0" smtClean="0"/>
              <a:t>, 2 ≤ </a:t>
            </a:r>
            <a:r>
              <a:rPr lang="pt-BR" altLang="zh-CN" i="1" dirty="0" smtClean="0"/>
              <a:t>k</a:t>
            </a:r>
            <a:r>
              <a:rPr lang="pt-BR" altLang="zh-CN" dirty="0" smtClean="0"/>
              <a:t> ≤ 10</a:t>
            </a:r>
            <a:r>
              <a:rPr lang="pt-BR" altLang="zh-CN" baseline="30000" dirty="0" smtClean="0"/>
              <a:t>18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2204865"/>
            <a:ext cx="2736304" cy="2448271"/>
          </a:xfrm>
        </p:spPr>
        <p:txBody>
          <a:bodyPr/>
          <a:lstStyle/>
          <a:p>
            <a:r>
              <a:rPr lang="zh-CN" altLang="en-US" dirty="0" smtClean="0"/>
              <a:t>整除</a:t>
            </a:r>
            <a:endParaRPr lang="en-US" altLang="zh-CN" dirty="0" smtClean="0"/>
          </a:p>
          <a:p>
            <a:r>
              <a:rPr lang="zh-CN" altLang="en-US" dirty="0" smtClean="0"/>
              <a:t>同余</a:t>
            </a:r>
            <a:endParaRPr lang="en-US" altLang="zh-CN" dirty="0" smtClean="0"/>
          </a:p>
          <a:p>
            <a:r>
              <a:rPr lang="zh-CN" altLang="en-US" dirty="0" smtClean="0"/>
              <a:t>二次剩余</a:t>
            </a:r>
            <a:endParaRPr lang="en-US" altLang="zh-CN" dirty="0" smtClean="0"/>
          </a:p>
          <a:p>
            <a:r>
              <a:rPr lang="zh-CN" altLang="en-US" dirty="0" smtClean="0"/>
              <a:t>原根和指数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Fermat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08587"/>
            <a:ext cx="8531125" cy="296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Fermat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7524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076700"/>
            <a:ext cx="70294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5373688"/>
            <a:ext cx="82486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4744"/>
            <a:ext cx="80676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374106"/>
            <a:ext cx="8039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3453606"/>
            <a:ext cx="8239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miller-</a:t>
            </a:r>
            <a:r>
              <a:rPr lang="en-US" altLang="zh-CN" dirty="0" err="1" smtClean="0"/>
              <a:t>rabin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200845"/>
            <a:ext cx="8624888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250825" y="3640931"/>
            <a:ext cx="8639175" cy="1800225"/>
            <a:chOff x="323528" y="2420888"/>
            <a:chExt cx="8637724" cy="18002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2420888"/>
              <a:ext cx="8637724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3615897"/>
              <a:ext cx="1925608" cy="605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组合 6"/>
          <p:cNvGrpSpPr>
            <a:grpSpLocks/>
          </p:cNvGrpSpPr>
          <p:nvPr/>
        </p:nvGrpSpPr>
        <p:grpSpPr bwMode="auto">
          <a:xfrm>
            <a:off x="250825" y="5484019"/>
            <a:ext cx="8212138" cy="1181100"/>
            <a:chOff x="323528" y="4263969"/>
            <a:chExt cx="8211342" cy="1181255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3528" y="4263969"/>
              <a:ext cx="8211342" cy="605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9270" y="4853788"/>
              <a:ext cx="3988754" cy="591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64738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3" y="1623219"/>
            <a:ext cx="69119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13" y="5511007"/>
            <a:ext cx="453707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6390482"/>
            <a:ext cx="509905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27075"/>
            <a:ext cx="82105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40" y="1951038"/>
            <a:ext cx="78867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17032"/>
            <a:ext cx="83439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8144" y="616530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两两不互素？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 1006 : Biorhythms</a:t>
            </a:r>
            <a:r>
              <a:rPr lang="zh-CN" altLang="en-US" dirty="0" smtClean="0"/>
              <a:t>（两两互素）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http://poj.org/problem?id=1006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 531 : Chinese leftovers</a:t>
            </a:r>
            <a:r>
              <a:rPr lang="zh-CN" altLang="en-US" dirty="0" smtClean="0"/>
              <a:t>（两两不互素）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https://projecteuler.net/problem=531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7455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二次剩余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二次剩余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57472" y="1694309"/>
            <a:ext cx="8763000" cy="1590675"/>
            <a:chOff x="179512" y="764704"/>
            <a:chExt cx="8763000" cy="15906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764704"/>
              <a:ext cx="8763000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908720"/>
              <a:ext cx="7334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485808" y="3452366"/>
          <a:ext cx="3398560" cy="76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5" imgW="1066680" imgH="241200" progId="">
                  <p:embed/>
                </p:oleObj>
              </mc:Choice>
              <mc:Fallback>
                <p:oleObj r:id="rId5" imgW="106668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08" y="3452366"/>
                        <a:ext cx="3398560" cy="768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32656"/>
            <a:ext cx="84963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284984"/>
            <a:ext cx="51911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562822"/>
            <a:ext cx="60483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8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整除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Cipolla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6856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如何求二次剩余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520" y="2420888"/>
          <a:ext cx="8357122" cy="24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Unknown" r:id="rId3" imgW="2831760" imgH="838080" progId="">
                  <p:embed/>
                </p:oleObj>
              </mc:Choice>
              <mc:Fallback>
                <p:oleObj name="Unknown" r:id="rId3" imgW="2831760" imgH="8380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20888"/>
                        <a:ext cx="8357122" cy="2472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Inverse of sum</a:t>
            </a:r>
            <a:endParaRPr lang="zh-CN" altLang="en-US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1≤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≤1e5,2≤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≤1e18</a:t>
            </a:r>
          </a:p>
          <a:p>
            <a:r>
              <a:rPr lang="en-US" altLang="zh-CN" dirty="0" smtClean="0"/>
              <a:t>0≤</a:t>
            </a:r>
            <a:r>
              <a:rPr lang="en-US" altLang="zh-CN" i="1" dirty="0" smtClean="0"/>
              <a:t>ai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p</a:t>
            </a:r>
            <a:endParaRPr lang="zh-CN" alt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0" y="1556792"/>
            <a:ext cx="8532440" cy="199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1902" y="2644170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/>
              <a:t>原根和指数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原根和指数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412776"/>
            <a:ext cx="79914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8840"/>
            <a:ext cx="8201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2492896"/>
            <a:ext cx="3981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284984"/>
            <a:ext cx="82677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672" y="594928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865" y="4869160"/>
            <a:ext cx="8029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150" y="5445224"/>
            <a:ext cx="1990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如何求原根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3250" name="内容占位符 3"/>
          <p:cNvGraphicFramePr>
            <a:graphicFrameLocks noChangeAspect="1"/>
          </p:cNvGraphicFramePr>
          <p:nvPr/>
        </p:nvGraphicFramePr>
        <p:xfrm>
          <a:off x="468313" y="1577106"/>
          <a:ext cx="8280400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Unknown" r:id="rId3" imgW="3301920" imgH="1320480" progId="">
                  <p:embed/>
                </p:oleObj>
              </mc:Choice>
              <mc:Fallback>
                <p:oleObj name="Unknown" r:id="rId3" imgW="3301920" imgH="1320480" progId="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77106"/>
                        <a:ext cx="8280400" cy="331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27088" y="5033094"/>
          <a:ext cx="40322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Unknown" r:id="rId5" imgW="1955520" imgH="723600" progId="">
                  <p:embed/>
                </p:oleObj>
              </mc:Choice>
              <mc:Fallback>
                <p:oleObj name="Unknown" r:id="rId5" imgW="1955520" imgH="723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33094"/>
                        <a:ext cx="403225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wmq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A×B Problem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组数据，每组给出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及一个素数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，求这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个数两两相乘模</a:t>
            </a:r>
            <a:r>
              <a:rPr lang="en-US" altLang="zh-CN" dirty="0" smtClean="0"/>
              <a:t>m</a:t>
            </a:r>
            <a:r>
              <a:rPr lang="zh-CN" altLang="en-US" dirty="0" smtClean="0"/>
              <a:t>余</a:t>
            </a:r>
            <a:r>
              <a:rPr lang="en-US" altLang="zh-CN" dirty="0" smtClean="0"/>
              <a:t>k</a:t>
            </a:r>
            <a:r>
              <a:rPr lang="zh-CN" altLang="en-US" dirty="0" smtClean="0"/>
              <a:t>有多少个（</a:t>
            </a:r>
            <a:r>
              <a:rPr lang="en-US" altLang="zh-CN" dirty="0" smtClean="0"/>
              <a:t>0&lt;= k &lt; 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2≤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≤60000</a:t>
            </a:r>
          </a:p>
          <a:p>
            <a:r>
              <a:rPr lang="en-US" altLang="zh-CN" dirty="0" smtClean="0"/>
              <a:t>0≤</a:t>
            </a:r>
            <a:r>
              <a:rPr lang="en-US" altLang="zh-CN" i="1" dirty="0" smtClean="0"/>
              <a:t>ai</a:t>
            </a:r>
            <a:r>
              <a:rPr lang="en-US" altLang="zh-CN" dirty="0" smtClean="0"/>
              <a:t>≤1e9</a:t>
            </a:r>
          </a:p>
          <a:p>
            <a:r>
              <a:rPr lang="en-US" altLang="zh-CN" dirty="0" smtClean="0"/>
              <a:t>∑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≤3×1e5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285750"/>
            <a:ext cx="8248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71550"/>
            <a:ext cx="5381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047750"/>
            <a:ext cx="2657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3355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647950"/>
            <a:ext cx="4152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86350" y="2695575"/>
            <a:ext cx="3067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3562350"/>
            <a:ext cx="6724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4075" y="4876800"/>
            <a:ext cx="27527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829300"/>
            <a:ext cx="3819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011488"/>
            <a:ext cx="6438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55613" y="1795463"/>
            <a:ext cx="8118475" cy="1057275"/>
            <a:chOff x="456109" y="476672"/>
            <a:chExt cx="8117210" cy="1057275"/>
          </a:xfrm>
        </p:grpSpPr>
        <p:pic>
          <p:nvPicPr>
            <p:cNvPr id="6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76672"/>
              <a:ext cx="8105775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6109" y="548680"/>
              <a:ext cx="37147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714750"/>
            <a:ext cx="8229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5245100"/>
            <a:ext cx="80295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850" y="260350"/>
            <a:ext cx="858202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288" y="981075"/>
            <a:ext cx="8382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离散对数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924919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2924919"/>
            <a:ext cx="25336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3501181"/>
            <a:ext cx="5133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4153644"/>
            <a:ext cx="7553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11"/>
          <p:cNvGrpSpPr>
            <a:grpSpLocks/>
          </p:cNvGrpSpPr>
          <p:nvPr/>
        </p:nvGrpSpPr>
        <p:grpSpPr bwMode="auto">
          <a:xfrm>
            <a:off x="250825" y="2421681"/>
            <a:ext cx="5307013" cy="438150"/>
            <a:chOff x="251520" y="548680"/>
            <a:chExt cx="5306566" cy="43815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5536" y="548680"/>
              <a:ext cx="516255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548680"/>
              <a:ext cx="1776197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怎么求离散对数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Baby Step Giant Step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</a:p>
          <a:p>
            <a:endParaRPr lang="zh-CN" altLang="en-US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67544" y="2492549"/>
          <a:ext cx="8250237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Unknown" r:id="rId3" imgW="2958840" imgH="774360" progId="">
                  <p:embed/>
                </p:oleObj>
              </mc:Choice>
              <mc:Fallback>
                <p:oleObj name="Unknown" r:id="rId3" imgW="2958840" imgH="774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2549"/>
                        <a:ext cx="8250237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4128" y="5733256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n</a:t>
            </a:r>
            <a:r>
              <a:rPr lang="zh-CN" altLang="en-US" sz="3600" dirty="0" smtClean="0"/>
              <a:t>不是素数？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素性判定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试除法：枚举</a:t>
            </a:r>
            <a:r>
              <a:rPr lang="en-US" altLang="zh-CN" dirty="0" smtClean="0"/>
              <a:t>2~sqrt(n)  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</a:p>
          <a:p>
            <a:r>
              <a:rPr lang="zh-CN" altLang="en-US" dirty="0" smtClean="0"/>
              <a:t>厄拉多塞筛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nlglgn</a:t>
            </a:r>
            <a:r>
              <a:rPr lang="en-US" altLang="zh-CN" dirty="0" smtClean="0"/>
              <a:t>)</a:t>
            </a:r>
          </a:p>
          <a:p>
            <a:pPr algn="just"/>
            <a:r>
              <a:rPr lang="zh-CN" altLang="en-US" dirty="0" smtClean="0"/>
              <a:t>线性筛 </a:t>
            </a:r>
            <a:r>
              <a:rPr lang="en-US" altLang="zh-CN" dirty="0" smtClean="0"/>
              <a:t>O(n</a:t>
            </a:r>
            <a:r>
              <a:rPr lang="en-US" altLang="zh-CN" dirty="0" smtClean="0"/>
              <a:t>)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即，欧拉筛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miller-</a:t>
            </a:r>
            <a:r>
              <a:rPr lang="en-US" altLang="zh-CN" dirty="0" err="1" smtClean="0"/>
              <a:t>rabin</a:t>
            </a:r>
            <a:r>
              <a:rPr lang="zh-CN" altLang="en-US" dirty="0" smtClean="0"/>
              <a:t>（后面讲）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xdoj</a:t>
            </a:r>
            <a:r>
              <a:rPr lang="en-US" altLang="zh-CN" dirty="0" smtClean="0"/>
              <a:t> 1194 : </a:t>
            </a:r>
            <a:r>
              <a:rPr lang="zh-CN" altLang="en-US" dirty="0" smtClean="0"/>
              <a:t>窃听者（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是素数）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http://acm.xidian.edu.cn/problem.php?id=1194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2815 : Mod Tree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非素数）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http://acm.hdu.edu.cn/showproblem.php?pid=2815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969" y="1700808"/>
            <a:ext cx="867651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算数基本定理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56061"/>
            <a:ext cx="8771681" cy="48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例题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Dreamplay</a:t>
            </a:r>
            <a:r>
              <a:rPr lang="en-US" altLang="zh-CN" dirty="0" smtClean="0"/>
              <a:t> and LCM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給定兩個整數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以及 </a:t>
            </a:r>
            <a:r>
              <a:rPr lang="en-US" altLang="zh-CN" i="1" dirty="0" smtClean="0"/>
              <a:t>k</a:t>
            </a:r>
            <a:r>
              <a:rPr lang="zh-CN" altLang="en-US" dirty="0" smtClean="0"/>
              <a:t>，你能找出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 0),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 1) ...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 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的最小公倍數嗎？</a:t>
            </a:r>
          </a:p>
          <a:p>
            <a:r>
              <a:rPr lang="en-US" altLang="zh-CN" i="1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 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是組合數的函式，也就是從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樣物品中選出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樣的方法數。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 ≤ 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 ≤ 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 ≤ 1000000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Euclid </a:t>
            </a:r>
            <a:r>
              <a:rPr lang="zh-CN" altLang="en-US" dirty="0" smtClean="0"/>
              <a:t>算法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64094" y="1268760"/>
          <a:ext cx="5888226" cy="116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4" imgW="2311200" imgH="457200" progId="">
                  <p:embed/>
                </p:oleObj>
              </mc:Choice>
              <mc:Fallback>
                <p:oleObj r:id="rId4" imgW="2311200" imgH="457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094" y="1268760"/>
                        <a:ext cx="5888226" cy="1164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387615"/>
            <a:ext cx="7056784" cy="42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3933056"/>
            <a:ext cx="4355976" cy="111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82034" y="5517232"/>
            <a:ext cx="226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关于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endParaRPr lang="en-US" altLang="zh-CN" sz="2400" dirty="0" smtClean="0"/>
          </a:p>
          <a:p>
            <a:r>
              <a:rPr lang="en-US" altLang="zh-CN" sz="2400" dirty="0" smtClean="0"/>
              <a:t>b</a:t>
            </a:r>
            <a:r>
              <a:rPr lang="zh-CN" altLang="en-US" sz="2400" dirty="0" smtClean="0"/>
              <a:t>的线性表示？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Euclid</a:t>
            </a:r>
            <a:r>
              <a:rPr lang="zh-CN" altLang="en-US" dirty="0" smtClean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96752"/>
            <a:ext cx="7560840" cy="546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-31675"/>
            <a:ext cx="6166222" cy="245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461</Words>
  <Application>Microsoft Office PowerPoint</Application>
  <PresentationFormat>全屏显示(4:3)</PresentationFormat>
  <Paragraphs>102</Paragraphs>
  <Slides>40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宋体</vt:lpstr>
      <vt:lpstr>Arial</vt:lpstr>
      <vt:lpstr>Calibri</vt:lpstr>
      <vt:lpstr>Office 主题</vt:lpstr>
      <vt:lpstr>Unknown</vt:lpstr>
      <vt:lpstr>PowerPoint 演示文稿</vt:lpstr>
      <vt:lpstr>PowerPoint 演示文稿</vt:lpstr>
      <vt:lpstr>PowerPoint 演示文稿</vt:lpstr>
      <vt:lpstr>素性判定</vt:lpstr>
      <vt:lpstr>线性筛</vt:lpstr>
      <vt:lpstr>算数基本定理</vt:lpstr>
      <vt:lpstr>例题：Dreamplay and LCM</vt:lpstr>
      <vt:lpstr>Euclid 算法</vt:lpstr>
      <vt:lpstr>扩展Euclid算法</vt:lpstr>
      <vt:lpstr>PowerPoint 演示文稿</vt:lpstr>
      <vt:lpstr>同余</vt:lpstr>
      <vt:lpstr>PowerPoint 演示文稿</vt:lpstr>
      <vt:lpstr>PowerPoint 演示文稿</vt:lpstr>
      <vt:lpstr>例题：Vanya and Field</vt:lpstr>
      <vt:lpstr>欧拉函数</vt:lpstr>
      <vt:lpstr>例题：最大公约数之和</vt:lpstr>
      <vt:lpstr>乘法逆元</vt:lpstr>
      <vt:lpstr>PowerPoint 演示文稿</vt:lpstr>
      <vt:lpstr>例题：ZS and The Birthday Paradox</vt:lpstr>
      <vt:lpstr>Fermat测试</vt:lpstr>
      <vt:lpstr>Fermat测试</vt:lpstr>
      <vt:lpstr>PowerPoint 演示文稿</vt:lpstr>
      <vt:lpstr>miller-rabin</vt:lpstr>
      <vt:lpstr>中国剩余定理</vt:lpstr>
      <vt:lpstr>PowerPoint 演示文稿</vt:lpstr>
      <vt:lpstr>例题</vt:lpstr>
      <vt:lpstr>PowerPoint 演示文稿</vt:lpstr>
      <vt:lpstr>二次剩余</vt:lpstr>
      <vt:lpstr>PowerPoint 演示文稿</vt:lpstr>
      <vt:lpstr>PowerPoint 演示文稿</vt:lpstr>
      <vt:lpstr>例题：Inverse of sum</vt:lpstr>
      <vt:lpstr>PowerPoint 演示文稿</vt:lpstr>
      <vt:lpstr>原根和指数</vt:lpstr>
      <vt:lpstr>如何求原根</vt:lpstr>
      <vt:lpstr>例题：wmq的A×B Problem</vt:lpstr>
      <vt:lpstr>PowerPoint 演示文稿</vt:lpstr>
      <vt:lpstr>PowerPoint 演示文稿</vt:lpstr>
      <vt:lpstr>离散对数</vt:lpstr>
      <vt:lpstr>怎么求离散对数</vt:lpstr>
      <vt:lpstr>例题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bjdn</dc:creator>
  <cp:lastModifiedBy>admin</cp:lastModifiedBy>
  <cp:revision>57</cp:revision>
  <dcterms:created xsi:type="dcterms:W3CDTF">2017-08-15T16:58:19Z</dcterms:created>
  <dcterms:modified xsi:type="dcterms:W3CDTF">2017-08-21T07:40:56Z</dcterms:modified>
</cp:coreProperties>
</file>