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Open Sans" panose="020B0604020202020204" charset="0"/>
      <p:regular r:id="rId25"/>
      <p:bold r:id="rId26"/>
      <p:italic r:id="rId27"/>
      <p:boldItalic r:id="rId28"/>
    </p:embeddedFont>
    <p:embeddedFont>
      <p:font typeface="Economica"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590"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5936302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树状数组，线段树，Splay，主席树</a:t>
            </a:r>
          </a:p>
          <a:p>
            <a:pPr lvl="0" rtl="0">
              <a:spcBef>
                <a:spcPts val="0"/>
              </a:spcBef>
              <a:buNone/>
            </a:pPr>
            <a:r>
              <a:rPr lang="zh-CN"/>
              <a:t>最常用的一些数据结构</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t>匈牙利算法，Dinic最大流都可以求解最大匹配，当二分图规模较大时可能只能使用Dinic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t>bfs可以解决边权相同的图的最短距离问题</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t>DAG是没有环的有向图，所有可以进行动态规划的状态将会组成若干个DAG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威佐夫博弈：https://baike.baidu.com/item/%E5%A8%81%E4%BD%90%E5%A4%AB%E5%8D%9A%E5%BC%88/19858256?fr=aladdin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简单的分类讨论</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t>KMP可以求还可以求border，得到循环节，拓展KMP可以求得后缀和前缀的最大匹配，为字符串问题提供了很多新的视野</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t>Kruskal = 贪心 + 并查集</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t>最短路的花样变形非常多</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4012" y="756700"/>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1" name="Shape 11"/>
          <p:cNvSpPr/>
          <p:nvPr/>
        </p:nvSpPr>
        <p:spPr>
          <a:xfrm rot="10800000">
            <a:off x="5318350" y="32667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2" name="Shape 12"/>
          <p:cNvSpPr txBox="1">
            <a:spLocks noGrp="1"/>
          </p:cNvSpPr>
          <p:nvPr>
            <p:ph type="ctrTitle"/>
          </p:nvPr>
        </p:nvSpPr>
        <p:spPr>
          <a:xfrm>
            <a:off x="3044700" y="1444255"/>
            <a:ext cx="3054600" cy="1537199"/>
          </a:xfrm>
          <a:prstGeom prst="rect">
            <a:avLst/>
          </a:prstGeom>
        </p:spPr>
        <p:txBody>
          <a:bodyPr lIns="91425" tIns="91425" rIns="91425" bIns="91425" anchor="b"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3" name="Shape 13"/>
          <p:cNvSpPr txBox="1">
            <a:spLocks noGrp="1"/>
          </p:cNvSpPr>
          <p:nvPr>
            <p:ph type="subTitle" idx="1"/>
          </p:nvPr>
        </p:nvSpPr>
        <p:spPr>
          <a:xfrm>
            <a:off x="3044700" y="3116580"/>
            <a:ext cx="3054600" cy="7014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311700" y="957125"/>
            <a:ext cx="8520600" cy="2128800"/>
          </a:xfrm>
          <a:prstGeom prst="rect">
            <a:avLst/>
          </a:prstGeom>
        </p:spPr>
        <p:txBody>
          <a:bodyPr lIns="91425" tIns="91425" rIns="91425" bIns="91425" anchor="ctr" anchorCtr="0"/>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a:endParaRPr/>
          </a:p>
        </p:txBody>
      </p:sp>
      <p:sp>
        <p:nvSpPr>
          <p:cNvPr id="54" name="Shape 54"/>
          <p:cNvSpPr txBox="1">
            <a:spLocks noGrp="1"/>
          </p:cNvSpPr>
          <p:nvPr>
            <p:ph type="body" idx="1"/>
          </p:nvPr>
        </p:nvSpPr>
        <p:spPr>
          <a:xfrm>
            <a:off x="311700" y="316200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p:nvPr/>
        </p:nvSpPr>
        <p:spPr>
          <a:xfrm flipH="1">
            <a:off x="7595937"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7" name="Shape 17"/>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8" name="Shape 18"/>
          <p:cNvSpPr txBox="1">
            <a:spLocks noGrp="1"/>
          </p:cNvSpPr>
          <p:nvPr>
            <p:ph type="title"/>
          </p:nvPr>
        </p:nvSpPr>
        <p:spPr>
          <a:xfrm>
            <a:off x="773700" y="1806450"/>
            <a:ext cx="7596600" cy="15306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5" name="Shape 35"/>
          <p:cNvSpPr txBox="1">
            <a:spLocks noGrp="1"/>
          </p:cNvSpPr>
          <p:nvPr>
            <p:ph type="body" idx="1"/>
          </p:nvPr>
        </p:nvSpPr>
        <p:spPr>
          <a:xfrm>
            <a:off x="311700" y="1399399"/>
            <a:ext cx="2808000" cy="27849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490250" y="450150"/>
            <a:ext cx="5878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43" name="Shape 43"/>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4" name="Shape 44"/>
          <p:cNvSpPr txBox="1">
            <a:spLocks noGrp="1"/>
          </p:cNvSpPr>
          <p:nvPr>
            <p:ph type="title"/>
          </p:nvPr>
        </p:nvSpPr>
        <p:spPr>
          <a:xfrm>
            <a:off x="265500" y="929275"/>
            <a:ext cx="4045200" cy="1786200"/>
          </a:xfrm>
          <a:prstGeom prst="rect">
            <a:avLst/>
          </a:prstGeom>
        </p:spPr>
        <p:txBody>
          <a:bodyPr lIns="91425" tIns="91425" rIns="91425" bIns="91425" anchor="b" anchorCtr="0"/>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a:endParaRPr/>
          </a:p>
        </p:txBody>
      </p:sp>
      <p:sp>
        <p:nvSpPr>
          <p:cNvPr id="45" name="Shape 45"/>
          <p:cNvSpPr txBox="1">
            <a:spLocks noGrp="1"/>
          </p:cNvSpPr>
          <p:nvPr>
            <p:ph type="subTitle" idx="1"/>
          </p:nvPr>
        </p:nvSpPr>
        <p:spPr>
          <a:xfrm>
            <a:off x="265500" y="2769000"/>
            <a:ext cx="4045200" cy="15741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9500" y="42189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a:endParaRPr/>
          </a:p>
        </p:txBody>
      </p:sp>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15925"/>
            <a:ext cx="8520600" cy="831300"/>
          </a:xfrm>
          <a:prstGeom prst="rect">
            <a:avLst/>
          </a:prstGeom>
          <a:noFill/>
          <a:ln>
            <a:noFill/>
          </a:ln>
        </p:spPr>
        <p:txBody>
          <a:bodyPr lIns="91425" tIns="91425" rIns="91425" bIns="91425" anchor="b" anchorCtr="0"/>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311700" y="1225225"/>
            <a:ext cx="8520600" cy="3354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CN" sz="1000">
                <a:solidFill>
                  <a:schemeClr val="dk1"/>
                </a:solidFill>
                <a:latin typeface="Economica"/>
                <a:ea typeface="Economica"/>
                <a:cs typeface="Economica"/>
                <a:sym typeface="Economica"/>
              </a:rPr>
              <a:t>‹#›</a:t>
            </a:fld>
            <a:endParaRPr lang="zh-CN" sz="1000">
              <a:solidFill>
                <a:schemeClr val="dk1"/>
              </a:solidFill>
              <a:latin typeface="Economica"/>
              <a:ea typeface="Economica"/>
              <a:cs typeface="Economica"/>
              <a:sym typeface="Economic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3044700" y="1444255"/>
            <a:ext cx="3054600" cy="1537199"/>
          </a:xfrm>
          <a:prstGeom prst="rect">
            <a:avLst/>
          </a:prstGeom>
        </p:spPr>
        <p:txBody>
          <a:bodyPr lIns="91425" tIns="91425" rIns="91425" bIns="91425" anchor="b" anchorCtr="0">
            <a:noAutofit/>
          </a:bodyPr>
          <a:lstStyle/>
          <a:p>
            <a:pPr lvl="0">
              <a:spcBef>
                <a:spcPts val="0"/>
              </a:spcBef>
              <a:buNone/>
            </a:pPr>
            <a:r>
              <a:rPr lang="zh-CN"/>
              <a:t>Day1</a:t>
            </a:r>
          </a:p>
        </p:txBody>
      </p:sp>
      <p:sp>
        <p:nvSpPr>
          <p:cNvPr id="63" name="Shape 63"/>
          <p:cNvSpPr txBox="1">
            <a:spLocks noGrp="1"/>
          </p:cNvSpPr>
          <p:nvPr>
            <p:ph type="subTitle" idx="1"/>
          </p:nvPr>
        </p:nvSpPr>
        <p:spPr>
          <a:xfrm>
            <a:off x="3044700" y="3116580"/>
            <a:ext cx="3054600" cy="701400"/>
          </a:xfrm>
          <a:prstGeom prst="rect">
            <a:avLst/>
          </a:prstGeom>
        </p:spPr>
        <p:txBody>
          <a:bodyPr lIns="91425" tIns="91425" rIns="91425" bIns="91425" anchor="t" anchorCtr="0">
            <a:noAutofit/>
          </a:bodyPr>
          <a:lstStyle/>
          <a:p>
            <a:pPr lvl="0">
              <a:spcBef>
                <a:spcPts val="0"/>
              </a:spcBef>
              <a:buNone/>
            </a:pPr>
            <a:r>
              <a:rPr lang="zh-CN"/>
              <a:t>williamchen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HDU1166</a:t>
            </a:r>
          </a:p>
        </p:txBody>
      </p:sp>
      <p:sp>
        <p:nvSpPr>
          <p:cNvPr id="117" name="Shape 117"/>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zh-CN"/>
              <a:t>题意：给定一个序列，每次在序列上的操作是修改一个数，然后查询一段区间和</a:t>
            </a:r>
          </a:p>
          <a:p>
            <a:pPr lvl="0" rtl="0">
              <a:spcBef>
                <a:spcPts val="0"/>
              </a:spcBef>
              <a:buNone/>
            </a:pPr>
            <a:endParaRPr/>
          </a:p>
          <a:p>
            <a:pPr lvl="0" rtl="0">
              <a:spcBef>
                <a:spcPts val="0"/>
              </a:spcBef>
              <a:buNone/>
            </a:pPr>
            <a:r>
              <a:rPr lang="zh-CN"/>
              <a:t>solution： 最简单的数据结构统计题，树状数组即可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7">
                                            <p:txEl>
                                              <p:pRg st="2" end="2"/>
                                            </p:txEl>
                                          </p:spTgt>
                                        </p:tgtEl>
                                        <p:attrNameLst>
                                          <p:attrName>style.visibility</p:attrName>
                                        </p:attrNameLst>
                                      </p:cBhvr>
                                      <p:to>
                                        <p:strVal val="visible"/>
                                      </p:to>
                                    </p:set>
                                    <p:animEffect transition="in" filter="fade">
                                      <p:cBhvr>
                                        <p:cTn id="7" dur="1000"/>
                                        <p:tgtEl>
                                          <p:spTgt spid="117">
                                            <p:txEl>
                                              <p:pRg st="2" end="2"/>
                                            </p:txEl>
                                          </p:spTgt>
                                        </p:tgtEl>
                                      </p:cBhvr>
                                    </p:animEffect>
                                    <p:anim calcmode="lin" valueType="num">
                                      <p:cBhvr>
                                        <p:cTn id="8" dur="1000" fill="hold"/>
                                        <p:tgtEl>
                                          <p:spTgt spid="11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HDU1083</a:t>
            </a:r>
          </a:p>
        </p:txBody>
      </p:sp>
      <p:sp>
        <p:nvSpPr>
          <p:cNvPr id="123" name="Shape 123"/>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zh-CN"/>
              <a:t>题意：给出若干个课程和若干个学生，找出一个对应关系使得每个课程都有一个学生代表，且每个学生最多代表一个课程</a:t>
            </a:r>
            <a:r>
              <a:rPr lang="zh-CN" smtClean="0"/>
              <a:t>。</a:t>
            </a:r>
            <a:endParaRPr lang="en-US" altLang="zh-CN" smtClean="0"/>
          </a:p>
          <a:p>
            <a:pPr lvl="0" rtl="0">
              <a:spcBef>
                <a:spcPts val="0"/>
              </a:spcBef>
              <a:buNone/>
            </a:pPr>
            <a:endParaRPr lang="zh-CN"/>
          </a:p>
          <a:p>
            <a:pPr lvl="0" rtl="0">
              <a:spcBef>
                <a:spcPts val="0"/>
              </a:spcBef>
              <a:buNone/>
            </a:pPr>
            <a:endParaRPr/>
          </a:p>
          <a:p>
            <a:pPr lvl="0" rtl="0">
              <a:spcBef>
                <a:spcPts val="0"/>
              </a:spcBef>
              <a:buNone/>
            </a:pPr>
            <a:r>
              <a:rPr lang="zh-CN"/>
              <a:t>solution： 这是一个二分图，对二分图进行最大匹配即可，算法为匈牙利算法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
                                            <p:txEl>
                                              <p:pRg st="3" end="3"/>
                                            </p:txEl>
                                          </p:spTgt>
                                        </p:tgtEl>
                                        <p:attrNameLst>
                                          <p:attrName>style.visibility</p:attrName>
                                        </p:attrNameLst>
                                      </p:cBhvr>
                                      <p:to>
                                        <p:strVal val="visible"/>
                                      </p:to>
                                    </p:set>
                                    <p:animEffect transition="in" filter="fade">
                                      <p:cBhvr>
                                        <p:cTn id="7" dur="1000"/>
                                        <p:tgtEl>
                                          <p:spTgt spid="123">
                                            <p:txEl>
                                              <p:pRg st="3" end="3"/>
                                            </p:txEl>
                                          </p:spTgt>
                                        </p:tgtEl>
                                      </p:cBhvr>
                                    </p:animEffect>
                                    <p:anim calcmode="lin" valueType="num">
                                      <p:cBhvr>
                                        <p:cTn id="8" dur="1000" fill="hold"/>
                                        <p:tgtEl>
                                          <p:spTgt spid="12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2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HDU1257</a:t>
            </a:r>
          </a:p>
        </p:txBody>
      </p:sp>
      <p:sp>
        <p:nvSpPr>
          <p:cNvPr id="129" name="Shape 129"/>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zh-CN"/>
              <a:t>题意：给出一个序列，找到这个序列中的一个最长的不下降子</a:t>
            </a:r>
            <a:r>
              <a:rPr lang="zh-CN" smtClean="0"/>
              <a:t>序列</a:t>
            </a:r>
            <a:endParaRPr lang="en-US" altLang="zh-CN" smtClean="0"/>
          </a:p>
          <a:p>
            <a:pPr lvl="0" rtl="0">
              <a:spcBef>
                <a:spcPts val="0"/>
              </a:spcBef>
              <a:buNone/>
            </a:pPr>
            <a:endParaRPr lang="en-US" altLang="zh-CN"/>
          </a:p>
          <a:p>
            <a:pPr lvl="0" rtl="0">
              <a:spcBef>
                <a:spcPts val="0"/>
              </a:spcBef>
              <a:buNone/>
            </a:pPr>
            <a:endParaRPr lang="zh-CN"/>
          </a:p>
          <a:p>
            <a:pPr lvl="0">
              <a:spcBef>
                <a:spcPts val="0"/>
              </a:spcBef>
              <a:buNone/>
            </a:pPr>
            <a:r>
              <a:rPr lang="zh-CN"/>
              <a:t>solution： dp[i] = max(dp[j]+1,dp[i]) (j &lt; i and a[j] &lt;= a[i</a:t>
            </a:r>
            <a:r>
              <a:rPr lang="zh-CN" smtClean="0"/>
              <a:t>])</a:t>
            </a:r>
            <a:r>
              <a:rPr lang="en-US" altLang="zh-CN" smtClean="0"/>
              <a:t>, </a:t>
            </a:r>
            <a:r>
              <a:rPr lang="zh-CN" smtClean="0"/>
              <a:t>状态</a:t>
            </a:r>
            <a:r>
              <a:rPr lang="zh-CN"/>
              <a:t>数N个，每个状态转移N次，O(N^</a:t>
            </a:r>
            <a:r>
              <a:rPr lang="zh-CN" smtClean="0"/>
              <a:t>2</a:t>
            </a:r>
            <a:r>
              <a:rPr lang="en-US" altLang="zh-CN" smtClean="0"/>
              <a:t>), </a:t>
            </a:r>
            <a:r>
              <a:rPr lang="zh-CN" smtClean="0"/>
              <a:t>可以</a:t>
            </a:r>
            <a:r>
              <a:rPr lang="zh-CN"/>
              <a:t>用数据结构优化（树状数组）或者单调队列+二分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9">
                                            <p:txEl>
                                              <p:pRg st="3" end="3"/>
                                            </p:txEl>
                                          </p:spTgt>
                                        </p:tgtEl>
                                        <p:attrNameLst>
                                          <p:attrName>style.visibility</p:attrName>
                                        </p:attrNameLst>
                                      </p:cBhvr>
                                      <p:to>
                                        <p:strVal val="visible"/>
                                      </p:to>
                                    </p:set>
                                    <p:animEffect transition="in" filter="fade">
                                      <p:cBhvr>
                                        <p:cTn id="7" dur="1000"/>
                                        <p:tgtEl>
                                          <p:spTgt spid="129">
                                            <p:txEl>
                                              <p:pRg st="3" end="3"/>
                                            </p:txEl>
                                          </p:spTgt>
                                        </p:tgtEl>
                                      </p:cBhvr>
                                    </p:animEffect>
                                    <p:anim calcmode="lin" valueType="num">
                                      <p:cBhvr>
                                        <p:cTn id="8" dur="1000" fill="hold"/>
                                        <p:tgtEl>
                                          <p:spTgt spid="12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2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HDU1232</a:t>
            </a:r>
          </a:p>
        </p:txBody>
      </p:sp>
      <p:sp>
        <p:nvSpPr>
          <p:cNvPr id="135" name="Shape 135"/>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题意：给出一个图，求这个图中的连通块的个数</a:t>
            </a:r>
          </a:p>
          <a:p>
            <a:pPr lvl="0">
              <a:spcBef>
                <a:spcPts val="0"/>
              </a:spcBef>
              <a:buNone/>
            </a:pPr>
            <a:endParaRPr/>
          </a:p>
          <a:p>
            <a:pPr lvl="0" rtl="0">
              <a:spcBef>
                <a:spcPts val="0"/>
              </a:spcBef>
              <a:buNone/>
            </a:pPr>
            <a:r>
              <a:rPr lang="zh-CN"/>
              <a:t>solution： 并查集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5">
                                            <p:txEl>
                                              <p:pRg st="2" end="2"/>
                                            </p:txEl>
                                          </p:spTgt>
                                        </p:tgtEl>
                                        <p:attrNameLst>
                                          <p:attrName>style.visibility</p:attrName>
                                        </p:attrNameLst>
                                      </p:cBhvr>
                                      <p:to>
                                        <p:strVal val="visible"/>
                                      </p:to>
                                    </p:set>
                                    <p:animEffect transition="in" filter="fade">
                                      <p:cBhvr>
                                        <p:cTn id="7" dur="1000"/>
                                        <p:tgtEl>
                                          <p:spTgt spid="135">
                                            <p:txEl>
                                              <p:pRg st="2" end="2"/>
                                            </p:txEl>
                                          </p:spTgt>
                                        </p:tgtEl>
                                      </p:cBhvr>
                                    </p:animEffect>
                                    <p:anim calcmode="lin" valueType="num">
                                      <p:cBhvr>
                                        <p:cTn id="8" dur="1000" fill="hold"/>
                                        <p:tgtEl>
                                          <p:spTgt spid="13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HDU1257</a:t>
            </a:r>
          </a:p>
        </p:txBody>
      </p:sp>
      <p:sp>
        <p:nvSpPr>
          <p:cNvPr id="141" name="Shape 141"/>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题意：给出一个方格图，有两个起点和若干个可选的目的地，选择一个目的地使得两个起点在该目的地汇合的距离和最小</a:t>
            </a:r>
          </a:p>
          <a:p>
            <a:pPr lvl="0" rtl="0">
              <a:spcBef>
                <a:spcPts val="0"/>
              </a:spcBef>
              <a:buNone/>
            </a:pPr>
            <a:endParaRPr/>
          </a:p>
          <a:p>
            <a:pPr lvl="0" rtl="0">
              <a:spcBef>
                <a:spcPts val="0"/>
              </a:spcBef>
              <a:buNone/>
            </a:pPr>
            <a:r>
              <a:rPr lang="zh-CN"/>
              <a:t>solution： 两个起点分别进行一次bfs，求出到各个目的地的距离，枚举所有目的地计算最小距离和。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1">
                                            <p:txEl>
                                              <p:pRg st="2" end="2"/>
                                            </p:txEl>
                                          </p:spTgt>
                                        </p:tgtEl>
                                        <p:attrNameLst>
                                          <p:attrName>style.visibility</p:attrName>
                                        </p:attrNameLst>
                                      </p:cBhvr>
                                      <p:to>
                                        <p:strVal val="visible"/>
                                      </p:to>
                                    </p:set>
                                    <p:animEffect transition="in" filter="fade">
                                      <p:cBhvr>
                                        <p:cTn id="7" dur="1000"/>
                                        <p:tgtEl>
                                          <p:spTgt spid="141">
                                            <p:txEl>
                                              <p:pRg st="2" end="2"/>
                                            </p:txEl>
                                          </p:spTgt>
                                        </p:tgtEl>
                                      </p:cBhvr>
                                    </p:animEffect>
                                    <p:anim calcmode="lin" valueType="num">
                                      <p:cBhvr>
                                        <p:cTn id="8" dur="1000" fill="hold"/>
                                        <p:tgtEl>
                                          <p:spTgt spid="14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HDU1285</a:t>
            </a:r>
          </a:p>
        </p:txBody>
      </p:sp>
      <p:sp>
        <p:nvSpPr>
          <p:cNvPr id="147" name="Shape 147"/>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题意：有若干比赛的胜负关系，确定比赛的最后名次，胜利者的名次总在失败者之前，求一个字典序最小的合法名次</a:t>
            </a:r>
          </a:p>
          <a:p>
            <a:pPr lvl="0" rtl="0">
              <a:spcBef>
                <a:spcPts val="0"/>
              </a:spcBef>
              <a:buNone/>
            </a:pPr>
            <a:endParaRPr/>
          </a:p>
          <a:p>
            <a:pPr lvl="0" rtl="0">
              <a:spcBef>
                <a:spcPts val="0"/>
              </a:spcBef>
              <a:buNone/>
            </a:pPr>
            <a:r>
              <a:rPr lang="zh-CN"/>
              <a:t>solution： 拓扑排序，每次将没有入度的点加入队列中，出队时将所有连出的点的度数减一。注意字典序的问题。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2" end="2"/>
                                            </p:txEl>
                                          </p:spTgt>
                                        </p:tgtEl>
                                        <p:attrNameLst>
                                          <p:attrName>style.visibility</p:attrName>
                                        </p:attrNameLst>
                                      </p:cBhvr>
                                      <p:to>
                                        <p:strVal val="visible"/>
                                      </p:to>
                                    </p:set>
                                    <p:animEffect transition="in" filter="fade">
                                      <p:cBhvr>
                                        <p:cTn id="7" dur="1000"/>
                                        <p:tgtEl>
                                          <p:spTgt spid="147">
                                            <p:txEl>
                                              <p:pRg st="2" end="2"/>
                                            </p:txEl>
                                          </p:spTgt>
                                        </p:tgtEl>
                                      </p:cBhvr>
                                    </p:animEffect>
                                    <p:anim calcmode="lin" valueType="num">
                                      <p:cBhvr>
                                        <p:cTn id="8" dur="1000" fill="hold"/>
                                        <p:tgtEl>
                                          <p:spTgt spid="14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zh-CN"/>
              <a:t>Day1 Training A -- HDU2157</a:t>
            </a:r>
          </a:p>
        </p:txBody>
      </p:sp>
      <p:sp>
        <p:nvSpPr>
          <p:cNvPr id="153" name="Shape 153"/>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题意：给一个点数规模很小的图(n = 20)，每次询问从A到B点有多少距离为K的路径</a:t>
            </a:r>
          </a:p>
          <a:p>
            <a:pPr lvl="0">
              <a:spcBef>
                <a:spcPts val="0"/>
              </a:spcBef>
              <a:buNone/>
            </a:pPr>
            <a:endParaRPr/>
          </a:p>
          <a:p>
            <a:pPr lvl="0">
              <a:spcBef>
                <a:spcPts val="0"/>
              </a:spcBef>
              <a:buNone/>
            </a:pPr>
            <a:r>
              <a:rPr lang="zh-CN"/>
              <a:t>Solution：考虑一个n维的向量与图的邻接矩阵的相乘的运算，等价于以每个点出发能到达到达到点乘上相应的权重（由向量中的值决定）然后相加，相当于模拟了一次每个点向外走一步的过程，那么将矩阵做K次乘法即可。如果K过大，则需要矩阵快速幂加速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
                                            <p:txEl>
                                              <p:pRg st="2" end="2"/>
                                            </p:txEl>
                                          </p:spTgt>
                                        </p:tgtEl>
                                        <p:attrNameLst>
                                          <p:attrName>style.visibility</p:attrName>
                                        </p:attrNameLst>
                                      </p:cBhvr>
                                      <p:to>
                                        <p:strVal val="visible"/>
                                      </p:to>
                                    </p:set>
                                    <p:animEffect transition="in" filter="fade">
                                      <p:cBhvr>
                                        <p:cTn id="7" dur="1000"/>
                                        <p:tgtEl>
                                          <p:spTgt spid="153">
                                            <p:txEl>
                                              <p:pRg st="2" end="2"/>
                                            </p:txEl>
                                          </p:spTgt>
                                        </p:tgtEl>
                                      </p:cBhvr>
                                    </p:animEffect>
                                    <p:anim calcmode="lin" valueType="num">
                                      <p:cBhvr>
                                        <p:cTn id="8" dur="1000" fill="hold"/>
                                        <p:tgtEl>
                                          <p:spTgt spid="15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5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zh-CN"/>
              <a:t>Day1 Training B -- HDU 6124</a:t>
            </a:r>
          </a:p>
        </p:txBody>
      </p:sp>
      <p:sp>
        <p:nvSpPr>
          <p:cNvPr id="159" name="Shape 159"/>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题意：给定A，问A对所有数取模有多少种可能的取值。</a:t>
            </a:r>
          </a:p>
          <a:p>
            <a:pPr lvl="0">
              <a:spcBef>
                <a:spcPts val="0"/>
              </a:spcBef>
              <a:buNone/>
            </a:pPr>
            <a:endParaRPr/>
          </a:p>
          <a:p>
            <a:pPr lvl="0">
              <a:spcBef>
                <a:spcPts val="0"/>
              </a:spcBef>
              <a:buNone/>
            </a:pPr>
            <a:r>
              <a:rPr lang="zh-CN"/>
              <a:t>Solution: 比A/2大的数都不可能作为A对其它数取模的结果，因为考虑到取模就是在不断做减法知道不能减为止，若比A/2大，显然可以继续做减法。比A/2小的所有数x都可以通过A % (A - x)得到。A/2则需要考虑A的奇偶，再加上0和A，所有取值就确定了。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9">
                                            <p:txEl>
                                              <p:pRg st="2" end="2"/>
                                            </p:txEl>
                                          </p:spTgt>
                                        </p:tgtEl>
                                        <p:attrNameLst>
                                          <p:attrName>style.visibility</p:attrName>
                                        </p:attrNameLst>
                                      </p:cBhvr>
                                      <p:to>
                                        <p:strVal val="visible"/>
                                      </p:to>
                                    </p:set>
                                    <p:animEffect transition="in" filter="fade">
                                      <p:cBhvr>
                                        <p:cTn id="7" dur="1000"/>
                                        <p:tgtEl>
                                          <p:spTgt spid="159">
                                            <p:txEl>
                                              <p:pRg st="2" end="2"/>
                                            </p:txEl>
                                          </p:spTgt>
                                        </p:tgtEl>
                                      </p:cBhvr>
                                    </p:animEffect>
                                    <p:anim calcmode="lin" valueType="num">
                                      <p:cBhvr>
                                        <p:cTn id="8" dur="1000" fill="hold"/>
                                        <p:tgtEl>
                                          <p:spTgt spid="15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zh-CN"/>
              <a:t>Day1 Training C -- HDU 6044</a:t>
            </a:r>
          </a:p>
        </p:txBody>
      </p:sp>
      <p:sp>
        <p:nvSpPr>
          <p:cNvPr id="165" name="Shape 165"/>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题意：已知一个排列的某些限制条件为其中每个位置的数作为最小数的左右极限，问满足这个限制条件的所有可能的排列的个数。</a:t>
            </a:r>
          </a:p>
          <a:p>
            <a:pPr lvl="0">
              <a:spcBef>
                <a:spcPts val="0"/>
              </a:spcBef>
              <a:buNone/>
            </a:pPr>
            <a:endParaRPr/>
          </a:p>
          <a:p>
            <a:pPr lvl="0">
              <a:spcBef>
                <a:spcPts val="0"/>
              </a:spcBef>
              <a:buNone/>
            </a:pPr>
            <a:r>
              <a:rPr lang="zh-CN"/>
              <a:t>Solution: 排列每个数都不同，因此必定有一个数是全局的最小数，所以可以找到一个l = 1, r = n的位置，且必定为最小数1，并把整个序列区分成</a:t>
            </a:r>
            <a:r>
              <a:rPr lang="zh-CN" smtClean="0"/>
              <a:t>至</a:t>
            </a:r>
            <a:r>
              <a:rPr lang="zh-CN" altLang="en-US" smtClean="0"/>
              <a:t>多</a:t>
            </a:r>
            <a:r>
              <a:rPr lang="zh-CN" smtClean="0"/>
              <a:t>两</a:t>
            </a:r>
            <a:r>
              <a:rPr lang="zh-CN"/>
              <a:t>段。通过递归查找可以建出一颗树。然后自底向上考虑，发现方案数的计算就相当于组合数学中的插队问题，预处理组合数即可。</a:t>
            </a:r>
          </a:p>
          <a:p>
            <a:pPr lvl="0">
              <a:spcBef>
                <a:spcPts val="0"/>
              </a:spcBef>
              <a:buNone/>
            </a:pPr>
            <a:r>
              <a:rPr lang="zh-CN"/>
              <a:t>读入的数据量非常大，必须采用非常强力的读入优化才可以过掉此题。。。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
                                            <p:txEl>
                                              <p:pRg st="2" end="2"/>
                                            </p:txEl>
                                          </p:spTgt>
                                        </p:tgtEl>
                                        <p:attrNameLst>
                                          <p:attrName>style.visibility</p:attrName>
                                        </p:attrNameLst>
                                      </p:cBhvr>
                                      <p:to>
                                        <p:strVal val="visible"/>
                                      </p:to>
                                    </p:set>
                                    <p:animEffect transition="in" filter="fade">
                                      <p:cBhvr>
                                        <p:cTn id="7" dur="1000"/>
                                        <p:tgtEl>
                                          <p:spTgt spid="165">
                                            <p:txEl>
                                              <p:pRg st="2" end="2"/>
                                            </p:txEl>
                                          </p:spTgt>
                                        </p:tgtEl>
                                      </p:cBhvr>
                                    </p:animEffect>
                                    <p:anim calcmode="lin" valueType="num">
                                      <p:cBhvr>
                                        <p:cTn id="8" dur="1000" fill="hold"/>
                                        <p:tgtEl>
                                          <p:spTgt spid="16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6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
                                            <p:txEl>
                                              <p:pRg st="3" end="3"/>
                                            </p:txEl>
                                          </p:spTgt>
                                        </p:tgtEl>
                                        <p:attrNameLst>
                                          <p:attrName>style.visibility</p:attrName>
                                        </p:attrNameLst>
                                      </p:cBhvr>
                                      <p:to>
                                        <p:strVal val="visible"/>
                                      </p:to>
                                    </p:set>
                                    <p:animEffect transition="in" filter="fade">
                                      <p:cBhvr>
                                        <p:cTn id="12" dur="1000"/>
                                        <p:tgtEl>
                                          <p:spTgt spid="165">
                                            <p:txEl>
                                              <p:pRg st="3" end="3"/>
                                            </p:txEl>
                                          </p:spTgt>
                                        </p:tgtEl>
                                      </p:cBhvr>
                                    </p:animEffect>
                                    <p:anim calcmode="lin" valueType="num">
                                      <p:cBhvr>
                                        <p:cTn id="13" dur="1000" fill="hold"/>
                                        <p:tgtEl>
                                          <p:spTgt spid="16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6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zh-CN"/>
              <a:t>Day1 Training D -- HDU5972</a:t>
            </a:r>
          </a:p>
        </p:txBody>
      </p:sp>
      <p:sp>
        <p:nvSpPr>
          <p:cNvPr id="171" name="Shape 171"/>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题意：字符串匹配，但模式串每个位置的可匹配字符不是一个而是一个字符集</a:t>
            </a:r>
          </a:p>
          <a:p>
            <a:pPr lvl="0">
              <a:spcBef>
                <a:spcPts val="0"/>
              </a:spcBef>
              <a:buNone/>
            </a:pPr>
            <a:endParaRPr/>
          </a:p>
          <a:p>
            <a:pPr lvl="0">
              <a:spcBef>
                <a:spcPts val="0"/>
              </a:spcBef>
              <a:buNone/>
            </a:pPr>
            <a:r>
              <a:rPr lang="zh-CN"/>
              <a:t>Solution: 考虑另一种不常用的字符串匹配方法shift-and，该方法自然就就可以应用到这一问题上。调用stl中的bitset即可。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1">
                                            <p:txEl>
                                              <p:pRg st="2" end="2"/>
                                            </p:txEl>
                                          </p:spTgt>
                                        </p:tgtEl>
                                        <p:attrNameLst>
                                          <p:attrName>style.visibility</p:attrName>
                                        </p:attrNameLst>
                                      </p:cBhvr>
                                      <p:to>
                                        <p:strVal val="visible"/>
                                      </p:to>
                                    </p:set>
                                    <p:animEffect transition="in" filter="fade">
                                      <p:cBhvr>
                                        <p:cTn id="7" dur="1000"/>
                                        <p:tgtEl>
                                          <p:spTgt spid="171">
                                            <p:txEl>
                                              <p:pRg st="2" end="2"/>
                                            </p:txEl>
                                          </p:spTgt>
                                        </p:tgtEl>
                                      </p:cBhvr>
                                    </p:animEffect>
                                    <p:anim calcmode="lin" valueType="num">
                                      <p:cBhvr>
                                        <p:cTn id="8" dur="1000" fill="hold"/>
                                        <p:tgtEl>
                                          <p:spTgt spid="17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7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HDU1016</a:t>
            </a:r>
          </a:p>
        </p:txBody>
      </p:sp>
      <p:sp>
        <p:nvSpPr>
          <p:cNvPr id="69" name="Shape 69"/>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题意：已知环的长度大小，构造所有可能的环，使得相邻两个数的和是素数</a:t>
            </a:r>
          </a:p>
          <a:p>
            <a:pPr lvl="0">
              <a:spcBef>
                <a:spcPts val="0"/>
              </a:spcBef>
              <a:buNone/>
            </a:pPr>
            <a:endParaRPr/>
          </a:p>
          <a:p>
            <a:pPr lvl="0" rtl="0">
              <a:spcBef>
                <a:spcPts val="0"/>
              </a:spcBef>
              <a:buNone/>
            </a:pPr>
            <a:r>
              <a:rPr lang="zh-CN"/>
              <a:t>solution: 求出40以内所有素数，再进行一次dfs即可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9">
                                            <p:txEl>
                                              <p:pRg st="2" end="2"/>
                                            </p:txEl>
                                          </p:spTgt>
                                        </p:tgtEl>
                                        <p:attrNameLst>
                                          <p:attrName>style.visibility</p:attrName>
                                        </p:attrNameLst>
                                      </p:cBhvr>
                                      <p:to>
                                        <p:strVal val="visible"/>
                                      </p:to>
                                    </p:set>
                                    <p:animEffect transition="in" filter="fade">
                                      <p:cBhvr>
                                        <p:cTn id="7" dur="1000"/>
                                        <p:tgtEl>
                                          <p:spTgt spid="69">
                                            <p:txEl>
                                              <p:pRg st="2" end="2"/>
                                            </p:txEl>
                                          </p:spTgt>
                                        </p:tgtEl>
                                      </p:cBhvr>
                                    </p:animEffect>
                                    <p:anim calcmode="lin" valueType="num">
                                      <p:cBhvr>
                                        <p:cTn id="8" dur="1000" fill="hold"/>
                                        <p:tgtEl>
                                          <p:spTgt spid="6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zh-CN"/>
              <a:t>Day1 Training E -- HDU5973</a:t>
            </a:r>
          </a:p>
        </p:txBody>
      </p:sp>
      <p:sp>
        <p:nvSpPr>
          <p:cNvPr id="177" name="Shape 177"/>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题意：取石子游戏，一共两堆石子，每次可以在一堆中取若干个石子or在两堆石子取数量相同的石子，问是否先手必胜。</a:t>
            </a:r>
          </a:p>
          <a:p>
            <a:pPr lvl="0">
              <a:spcBef>
                <a:spcPts val="0"/>
              </a:spcBef>
              <a:buNone/>
            </a:pPr>
            <a:endParaRPr/>
          </a:p>
          <a:p>
            <a:pPr lvl="0">
              <a:spcBef>
                <a:spcPts val="0"/>
              </a:spcBef>
              <a:buNone/>
            </a:pPr>
            <a:r>
              <a:rPr lang="zh-CN"/>
              <a:t>Solution:  找规律？SG函数爆推？威佐夫博弈。</a:t>
            </a:r>
          </a:p>
          <a:p>
            <a:pPr marL="914400" lvl="0" indent="0" rtl="0">
              <a:spcBef>
                <a:spcPts val="0"/>
              </a:spcBef>
              <a:buNone/>
            </a:pPr>
            <a:r>
              <a:rPr lang="zh-CN"/>
              <a:t>  假设两堆石子的数量分别为A，B, 且B &gt; A</a:t>
            </a:r>
          </a:p>
          <a:p>
            <a:pPr marL="914400" lvl="0" indent="0" rtl="0">
              <a:spcBef>
                <a:spcPts val="0"/>
              </a:spcBef>
              <a:buNone/>
            </a:pPr>
            <a:r>
              <a:rPr lang="zh-CN"/>
              <a:t>  计算floor((B-A)*((sqrt(5)+1)/2)) 等于A，则先手必败</a:t>
            </a:r>
          </a:p>
          <a:p>
            <a:pPr marL="914400" lvl="0" indent="0">
              <a:spcBef>
                <a:spcPts val="0"/>
              </a:spcBef>
              <a:buNone/>
            </a:pPr>
            <a:r>
              <a:rPr lang="zh-CN"/>
              <a:t>  选择Java大数 or Python可以避免高精度</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zh-CN"/>
              <a:t>Day1 Training F -- HDU4006</a:t>
            </a:r>
          </a:p>
        </p:txBody>
      </p:sp>
      <p:sp>
        <p:nvSpPr>
          <p:cNvPr id="183" name="Shape 183"/>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题意：动态插入和查询K大数</a:t>
            </a:r>
          </a:p>
          <a:p>
            <a:pPr lvl="0">
              <a:spcBef>
                <a:spcPts val="0"/>
              </a:spcBef>
              <a:buNone/>
            </a:pPr>
            <a:endParaRPr/>
          </a:p>
          <a:p>
            <a:pPr lvl="0">
              <a:spcBef>
                <a:spcPts val="0"/>
              </a:spcBef>
              <a:buNone/>
            </a:pPr>
            <a:r>
              <a:rPr lang="zh-CN"/>
              <a:t>Solution: 使用priority_queue&lt;int&gt;即可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3">
                                            <p:txEl>
                                              <p:pRg st="2" end="2"/>
                                            </p:txEl>
                                          </p:spTgt>
                                        </p:tgtEl>
                                        <p:attrNameLst>
                                          <p:attrName>style.visibility</p:attrName>
                                        </p:attrNameLst>
                                      </p:cBhvr>
                                      <p:to>
                                        <p:strVal val="visible"/>
                                      </p:to>
                                    </p:set>
                                    <p:animEffect transition="in" filter="fade">
                                      <p:cBhvr>
                                        <p:cTn id="7" dur="1000"/>
                                        <p:tgtEl>
                                          <p:spTgt spid="183">
                                            <p:txEl>
                                              <p:pRg st="2" end="2"/>
                                            </p:txEl>
                                          </p:spTgt>
                                        </p:tgtEl>
                                      </p:cBhvr>
                                    </p:animEffect>
                                    <p:anim calcmode="lin" valueType="num">
                                      <p:cBhvr>
                                        <p:cTn id="8" dur="1000" fill="hold"/>
                                        <p:tgtEl>
                                          <p:spTgt spid="18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8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zh-CN"/>
              <a:t>Day1 Training G -- HDU4008</a:t>
            </a:r>
          </a:p>
        </p:txBody>
      </p:sp>
      <p:sp>
        <p:nvSpPr>
          <p:cNvPr id="189" name="Shape 189"/>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题意：给定一棵树，并给出若干个询问，每个询问给定x和y两个节点，问在以x为根的情况下y的儿子和后代中的最小标号。</a:t>
            </a:r>
          </a:p>
          <a:p>
            <a:pPr lvl="0">
              <a:spcBef>
                <a:spcPts val="0"/>
              </a:spcBef>
              <a:buNone/>
            </a:pPr>
            <a:endParaRPr/>
          </a:p>
          <a:p>
            <a:pPr lvl="0">
              <a:spcBef>
                <a:spcPts val="0"/>
              </a:spcBef>
              <a:buNone/>
            </a:pPr>
            <a:r>
              <a:rPr lang="zh-CN"/>
              <a:t>Solution: 先考虑在定下一个根后将所有节点的min_son and min_descendant求出并预处理LCA，若lca(x,y) ！= y，则显然答案不会</a:t>
            </a:r>
            <a:r>
              <a:rPr lang="zh-CN" smtClean="0"/>
              <a:t>变</a:t>
            </a:r>
            <a:r>
              <a:rPr lang="zh-CN" altLang="en-US" smtClean="0"/>
              <a:t>。</a:t>
            </a:r>
            <a:r>
              <a:rPr lang="zh-CN" smtClean="0"/>
              <a:t>若</a:t>
            </a:r>
            <a:r>
              <a:rPr lang="zh-CN"/>
              <a:t>lca(x,y) == y且x到y的路径上出现了min_son or min_descndant时答案会改变。于是预处理时除了min_son 和 min_descendant还要得到sec_min_son and sec_min_descendant。树形dp预处理即</a:t>
            </a:r>
            <a:r>
              <a:rPr lang="zh-CN" smtClean="0"/>
              <a:t>可</a:t>
            </a:r>
            <a:r>
              <a:rPr lang="zh-CN" altLang="en-US" smtClean="0"/>
              <a:t>（注意处理非子树的情况，只作用于</a:t>
            </a:r>
            <a:r>
              <a:rPr lang="en-US" altLang="zh-CN" smtClean="0"/>
              <a:t>sec</a:t>
            </a:r>
            <a:r>
              <a:rPr lang="zh-CN" altLang="en-US" smtClean="0"/>
              <a:t>）</a:t>
            </a:r>
            <a:r>
              <a:rPr lang="zh-CN" smtClean="0"/>
              <a:t>。</a:t>
            </a:r>
            <a:endParaRPr 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9">
                                            <p:txEl>
                                              <p:pRg st="2" end="2"/>
                                            </p:txEl>
                                          </p:spTgt>
                                        </p:tgtEl>
                                        <p:attrNameLst>
                                          <p:attrName>style.visibility</p:attrName>
                                        </p:attrNameLst>
                                      </p:cBhvr>
                                      <p:to>
                                        <p:strVal val="visible"/>
                                      </p:to>
                                    </p:set>
                                    <p:animEffect transition="in" filter="fade">
                                      <p:cBhvr>
                                        <p:cTn id="7" dur="1000"/>
                                        <p:tgtEl>
                                          <p:spTgt spid="189">
                                            <p:txEl>
                                              <p:pRg st="2" end="2"/>
                                            </p:txEl>
                                          </p:spTgt>
                                        </p:tgtEl>
                                      </p:cBhvr>
                                    </p:animEffect>
                                    <p:anim calcmode="lin" valueType="num">
                                      <p:cBhvr>
                                        <p:cTn id="8" dur="1000" fill="hold"/>
                                        <p:tgtEl>
                                          <p:spTgt spid="18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8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HDU2602</a:t>
            </a:r>
          </a:p>
        </p:txBody>
      </p:sp>
      <p:sp>
        <p:nvSpPr>
          <p:cNvPr id="75" name="Shape 75"/>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zh-CN"/>
              <a:t>题意：有一个一定体积的背包，若干个物品，每个物品有相应的体积和价值，选择一种装物品的方案，在背包容量限制下得到最大的价值和，输出价值。</a:t>
            </a:r>
          </a:p>
          <a:p>
            <a:pPr lvl="0">
              <a:spcBef>
                <a:spcPts val="0"/>
              </a:spcBef>
              <a:buNone/>
            </a:pPr>
            <a:endParaRPr/>
          </a:p>
          <a:p>
            <a:pPr lvl="0" rtl="0">
              <a:spcBef>
                <a:spcPts val="0"/>
              </a:spcBef>
              <a:buNone/>
            </a:pPr>
            <a:r>
              <a:rPr lang="zh-CN"/>
              <a:t>solution: 经典01背包问题，动态规划解决，dp[i][w]表示考虑到第i个物品时，体积为v的最大价值，dp[i][w] = max(dp[i-1][w],dp[i][w - wi] + vi)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5">
                                            <p:txEl>
                                              <p:pRg st="2" end="2"/>
                                            </p:txEl>
                                          </p:spTgt>
                                        </p:tgtEl>
                                        <p:attrNameLst>
                                          <p:attrName>style.visibility</p:attrName>
                                        </p:attrNameLst>
                                      </p:cBhvr>
                                      <p:to>
                                        <p:strVal val="visible"/>
                                      </p:to>
                                    </p:set>
                                    <p:animEffect transition="in" filter="fade">
                                      <p:cBhvr>
                                        <p:cTn id="7" dur="1000"/>
                                        <p:tgtEl>
                                          <p:spTgt spid="75">
                                            <p:txEl>
                                              <p:pRg st="2" end="2"/>
                                            </p:txEl>
                                          </p:spTgt>
                                        </p:tgtEl>
                                      </p:cBhvr>
                                    </p:animEffect>
                                    <p:anim calcmode="lin" valueType="num">
                                      <p:cBhvr>
                                        <p:cTn id="8" dur="1000" fill="hold"/>
                                        <p:tgtEl>
                                          <p:spTgt spid="7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HDU2050</a:t>
            </a:r>
          </a:p>
        </p:txBody>
      </p:sp>
      <p:sp>
        <p:nvSpPr>
          <p:cNvPr id="81" name="Shape 81"/>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zh-CN"/>
              <a:t>题意：利用n个折线，能把一个平面分成最多多少个区域</a:t>
            </a:r>
          </a:p>
          <a:p>
            <a:pPr lvl="0" rtl="0">
              <a:spcBef>
                <a:spcPts val="0"/>
              </a:spcBef>
              <a:buNone/>
            </a:pPr>
            <a:endParaRPr/>
          </a:p>
          <a:p>
            <a:pPr lvl="0" rtl="0">
              <a:spcBef>
                <a:spcPts val="0"/>
              </a:spcBef>
              <a:buNone/>
            </a:pPr>
            <a:r>
              <a:rPr lang="zh-CN"/>
              <a:t>solution： 2*n^2 - n + 1 找规律 or 考虑递推关系f[n] = f[n-1] + 4 * (n - 1)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
                                            <p:txEl>
                                              <p:pRg st="2" end="2"/>
                                            </p:txEl>
                                          </p:spTgt>
                                        </p:tgtEl>
                                        <p:attrNameLst>
                                          <p:attrName>style.visibility</p:attrName>
                                        </p:attrNameLst>
                                      </p:cBhvr>
                                      <p:to>
                                        <p:strVal val="visible"/>
                                      </p:to>
                                    </p:set>
                                    <p:animEffect transition="in" filter="fade">
                                      <p:cBhvr>
                                        <p:cTn id="7" dur="1000"/>
                                        <p:tgtEl>
                                          <p:spTgt spid="81">
                                            <p:txEl>
                                              <p:pRg st="2" end="2"/>
                                            </p:txEl>
                                          </p:spTgt>
                                        </p:tgtEl>
                                      </p:cBhvr>
                                    </p:animEffect>
                                    <p:anim calcmode="lin" valueType="num">
                                      <p:cBhvr>
                                        <p:cTn id="8" dur="1000" fill="hold"/>
                                        <p:tgtEl>
                                          <p:spTgt spid="8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HDU2084</a:t>
            </a:r>
          </a:p>
        </p:txBody>
      </p:sp>
      <p:sp>
        <p:nvSpPr>
          <p:cNvPr id="87" name="Shape 87"/>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zh-CN"/>
              <a:t>题意：数塔问题，找一条从顶向下的路径使得点的权值和最大</a:t>
            </a:r>
          </a:p>
          <a:p>
            <a:pPr lvl="0" rtl="0">
              <a:spcBef>
                <a:spcPts val="0"/>
              </a:spcBef>
              <a:buNone/>
            </a:pPr>
            <a:endParaRPr/>
          </a:p>
          <a:p>
            <a:pPr lvl="0">
              <a:spcBef>
                <a:spcPts val="0"/>
              </a:spcBef>
              <a:buNone/>
            </a:pPr>
            <a:r>
              <a:rPr lang="zh-CN"/>
              <a:t>solution： most famous problem of programming contest?</a:t>
            </a:r>
          </a:p>
          <a:p>
            <a:pPr lvl="0" rtl="0">
              <a:spcBef>
                <a:spcPts val="0"/>
              </a:spcBef>
              <a:buNone/>
            </a:pPr>
            <a:r>
              <a:rPr lang="en-US" altLang="zh-CN"/>
              <a:t>	 </a:t>
            </a:r>
            <a:r>
              <a:rPr lang="en-US" altLang="zh-CN" smtClean="0"/>
              <a:t>   </a:t>
            </a:r>
            <a:r>
              <a:rPr lang="zh-CN" smtClean="0"/>
              <a:t>从</a:t>
            </a:r>
            <a:r>
              <a:rPr lang="zh-CN"/>
              <a:t>底向上dp即可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7">
                                            <p:txEl>
                                              <p:pRg st="2" end="2"/>
                                            </p:txEl>
                                          </p:spTgt>
                                        </p:tgtEl>
                                        <p:attrNameLst>
                                          <p:attrName>style.visibility</p:attrName>
                                        </p:attrNameLst>
                                      </p:cBhvr>
                                      <p:to>
                                        <p:strVal val="visible"/>
                                      </p:to>
                                    </p:set>
                                    <p:animEffect transition="in" filter="fade">
                                      <p:cBhvr>
                                        <p:cTn id="7" dur="1000"/>
                                        <p:tgtEl>
                                          <p:spTgt spid="87">
                                            <p:txEl>
                                              <p:pRg st="2" end="2"/>
                                            </p:txEl>
                                          </p:spTgt>
                                        </p:tgtEl>
                                      </p:cBhvr>
                                    </p:animEffect>
                                    <p:anim calcmode="lin" valueType="num">
                                      <p:cBhvr>
                                        <p:cTn id="8" dur="1000" fill="hold"/>
                                        <p:tgtEl>
                                          <p:spTgt spid="8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7">
                                            <p:txEl>
                                              <p:pRg st="3" end="3"/>
                                            </p:txEl>
                                          </p:spTgt>
                                        </p:tgtEl>
                                        <p:attrNameLst>
                                          <p:attrName>style.visibility</p:attrName>
                                        </p:attrNameLst>
                                      </p:cBhvr>
                                      <p:to>
                                        <p:strVal val="visible"/>
                                      </p:to>
                                    </p:set>
                                    <p:animEffect transition="in" filter="fade">
                                      <p:cBhvr>
                                        <p:cTn id="12" dur="1000"/>
                                        <p:tgtEl>
                                          <p:spTgt spid="87">
                                            <p:txEl>
                                              <p:pRg st="3" end="3"/>
                                            </p:txEl>
                                          </p:spTgt>
                                        </p:tgtEl>
                                      </p:cBhvr>
                                    </p:animEffect>
                                    <p:anim calcmode="lin" valueType="num">
                                      <p:cBhvr>
                                        <p:cTn id="13" dur="1000" fill="hold"/>
                                        <p:tgtEl>
                                          <p:spTgt spid="8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8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HDU1159</a:t>
            </a:r>
          </a:p>
        </p:txBody>
      </p:sp>
      <p:sp>
        <p:nvSpPr>
          <p:cNvPr id="93" name="Shape 93"/>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zh-CN"/>
              <a:t>题意：给出两个字符串，求他们的最大公共子序列</a:t>
            </a:r>
          </a:p>
          <a:p>
            <a:pPr lvl="0" rtl="0">
              <a:spcBef>
                <a:spcPts val="0"/>
              </a:spcBef>
              <a:buNone/>
            </a:pPr>
            <a:endParaRPr/>
          </a:p>
          <a:p>
            <a:pPr lvl="0" rtl="0">
              <a:spcBef>
                <a:spcPts val="0"/>
              </a:spcBef>
              <a:buNone/>
            </a:pPr>
            <a:r>
              <a:rPr lang="zh-CN"/>
              <a:t>solution： dp[i][j]表示计算到A串i位置和B串j位置时的最大公共子序列，可以由dp[i-1][j-1], dp[i-1][j], dp[i][j-1]三个位置推得，复杂度O(N^2)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3">
                                            <p:txEl>
                                              <p:pRg st="2" end="2"/>
                                            </p:txEl>
                                          </p:spTgt>
                                        </p:tgtEl>
                                        <p:attrNameLst>
                                          <p:attrName>style.visibility</p:attrName>
                                        </p:attrNameLst>
                                      </p:cBhvr>
                                      <p:to>
                                        <p:strVal val="visible"/>
                                      </p:to>
                                    </p:set>
                                    <p:animEffect transition="in" filter="fade">
                                      <p:cBhvr>
                                        <p:cTn id="7" dur="1000"/>
                                        <p:tgtEl>
                                          <p:spTgt spid="93">
                                            <p:txEl>
                                              <p:pRg st="2" end="2"/>
                                            </p:txEl>
                                          </p:spTgt>
                                        </p:tgtEl>
                                      </p:cBhvr>
                                    </p:animEffect>
                                    <p:anim calcmode="lin" valueType="num">
                                      <p:cBhvr>
                                        <p:cTn id="8" dur="1000" fill="hold"/>
                                        <p:tgtEl>
                                          <p:spTgt spid="9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HDU1159</a:t>
            </a:r>
          </a:p>
        </p:txBody>
      </p:sp>
      <p:sp>
        <p:nvSpPr>
          <p:cNvPr id="99" name="Shape 99"/>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zh-CN"/>
              <a:t>题意：给出两个字符串A,B，问B是否是A的一个子串</a:t>
            </a:r>
          </a:p>
          <a:p>
            <a:pPr lvl="0" rtl="0">
              <a:spcBef>
                <a:spcPts val="0"/>
              </a:spcBef>
              <a:buNone/>
            </a:pPr>
            <a:endParaRPr/>
          </a:p>
          <a:p>
            <a:pPr lvl="0">
              <a:spcBef>
                <a:spcPts val="0"/>
              </a:spcBef>
              <a:buNone/>
            </a:pPr>
            <a:r>
              <a:rPr lang="zh-CN"/>
              <a:t>solution： 利用KMP进行</a:t>
            </a:r>
            <a:r>
              <a:rPr lang="zh-CN" smtClean="0"/>
              <a:t>匹配</a:t>
            </a:r>
            <a:r>
              <a:rPr lang="en-US" altLang="zh-CN" smtClean="0"/>
              <a:t>, </a:t>
            </a:r>
            <a:r>
              <a:rPr lang="zh-CN" smtClean="0"/>
              <a:t>KMP</a:t>
            </a:r>
            <a:r>
              <a:rPr lang="zh-CN"/>
              <a:t>数组求出了模式串的next数组，去掉大量无用状态，O(N)完成匹配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9">
                                            <p:txEl>
                                              <p:pRg st="2" end="2"/>
                                            </p:txEl>
                                          </p:spTgt>
                                        </p:tgtEl>
                                        <p:attrNameLst>
                                          <p:attrName>style.visibility</p:attrName>
                                        </p:attrNameLst>
                                      </p:cBhvr>
                                      <p:to>
                                        <p:strVal val="visible"/>
                                      </p:to>
                                    </p:set>
                                    <p:animEffect transition="in" filter="fade">
                                      <p:cBhvr>
                                        <p:cTn id="7" dur="1000"/>
                                        <p:tgtEl>
                                          <p:spTgt spid="99">
                                            <p:txEl>
                                              <p:pRg st="2" end="2"/>
                                            </p:txEl>
                                          </p:spTgt>
                                        </p:tgtEl>
                                      </p:cBhvr>
                                    </p:animEffect>
                                    <p:anim calcmode="lin" valueType="num">
                                      <p:cBhvr>
                                        <p:cTn id="8"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HDU2988</a:t>
            </a:r>
          </a:p>
        </p:txBody>
      </p:sp>
      <p:sp>
        <p:nvSpPr>
          <p:cNvPr id="105" name="Shape 105"/>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zh-CN"/>
              <a:t>题意：给出n个点和m条边，选出若干条边使得n个点连通且边权和最小</a:t>
            </a:r>
          </a:p>
          <a:p>
            <a:pPr lvl="0">
              <a:spcBef>
                <a:spcPts val="0"/>
              </a:spcBef>
              <a:buNone/>
            </a:pPr>
            <a:endParaRPr/>
          </a:p>
          <a:p>
            <a:pPr lvl="0" rtl="0">
              <a:spcBef>
                <a:spcPts val="0"/>
              </a:spcBef>
              <a:buNone/>
            </a:pPr>
            <a:endParaRPr/>
          </a:p>
          <a:p>
            <a:pPr lvl="0" rtl="0">
              <a:spcBef>
                <a:spcPts val="0"/>
              </a:spcBef>
              <a:buNone/>
            </a:pPr>
            <a:r>
              <a:rPr lang="zh-CN"/>
              <a:t>solution： 选出的边构成一颗树，使用Kruskal算法求出最小生成树即可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5">
                                            <p:txEl>
                                              <p:pRg st="3" end="3"/>
                                            </p:txEl>
                                          </p:spTgt>
                                        </p:tgtEl>
                                        <p:attrNameLst>
                                          <p:attrName>style.visibility</p:attrName>
                                        </p:attrNameLst>
                                      </p:cBhvr>
                                      <p:to>
                                        <p:strVal val="visible"/>
                                      </p:to>
                                    </p:set>
                                    <p:animEffect transition="in" filter="fade">
                                      <p:cBhvr>
                                        <p:cTn id="7" dur="1000"/>
                                        <p:tgtEl>
                                          <p:spTgt spid="105">
                                            <p:txEl>
                                              <p:pRg st="3" end="3"/>
                                            </p:txEl>
                                          </p:spTgt>
                                        </p:tgtEl>
                                      </p:cBhvr>
                                    </p:animEffect>
                                    <p:anim calcmode="lin" valueType="num">
                                      <p:cBhvr>
                                        <p:cTn id="8" dur="1000" fill="hold"/>
                                        <p:tgtEl>
                                          <p:spTgt spid="10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0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zh-CN"/>
              <a:t>HDU2066</a:t>
            </a:r>
          </a:p>
        </p:txBody>
      </p:sp>
      <p:sp>
        <p:nvSpPr>
          <p:cNvPr id="111" name="Shape 111"/>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zh-CN"/>
              <a:t>题意：给出一个有边权的图，若干个起点和若干个目的地，求到其中一个目的地的最少路程(时间)</a:t>
            </a:r>
          </a:p>
          <a:p>
            <a:pPr lvl="0" rtl="0">
              <a:spcBef>
                <a:spcPts val="0"/>
              </a:spcBef>
              <a:buNone/>
            </a:pPr>
            <a:endParaRPr/>
          </a:p>
          <a:p>
            <a:pPr lvl="0" rtl="0">
              <a:spcBef>
                <a:spcPts val="0"/>
              </a:spcBef>
              <a:buNone/>
            </a:pPr>
            <a:r>
              <a:rPr lang="zh-CN"/>
              <a:t>solution： 最短路问题，Dijsktra or SPFA均能解决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1">
                                            <p:txEl>
                                              <p:pRg st="2" end="2"/>
                                            </p:txEl>
                                          </p:spTgt>
                                        </p:tgtEl>
                                        <p:attrNameLst>
                                          <p:attrName>style.visibility</p:attrName>
                                        </p:attrNameLst>
                                      </p:cBhvr>
                                      <p:to>
                                        <p:strVal val="visible"/>
                                      </p:to>
                                    </p:set>
                                    <p:animEffect transition="in" filter="fade">
                                      <p:cBhvr>
                                        <p:cTn id="7" dur="1000"/>
                                        <p:tgtEl>
                                          <p:spTgt spid="111">
                                            <p:txEl>
                                              <p:pRg st="2" end="2"/>
                                            </p:txEl>
                                          </p:spTgt>
                                        </p:tgtEl>
                                      </p:cBhvr>
                                    </p:animEffect>
                                    <p:anim calcmode="lin" valueType="num">
                                      <p:cBhvr>
                                        <p:cTn id="8" dur="1000" fill="hold"/>
                                        <p:tgtEl>
                                          <p:spTgt spid="11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1744</Words>
  <Application>Microsoft Office PowerPoint</Application>
  <PresentationFormat>全屏显示(16:9)</PresentationFormat>
  <Paragraphs>104</Paragraphs>
  <Slides>22</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Arial</vt:lpstr>
      <vt:lpstr>宋体</vt:lpstr>
      <vt:lpstr>Open Sans</vt:lpstr>
      <vt:lpstr>Economica</vt:lpstr>
      <vt:lpstr>Luxe</vt:lpstr>
      <vt:lpstr>Day1</vt:lpstr>
      <vt:lpstr>HDU1016</vt:lpstr>
      <vt:lpstr>HDU2602</vt:lpstr>
      <vt:lpstr>HDU2050</vt:lpstr>
      <vt:lpstr>HDU2084</vt:lpstr>
      <vt:lpstr>HDU1159</vt:lpstr>
      <vt:lpstr>HDU1159</vt:lpstr>
      <vt:lpstr>HDU2988</vt:lpstr>
      <vt:lpstr>HDU2066</vt:lpstr>
      <vt:lpstr>HDU1166</vt:lpstr>
      <vt:lpstr>HDU1083</vt:lpstr>
      <vt:lpstr>HDU1257</vt:lpstr>
      <vt:lpstr>HDU1232</vt:lpstr>
      <vt:lpstr>HDU1257</vt:lpstr>
      <vt:lpstr>HDU1285</vt:lpstr>
      <vt:lpstr>Day1 Training A -- HDU2157</vt:lpstr>
      <vt:lpstr>Day1 Training B -- HDU 6124</vt:lpstr>
      <vt:lpstr>Day1 Training C -- HDU 6044</vt:lpstr>
      <vt:lpstr>Day1 Training D -- HDU5972</vt:lpstr>
      <vt:lpstr>Day1 Training E -- HDU5973</vt:lpstr>
      <vt:lpstr>Day1 Training F -- HDU4006</vt:lpstr>
      <vt:lpstr>Day1 Training G -- HDU4008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Day1</dc:title>
  <dc:creator>williamchen</dc:creator>
  <cp:lastModifiedBy>williamchen</cp:lastModifiedBy>
  <cp:revision>2</cp:revision>
  <dcterms:modified xsi:type="dcterms:W3CDTF">2017-08-16T13:05:29Z</dcterms:modified>
</cp:coreProperties>
</file>