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 id="2147483653" r:id="rId5"/>
  </p:sldMasterIdLst>
  <p:notesMasterIdLst>
    <p:notesMasterId r:id="rId7"/>
  </p:notesMasterIdLst>
  <p:handoutMasterIdLst>
    <p:handoutMasterId r:id="rId8"/>
  </p:handoutMasterIdLst>
  <p:sldIdLst>
    <p:sldId id="257" r:id="rId6"/>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autoAdjust="0"/>
    <p:restoredTop sz="95756" autoAdjust="0"/>
  </p:normalViewPr>
  <p:slideViewPr>
    <p:cSldViewPr snapToGrid="0" snapToObjects="1" showGuides="1">
      <p:cViewPr>
        <p:scale>
          <a:sx n="19" d="100"/>
          <a:sy n="19" d="100"/>
        </p:scale>
        <p:origin x="1808" y="172"/>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9/6/2025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62357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doi.org/10.1123/jmpb.2018-0037" TargetMode="External"/><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hyperlink" Target="https://doi.org/10.1038/s41467-021-24173-x" TargetMode="External"/><Relationship Id="rId10" Type="http://schemas.openxmlformats.org/officeDocument/2006/relationships/image" Target="../media/image13.png"/><Relationship Id="rId4" Type="http://schemas.openxmlformats.org/officeDocument/2006/relationships/hyperlink" Target="https://doi.org/10.1016/j.clnu.2004.06.004" TargetMode="Externa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459674" y="4854481"/>
            <a:ext cx="10479259" cy="9771884"/>
          </a:xfrm>
        </p:spPr>
        <p:txBody>
          <a:bodyPr/>
          <a:lstStyle/>
          <a:p>
            <a:r>
              <a:rPr lang="en-US" b="1" dirty="0"/>
              <a:t>Physical activity is necessary for better overall health. Performing physical activities has a metabolic cost on the body, which can be quantified using energy expenditure (EE). Respirometry has been shown to accurately measure (EE); however, it is not practical for everyday use. Wearable multi-frequency electrical bioimpedance analysis (MFBIA) technology has rapidly evolved in the last two decades as a noninvasive measure of local tissue fluid content. By using multiple frequencies, MFBIA can estimate the dynamic changes in intra- and extracellular fluid of tissue during activities. With activity, the increased metabolic demand of muscle results in rapid exchange of metabolites within the muscle tissue, including fluid. In this study, we hypothesized that wearable MFBIA could estimate mid-activity EE during versatile activities. To evaluate the hypothesis, we recruited three individuals and used a custom wearable MFBIA system measuring dual frequency bioimpedance (5 and 100 kHz) during two indoor and one outdoor walking, one indoor stair climbing, and one outdoor running sessions. </a:t>
            </a:r>
          </a:p>
          <a:p>
            <a:r>
              <a:rPr lang="en-US" b="1" dirty="0"/>
              <a:t>The VO2 and VCO2 content were also measured during these activities, which were used as ground truth calculation of EE using the Weir Formula. We observed dynamic changes both within and between gait cycles for the 5 and 100 kHz tissue resistances (R5kHz and R100kHz), as well as R5kHz/R100kHz. Using these MFBIA waveforms, we visualized the temporal trajectory of MFBIA during activity using principal component analysis. Then, by using multiple linear regression, we found a strong association between the MFBIA waveforms and EE</a:t>
            </a:r>
          </a:p>
        </p:txBody>
      </p:sp>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a:xfrm>
            <a:off x="477827" y="4126350"/>
            <a:ext cx="10048875" cy="754045"/>
          </a:xfrm>
        </p:spPr>
        <p:txBody>
          <a:bodyPr/>
          <a:lstStyle/>
          <a:p>
            <a:r>
              <a:rPr lang="en-US" dirty="0"/>
              <a:t>ABSTRACT</a:t>
            </a: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a:xfrm>
            <a:off x="449501" y="15672900"/>
            <a:ext cx="10050462" cy="754045"/>
          </a:xfrm>
        </p:spPr>
        <p:txBody>
          <a:bodyPr/>
          <a:lstStyle/>
          <a:p>
            <a:r>
              <a:rPr lang="en-US" dirty="0"/>
              <a:t>INTRODUCTION</a:t>
            </a:r>
          </a:p>
        </p:txBody>
      </p:sp>
      <p:sp>
        <p:nvSpPr>
          <p:cNvPr id="92" name="Text Placeholder 91">
            <a:extLst>
              <a:ext uri="{FF2B5EF4-FFF2-40B4-BE49-F238E27FC236}">
                <a16:creationId xmlns:a16="http://schemas.microsoft.com/office/drawing/2014/main" id="{2EA51318-ADEE-ED41-AE79-D80086567C7D}"/>
              </a:ext>
            </a:extLst>
          </p:cNvPr>
          <p:cNvSpPr>
            <a:spLocks noGrp="1"/>
          </p:cNvSpPr>
          <p:nvPr>
            <p:ph type="body" sz="quarter" idx="23"/>
          </p:nvPr>
        </p:nvSpPr>
        <p:spPr>
          <a:xfrm>
            <a:off x="22062795" y="4956082"/>
            <a:ext cx="11008005" cy="7155783"/>
          </a:xfrm>
        </p:spPr>
        <p:txBody>
          <a:bodyPr/>
          <a:lstStyle/>
          <a:p>
            <a:r>
              <a:rPr lang="en-US" b="1" dirty="0"/>
              <a:t>1. Demonstrate the changes in MFBIA waveforms throughout dynamic activities using PCA.</a:t>
            </a:r>
          </a:p>
          <a:p>
            <a:r>
              <a:rPr lang="en-US" dirty="0"/>
              <a:t>As each dynamic activity session showed the same pattern, the following used one indoor running session from one subject as a representative. In figure 4, The first row shows all the averaged waveforms in a 30-second window. The color gradient from cyan to blue shows the progression of time. As we can see, Resistance 5k increases, Resistance 100 k decreases, and the ratio wave decreases unidirectionally. This change in resistance over time shows that, as metabolic demand increases, the fluid providing the muscles' nutrients shifts from the extracellular fluid into the intracellular fluid throughout the exercise [5-7]. The second row shows the principal component analysis graph corresponding to each resistance waveform above. Each data point on the PCA corresponds to one averaged waveform. The blue arrows trace out the temporal trajectories. The color of each dot corresponds to its relative intensity of energy expenditure. The temporal trajectories are very clear and traceable, and the intensity of EE changes along the trajectories.</a:t>
            </a:r>
          </a:p>
          <a:p>
            <a:endParaRPr lang="en-US" dirty="0"/>
          </a:p>
        </p:txBody>
      </p:sp>
      <p:sp>
        <p:nvSpPr>
          <p:cNvPr id="93" name="Text Placeholder 92">
            <a:extLst>
              <a:ext uri="{FF2B5EF4-FFF2-40B4-BE49-F238E27FC236}">
                <a16:creationId xmlns:a16="http://schemas.microsoft.com/office/drawing/2014/main" id="{38D8D04E-BA04-3645-8D54-47AEE765C8B0}"/>
              </a:ext>
            </a:extLst>
          </p:cNvPr>
          <p:cNvSpPr>
            <a:spLocks noGrp="1"/>
          </p:cNvSpPr>
          <p:nvPr>
            <p:ph type="body" sz="quarter" idx="24"/>
          </p:nvPr>
        </p:nvSpPr>
        <p:spPr>
          <a:xfrm>
            <a:off x="22377404" y="4126350"/>
            <a:ext cx="10058400" cy="754045"/>
          </a:xfrm>
        </p:spPr>
        <p:txBody>
          <a:bodyPr/>
          <a:lstStyle/>
          <a:p>
            <a:r>
              <a:rPr lang="en-US" dirty="0"/>
              <a:t>RESULTS</a:t>
            </a:r>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a:xfrm>
            <a:off x="33833764" y="14918855"/>
            <a:ext cx="10047018" cy="754045"/>
          </a:xfrm>
        </p:spPr>
        <p:txBody>
          <a:bodyPr/>
          <a:lstStyle/>
          <a:p>
            <a:r>
              <a:rPr lang="en-US" dirty="0"/>
              <a:t>CONCLUSIONS</a:t>
            </a:r>
          </a:p>
        </p:txBody>
      </p:sp>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a:xfrm>
            <a:off x="33622809" y="15801195"/>
            <a:ext cx="10047018" cy="2385246"/>
          </a:xfrm>
        </p:spPr>
        <p:txBody>
          <a:bodyPr/>
          <a:lstStyle/>
          <a:p>
            <a:r>
              <a:rPr lang="en-US" dirty="0"/>
              <a:t>Although the multiple regression model shows strong association between  MFBIA waves and energy expenditure, the reason that corresponding Leave-one-session-out CV yields weaker results is unclear. However, the percent error predicted by the LOSO-CV is comparable to state-of-the-art products.</a:t>
            </a:r>
          </a:p>
        </p:txBody>
      </p:sp>
      <p:sp>
        <p:nvSpPr>
          <p:cNvPr id="96" name="Text Placeholder 95">
            <a:extLst>
              <a:ext uri="{FF2B5EF4-FFF2-40B4-BE49-F238E27FC236}">
                <a16:creationId xmlns:a16="http://schemas.microsoft.com/office/drawing/2014/main" id="{59AA662D-8D39-F746-9987-521130222D8C}"/>
              </a:ext>
            </a:extLst>
          </p:cNvPr>
          <p:cNvSpPr>
            <a:spLocks noGrp="1"/>
          </p:cNvSpPr>
          <p:nvPr>
            <p:ph type="body" sz="quarter" idx="27"/>
          </p:nvPr>
        </p:nvSpPr>
        <p:spPr>
          <a:xfrm>
            <a:off x="33622809" y="18767228"/>
            <a:ext cx="10047018" cy="5512270"/>
          </a:xfrm>
        </p:spPr>
        <p:txBody>
          <a:bodyPr/>
          <a:lstStyle/>
          <a:p>
            <a:r>
              <a:rPr lang="en-US" dirty="0"/>
              <a:t>REFERENCES</a:t>
            </a:r>
          </a:p>
          <a:p>
            <a:pPr algn="l"/>
            <a:endParaRPr lang="en-US" sz="1700" dirty="0"/>
          </a:p>
          <a:p>
            <a:pPr algn="l"/>
            <a:r>
              <a:rPr lang="en-US" sz="1700" dirty="0">
                <a:effectLst/>
              </a:rPr>
              <a:t>1.  Pope ZC, Zeng N, Li X, Liu W, Gao Z. Accuracy of Commercially Available Smartwatches in Assessing Energy Expenditure During Rest and Exercise. </a:t>
            </a:r>
            <a:r>
              <a:rPr lang="en-US" sz="1700" i="1" dirty="0">
                <a:effectLst/>
              </a:rPr>
              <a:t>Journal for the Measurement of Physical </a:t>
            </a:r>
            <a:r>
              <a:rPr lang="en-US" sz="1700" i="1" dirty="0" err="1">
                <a:effectLst/>
              </a:rPr>
              <a:t>Behaviour</a:t>
            </a:r>
            <a:r>
              <a:rPr lang="en-US" sz="1700" dirty="0">
                <a:effectLst/>
              </a:rPr>
              <a:t>. 2(2):73-81. doi:</a:t>
            </a:r>
            <a:r>
              <a:rPr lang="en-US" sz="1700" dirty="0">
                <a:effectLst/>
                <a:hlinkClick r:id="rId3"/>
              </a:rPr>
              <a:t>10.1123/jmpb.2018-0037</a:t>
            </a:r>
            <a:endParaRPr lang="en-US" sz="1700" dirty="0">
              <a:effectLst/>
            </a:endParaRPr>
          </a:p>
          <a:p>
            <a:pPr algn="l"/>
            <a:r>
              <a:rPr lang="en-US" sz="1700" dirty="0">
                <a:effectLst/>
              </a:rPr>
              <a:t>2. Kyle UG, </a:t>
            </a:r>
            <a:r>
              <a:rPr lang="en-US" sz="1700" dirty="0" err="1">
                <a:effectLst/>
              </a:rPr>
              <a:t>Bosaeus</a:t>
            </a:r>
            <a:r>
              <a:rPr lang="en-US" sz="1700" dirty="0">
                <a:effectLst/>
              </a:rPr>
              <a:t> I, De Lorenzo AD, et al. Bioelectrical impedance analysis--part I: review of principles and methods. </a:t>
            </a:r>
            <a:r>
              <a:rPr lang="en-US" sz="1700" i="1" dirty="0">
                <a:effectLst/>
              </a:rPr>
              <a:t>Clin </a:t>
            </a:r>
            <a:r>
              <a:rPr lang="en-US" sz="1700" i="1" dirty="0" err="1">
                <a:effectLst/>
              </a:rPr>
              <a:t>Nutr</a:t>
            </a:r>
            <a:r>
              <a:rPr lang="en-US" sz="1700" dirty="0">
                <a:effectLst/>
              </a:rPr>
              <a:t>. 2004;23(5):1226-1243. doi:</a:t>
            </a:r>
            <a:r>
              <a:rPr lang="en-US" sz="1700" dirty="0">
                <a:effectLst/>
                <a:hlinkClick r:id="rId4"/>
              </a:rPr>
              <a:t>10.1016/j.clnu.2004.06.004</a:t>
            </a:r>
            <a:endParaRPr lang="en-US" sz="1700" dirty="0">
              <a:effectLst/>
            </a:endParaRPr>
          </a:p>
          <a:p>
            <a:pPr algn="l"/>
            <a:r>
              <a:rPr lang="en-US" sz="1700" dirty="0">
                <a:effectLst/>
              </a:rPr>
              <a:t>3. Slade P, </a:t>
            </a:r>
            <a:r>
              <a:rPr lang="en-US" sz="1700" dirty="0" err="1">
                <a:effectLst/>
              </a:rPr>
              <a:t>Kochenderfer</a:t>
            </a:r>
            <a:r>
              <a:rPr lang="en-US" sz="1700" dirty="0">
                <a:effectLst/>
              </a:rPr>
              <a:t> MJ, </a:t>
            </a:r>
            <a:r>
              <a:rPr lang="en-US" sz="1700" dirty="0" err="1">
                <a:effectLst/>
              </a:rPr>
              <a:t>Delp</a:t>
            </a:r>
            <a:r>
              <a:rPr lang="en-US" sz="1700" dirty="0">
                <a:effectLst/>
              </a:rPr>
              <a:t> SL, Collins SH. Sensing leg movement enhances wearable monitoring of energy expenditure. </a:t>
            </a:r>
            <a:r>
              <a:rPr lang="en-US" sz="1700" i="1" dirty="0">
                <a:effectLst/>
              </a:rPr>
              <a:t>Nat </a:t>
            </a:r>
            <a:r>
              <a:rPr lang="en-US" sz="1700" i="1" dirty="0" err="1">
                <a:effectLst/>
              </a:rPr>
              <a:t>Commun</a:t>
            </a:r>
            <a:r>
              <a:rPr lang="en-US" sz="1700" dirty="0">
                <a:effectLst/>
              </a:rPr>
              <a:t>. 2021;12(1):4312. doi:</a:t>
            </a:r>
            <a:r>
              <a:rPr lang="en-US" sz="1700" dirty="0">
                <a:effectLst/>
                <a:hlinkClick r:id="rId5"/>
              </a:rPr>
              <a:t>10.1038/s41467-021-24173-x</a:t>
            </a:r>
            <a:endParaRPr lang="en-US" sz="1700" dirty="0">
              <a:effectLst/>
            </a:endParaRPr>
          </a:p>
          <a:p>
            <a:pPr algn="l"/>
            <a:r>
              <a:rPr lang="en-US" sz="1800" b="0" i="0" dirty="0">
                <a:solidFill>
                  <a:srgbClr val="242424"/>
                </a:solidFill>
                <a:effectLst/>
                <a:latin typeface="Segoe UI" panose="020B0502040204020203" pitchFamily="34" charset="0"/>
              </a:rPr>
              <a:t>4.D. G. Allen, G. D. Lamb, H. </a:t>
            </a:r>
            <a:r>
              <a:rPr lang="en-US" sz="1800" b="0" i="0" dirty="0" err="1">
                <a:solidFill>
                  <a:srgbClr val="242424"/>
                </a:solidFill>
                <a:effectLst/>
                <a:latin typeface="Segoe UI" panose="020B0502040204020203" pitchFamily="34" charset="0"/>
              </a:rPr>
              <a:t>Westerblad</a:t>
            </a:r>
            <a:r>
              <a:rPr lang="en-US" sz="1800" b="0" i="0" dirty="0">
                <a:solidFill>
                  <a:srgbClr val="242424"/>
                </a:solidFill>
                <a:effectLst/>
                <a:latin typeface="Segoe UI" panose="020B0502040204020203" pitchFamily="34" charset="0"/>
              </a:rPr>
              <a:t>, Skeletal Muscle Fatigue: Cellular Mechanisms. </a:t>
            </a:r>
            <a:r>
              <a:rPr lang="en-US" sz="1800" b="0" i="1" dirty="0">
                <a:solidFill>
                  <a:srgbClr val="242424"/>
                </a:solidFill>
                <a:effectLst/>
                <a:latin typeface="Segoe UI" panose="020B0502040204020203" pitchFamily="34" charset="0"/>
              </a:rPr>
              <a:t>Physiological Reviews</a:t>
            </a:r>
            <a:r>
              <a:rPr lang="en-US" sz="1800" b="0" i="0" dirty="0">
                <a:solidFill>
                  <a:srgbClr val="242424"/>
                </a:solidFill>
                <a:effectLst/>
                <a:latin typeface="Segoe UI" panose="020B0502040204020203" pitchFamily="34" charset="0"/>
              </a:rPr>
              <a:t>. </a:t>
            </a:r>
            <a:r>
              <a:rPr lang="en-US" sz="1800" b="1" i="0" dirty="0">
                <a:solidFill>
                  <a:srgbClr val="242424"/>
                </a:solidFill>
                <a:effectLst/>
                <a:latin typeface="Segoe UI" panose="020B0502040204020203" pitchFamily="34" charset="0"/>
              </a:rPr>
              <a:t>88</a:t>
            </a:r>
            <a:r>
              <a:rPr lang="en-US" sz="1800" b="0" i="0" dirty="0">
                <a:solidFill>
                  <a:srgbClr val="242424"/>
                </a:solidFill>
                <a:effectLst/>
                <a:latin typeface="Segoe UI" panose="020B0502040204020203" pitchFamily="34" charset="0"/>
              </a:rPr>
              <a:t>, 287–332 (2008).</a:t>
            </a:r>
            <a:endParaRPr lang="en-US" sz="1000" b="0" i="0" dirty="0">
              <a:solidFill>
                <a:srgbClr val="242424"/>
              </a:solidFill>
              <a:effectLst/>
              <a:latin typeface="Segoe UI" panose="020B0502040204020203" pitchFamily="34" charset="0"/>
            </a:endParaRPr>
          </a:p>
          <a:p>
            <a:pPr algn="l"/>
            <a:r>
              <a:rPr lang="en-US" sz="1800" b="0" dirty="0">
                <a:solidFill>
                  <a:srgbClr val="242424"/>
                </a:solidFill>
                <a:latin typeface="Segoe UI" panose="020B0502040204020203" pitchFamily="34" charset="0"/>
              </a:rPr>
              <a:t>5</a:t>
            </a:r>
            <a:r>
              <a:rPr lang="en-US" sz="1800" b="0" i="0" dirty="0">
                <a:solidFill>
                  <a:srgbClr val="242424"/>
                </a:solidFill>
                <a:effectLst/>
                <a:latin typeface="Segoe UI" panose="020B0502040204020203" pitchFamily="34" charset="0"/>
              </a:rPr>
              <a:t>       U. </a:t>
            </a:r>
            <a:r>
              <a:rPr lang="en-US" sz="1800" b="0" i="0" dirty="0" err="1">
                <a:solidFill>
                  <a:srgbClr val="242424"/>
                </a:solidFill>
                <a:effectLst/>
                <a:latin typeface="Segoe UI" panose="020B0502040204020203" pitchFamily="34" charset="0"/>
              </a:rPr>
              <a:t>Proske</a:t>
            </a:r>
            <a:r>
              <a:rPr lang="en-US" sz="1800" b="0" i="0" dirty="0">
                <a:solidFill>
                  <a:srgbClr val="242424"/>
                </a:solidFill>
                <a:effectLst/>
                <a:latin typeface="Segoe UI" panose="020B0502040204020203" pitchFamily="34" charset="0"/>
              </a:rPr>
              <a:t>, D. L. Morgan, Muscle damage from eccentric exercise: mechanism, mechanical signs, adaptation and clinical applications. </a:t>
            </a:r>
            <a:r>
              <a:rPr lang="en-US" sz="1800" b="0" i="1" dirty="0">
                <a:solidFill>
                  <a:srgbClr val="242424"/>
                </a:solidFill>
                <a:effectLst/>
                <a:latin typeface="Segoe UI" panose="020B0502040204020203" pitchFamily="34" charset="0"/>
              </a:rPr>
              <a:t>The Journal of Physiology</a:t>
            </a:r>
            <a:r>
              <a:rPr lang="en-US" sz="1800" b="0" i="0" dirty="0">
                <a:solidFill>
                  <a:srgbClr val="242424"/>
                </a:solidFill>
                <a:effectLst/>
                <a:latin typeface="Segoe UI" panose="020B0502040204020203" pitchFamily="34" charset="0"/>
              </a:rPr>
              <a:t>. </a:t>
            </a:r>
            <a:r>
              <a:rPr lang="en-US" sz="1800" b="1" i="0" dirty="0">
                <a:solidFill>
                  <a:srgbClr val="242424"/>
                </a:solidFill>
                <a:effectLst/>
                <a:latin typeface="Segoe UI" panose="020B0502040204020203" pitchFamily="34" charset="0"/>
              </a:rPr>
              <a:t>537</a:t>
            </a:r>
            <a:r>
              <a:rPr lang="en-US" sz="1800" b="0" i="0" dirty="0">
                <a:solidFill>
                  <a:srgbClr val="242424"/>
                </a:solidFill>
                <a:effectLst/>
                <a:latin typeface="Segoe UI" panose="020B0502040204020203" pitchFamily="34" charset="0"/>
              </a:rPr>
              <a:t>, 333–345 (2001).</a:t>
            </a:r>
            <a:endParaRPr lang="en-US" sz="1000" b="0" i="0" dirty="0">
              <a:solidFill>
                <a:srgbClr val="242424"/>
              </a:solidFill>
              <a:effectLst/>
              <a:latin typeface="Segoe UI" panose="020B0502040204020203" pitchFamily="34" charset="0"/>
            </a:endParaRPr>
          </a:p>
          <a:p>
            <a:pPr algn="l"/>
            <a:r>
              <a:rPr lang="en-US" sz="1800" b="0">
                <a:solidFill>
                  <a:srgbClr val="242424"/>
                </a:solidFill>
                <a:latin typeface="Segoe UI" panose="020B0502040204020203" pitchFamily="34" charset="0"/>
              </a:rPr>
              <a:t>6</a:t>
            </a:r>
            <a:r>
              <a:rPr lang="en-US" sz="1800" b="0" i="0">
                <a:solidFill>
                  <a:srgbClr val="242424"/>
                </a:solidFill>
                <a:effectLst/>
                <a:latin typeface="Segoe UI" panose="020B0502040204020203" pitchFamily="34" charset="0"/>
              </a:rPr>
              <a:t>.       </a:t>
            </a:r>
            <a:r>
              <a:rPr lang="en-US" sz="1800" b="0" i="0" dirty="0">
                <a:solidFill>
                  <a:srgbClr val="242424"/>
                </a:solidFill>
                <a:effectLst/>
                <a:latin typeface="Segoe UI" panose="020B0502040204020203" pitchFamily="34" charset="0"/>
              </a:rPr>
              <a:t>H. </a:t>
            </a:r>
            <a:r>
              <a:rPr lang="en-US" sz="1800" b="0" i="0" dirty="0" err="1">
                <a:solidFill>
                  <a:srgbClr val="242424"/>
                </a:solidFill>
                <a:effectLst/>
                <a:latin typeface="Segoe UI" panose="020B0502040204020203" pitchFamily="34" charset="0"/>
              </a:rPr>
              <a:t>Westerblad</a:t>
            </a:r>
            <a:r>
              <a:rPr lang="en-US" sz="1800" b="0" i="0" dirty="0">
                <a:solidFill>
                  <a:srgbClr val="242424"/>
                </a:solidFill>
                <a:effectLst/>
                <a:latin typeface="Segoe UI" panose="020B0502040204020203" pitchFamily="34" charset="0"/>
              </a:rPr>
              <a:t>, D. G. Allen, Changes of </a:t>
            </a:r>
            <a:r>
              <a:rPr lang="en-US" sz="1800" b="0" i="0" dirty="0" err="1">
                <a:solidFill>
                  <a:srgbClr val="242424"/>
                </a:solidFill>
                <a:effectLst/>
                <a:latin typeface="Segoe UI" panose="020B0502040204020203" pitchFamily="34" charset="0"/>
              </a:rPr>
              <a:t>myoplasmic</a:t>
            </a:r>
            <a:r>
              <a:rPr lang="en-US" sz="1800" b="0" i="0" dirty="0">
                <a:solidFill>
                  <a:srgbClr val="242424"/>
                </a:solidFill>
                <a:effectLst/>
                <a:latin typeface="Segoe UI" panose="020B0502040204020203" pitchFamily="34" charset="0"/>
              </a:rPr>
              <a:t> calcium concentration during fatigue in single mouse muscle fibers. </a:t>
            </a:r>
            <a:r>
              <a:rPr lang="en-US" sz="1800" b="0" i="1" dirty="0">
                <a:solidFill>
                  <a:srgbClr val="242424"/>
                </a:solidFill>
                <a:effectLst/>
                <a:latin typeface="Segoe UI" panose="020B0502040204020203" pitchFamily="34" charset="0"/>
              </a:rPr>
              <a:t>Journal of General Physiology</a:t>
            </a:r>
            <a:r>
              <a:rPr lang="en-US" sz="1800" b="0" i="0" dirty="0">
                <a:solidFill>
                  <a:srgbClr val="242424"/>
                </a:solidFill>
                <a:effectLst/>
                <a:latin typeface="Segoe UI" panose="020B0502040204020203" pitchFamily="34" charset="0"/>
              </a:rPr>
              <a:t>. </a:t>
            </a:r>
            <a:r>
              <a:rPr lang="en-US" sz="1800" b="1" i="0" dirty="0">
                <a:solidFill>
                  <a:srgbClr val="242424"/>
                </a:solidFill>
                <a:effectLst/>
                <a:latin typeface="Segoe UI" panose="020B0502040204020203" pitchFamily="34" charset="0"/>
              </a:rPr>
              <a:t>98</a:t>
            </a:r>
            <a:r>
              <a:rPr lang="en-US" sz="1800" b="0" i="0" dirty="0">
                <a:solidFill>
                  <a:srgbClr val="242424"/>
                </a:solidFill>
                <a:effectLst/>
                <a:latin typeface="Segoe UI" panose="020B0502040204020203" pitchFamily="34" charset="0"/>
              </a:rPr>
              <a:t>, 615–635 (1991).</a:t>
            </a:r>
            <a:endParaRPr lang="en-US" sz="1000" b="0" i="0" dirty="0">
              <a:solidFill>
                <a:srgbClr val="242424"/>
              </a:solidFill>
              <a:effectLst/>
              <a:latin typeface="Segoe UI" panose="020B0502040204020203" pitchFamily="34" charset="0"/>
            </a:endParaRPr>
          </a:p>
          <a:p>
            <a:pPr algn="r"/>
            <a:endParaRPr lang="en-US" sz="1700" dirty="0">
              <a:effectLst/>
            </a:endParaRPr>
          </a:p>
          <a:p>
            <a:endParaRPr lang="en-US" sz="1700" dirty="0"/>
          </a:p>
        </p:txBody>
      </p:sp>
      <p:sp>
        <p:nvSpPr>
          <p:cNvPr id="97" name="Text Placeholder 96">
            <a:extLst>
              <a:ext uri="{FF2B5EF4-FFF2-40B4-BE49-F238E27FC236}">
                <a16:creationId xmlns:a16="http://schemas.microsoft.com/office/drawing/2014/main" id="{C9838796-29D9-8A4D-9392-4C51FAC609C9}"/>
              </a:ext>
            </a:extLst>
          </p:cNvPr>
          <p:cNvSpPr>
            <a:spLocks noGrp="1"/>
          </p:cNvSpPr>
          <p:nvPr>
            <p:ph type="body" sz="quarter" idx="28"/>
          </p:nvPr>
        </p:nvSpPr>
        <p:spPr>
          <a:xfrm>
            <a:off x="11880027" y="10265932"/>
            <a:ext cx="10052050" cy="5530723"/>
          </a:xfrm>
        </p:spPr>
        <p:txBody>
          <a:bodyPr/>
          <a:lstStyle/>
          <a:p>
            <a:r>
              <a:rPr lang="en-US" sz="2700" b="1" dirty="0"/>
              <a:t>Experiment Protocol</a:t>
            </a:r>
          </a:p>
          <a:p>
            <a:r>
              <a:rPr lang="en-US" sz="2700" dirty="0"/>
              <a:t>The study was approved by the Georgia Institute of Technology Institutional Review Board. Three healthy subjects were recruited. Each of them performed 2 indoor and 1 outdoor walking, one indoor stair climbing, and one outdoor running session. During those sessions, the MFBIA data was measured from thigh and shank using custom wearables designed by our lab member [4]. Meanwhile, the VO2 and VCO2 data was also measured from COSMED K5 masks (COSMED, ITALY). These respiratory data were used to calculate ground truth energy expenditure using the Weir Formula. Figure 2 (a) demonstrated the setup of the experiment and (b) demonstrate the flow of the experiment.</a:t>
            </a:r>
          </a:p>
        </p:txBody>
      </p:sp>
      <p:sp>
        <p:nvSpPr>
          <p:cNvPr id="98" name="Text Placeholder 97">
            <a:extLst>
              <a:ext uri="{FF2B5EF4-FFF2-40B4-BE49-F238E27FC236}">
                <a16:creationId xmlns:a16="http://schemas.microsoft.com/office/drawing/2014/main" id="{5FF1C2DE-3A2B-6E4D-A87A-F041F0046A3A}"/>
              </a:ext>
            </a:extLst>
          </p:cNvPr>
          <p:cNvSpPr>
            <a:spLocks noGrp="1"/>
          </p:cNvSpPr>
          <p:nvPr>
            <p:ph type="body" sz="quarter" idx="29"/>
          </p:nvPr>
        </p:nvSpPr>
        <p:spPr>
          <a:xfrm>
            <a:off x="34061164" y="26622626"/>
            <a:ext cx="10047018" cy="754045"/>
          </a:xfrm>
        </p:spPr>
        <p:txBody>
          <a:bodyPr/>
          <a:lstStyle/>
          <a:p>
            <a:r>
              <a:rPr lang="en-US" dirty="0"/>
              <a:t>ACKNOWLEDGEMENTS</a:t>
            </a:r>
          </a:p>
        </p:txBody>
      </p:sp>
      <p:sp>
        <p:nvSpPr>
          <p:cNvPr id="99" name="Text Placeholder 98">
            <a:extLst>
              <a:ext uri="{FF2B5EF4-FFF2-40B4-BE49-F238E27FC236}">
                <a16:creationId xmlns:a16="http://schemas.microsoft.com/office/drawing/2014/main" id="{D5A02CF7-A081-4343-8CE7-EA107BE5C7F0}"/>
              </a:ext>
            </a:extLst>
          </p:cNvPr>
          <p:cNvSpPr>
            <a:spLocks noGrp="1"/>
          </p:cNvSpPr>
          <p:nvPr>
            <p:ph type="body" sz="quarter" idx="30"/>
          </p:nvPr>
        </p:nvSpPr>
        <p:spPr>
          <a:xfrm>
            <a:off x="33523246" y="4212201"/>
            <a:ext cx="10052050" cy="5124458"/>
          </a:xfrm>
        </p:spPr>
        <p:txBody>
          <a:bodyPr/>
          <a:lstStyle/>
          <a:p>
            <a:r>
              <a:rPr lang="en-US" sz="2400" b="1" dirty="0"/>
              <a:t>3. Evaluate the results of subject-specific, leave-one-session out analysis using multiple regression model</a:t>
            </a:r>
            <a:endParaRPr lang="en-US" b="1" dirty="0"/>
          </a:p>
          <a:p>
            <a:r>
              <a:rPr lang="en-US" dirty="0"/>
              <a:t>Although the regression model when all impedance waveforms for all sessions were used as input had near perfect R^2 and a very low mean absolute percent error. The result of leave-one-session-out cross validation was not as promising. The mean absolute percent error for each subject -specific model with varying data input is shown below. When include all MFBIA waveforms as data input, the percent error could reach up to 68%. However, if I reduce the data input to include only 1 single type of resistance waveform, the </a:t>
            </a:r>
            <a:r>
              <a:rPr lang="en-US" dirty="0" err="1"/>
              <a:t>the</a:t>
            </a:r>
            <a:r>
              <a:rPr lang="en-US" dirty="0"/>
              <a:t> errors seems to be smaller and is compatible with state-of-art activity monitors, whose mean percent error also ranges from 24-42% [1].</a:t>
            </a:r>
          </a:p>
        </p:txBody>
      </p:sp>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a:off x="449501" y="16569533"/>
            <a:ext cx="10056813" cy="10101205"/>
          </a:xfrm>
        </p:spPr>
        <p:txBody>
          <a:bodyPr/>
          <a:lstStyle/>
          <a:p>
            <a:r>
              <a:rPr lang="en-US" sz="2700" dirty="0"/>
              <a:t>The gold standard for calculating energy expenditure during exercise relies on breath-based,  respirometry measurements, which can be inconvenient to measure in every-day use. Commercially available wearable sensors (such as smart watches) that measure energy consumption, could reach a mean absolute error of 24% - 42% [1] as most of them rely on heart rate and upper limb kinematics. Slade et al. has shown that energy expenditure predicted from IMU data of the lower limb has a mean absolute error (13%) much lower than state-of-the-art methods [2]. Therefore, this project hypothesizes the feasibility of using multi-frequency electrical bioimpedance (MFBIA) of the lower limb to estimate energy expenditure. MFBIA measures the impedance of a tissue by measuring the voltage across it after injecting a small current at two or more different frequencies. Similar to IMU data, lower limb impedance changes periodically during gait. The reason for the periodicity is because the driving force for changes in tissue impedance is fluid movement. During gait, fluid moves in tissue periodically (Figure 1.) MFBIA not only reflects the gait pattern, it also reflects the dynamic changes between intra-and extracellular fluid during exercise. At low frequency current, 5k Hz in this case, bioimpedance mainly reflects the impedance of the extracellular content. At high frequency, bioimpedance measures both the extracellular and intracellular content [3].</a:t>
            </a:r>
          </a:p>
          <a:p>
            <a:endParaRPr lang="en-US" sz="2700" dirty="0"/>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a:xfrm>
            <a:off x="5932593" y="2827357"/>
            <a:ext cx="31998968" cy="1280160"/>
          </a:xfrm>
        </p:spPr>
        <p:txBody>
          <a:bodyPr>
            <a:normAutofit/>
          </a:bodyPr>
          <a:lstStyle/>
          <a:p>
            <a:r>
              <a:rPr lang="en-US" sz="4000" dirty="0"/>
              <a:t>Department of Biomedical Engineering, Georgia Institute of Technology</a:t>
            </a:r>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p:txBody>
          <a:bodyPr>
            <a:normAutofit/>
          </a:bodyPr>
          <a:lstStyle/>
          <a:p>
            <a:r>
              <a:rPr lang="en-US" sz="4800" dirty="0"/>
              <a:t>Lan </a:t>
            </a:r>
            <a:r>
              <a:rPr lang="en-US" sz="4800" dirty="0" err="1"/>
              <a:t>Lan</a:t>
            </a:r>
            <a:endParaRPr lang="en-US" sz="4800" dirty="0"/>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a:xfrm>
            <a:off x="0" y="465813"/>
            <a:ext cx="43891200" cy="1637973"/>
          </a:xfrm>
        </p:spPr>
        <p:txBody>
          <a:bodyPr>
            <a:normAutofit fontScale="77500" lnSpcReduction="20000"/>
          </a:bodyPr>
          <a:lstStyle/>
          <a:p>
            <a:r>
              <a:rPr lang="en-US" dirty="0"/>
              <a:t>Wearable leg bioimpedance is associated with energy expenditure during dynamic activities</a:t>
            </a:r>
          </a:p>
        </p:txBody>
      </p:sp>
      <p:sp>
        <p:nvSpPr>
          <p:cNvPr id="19" name="Text Placeholder 89">
            <a:extLst>
              <a:ext uri="{FF2B5EF4-FFF2-40B4-BE49-F238E27FC236}">
                <a16:creationId xmlns:a16="http://schemas.microsoft.com/office/drawing/2014/main" id="{7B258984-B800-4BA2-9115-FBE3B7ED4812}"/>
              </a:ext>
            </a:extLst>
          </p:cNvPr>
          <p:cNvSpPr txBox="1">
            <a:spLocks/>
          </p:cNvSpPr>
          <p:nvPr/>
        </p:nvSpPr>
        <p:spPr>
          <a:xfrm>
            <a:off x="11481190" y="4956082"/>
            <a:ext cx="10048874" cy="459816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buFont typeface="+mj-lt"/>
              <a:buAutoNum type="arabicPeriod"/>
            </a:pPr>
            <a:r>
              <a:rPr lang="en-US" sz="2800" dirty="0"/>
              <a:t>Demonstrate the changes in MFBIA waveforms (R5k Hz, R100k Hz, and R5k Hz/R100k Hz) throughout dynamic activities using Principal Component Analysis (PCA).</a:t>
            </a:r>
          </a:p>
          <a:p>
            <a:pPr marL="457200" indent="-457200">
              <a:buFont typeface="+mj-lt"/>
              <a:buAutoNum type="arabicPeriod"/>
            </a:pPr>
            <a:r>
              <a:rPr lang="en-US" sz="2800" dirty="0"/>
              <a:t>Evaluate the multiple linear regression that predicts energy expenditure while using each data point of all MFBIA waveforms as input</a:t>
            </a:r>
          </a:p>
          <a:p>
            <a:pPr marL="457200" indent="-457200">
              <a:buFont typeface="+mj-lt"/>
              <a:buAutoNum type="arabicPeriod"/>
            </a:pPr>
            <a:r>
              <a:rPr lang="en-US" sz="2800" dirty="0"/>
              <a:t>Evaluate the results of subject-specific, leave-one-session out analysis using multiple regression model</a:t>
            </a:r>
          </a:p>
          <a:p>
            <a:endParaRPr lang="en-US" sz="2800" dirty="0"/>
          </a:p>
        </p:txBody>
      </p:sp>
      <p:sp>
        <p:nvSpPr>
          <p:cNvPr id="20" name="Text Placeholder 90">
            <a:extLst>
              <a:ext uri="{FF2B5EF4-FFF2-40B4-BE49-F238E27FC236}">
                <a16:creationId xmlns:a16="http://schemas.microsoft.com/office/drawing/2014/main" id="{219C56CA-78A7-4C98-88F7-CAC10660B7B6}"/>
              </a:ext>
            </a:extLst>
          </p:cNvPr>
          <p:cNvSpPr txBox="1">
            <a:spLocks/>
          </p:cNvSpPr>
          <p:nvPr/>
        </p:nvSpPr>
        <p:spPr>
          <a:xfrm>
            <a:off x="11481191" y="4126350"/>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OBJECTIVES</a:t>
            </a:r>
            <a:endParaRPr lang="en-US" dirty="0"/>
          </a:p>
        </p:txBody>
      </p:sp>
      <p:sp>
        <p:nvSpPr>
          <p:cNvPr id="25" name="Text Placeholder 92">
            <a:extLst>
              <a:ext uri="{FF2B5EF4-FFF2-40B4-BE49-F238E27FC236}">
                <a16:creationId xmlns:a16="http://schemas.microsoft.com/office/drawing/2014/main" id="{4E9EB306-8309-48CD-BEA1-E400094FE2B3}"/>
              </a:ext>
            </a:extLst>
          </p:cNvPr>
          <p:cNvSpPr txBox="1">
            <a:spLocks/>
          </p:cNvSpPr>
          <p:nvPr/>
        </p:nvSpPr>
        <p:spPr>
          <a:xfrm>
            <a:off x="11439006" y="9399204"/>
            <a:ext cx="10058400"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MATERIALS AND METHODS</a:t>
            </a:r>
          </a:p>
        </p:txBody>
      </p:sp>
      <p:pic>
        <p:nvPicPr>
          <p:cNvPr id="7" name="Picture 6">
            <a:extLst>
              <a:ext uri="{FF2B5EF4-FFF2-40B4-BE49-F238E27FC236}">
                <a16:creationId xmlns:a16="http://schemas.microsoft.com/office/drawing/2014/main" id="{290EA8D2-1841-4896-AD7C-3CE8CD064142}"/>
              </a:ext>
            </a:extLst>
          </p:cNvPr>
          <p:cNvPicPr>
            <a:picLocks noChangeAspect="1"/>
          </p:cNvPicPr>
          <p:nvPr/>
        </p:nvPicPr>
        <p:blipFill>
          <a:blip r:embed="rId6"/>
          <a:stretch>
            <a:fillRect/>
          </a:stretch>
        </p:blipFill>
        <p:spPr>
          <a:xfrm>
            <a:off x="12710207" y="16018640"/>
            <a:ext cx="7439795" cy="5312540"/>
          </a:xfrm>
          <a:prstGeom prst="rect">
            <a:avLst/>
          </a:prstGeom>
        </p:spPr>
      </p:pic>
      <p:sp>
        <p:nvSpPr>
          <p:cNvPr id="32" name="Text Placeholder 98">
            <a:extLst>
              <a:ext uri="{FF2B5EF4-FFF2-40B4-BE49-F238E27FC236}">
                <a16:creationId xmlns:a16="http://schemas.microsoft.com/office/drawing/2014/main" id="{9ED88A65-F96C-422A-A039-362D394B156A}"/>
              </a:ext>
            </a:extLst>
          </p:cNvPr>
          <p:cNvSpPr txBox="1">
            <a:spLocks/>
          </p:cNvSpPr>
          <p:nvPr/>
        </p:nvSpPr>
        <p:spPr>
          <a:xfrm>
            <a:off x="12199504" y="21592791"/>
            <a:ext cx="8537404" cy="120030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400" i="1" dirty="0"/>
              <a:t>Figure 2 (a) setup of the experiment ; (b) each dynamic activity session of the protocol</a:t>
            </a:r>
            <a:endParaRPr lang="en-US" i="1" dirty="0"/>
          </a:p>
        </p:txBody>
      </p:sp>
      <p:sp>
        <p:nvSpPr>
          <p:cNvPr id="33" name="Text Placeholder 98">
            <a:extLst>
              <a:ext uri="{FF2B5EF4-FFF2-40B4-BE49-F238E27FC236}">
                <a16:creationId xmlns:a16="http://schemas.microsoft.com/office/drawing/2014/main" id="{D424F64A-2BDE-45CB-9B31-3101657A0D47}"/>
              </a:ext>
            </a:extLst>
          </p:cNvPr>
          <p:cNvSpPr txBox="1">
            <a:spLocks/>
          </p:cNvSpPr>
          <p:nvPr/>
        </p:nvSpPr>
        <p:spPr>
          <a:xfrm>
            <a:off x="11880027" y="22849803"/>
            <a:ext cx="10052050" cy="330857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1" dirty="0"/>
              <a:t>Signal Processing: </a:t>
            </a:r>
          </a:p>
          <a:p>
            <a:r>
              <a:rPr lang="en-US" dirty="0"/>
              <a:t>For each exercise session, the point average resistance waveform for each stride in each 30 second window with 90% overlap was calculated. Each stride is extracted by locating the 2 consecutive peaks in the gyroscope data. The average EE data from each 30 second window with 90% overlap was also calculated. </a:t>
            </a:r>
          </a:p>
          <a:p>
            <a:endParaRPr lang="en-US" dirty="0"/>
          </a:p>
        </p:txBody>
      </p:sp>
      <p:pic>
        <p:nvPicPr>
          <p:cNvPr id="3" name="Picture 2" descr="Chart, line chart&#10;&#10;Description automatically generated">
            <a:extLst>
              <a:ext uri="{FF2B5EF4-FFF2-40B4-BE49-F238E27FC236}">
                <a16:creationId xmlns:a16="http://schemas.microsoft.com/office/drawing/2014/main" id="{D8E070CC-482C-40F7-B6E0-09AF4A3BE4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828406" y="11899168"/>
            <a:ext cx="11540734" cy="5453166"/>
          </a:xfrm>
          <a:prstGeom prst="rect">
            <a:avLst/>
          </a:prstGeom>
        </p:spPr>
      </p:pic>
      <p:graphicFrame>
        <p:nvGraphicFramePr>
          <p:cNvPr id="4" name="Table 3">
            <a:extLst>
              <a:ext uri="{FF2B5EF4-FFF2-40B4-BE49-F238E27FC236}">
                <a16:creationId xmlns:a16="http://schemas.microsoft.com/office/drawing/2014/main" id="{D2E7CECD-EA33-4E81-A05A-CFF4382273EA}"/>
              </a:ext>
            </a:extLst>
          </p:cNvPr>
          <p:cNvGraphicFramePr>
            <a:graphicFrameLocks noGrp="1"/>
          </p:cNvGraphicFramePr>
          <p:nvPr>
            <p:extLst>
              <p:ext uri="{D42A27DB-BD31-4B8C-83A1-F6EECF244321}">
                <p14:modId xmlns:p14="http://schemas.microsoft.com/office/powerpoint/2010/main" val="3456244948"/>
              </p:ext>
            </p:extLst>
          </p:nvPr>
        </p:nvGraphicFramePr>
        <p:xfrm>
          <a:off x="36355643" y="9029606"/>
          <a:ext cx="5003260" cy="3909615"/>
        </p:xfrm>
        <a:graphic>
          <a:graphicData uri="http://schemas.openxmlformats.org/drawingml/2006/table">
            <a:tbl>
              <a:tblPr>
                <a:tableStyleId>{5C22544A-7EE6-4342-B048-85BDC9FD1C3A}</a:tableStyleId>
              </a:tblPr>
              <a:tblGrid>
                <a:gridCol w="1513442">
                  <a:extLst>
                    <a:ext uri="{9D8B030D-6E8A-4147-A177-3AD203B41FA5}">
                      <a16:colId xmlns:a16="http://schemas.microsoft.com/office/drawing/2014/main" val="2107608404"/>
                    </a:ext>
                  </a:extLst>
                </a:gridCol>
                <a:gridCol w="1192948">
                  <a:extLst>
                    <a:ext uri="{9D8B030D-6E8A-4147-A177-3AD203B41FA5}">
                      <a16:colId xmlns:a16="http://schemas.microsoft.com/office/drawing/2014/main" val="201491033"/>
                    </a:ext>
                  </a:extLst>
                </a:gridCol>
                <a:gridCol w="1139533">
                  <a:extLst>
                    <a:ext uri="{9D8B030D-6E8A-4147-A177-3AD203B41FA5}">
                      <a16:colId xmlns:a16="http://schemas.microsoft.com/office/drawing/2014/main" val="2485512529"/>
                    </a:ext>
                  </a:extLst>
                </a:gridCol>
                <a:gridCol w="1157337">
                  <a:extLst>
                    <a:ext uri="{9D8B030D-6E8A-4147-A177-3AD203B41FA5}">
                      <a16:colId xmlns:a16="http://schemas.microsoft.com/office/drawing/2014/main" val="379677459"/>
                    </a:ext>
                  </a:extLst>
                </a:gridCol>
              </a:tblGrid>
              <a:tr h="664895">
                <a:tc>
                  <a:txBody>
                    <a:bodyPr/>
                    <a:lstStyle/>
                    <a:p>
                      <a:pPr algn="l" fontAlgn="b"/>
                      <a:r>
                        <a:rPr lang="en-US" sz="2000" u="none" strike="noStrike" dirty="0">
                          <a:effectLst/>
                        </a:rPr>
                        <a:t>Data Input</a:t>
                      </a:r>
                      <a:endParaRPr lang="en-US" sz="2000" b="0" i="0" u="none" strike="noStrike" dirty="0">
                        <a:effectLst/>
                        <a:latin typeface="Calibri" panose="020F0502020204030204" pitchFamily="34" charset="0"/>
                      </a:endParaRPr>
                    </a:p>
                  </a:txBody>
                  <a:tcPr marL="6350" marR="6350" marT="6350" marB="0" anchor="b"/>
                </a:tc>
                <a:tc>
                  <a:txBody>
                    <a:bodyPr/>
                    <a:lstStyle/>
                    <a:p>
                      <a:pPr algn="l" fontAlgn="b"/>
                      <a:r>
                        <a:rPr lang="en-US" sz="2000" u="none" strike="noStrike" dirty="0">
                          <a:effectLst/>
                        </a:rPr>
                        <a:t>Subject 102</a:t>
                      </a:r>
                      <a:endParaRPr lang="en-US" sz="2000" b="0" i="0" u="none" strike="noStrike" dirty="0">
                        <a:effectLst/>
                        <a:latin typeface="Calibri" panose="020F0502020204030204" pitchFamily="34" charset="0"/>
                      </a:endParaRPr>
                    </a:p>
                  </a:txBody>
                  <a:tcPr marL="6350" marR="6350" marT="6350" marB="0" anchor="b"/>
                </a:tc>
                <a:tc>
                  <a:txBody>
                    <a:bodyPr/>
                    <a:lstStyle/>
                    <a:p>
                      <a:pPr algn="l" fontAlgn="b"/>
                      <a:r>
                        <a:rPr lang="en-US" sz="2000" u="none" strike="noStrike">
                          <a:effectLst/>
                        </a:rPr>
                        <a:t>Subject 103</a:t>
                      </a:r>
                      <a:endParaRPr lang="en-US" sz="2000" b="0" i="0" u="none" strike="noStrike">
                        <a:effectLst/>
                        <a:latin typeface="Calibri" panose="020F0502020204030204" pitchFamily="34" charset="0"/>
                      </a:endParaRPr>
                    </a:p>
                  </a:txBody>
                  <a:tcPr marL="6350" marR="6350" marT="6350" marB="0" anchor="b"/>
                </a:tc>
                <a:tc>
                  <a:txBody>
                    <a:bodyPr/>
                    <a:lstStyle/>
                    <a:p>
                      <a:pPr algn="l" fontAlgn="b"/>
                      <a:r>
                        <a:rPr lang="en-US" sz="2000" u="none" strike="noStrike" dirty="0">
                          <a:effectLst/>
                        </a:rPr>
                        <a:t>Subject 104</a:t>
                      </a:r>
                      <a:endParaRPr lang="en-US" sz="2000" b="0" i="0" u="none" strike="noStrike" dirty="0">
                        <a:effectLst/>
                        <a:latin typeface="Calibri" panose="020F0502020204030204" pitchFamily="34" charset="0"/>
                      </a:endParaRPr>
                    </a:p>
                  </a:txBody>
                  <a:tcPr marL="6350" marR="6350" marT="6350" marB="0" anchor="b"/>
                </a:tc>
                <a:extLst>
                  <a:ext uri="{0D108BD9-81ED-4DB2-BD59-A6C34878D82A}">
                    <a16:rowId xmlns:a16="http://schemas.microsoft.com/office/drawing/2014/main" val="2840737426"/>
                  </a:ext>
                </a:extLst>
              </a:tr>
              <a:tr h="396885">
                <a:tc>
                  <a:txBody>
                    <a:bodyPr/>
                    <a:lstStyle/>
                    <a:p>
                      <a:pPr algn="l" fontAlgn="b"/>
                      <a:r>
                        <a:rPr lang="en-US" sz="2000" u="none" strike="noStrike" dirty="0">
                          <a:effectLst/>
                        </a:rPr>
                        <a:t>R5k</a:t>
                      </a:r>
                      <a:endParaRPr lang="en-US" sz="2000" b="0" i="0" u="none" strike="noStrike" dirty="0">
                        <a:effectLst/>
                        <a:latin typeface="Calibri" panose="020F0502020204030204" pitchFamily="34" charset="0"/>
                      </a:endParaRPr>
                    </a:p>
                  </a:txBody>
                  <a:tcPr marL="6350" marR="6350" marT="6350" marB="0" anchor="b"/>
                </a:tc>
                <a:tc>
                  <a:txBody>
                    <a:bodyPr/>
                    <a:lstStyle/>
                    <a:p>
                      <a:pPr algn="r" fontAlgn="b"/>
                      <a:r>
                        <a:rPr lang="en-US" sz="2000" u="none" strike="noStrike">
                          <a:effectLst/>
                        </a:rPr>
                        <a:t>27%</a:t>
                      </a:r>
                      <a:endParaRPr lang="en-US" sz="2000" b="0" i="0" u="none" strike="noStrike">
                        <a:effectLst/>
                        <a:latin typeface="Calibri" panose="020F0502020204030204" pitchFamily="34" charset="0"/>
                      </a:endParaRPr>
                    </a:p>
                  </a:txBody>
                  <a:tcPr marL="6350" marR="6350" marT="6350" marB="0" anchor="b"/>
                </a:tc>
                <a:tc>
                  <a:txBody>
                    <a:bodyPr/>
                    <a:lstStyle/>
                    <a:p>
                      <a:pPr algn="r" fontAlgn="b"/>
                      <a:r>
                        <a:rPr lang="en-US" sz="2000" u="none" strike="noStrike">
                          <a:effectLst/>
                        </a:rPr>
                        <a:t>45%</a:t>
                      </a:r>
                      <a:endParaRPr lang="en-US" sz="2000" b="0" i="0" u="none" strike="noStrike">
                        <a:effectLst/>
                        <a:latin typeface="Calibri" panose="020F0502020204030204" pitchFamily="34" charset="0"/>
                      </a:endParaRPr>
                    </a:p>
                  </a:txBody>
                  <a:tcPr marL="6350" marR="6350" marT="6350" marB="0" anchor="b"/>
                </a:tc>
                <a:tc>
                  <a:txBody>
                    <a:bodyPr/>
                    <a:lstStyle/>
                    <a:p>
                      <a:pPr algn="r" fontAlgn="b"/>
                      <a:r>
                        <a:rPr lang="en-US" sz="2000" u="none" strike="noStrike">
                          <a:effectLst/>
                        </a:rPr>
                        <a:t>25%</a:t>
                      </a:r>
                      <a:endParaRPr lang="en-US" sz="2000" b="0" i="0" u="none" strike="noStrike">
                        <a:effectLst/>
                        <a:latin typeface="Calibri" panose="020F0502020204030204" pitchFamily="34" charset="0"/>
                      </a:endParaRPr>
                    </a:p>
                  </a:txBody>
                  <a:tcPr marL="6350" marR="6350" marT="6350" marB="0" anchor="b"/>
                </a:tc>
                <a:extLst>
                  <a:ext uri="{0D108BD9-81ED-4DB2-BD59-A6C34878D82A}">
                    <a16:rowId xmlns:a16="http://schemas.microsoft.com/office/drawing/2014/main" val="585838876"/>
                  </a:ext>
                </a:extLst>
              </a:tr>
              <a:tr h="396885">
                <a:tc>
                  <a:txBody>
                    <a:bodyPr/>
                    <a:lstStyle/>
                    <a:p>
                      <a:pPr algn="l" fontAlgn="b"/>
                      <a:r>
                        <a:rPr lang="en-US" sz="2000" u="none" strike="noStrike">
                          <a:effectLst/>
                        </a:rPr>
                        <a:t>R100k</a:t>
                      </a:r>
                      <a:endParaRPr lang="en-US" sz="2000" b="0" i="0" u="none" strike="noStrike">
                        <a:effectLst/>
                        <a:latin typeface="Calibri" panose="020F0502020204030204" pitchFamily="34" charset="0"/>
                      </a:endParaRPr>
                    </a:p>
                  </a:txBody>
                  <a:tcPr marL="6350" marR="6350" marT="6350" marB="0" anchor="b"/>
                </a:tc>
                <a:tc>
                  <a:txBody>
                    <a:bodyPr/>
                    <a:lstStyle/>
                    <a:p>
                      <a:pPr algn="r" fontAlgn="b"/>
                      <a:r>
                        <a:rPr lang="en-US" sz="2000" u="none" strike="noStrike">
                          <a:effectLst/>
                        </a:rPr>
                        <a:t>41%</a:t>
                      </a:r>
                      <a:endParaRPr lang="en-US" sz="2000" b="0" i="0" u="none" strike="noStrike">
                        <a:effectLst/>
                        <a:latin typeface="Calibri" panose="020F0502020204030204" pitchFamily="34" charset="0"/>
                      </a:endParaRPr>
                    </a:p>
                  </a:txBody>
                  <a:tcPr marL="6350" marR="6350" marT="6350" marB="0" anchor="b"/>
                </a:tc>
                <a:tc>
                  <a:txBody>
                    <a:bodyPr/>
                    <a:lstStyle/>
                    <a:p>
                      <a:pPr algn="r" fontAlgn="b"/>
                      <a:r>
                        <a:rPr lang="en-US" sz="2000" u="none" strike="noStrike">
                          <a:effectLst/>
                        </a:rPr>
                        <a:t>25%</a:t>
                      </a:r>
                      <a:endParaRPr lang="en-US" sz="2000" b="0" i="0" u="none" strike="noStrike">
                        <a:effectLst/>
                        <a:latin typeface="Calibri" panose="020F0502020204030204" pitchFamily="34" charset="0"/>
                      </a:endParaRPr>
                    </a:p>
                  </a:txBody>
                  <a:tcPr marL="6350" marR="6350" marT="6350" marB="0" anchor="b"/>
                </a:tc>
                <a:tc>
                  <a:txBody>
                    <a:bodyPr/>
                    <a:lstStyle/>
                    <a:p>
                      <a:pPr algn="r" fontAlgn="b"/>
                      <a:r>
                        <a:rPr lang="en-US" sz="2000" u="none" strike="noStrike">
                          <a:effectLst/>
                        </a:rPr>
                        <a:t>39%</a:t>
                      </a:r>
                      <a:endParaRPr lang="en-US" sz="2000" b="0" i="0" u="none" strike="noStrike">
                        <a:effectLst/>
                        <a:latin typeface="Calibri" panose="020F0502020204030204" pitchFamily="34" charset="0"/>
                      </a:endParaRPr>
                    </a:p>
                  </a:txBody>
                  <a:tcPr marL="6350" marR="6350" marT="6350" marB="0" anchor="b"/>
                </a:tc>
                <a:extLst>
                  <a:ext uri="{0D108BD9-81ED-4DB2-BD59-A6C34878D82A}">
                    <a16:rowId xmlns:a16="http://schemas.microsoft.com/office/drawing/2014/main" val="3652031696"/>
                  </a:ext>
                </a:extLst>
              </a:tr>
              <a:tr h="396885">
                <a:tc>
                  <a:txBody>
                    <a:bodyPr/>
                    <a:lstStyle/>
                    <a:p>
                      <a:pPr algn="l" fontAlgn="b"/>
                      <a:r>
                        <a:rPr lang="en-US" sz="2000" u="none" strike="noStrike">
                          <a:effectLst/>
                        </a:rPr>
                        <a:t>ratio wave </a:t>
                      </a:r>
                      <a:endParaRPr lang="en-US" sz="2000" b="0" i="0" u="none" strike="noStrike">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47%</a:t>
                      </a:r>
                      <a:endParaRPr lang="en-US" sz="2000" b="0" i="0" u="none" strike="noStrike" dirty="0">
                        <a:effectLst/>
                        <a:latin typeface="Calibri" panose="020F0502020204030204" pitchFamily="34" charset="0"/>
                      </a:endParaRPr>
                    </a:p>
                  </a:txBody>
                  <a:tcPr marL="6350" marR="6350" marT="6350" marB="0" anchor="b"/>
                </a:tc>
                <a:tc>
                  <a:txBody>
                    <a:bodyPr/>
                    <a:lstStyle/>
                    <a:p>
                      <a:pPr algn="r" fontAlgn="b"/>
                      <a:r>
                        <a:rPr lang="en-US" sz="2000" u="none" strike="noStrike">
                          <a:effectLst/>
                        </a:rPr>
                        <a:t>23%</a:t>
                      </a:r>
                      <a:endParaRPr lang="en-US" sz="2000" b="0" i="0" u="none" strike="noStrike">
                        <a:effectLst/>
                        <a:latin typeface="Calibri" panose="020F0502020204030204" pitchFamily="34" charset="0"/>
                      </a:endParaRPr>
                    </a:p>
                  </a:txBody>
                  <a:tcPr marL="6350" marR="6350" marT="6350" marB="0" anchor="b"/>
                </a:tc>
                <a:tc>
                  <a:txBody>
                    <a:bodyPr/>
                    <a:lstStyle/>
                    <a:p>
                      <a:pPr algn="r" fontAlgn="b"/>
                      <a:r>
                        <a:rPr lang="en-US" sz="2000" u="none" strike="noStrike">
                          <a:effectLst/>
                        </a:rPr>
                        <a:t>22%</a:t>
                      </a:r>
                      <a:endParaRPr lang="en-US" sz="2000" b="0" i="0" u="none" strike="noStrike">
                        <a:effectLst/>
                        <a:latin typeface="Calibri" panose="020F0502020204030204" pitchFamily="34" charset="0"/>
                      </a:endParaRPr>
                    </a:p>
                  </a:txBody>
                  <a:tcPr marL="6350" marR="6350" marT="6350" marB="0" anchor="b"/>
                </a:tc>
                <a:extLst>
                  <a:ext uri="{0D108BD9-81ED-4DB2-BD59-A6C34878D82A}">
                    <a16:rowId xmlns:a16="http://schemas.microsoft.com/office/drawing/2014/main" val="3936855868"/>
                  </a:ext>
                </a:extLst>
              </a:tr>
              <a:tr h="644345">
                <a:tc>
                  <a:txBody>
                    <a:bodyPr/>
                    <a:lstStyle/>
                    <a:p>
                      <a:pPr algn="l" fontAlgn="b"/>
                      <a:r>
                        <a:rPr lang="en-US" sz="2000" u="none" strike="noStrike">
                          <a:effectLst/>
                        </a:rPr>
                        <a:t>R5k, ratio</a:t>
                      </a:r>
                      <a:endParaRPr lang="en-US" sz="2000" b="0" i="0" u="none" strike="noStrike">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38%</a:t>
                      </a:r>
                      <a:endParaRPr lang="en-US" sz="2000" b="0" i="0" u="none" strike="noStrike" dirty="0">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15%</a:t>
                      </a:r>
                      <a:endParaRPr lang="en-US" sz="2000" b="0" i="0" u="none" strike="noStrike" dirty="0">
                        <a:effectLst/>
                        <a:latin typeface="Calibri" panose="020F0502020204030204" pitchFamily="34" charset="0"/>
                      </a:endParaRPr>
                    </a:p>
                  </a:txBody>
                  <a:tcPr marL="6350" marR="6350" marT="6350" marB="0" anchor="b"/>
                </a:tc>
                <a:tc>
                  <a:txBody>
                    <a:bodyPr/>
                    <a:lstStyle/>
                    <a:p>
                      <a:pPr algn="r" fontAlgn="b"/>
                      <a:r>
                        <a:rPr lang="en-US" sz="2000" u="none" strike="noStrike">
                          <a:effectLst/>
                        </a:rPr>
                        <a:t>35%</a:t>
                      </a:r>
                      <a:endParaRPr lang="en-US" sz="2000" b="0" i="0" u="none" strike="noStrike">
                        <a:effectLst/>
                        <a:latin typeface="Calibri" panose="020F0502020204030204" pitchFamily="34" charset="0"/>
                      </a:endParaRPr>
                    </a:p>
                  </a:txBody>
                  <a:tcPr marL="6350" marR="6350" marT="6350" marB="0" anchor="b"/>
                </a:tc>
                <a:extLst>
                  <a:ext uri="{0D108BD9-81ED-4DB2-BD59-A6C34878D82A}">
                    <a16:rowId xmlns:a16="http://schemas.microsoft.com/office/drawing/2014/main" val="1151501492"/>
                  </a:ext>
                </a:extLst>
              </a:tr>
              <a:tr h="396885">
                <a:tc>
                  <a:txBody>
                    <a:bodyPr/>
                    <a:lstStyle/>
                    <a:p>
                      <a:pPr algn="l" fontAlgn="b"/>
                      <a:r>
                        <a:rPr lang="en-US" sz="2000" u="none" strike="noStrike">
                          <a:effectLst/>
                        </a:rPr>
                        <a:t>R5, R100</a:t>
                      </a:r>
                      <a:endParaRPr lang="en-US" sz="2000" b="0" i="0" u="none" strike="noStrike">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34%</a:t>
                      </a:r>
                      <a:endParaRPr lang="en-US" sz="2000" b="0" i="0" u="none" strike="noStrike" dirty="0">
                        <a:effectLst/>
                        <a:latin typeface="Calibri" panose="020F0502020204030204" pitchFamily="34" charset="0"/>
                      </a:endParaRPr>
                    </a:p>
                  </a:txBody>
                  <a:tcPr marL="6350" marR="6350" marT="6350" marB="0" anchor="b"/>
                </a:tc>
                <a:tc>
                  <a:txBody>
                    <a:bodyPr/>
                    <a:lstStyle/>
                    <a:p>
                      <a:pPr algn="r" fontAlgn="b"/>
                      <a:r>
                        <a:rPr lang="en-US" sz="2000" u="none" strike="noStrike">
                          <a:effectLst/>
                        </a:rPr>
                        <a:t>15%</a:t>
                      </a:r>
                      <a:endParaRPr lang="en-US" sz="2000" b="0" i="0" u="none" strike="noStrike">
                        <a:effectLst/>
                        <a:latin typeface="Calibri" panose="020F0502020204030204" pitchFamily="34" charset="0"/>
                      </a:endParaRPr>
                    </a:p>
                  </a:txBody>
                  <a:tcPr marL="6350" marR="6350" marT="6350" marB="0" anchor="b"/>
                </a:tc>
                <a:tc>
                  <a:txBody>
                    <a:bodyPr/>
                    <a:lstStyle/>
                    <a:p>
                      <a:pPr algn="r" fontAlgn="b"/>
                      <a:r>
                        <a:rPr lang="en-US" sz="2000" u="none" strike="noStrike">
                          <a:effectLst/>
                        </a:rPr>
                        <a:t>33%</a:t>
                      </a:r>
                      <a:endParaRPr lang="en-US" sz="2000" b="0" i="0" u="none" strike="noStrike">
                        <a:effectLst/>
                        <a:latin typeface="Calibri" panose="020F0502020204030204" pitchFamily="34" charset="0"/>
                      </a:endParaRPr>
                    </a:p>
                  </a:txBody>
                  <a:tcPr marL="6350" marR="6350" marT="6350" marB="0" anchor="b"/>
                </a:tc>
                <a:extLst>
                  <a:ext uri="{0D108BD9-81ED-4DB2-BD59-A6C34878D82A}">
                    <a16:rowId xmlns:a16="http://schemas.microsoft.com/office/drawing/2014/main" val="2007479308"/>
                  </a:ext>
                </a:extLst>
              </a:tr>
              <a:tr h="396885">
                <a:tc>
                  <a:txBody>
                    <a:bodyPr/>
                    <a:lstStyle/>
                    <a:p>
                      <a:pPr algn="l" fontAlgn="b"/>
                      <a:r>
                        <a:rPr lang="en-US" sz="2000" u="none" strike="noStrike">
                          <a:effectLst/>
                        </a:rPr>
                        <a:t>R100, ratio</a:t>
                      </a:r>
                      <a:endParaRPr lang="en-US" sz="2000" b="0" i="0" u="none" strike="noStrike">
                        <a:effectLst/>
                        <a:latin typeface="Calibri" panose="020F0502020204030204" pitchFamily="34" charset="0"/>
                      </a:endParaRPr>
                    </a:p>
                  </a:txBody>
                  <a:tcPr marL="6350" marR="6350" marT="6350" marB="0" anchor="b"/>
                </a:tc>
                <a:tc>
                  <a:txBody>
                    <a:bodyPr/>
                    <a:lstStyle/>
                    <a:p>
                      <a:pPr algn="r" fontAlgn="b"/>
                      <a:r>
                        <a:rPr lang="en-US" sz="2000" u="none" strike="noStrike">
                          <a:effectLst/>
                        </a:rPr>
                        <a:t>35%</a:t>
                      </a:r>
                      <a:endParaRPr lang="en-US" sz="2000" b="0" i="0" u="none" strike="noStrike">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14%</a:t>
                      </a:r>
                      <a:endParaRPr lang="en-US" sz="2000" b="0" i="0" u="none" strike="noStrike" dirty="0">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33%</a:t>
                      </a:r>
                      <a:endParaRPr lang="en-US" sz="2000" b="0" i="0" u="none" strike="noStrike" dirty="0">
                        <a:effectLst/>
                        <a:latin typeface="Calibri" panose="020F0502020204030204" pitchFamily="34" charset="0"/>
                      </a:endParaRPr>
                    </a:p>
                  </a:txBody>
                  <a:tcPr marL="6350" marR="6350" marT="6350" marB="0" anchor="b"/>
                </a:tc>
                <a:extLst>
                  <a:ext uri="{0D108BD9-81ED-4DB2-BD59-A6C34878D82A}">
                    <a16:rowId xmlns:a16="http://schemas.microsoft.com/office/drawing/2014/main" val="3549122374"/>
                  </a:ext>
                </a:extLst>
              </a:tr>
              <a:tr h="0">
                <a:tc>
                  <a:txBody>
                    <a:bodyPr/>
                    <a:lstStyle/>
                    <a:p>
                      <a:pPr algn="l" fontAlgn="b"/>
                      <a:r>
                        <a:rPr lang="en-US" sz="2000" u="none" strike="noStrike">
                          <a:effectLst/>
                        </a:rPr>
                        <a:t>R5k, R100k ratiowave</a:t>
                      </a:r>
                      <a:endParaRPr lang="en-US" sz="2000" b="0" i="0" u="none" strike="noStrike">
                        <a:effectLst/>
                        <a:latin typeface="Calibri" panose="020F0502020204030204" pitchFamily="34" charset="0"/>
                      </a:endParaRPr>
                    </a:p>
                  </a:txBody>
                  <a:tcPr marL="6350" marR="6350" marT="6350" marB="0" anchor="b"/>
                </a:tc>
                <a:tc>
                  <a:txBody>
                    <a:bodyPr/>
                    <a:lstStyle/>
                    <a:p>
                      <a:pPr algn="r" fontAlgn="b"/>
                      <a:r>
                        <a:rPr lang="en-US" sz="2000" u="none" strike="noStrike">
                          <a:effectLst/>
                        </a:rPr>
                        <a:t>41%</a:t>
                      </a:r>
                      <a:endParaRPr lang="en-US" sz="2000" b="0" i="0" u="none" strike="noStrike">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68%</a:t>
                      </a:r>
                      <a:endParaRPr lang="en-US" sz="2000" b="0" i="0" u="none" strike="noStrike" dirty="0">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56%</a:t>
                      </a:r>
                      <a:endParaRPr lang="en-US" sz="2000" b="0" i="0" u="none" strike="noStrike" dirty="0">
                        <a:effectLst/>
                        <a:latin typeface="Calibri" panose="020F0502020204030204" pitchFamily="34" charset="0"/>
                      </a:endParaRPr>
                    </a:p>
                  </a:txBody>
                  <a:tcPr marL="6350" marR="6350" marT="6350" marB="0" anchor="b"/>
                </a:tc>
                <a:extLst>
                  <a:ext uri="{0D108BD9-81ED-4DB2-BD59-A6C34878D82A}">
                    <a16:rowId xmlns:a16="http://schemas.microsoft.com/office/drawing/2014/main" val="2172708203"/>
                  </a:ext>
                </a:extLst>
              </a:tr>
            </a:tbl>
          </a:graphicData>
        </a:graphic>
      </p:graphicFrame>
      <p:sp>
        <p:nvSpPr>
          <p:cNvPr id="28" name="Text Placeholder 98">
            <a:extLst>
              <a:ext uri="{FF2B5EF4-FFF2-40B4-BE49-F238E27FC236}">
                <a16:creationId xmlns:a16="http://schemas.microsoft.com/office/drawing/2014/main" id="{29861250-4995-414E-A42C-8092781AED6D}"/>
              </a:ext>
            </a:extLst>
          </p:cNvPr>
          <p:cNvSpPr txBox="1">
            <a:spLocks/>
          </p:cNvSpPr>
          <p:nvPr/>
        </p:nvSpPr>
        <p:spPr>
          <a:xfrm>
            <a:off x="22353895" y="18888505"/>
            <a:ext cx="10052050" cy="320085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b="1" dirty="0"/>
              <a:t>2.  Evaluate the multiple linear regression that predicts energy expenditure while using each data point of MFBIA waveforms as input</a:t>
            </a:r>
          </a:p>
          <a:p>
            <a:r>
              <a:rPr lang="en-US" dirty="0"/>
              <a:t>When all MFBIA waveforms are used as input to model energy expenditure. The Correlation of Coefficient (R</a:t>
            </a:r>
            <a:r>
              <a:rPr lang="en-US" baseline="30000" dirty="0"/>
              <a:t>2</a:t>
            </a:r>
            <a:r>
              <a:rPr lang="en-US" dirty="0"/>
              <a:t>) for every subject-specific model is nearly 1. In addition, the mean absolute error is less than 5%.  Table 1 details the R</a:t>
            </a:r>
            <a:r>
              <a:rPr lang="en-US" baseline="30000" dirty="0"/>
              <a:t>2</a:t>
            </a:r>
            <a:r>
              <a:rPr lang="en-US" dirty="0"/>
              <a:t> and mean absolute error for each subject-specific model. The graph shows one representative case.</a:t>
            </a:r>
          </a:p>
        </p:txBody>
      </p:sp>
      <p:pic>
        <p:nvPicPr>
          <p:cNvPr id="9" name="Picture 8" descr="Graphical user interface, scatter chart&#10;&#10;Description automatically generated">
            <a:extLst>
              <a:ext uri="{FF2B5EF4-FFF2-40B4-BE49-F238E27FC236}">
                <a16:creationId xmlns:a16="http://schemas.microsoft.com/office/drawing/2014/main" id="{B191C5C3-BBA6-4D3D-91F2-0BA89025C991}"/>
              </a:ext>
            </a:extLst>
          </p:cNvPr>
          <p:cNvPicPr>
            <a:picLocks noChangeAspect="1"/>
          </p:cNvPicPr>
          <p:nvPr/>
        </p:nvPicPr>
        <p:blipFill rotWithShape="1">
          <a:blip r:embed="rId8">
            <a:extLst>
              <a:ext uri="{28A0092B-C50C-407E-A947-70E740481C1C}">
                <a14:useLocalDpi xmlns:a14="http://schemas.microsoft.com/office/drawing/2010/main" val="0"/>
              </a:ext>
            </a:extLst>
          </a:blip>
          <a:srcRect l="12183" t="3992" r="12087"/>
          <a:stretch/>
        </p:blipFill>
        <p:spPr>
          <a:xfrm>
            <a:off x="22062795" y="22696541"/>
            <a:ext cx="6885954" cy="6547475"/>
          </a:xfrm>
          <a:prstGeom prst="rect">
            <a:avLst/>
          </a:prstGeom>
        </p:spPr>
      </p:pic>
      <p:graphicFrame>
        <p:nvGraphicFramePr>
          <p:cNvPr id="2" name="Table 1">
            <a:extLst>
              <a:ext uri="{FF2B5EF4-FFF2-40B4-BE49-F238E27FC236}">
                <a16:creationId xmlns:a16="http://schemas.microsoft.com/office/drawing/2014/main" id="{41ED92DA-A9DF-4348-9000-AA4771065430}"/>
              </a:ext>
            </a:extLst>
          </p:cNvPr>
          <p:cNvGraphicFramePr>
            <a:graphicFrameLocks noGrp="1"/>
          </p:cNvGraphicFramePr>
          <p:nvPr>
            <p:extLst>
              <p:ext uri="{D42A27DB-BD31-4B8C-83A1-F6EECF244321}">
                <p14:modId xmlns:p14="http://schemas.microsoft.com/office/powerpoint/2010/main" val="3021572865"/>
              </p:ext>
            </p:extLst>
          </p:nvPr>
        </p:nvGraphicFramePr>
        <p:xfrm>
          <a:off x="29132689" y="24855812"/>
          <a:ext cx="3864602" cy="1649457"/>
        </p:xfrm>
        <a:graphic>
          <a:graphicData uri="http://schemas.openxmlformats.org/drawingml/2006/table">
            <a:tbl>
              <a:tblPr>
                <a:tableStyleId>{5C22544A-7EE6-4342-B048-85BDC9FD1C3A}</a:tableStyleId>
              </a:tblPr>
              <a:tblGrid>
                <a:gridCol w="1330509">
                  <a:extLst>
                    <a:ext uri="{9D8B030D-6E8A-4147-A177-3AD203B41FA5}">
                      <a16:colId xmlns:a16="http://schemas.microsoft.com/office/drawing/2014/main" val="4024143590"/>
                    </a:ext>
                  </a:extLst>
                </a:gridCol>
                <a:gridCol w="850605">
                  <a:extLst>
                    <a:ext uri="{9D8B030D-6E8A-4147-A177-3AD203B41FA5}">
                      <a16:colId xmlns:a16="http://schemas.microsoft.com/office/drawing/2014/main" val="2347523439"/>
                    </a:ext>
                  </a:extLst>
                </a:gridCol>
                <a:gridCol w="1683488">
                  <a:extLst>
                    <a:ext uri="{9D8B030D-6E8A-4147-A177-3AD203B41FA5}">
                      <a16:colId xmlns:a16="http://schemas.microsoft.com/office/drawing/2014/main" val="1863571731"/>
                    </a:ext>
                  </a:extLst>
                </a:gridCol>
              </a:tblGrid>
              <a:tr h="599619">
                <a:tc>
                  <a:txBody>
                    <a:bodyPr/>
                    <a:lstStyle/>
                    <a:p>
                      <a:pPr algn="l" fontAlgn="b"/>
                      <a:endParaRPr lang="en-US" sz="2000" b="0" i="0" u="none" strike="noStrike">
                        <a:effectLst/>
                        <a:latin typeface="Calibri" panose="020F0502020204030204" pitchFamily="34" charset="0"/>
                      </a:endParaRPr>
                    </a:p>
                  </a:txBody>
                  <a:tcPr marL="6350" marR="6350" marT="6350" marB="0" anchor="b"/>
                </a:tc>
                <a:tc>
                  <a:txBody>
                    <a:bodyPr/>
                    <a:lstStyle/>
                    <a:p>
                      <a:pPr algn="l" fontAlgn="b"/>
                      <a:r>
                        <a:rPr lang="en-US" sz="2000" u="none" strike="noStrike" dirty="0">
                          <a:effectLst/>
                        </a:rPr>
                        <a:t>R</a:t>
                      </a:r>
                      <a:r>
                        <a:rPr lang="en-US" sz="2000" u="none" strike="noStrike" baseline="30000" dirty="0">
                          <a:effectLst/>
                        </a:rPr>
                        <a:t>2</a:t>
                      </a:r>
                      <a:endParaRPr lang="en-US" sz="2000" b="0" i="0" u="none" strike="noStrike" dirty="0">
                        <a:effectLst/>
                        <a:latin typeface="Calibri" panose="020F0502020204030204" pitchFamily="34" charset="0"/>
                      </a:endParaRPr>
                    </a:p>
                  </a:txBody>
                  <a:tcPr marL="6350" marR="6350" marT="6350" marB="0" anchor="b"/>
                </a:tc>
                <a:tc>
                  <a:txBody>
                    <a:bodyPr/>
                    <a:lstStyle/>
                    <a:p>
                      <a:pPr algn="l" fontAlgn="b"/>
                      <a:r>
                        <a:rPr lang="en-US" sz="2000" b="0" i="0" u="none" strike="noStrike" dirty="0">
                          <a:effectLst/>
                          <a:latin typeface="Calibri" panose="020F0502020204030204" pitchFamily="34" charset="0"/>
                        </a:rPr>
                        <a:t>Mean % Error</a:t>
                      </a:r>
                    </a:p>
                  </a:txBody>
                  <a:tcPr marL="6350" marR="6350" marT="6350" marB="0" anchor="b"/>
                </a:tc>
                <a:extLst>
                  <a:ext uri="{0D108BD9-81ED-4DB2-BD59-A6C34878D82A}">
                    <a16:rowId xmlns:a16="http://schemas.microsoft.com/office/drawing/2014/main" val="3154327979"/>
                  </a:ext>
                </a:extLst>
              </a:tr>
              <a:tr h="349946">
                <a:tc>
                  <a:txBody>
                    <a:bodyPr/>
                    <a:lstStyle/>
                    <a:p>
                      <a:pPr algn="l" fontAlgn="b"/>
                      <a:r>
                        <a:rPr lang="en-US" sz="2000" u="none" strike="noStrike">
                          <a:effectLst/>
                        </a:rPr>
                        <a:t>Subject 102</a:t>
                      </a:r>
                      <a:endParaRPr lang="en-US" sz="2000" b="0" i="0" u="none" strike="noStrike">
                        <a:effectLst/>
                        <a:latin typeface="Calibri" panose="020F0502020204030204" pitchFamily="34" charset="0"/>
                      </a:endParaRPr>
                    </a:p>
                  </a:txBody>
                  <a:tcPr marL="6350" marR="6350" marT="6350" marB="0" anchor="b"/>
                </a:tc>
                <a:tc>
                  <a:txBody>
                    <a:bodyPr/>
                    <a:lstStyle/>
                    <a:p>
                      <a:pPr algn="r" fontAlgn="b"/>
                      <a:r>
                        <a:rPr lang="en-US" sz="2000" u="none" strike="noStrike">
                          <a:effectLst/>
                        </a:rPr>
                        <a:t>0.9782</a:t>
                      </a:r>
                      <a:endParaRPr lang="en-US" sz="2000" b="0" i="0" u="none" strike="noStrike">
                        <a:effectLst/>
                        <a:latin typeface="Calibri" panose="020F0502020204030204" pitchFamily="34" charset="0"/>
                      </a:endParaRPr>
                    </a:p>
                  </a:txBody>
                  <a:tcPr marL="6350" marR="6350" marT="6350" marB="0" anchor="b"/>
                </a:tc>
                <a:tc>
                  <a:txBody>
                    <a:bodyPr/>
                    <a:lstStyle/>
                    <a:p>
                      <a:pPr algn="r" fontAlgn="b"/>
                      <a:r>
                        <a:rPr lang="en-US" sz="2000" u="none" strike="noStrike">
                          <a:effectLst/>
                        </a:rPr>
                        <a:t>4%</a:t>
                      </a:r>
                      <a:endParaRPr lang="en-US" sz="2000" b="0" i="0" u="none" strike="noStrike">
                        <a:effectLst/>
                        <a:latin typeface="Calibri" panose="020F0502020204030204" pitchFamily="34" charset="0"/>
                      </a:endParaRPr>
                    </a:p>
                  </a:txBody>
                  <a:tcPr marL="6350" marR="6350" marT="6350" marB="0" anchor="b"/>
                </a:tc>
                <a:extLst>
                  <a:ext uri="{0D108BD9-81ED-4DB2-BD59-A6C34878D82A}">
                    <a16:rowId xmlns:a16="http://schemas.microsoft.com/office/drawing/2014/main" val="2167823625"/>
                  </a:ext>
                </a:extLst>
              </a:tr>
              <a:tr h="349946">
                <a:tc>
                  <a:txBody>
                    <a:bodyPr/>
                    <a:lstStyle/>
                    <a:p>
                      <a:pPr algn="l" fontAlgn="b"/>
                      <a:r>
                        <a:rPr lang="en-US" sz="2000" u="none" strike="noStrike">
                          <a:effectLst/>
                        </a:rPr>
                        <a:t>Subject 103</a:t>
                      </a:r>
                      <a:endParaRPr lang="en-US" sz="2000" b="0" i="0" u="none" strike="noStrike">
                        <a:effectLst/>
                        <a:latin typeface="Calibri" panose="020F0502020204030204" pitchFamily="34" charset="0"/>
                      </a:endParaRPr>
                    </a:p>
                  </a:txBody>
                  <a:tcPr marL="6350" marR="6350" marT="6350" marB="0" anchor="b"/>
                </a:tc>
                <a:tc>
                  <a:txBody>
                    <a:bodyPr/>
                    <a:lstStyle/>
                    <a:p>
                      <a:pPr algn="r" fontAlgn="b"/>
                      <a:r>
                        <a:rPr lang="en-US" sz="2000" u="none" strike="noStrike">
                          <a:effectLst/>
                        </a:rPr>
                        <a:t>0.9864</a:t>
                      </a:r>
                      <a:endParaRPr lang="en-US" sz="2000" b="0" i="0" u="none" strike="noStrike">
                        <a:effectLst/>
                        <a:latin typeface="Calibri" panose="020F0502020204030204" pitchFamily="34" charset="0"/>
                      </a:endParaRPr>
                    </a:p>
                  </a:txBody>
                  <a:tcPr marL="6350" marR="6350" marT="6350" marB="0" anchor="b"/>
                </a:tc>
                <a:tc>
                  <a:txBody>
                    <a:bodyPr/>
                    <a:lstStyle/>
                    <a:p>
                      <a:pPr algn="r" fontAlgn="b"/>
                      <a:r>
                        <a:rPr lang="en-US" sz="2000" u="none" strike="noStrike">
                          <a:effectLst/>
                        </a:rPr>
                        <a:t>3%</a:t>
                      </a:r>
                      <a:endParaRPr lang="en-US" sz="2000" b="0" i="0" u="none" strike="noStrike">
                        <a:effectLst/>
                        <a:latin typeface="Calibri" panose="020F0502020204030204" pitchFamily="34" charset="0"/>
                      </a:endParaRPr>
                    </a:p>
                  </a:txBody>
                  <a:tcPr marL="6350" marR="6350" marT="6350" marB="0" anchor="b"/>
                </a:tc>
                <a:extLst>
                  <a:ext uri="{0D108BD9-81ED-4DB2-BD59-A6C34878D82A}">
                    <a16:rowId xmlns:a16="http://schemas.microsoft.com/office/drawing/2014/main" val="2864356520"/>
                  </a:ext>
                </a:extLst>
              </a:tr>
              <a:tr h="349946">
                <a:tc>
                  <a:txBody>
                    <a:bodyPr/>
                    <a:lstStyle/>
                    <a:p>
                      <a:pPr algn="l" fontAlgn="b"/>
                      <a:r>
                        <a:rPr lang="en-US" sz="2000" u="none" strike="noStrike">
                          <a:effectLst/>
                        </a:rPr>
                        <a:t>Subject 104</a:t>
                      </a:r>
                      <a:endParaRPr lang="en-US" sz="2000" b="0" i="0" u="none" strike="noStrike">
                        <a:effectLst/>
                        <a:latin typeface="Calibri" panose="020F0502020204030204" pitchFamily="34" charset="0"/>
                      </a:endParaRPr>
                    </a:p>
                  </a:txBody>
                  <a:tcPr marL="6350" marR="6350" marT="6350" marB="0" anchor="b"/>
                </a:tc>
                <a:tc>
                  <a:txBody>
                    <a:bodyPr/>
                    <a:lstStyle/>
                    <a:p>
                      <a:pPr algn="r" fontAlgn="b"/>
                      <a:r>
                        <a:rPr lang="en-US" sz="2000" u="none" strike="noStrike">
                          <a:effectLst/>
                        </a:rPr>
                        <a:t>0.9721</a:t>
                      </a:r>
                      <a:endParaRPr lang="en-US" sz="2000" b="0" i="0" u="none" strike="noStrike">
                        <a:effectLst/>
                        <a:latin typeface="Calibri" panose="020F0502020204030204" pitchFamily="34" charset="0"/>
                      </a:endParaRPr>
                    </a:p>
                  </a:txBody>
                  <a:tcPr marL="6350" marR="6350" marT="6350" marB="0" anchor="b"/>
                </a:tc>
                <a:tc>
                  <a:txBody>
                    <a:bodyPr/>
                    <a:lstStyle/>
                    <a:p>
                      <a:pPr algn="r" fontAlgn="b"/>
                      <a:r>
                        <a:rPr lang="en-US" sz="2000" u="none" strike="noStrike" dirty="0">
                          <a:effectLst/>
                        </a:rPr>
                        <a:t>3%</a:t>
                      </a:r>
                      <a:endParaRPr lang="en-US" sz="2000" b="0" i="0" u="none" strike="noStrike" dirty="0">
                        <a:effectLst/>
                        <a:latin typeface="Calibri" panose="020F0502020204030204" pitchFamily="34" charset="0"/>
                      </a:endParaRPr>
                    </a:p>
                  </a:txBody>
                  <a:tcPr marL="6350" marR="6350" marT="6350" marB="0" anchor="b"/>
                </a:tc>
                <a:extLst>
                  <a:ext uri="{0D108BD9-81ED-4DB2-BD59-A6C34878D82A}">
                    <a16:rowId xmlns:a16="http://schemas.microsoft.com/office/drawing/2014/main" val="696884505"/>
                  </a:ext>
                </a:extLst>
              </a:tr>
            </a:tbl>
          </a:graphicData>
        </a:graphic>
      </p:graphicFrame>
      <p:pic>
        <p:nvPicPr>
          <p:cNvPr id="10" name="Picture 9">
            <a:extLst>
              <a:ext uri="{FF2B5EF4-FFF2-40B4-BE49-F238E27FC236}">
                <a16:creationId xmlns:a16="http://schemas.microsoft.com/office/drawing/2014/main" id="{2E6EB63F-1136-47F5-9165-D39BC983CE86}"/>
              </a:ext>
            </a:extLst>
          </p:cNvPr>
          <p:cNvPicPr>
            <a:picLocks noChangeAspect="1"/>
          </p:cNvPicPr>
          <p:nvPr/>
        </p:nvPicPr>
        <p:blipFill>
          <a:blip r:embed="rId9"/>
          <a:stretch>
            <a:fillRect/>
          </a:stretch>
        </p:blipFill>
        <p:spPr>
          <a:xfrm>
            <a:off x="2010604" y="26093400"/>
            <a:ext cx="6664716" cy="5397299"/>
          </a:xfrm>
          <a:prstGeom prst="rect">
            <a:avLst/>
          </a:prstGeom>
        </p:spPr>
      </p:pic>
      <p:sp>
        <p:nvSpPr>
          <p:cNvPr id="35" name="Text Placeholder 98">
            <a:extLst>
              <a:ext uri="{FF2B5EF4-FFF2-40B4-BE49-F238E27FC236}">
                <a16:creationId xmlns:a16="http://schemas.microsoft.com/office/drawing/2014/main" id="{A699B2F9-4D93-49B9-B835-556AFFEF64FC}"/>
              </a:ext>
            </a:extLst>
          </p:cNvPr>
          <p:cNvSpPr txBox="1">
            <a:spLocks/>
          </p:cNvSpPr>
          <p:nvPr/>
        </p:nvSpPr>
        <p:spPr>
          <a:xfrm>
            <a:off x="1206030" y="31443567"/>
            <a:ext cx="8537404" cy="120030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400" i="1" dirty="0"/>
              <a:t>Figure 1 Resistance Data changes periodically with each stride as IMU </a:t>
            </a:r>
            <a:endParaRPr lang="en-US" i="1" dirty="0"/>
          </a:p>
        </p:txBody>
      </p:sp>
      <p:pic>
        <p:nvPicPr>
          <p:cNvPr id="13" name="Picture 12">
            <a:extLst>
              <a:ext uri="{FF2B5EF4-FFF2-40B4-BE49-F238E27FC236}">
                <a16:creationId xmlns:a16="http://schemas.microsoft.com/office/drawing/2014/main" id="{A5AB2985-4059-4B8D-99A6-BA7596A8BE54}"/>
              </a:ext>
            </a:extLst>
          </p:cNvPr>
          <p:cNvPicPr>
            <a:picLocks noChangeAspect="1"/>
          </p:cNvPicPr>
          <p:nvPr/>
        </p:nvPicPr>
        <p:blipFill>
          <a:blip r:embed="rId10"/>
          <a:stretch>
            <a:fillRect/>
          </a:stretch>
        </p:blipFill>
        <p:spPr>
          <a:xfrm>
            <a:off x="-20076011" y="24999836"/>
            <a:ext cx="8221334" cy="6718958"/>
          </a:xfrm>
          <a:prstGeom prst="rect">
            <a:avLst/>
          </a:prstGeom>
        </p:spPr>
      </p:pic>
      <p:pic>
        <p:nvPicPr>
          <p:cNvPr id="11" name="Picture 10" descr="Graphical user interface, chart&#10;&#10;Description automatically generated">
            <a:extLst>
              <a:ext uri="{FF2B5EF4-FFF2-40B4-BE49-F238E27FC236}">
                <a16:creationId xmlns:a16="http://schemas.microsoft.com/office/drawing/2014/main" id="{9AE01B44-CD1A-496B-8899-D9807CC7509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38932" y="25680541"/>
            <a:ext cx="10313861" cy="5916284"/>
          </a:xfrm>
          <a:prstGeom prst="rect">
            <a:avLst/>
          </a:prstGeom>
        </p:spPr>
      </p:pic>
      <p:sp>
        <p:nvSpPr>
          <p:cNvPr id="36" name="Text Placeholder 98">
            <a:extLst>
              <a:ext uri="{FF2B5EF4-FFF2-40B4-BE49-F238E27FC236}">
                <a16:creationId xmlns:a16="http://schemas.microsoft.com/office/drawing/2014/main" id="{C8A4FC84-D65D-4A7C-A5BB-FB6D7F6EEF9E}"/>
              </a:ext>
            </a:extLst>
          </p:cNvPr>
          <p:cNvSpPr txBox="1">
            <a:spLocks/>
          </p:cNvSpPr>
          <p:nvPr/>
        </p:nvSpPr>
        <p:spPr>
          <a:xfrm>
            <a:off x="11619854" y="31852434"/>
            <a:ext cx="8537404" cy="83097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400" i="1" dirty="0"/>
              <a:t>Figure 3 Depiction of the signal processing workflow</a:t>
            </a:r>
            <a:endParaRPr lang="en-US" i="1" dirty="0"/>
          </a:p>
        </p:txBody>
      </p:sp>
      <p:sp>
        <p:nvSpPr>
          <p:cNvPr id="37" name="Text Placeholder 98">
            <a:extLst>
              <a:ext uri="{FF2B5EF4-FFF2-40B4-BE49-F238E27FC236}">
                <a16:creationId xmlns:a16="http://schemas.microsoft.com/office/drawing/2014/main" id="{37F279BC-6242-4F0B-8AFB-26FCA6FCB0B9}"/>
              </a:ext>
            </a:extLst>
          </p:cNvPr>
          <p:cNvSpPr txBox="1">
            <a:spLocks/>
          </p:cNvSpPr>
          <p:nvPr/>
        </p:nvSpPr>
        <p:spPr>
          <a:xfrm>
            <a:off x="22667096" y="17165426"/>
            <a:ext cx="8537404" cy="83097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400" i="1" dirty="0"/>
              <a:t>Figure 4 Waveform changes through course of exercise</a:t>
            </a:r>
            <a:endParaRPr lang="en-US" i="1" dirty="0"/>
          </a:p>
        </p:txBody>
      </p:sp>
      <p:sp>
        <p:nvSpPr>
          <p:cNvPr id="38" name="Text Placeholder 98">
            <a:extLst>
              <a:ext uri="{FF2B5EF4-FFF2-40B4-BE49-F238E27FC236}">
                <a16:creationId xmlns:a16="http://schemas.microsoft.com/office/drawing/2014/main" id="{1CCA939C-4432-474D-B0D7-47898F37B42F}"/>
              </a:ext>
            </a:extLst>
          </p:cNvPr>
          <p:cNvSpPr txBox="1">
            <a:spLocks/>
          </p:cNvSpPr>
          <p:nvPr/>
        </p:nvSpPr>
        <p:spPr>
          <a:xfrm>
            <a:off x="22421938" y="29435710"/>
            <a:ext cx="8537404" cy="83097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400" i="1" dirty="0"/>
              <a:t>Figure 5 Multiple Regression model shows high association </a:t>
            </a:r>
            <a:endParaRPr lang="en-US" i="1" dirty="0"/>
          </a:p>
        </p:txBody>
      </p:sp>
      <p:sp>
        <p:nvSpPr>
          <p:cNvPr id="39" name="Text Placeholder 98">
            <a:extLst>
              <a:ext uri="{FF2B5EF4-FFF2-40B4-BE49-F238E27FC236}">
                <a16:creationId xmlns:a16="http://schemas.microsoft.com/office/drawing/2014/main" id="{72C7330B-CDFD-4908-AAA7-FA40E43C413C}"/>
              </a:ext>
            </a:extLst>
          </p:cNvPr>
          <p:cNvSpPr txBox="1">
            <a:spLocks/>
          </p:cNvSpPr>
          <p:nvPr/>
        </p:nvSpPr>
        <p:spPr>
          <a:xfrm>
            <a:off x="28843100" y="26957828"/>
            <a:ext cx="4443779" cy="156963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400" i="1" dirty="0"/>
              <a:t>Table 1. Results of Subject Specific Multiple Regression Model</a:t>
            </a:r>
            <a:endParaRPr lang="en-US" i="1" dirty="0"/>
          </a:p>
        </p:txBody>
      </p:sp>
      <p:sp>
        <p:nvSpPr>
          <p:cNvPr id="40" name="Text Placeholder 98">
            <a:extLst>
              <a:ext uri="{FF2B5EF4-FFF2-40B4-BE49-F238E27FC236}">
                <a16:creationId xmlns:a16="http://schemas.microsoft.com/office/drawing/2014/main" id="{BEADAA1C-3F35-479E-91D5-F92976FE010C}"/>
              </a:ext>
            </a:extLst>
          </p:cNvPr>
          <p:cNvSpPr txBox="1">
            <a:spLocks/>
          </p:cNvSpPr>
          <p:nvPr/>
        </p:nvSpPr>
        <p:spPr>
          <a:xfrm>
            <a:off x="35922393" y="13144662"/>
            <a:ext cx="6077377" cy="83097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400" i="1" dirty="0"/>
              <a:t>Table 2. Results of leave-one-session-out CV</a:t>
            </a:r>
            <a:endParaRPr lang="en-US" i="1" dirty="0"/>
          </a:p>
        </p:txBody>
      </p:sp>
      <p:sp>
        <p:nvSpPr>
          <p:cNvPr id="41" name="Text Placeholder 94">
            <a:extLst>
              <a:ext uri="{FF2B5EF4-FFF2-40B4-BE49-F238E27FC236}">
                <a16:creationId xmlns:a16="http://schemas.microsoft.com/office/drawing/2014/main" id="{BE7A38B0-F6FB-41C9-961B-7E519AC94A23}"/>
              </a:ext>
            </a:extLst>
          </p:cNvPr>
          <p:cNvSpPr txBox="1">
            <a:spLocks/>
          </p:cNvSpPr>
          <p:nvPr/>
        </p:nvSpPr>
        <p:spPr>
          <a:xfrm>
            <a:off x="35922393" y="27295346"/>
            <a:ext cx="774743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Michael Chan conducted the experiment protocol. </a:t>
            </a:r>
          </a:p>
        </p:txBody>
      </p:sp>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1EB80E68430A4BBA633E04D83017AD" ma:contentTypeVersion="13" ma:contentTypeDescription="Create a new document." ma:contentTypeScope="" ma:versionID="ddb15a1471810c4c2de8e185e5e3717d">
  <xsd:schema xmlns:xsd="http://www.w3.org/2001/XMLSchema" xmlns:xs="http://www.w3.org/2001/XMLSchema" xmlns:p="http://schemas.microsoft.com/office/2006/metadata/properties" xmlns:ns3="b829cb8a-0bfb-4e13-aebb-827870dd5f78" xmlns:ns4="eed55dc7-1810-4b02-b985-bcfc112fa08e" targetNamespace="http://schemas.microsoft.com/office/2006/metadata/properties" ma:root="true" ma:fieldsID="0bc83dbb7bab3ffe61d07d2c3058540e" ns3:_="" ns4:_="">
    <xsd:import namespace="b829cb8a-0bfb-4e13-aebb-827870dd5f78"/>
    <xsd:import namespace="eed55dc7-1810-4b02-b985-bcfc112fa08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29cb8a-0bfb-4e13-aebb-827870dd5f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ed55dc7-1810-4b02-b985-bcfc112fa0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829cb8a-0bfb-4e13-aebb-827870dd5f78" xsi:nil="true"/>
  </documentManagement>
</p:properties>
</file>

<file path=customXml/itemProps1.xml><?xml version="1.0" encoding="utf-8"?>
<ds:datastoreItem xmlns:ds="http://schemas.openxmlformats.org/officeDocument/2006/customXml" ds:itemID="{FCF2D9AA-2263-424F-9403-A694D7FCA6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29cb8a-0bfb-4e13-aebb-827870dd5f78"/>
    <ds:schemaRef ds:uri="eed55dc7-1810-4b02-b985-bcfc112fa0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6129FC-66B7-49AE-BC00-9DB1C47C765F}">
  <ds:schemaRefs>
    <ds:schemaRef ds:uri="http://schemas.microsoft.com/sharepoint/v3/contenttype/forms"/>
  </ds:schemaRefs>
</ds:datastoreItem>
</file>

<file path=customXml/itemProps3.xml><?xml version="1.0" encoding="utf-8"?>
<ds:datastoreItem xmlns:ds="http://schemas.openxmlformats.org/officeDocument/2006/customXml" ds:itemID="{BFC7F6B6-E95A-4267-9B81-D1E5D973653E}">
  <ds:schemaRefs>
    <ds:schemaRef ds:uri="http://www.w3.org/XML/1998/namespace"/>
    <ds:schemaRef ds:uri="b829cb8a-0bfb-4e13-aebb-827870dd5f78"/>
    <ds:schemaRef ds:uri="http://schemas.microsoft.com/office/infopath/2007/PartnerControls"/>
    <ds:schemaRef ds:uri="http://schemas.microsoft.com/office/2006/documentManagement/types"/>
    <ds:schemaRef ds:uri="http://purl.org/dc/terms/"/>
    <ds:schemaRef ds:uri="http://purl.org/dc/elements/1.1/"/>
    <ds:schemaRef ds:uri="http://schemas.microsoft.com/office/2006/metadata/properties"/>
    <ds:schemaRef ds:uri="http://schemas.openxmlformats.org/package/2006/metadata/core-properties"/>
    <ds:schemaRef ds:uri="eed55dc7-1810-4b02-b985-bcfc112fa08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36x48-Template-V2b</Template>
  <TotalTime>973</TotalTime>
  <Words>1670</Words>
  <Application>Microsoft Office PowerPoint</Application>
  <PresentationFormat>Custom</PresentationFormat>
  <Paragraphs>87</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Segoe UI</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Lan Lan</cp:lastModifiedBy>
  <cp:revision>70</cp:revision>
  <dcterms:created xsi:type="dcterms:W3CDTF">2012-02-03T19:11:35Z</dcterms:created>
  <dcterms:modified xsi:type="dcterms:W3CDTF">2025-09-06T23:01:25Z</dcterms:modified>
  <cp:category>Research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0x010100171EB80E68430A4BBA633E04D83017AD</vt:lpwstr>
  </property>
</Properties>
</file>