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6"/>
  </p:notesMasterIdLst>
  <p:handoutMasterIdLst>
    <p:handoutMasterId r:id="rId7"/>
  </p:handoutMasterIdLst>
  <p:sldIdLst>
    <p:sldId id="264" r:id="rId5"/>
  </p:sldIdLst>
  <p:sldSz cx="21945600" cy="16002000"/>
  <p:notesSz cx="10134600" cy="15621000"/>
  <p:defaultTextStyle>
    <a:defPPr>
      <a:defRPr lang="en-US"/>
    </a:defPPr>
    <a:lvl1pPr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1pPr>
    <a:lvl2pPr marL="4572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2pPr>
    <a:lvl3pPr marL="9144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3pPr>
    <a:lvl4pPr marL="13716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4pPr>
    <a:lvl5pPr marL="1828800" algn="ctr" rtl="0" fontAlgn="base">
      <a:spcBef>
        <a:spcPct val="20000"/>
      </a:spcBef>
      <a:spcAft>
        <a:spcPct val="0"/>
      </a:spcAft>
      <a:buClr>
        <a:schemeClr val="folHlink"/>
      </a:buClr>
      <a:buSzPct val="120000"/>
      <a:defRPr sz="2200" kern="1200">
        <a:solidFill>
          <a:schemeClr val="tx2"/>
        </a:solidFill>
        <a:latin typeface="Arial" charset="0"/>
        <a:ea typeface="+mn-ea"/>
        <a:cs typeface="Times New Roman" pitchFamily="18" charset="0"/>
      </a:defRPr>
    </a:lvl5pPr>
    <a:lvl6pPr marL="2286000" algn="l" defTabSz="914400" rtl="0" eaLnBrk="1" latinLnBrk="0" hangingPunct="1">
      <a:defRPr sz="2200" kern="1200">
        <a:solidFill>
          <a:schemeClr val="tx2"/>
        </a:solidFill>
        <a:latin typeface="Arial" charset="0"/>
        <a:ea typeface="+mn-ea"/>
        <a:cs typeface="Times New Roman" pitchFamily="18" charset="0"/>
      </a:defRPr>
    </a:lvl6pPr>
    <a:lvl7pPr marL="2743200" algn="l" defTabSz="914400" rtl="0" eaLnBrk="1" latinLnBrk="0" hangingPunct="1">
      <a:defRPr sz="2200" kern="1200">
        <a:solidFill>
          <a:schemeClr val="tx2"/>
        </a:solidFill>
        <a:latin typeface="Arial" charset="0"/>
        <a:ea typeface="+mn-ea"/>
        <a:cs typeface="Times New Roman" pitchFamily="18" charset="0"/>
      </a:defRPr>
    </a:lvl7pPr>
    <a:lvl8pPr marL="3200400" algn="l" defTabSz="914400" rtl="0" eaLnBrk="1" latinLnBrk="0" hangingPunct="1">
      <a:defRPr sz="2200" kern="1200">
        <a:solidFill>
          <a:schemeClr val="tx2"/>
        </a:solidFill>
        <a:latin typeface="Arial" charset="0"/>
        <a:ea typeface="+mn-ea"/>
        <a:cs typeface="Times New Roman" pitchFamily="18" charset="0"/>
      </a:defRPr>
    </a:lvl8pPr>
    <a:lvl9pPr marL="3657600" algn="l" defTabSz="914400" rtl="0" eaLnBrk="1" latinLnBrk="0" hangingPunct="1">
      <a:defRPr sz="2200" kern="1200">
        <a:solidFill>
          <a:schemeClr val="tx2"/>
        </a:solidFill>
        <a:latin typeface="Arial" charset="0"/>
        <a:ea typeface="+mn-ea"/>
        <a:cs typeface="Times New Roman" pitchFamily="18" charset="0"/>
      </a:defRPr>
    </a:lvl9pPr>
  </p:defaultTextStyle>
  <p:extLst>
    <p:ext uri="{521415D9-36F7-43E2-AB2F-B90AF26B5E84}">
      <p14:sectionLst xmlns:p14="http://schemas.microsoft.com/office/powerpoint/2010/main">
        <p14:section name="Default Section" id="{1C29D24F-E31F-45FF-AF8D-D69EB9AACFF5}">
          <p14:sldIdLst>
            <p14:sldId id="264"/>
          </p14:sldIdLst>
        </p14:section>
        <p14:section name="backup" id="{29995911-64AE-49A9-BCD2-5DD45CC8DA5F}">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4920">
          <p15:clr>
            <a:srgbClr val="A4A3A4"/>
          </p15:clr>
        </p15:guide>
        <p15:guide id="2" pos="31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58A1"/>
    <a:srgbClr val="F622B9"/>
    <a:srgbClr val="50F729"/>
    <a:srgbClr val="0931FB"/>
    <a:srgbClr val="004EEA"/>
    <a:srgbClr val="8EFEFB"/>
    <a:srgbClr val="90EFFC"/>
    <a:srgbClr val="2762AC"/>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3EEEA9-594A-4571-A9C3-B68288B7AE4F}" v="11" dt="2022-08-01T19:43:57.9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92688" autoAdjust="0"/>
  </p:normalViewPr>
  <p:slideViewPr>
    <p:cSldViewPr snapToGrid="0" showGuides="1">
      <p:cViewPr varScale="1">
        <p:scale>
          <a:sx n="39" d="100"/>
          <a:sy n="39" d="100"/>
        </p:scale>
        <p:origin x="860" y="5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96" d="100"/>
          <a:sy n="96" d="100"/>
        </p:scale>
        <p:origin x="-2988" y="-90"/>
      </p:cViewPr>
      <p:guideLst>
        <p:guide orient="horz" pos="4920"/>
        <p:guide pos="319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Original</c:v>
                </c:pt>
              </c:strCache>
            </c:strRef>
          </c:tx>
          <c:spPr>
            <a:solidFill>
              <a:schemeClr val="accent1"/>
            </a:solidFill>
            <a:ln>
              <a:noFill/>
            </a:ln>
            <a:effectLst/>
          </c:spPr>
          <c:invertIfNegative val="0"/>
          <c:cat>
            <c:strRef>
              <c:f>Sheet1!$A$2:$A$3</c:f>
              <c:strCache>
                <c:ptCount val="2"/>
                <c:pt idx="0">
                  <c:v>SNR</c:v>
                </c:pt>
                <c:pt idx="1">
                  <c:v>CNR</c:v>
                </c:pt>
              </c:strCache>
            </c:strRef>
          </c:cat>
          <c:val>
            <c:numRef>
              <c:f>Sheet1!$B$2:$B$3</c:f>
              <c:numCache>
                <c:formatCode>General</c:formatCode>
                <c:ptCount val="2"/>
                <c:pt idx="0">
                  <c:v>77.27</c:v>
                </c:pt>
                <c:pt idx="1">
                  <c:v>84.5</c:v>
                </c:pt>
              </c:numCache>
            </c:numRef>
          </c:val>
          <c:extLst>
            <c:ext xmlns:c16="http://schemas.microsoft.com/office/drawing/2014/chart" uri="{C3380CC4-5D6E-409C-BE32-E72D297353CC}">
              <c16:uniqueId val="{00000000-2AB7-4F2C-9AC1-FE7DEB79DCA5}"/>
            </c:ext>
          </c:extLst>
        </c:ser>
        <c:ser>
          <c:idx val="1"/>
          <c:order val="1"/>
          <c:tx>
            <c:strRef>
              <c:f>Sheet1!$C$1</c:f>
              <c:strCache>
                <c:ptCount val="1"/>
                <c:pt idx="0">
                  <c:v>Registered</c:v>
                </c:pt>
              </c:strCache>
            </c:strRef>
          </c:tx>
          <c:spPr>
            <a:solidFill>
              <a:schemeClr val="accent6">
                <a:lumMod val="60000"/>
                <a:lumOff val="40000"/>
              </a:schemeClr>
            </a:solidFill>
            <a:ln>
              <a:noFill/>
            </a:ln>
            <a:effectLst/>
          </c:spPr>
          <c:invertIfNegative val="0"/>
          <c:cat>
            <c:strRef>
              <c:f>Sheet1!$A$2:$A$3</c:f>
              <c:strCache>
                <c:ptCount val="2"/>
                <c:pt idx="0">
                  <c:v>SNR</c:v>
                </c:pt>
                <c:pt idx="1">
                  <c:v>CNR</c:v>
                </c:pt>
              </c:strCache>
            </c:strRef>
          </c:cat>
          <c:val>
            <c:numRef>
              <c:f>Sheet1!$C$2:$C$3</c:f>
              <c:numCache>
                <c:formatCode>General</c:formatCode>
                <c:ptCount val="2"/>
                <c:pt idx="0">
                  <c:v>120.7</c:v>
                </c:pt>
                <c:pt idx="1">
                  <c:v>142.5</c:v>
                </c:pt>
              </c:numCache>
            </c:numRef>
          </c:val>
          <c:extLst>
            <c:ext xmlns:c16="http://schemas.microsoft.com/office/drawing/2014/chart" uri="{C3380CC4-5D6E-409C-BE32-E72D297353CC}">
              <c16:uniqueId val="{00000001-2AB7-4F2C-9AC1-FE7DEB79DCA5}"/>
            </c:ext>
          </c:extLst>
        </c:ser>
        <c:dLbls>
          <c:showLegendKey val="0"/>
          <c:showVal val="0"/>
          <c:showCatName val="0"/>
          <c:showSerName val="0"/>
          <c:showPercent val="0"/>
          <c:showBubbleSize val="0"/>
        </c:dLbls>
        <c:gapWidth val="219"/>
        <c:overlap val="-27"/>
        <c:axId val="2133925104"/>
        <c:axId val="2133934672"/>
      </c:barChart>
      <c:catAx>
        <c:axId val="213392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934672"/>
        <c:crosses val="autoZero"/>
        <c:auto val="1"/>
        <c:lblAlgn val="ctr"/>
        <c:lblOffset val="100"/>
        <c:noMultiLvlLbl val="0"/>
      </c:catAx>
      <c:valAx>
        <c:axId val="213393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SNR,</a:t>
                </a:r>
                <a:r>
                  <a:rPr lang="en-US" baseline="0" dirty="0"/>
                  <a:t>CNR Value </a:t>
                </a:r>
                <a:endParaRPr lang="en-US" dirty="0"/>
              </a:p>
            </c:rich>
          </c:tx>
          <c:layout>
            <c:manualLayout>
              <c:xMode val="edge"/>
              <c:yMode val="edge"/>
              <c:x val="3.657295378643205E-2"/>
              <c:y val="4.2805628238381736E-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925104"/>
        <c:crosses val="autoZero"/>
        <c:crossBetween val="between"/>
      </c:valAx>
      <c:spPr>
        <a:noFill/>
        <a:ln>
          <a:noFill/>
        </a:ln>
        <a:effectLst/>
      </c:spPr>
    </c:plotArea>
    <c:legend>
      <c:legendPos val="b"/>
      <c:layout>
        <c:manualLayout>
          <c:xMode val="edge"/>
          <c:yMode val="edge"/>
          <c:x val="0.246189685359055"/>
          <c:y val="0.80373356303348054"/>
          <c:w val="0.6710500447178912"/>
          <c:h val="0.1071465224374296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938564562511312"/>
          <c:y val="0.31711457034305551"/>
          <c:w val="0.73154101393609106"/>
          <c:h val="0.39608047827436826"/>
        </c:manualLayout>
      </c:layout>
      <c:barChart>
        <c:barDir val="col"/>
        <c:grouping val="clustered"/>
        <c:varyColors val="0"/>
        <c:ser>
          <c:idx val="0"/>
          <c:order val="0"/>
          <c:tx>
            <c:strRef>
              <c:f>Sheet1!$B$1</c:f>
              <c:strCache>
                <c:ptCount val="1"/>
                <c:pt idx="0">
                  <c:v>Original</c:v>
                </c:pt>
              </c:strCache>
            </c:strRef>
          </c:tx>
          <c:spPr>
            <a:solidFill>
              <a:schemeClr val="accent1"/>
            </a:solidFill>
            <a:ln>
              <a:noFill/>
            </a:ln>
            <a:effectLst/>
          </c:spPr>
          <c:invertIfNegative val="0"/>
          <c:cat>
            <c:strRef>
              <c:f>Sheet1!$A$2:$A$3</c:f>
              <c:strCache>
                <c:ptCount val="2"/>
                <c:pt idx="0">
                  <c:v>SNR</c:v>
                </c:pt>
                <c:pt idx="1">
                  <c:v>CNR</c:v>
                </c:pt>
              </c:strCache>
            </c:strRef>
          </c:cat>
          <c:val>
            <c:numRef>
              <c:f>Sheet1!$B$2:$B$3</c:f>
              <c:numCache>
                <c:formatCode>General</c:formatCode>
                <c:ptCount val="2"/>
                <c:pt idx="0">
                  <c:v>10.437900000000001</c:v>
                </c:pt>
                <c:pt idx="1">
                  <c:v>17.160499999999999</c:v>
                </c:pt>
              </c:numCache>
            </c:numRef>
          </c:val>
          <c:extLst>
            <c:ext xmlns:c16="http://schemas.microsoft.com/office/drawing/2014/chart" uri="{C3380CC4-5D6E-409C-BE32-E72D297353CC}">
              <c16:uniqueId val="{00000000-3658-44CA-8127-D7D7005C0061}"/>
            </c:ext>
          </c:extLst>
        </c:ser>
        <c:ser>
          <c:idx val="1"/>
          <c:order val="1"/>
          <c:tx>
            <c:strRef>
              <c:f>Sheet1!$C$1</c:f>
              <c:strCache>
                <c:ptCount val="1"/>
                <c:pt idx="0">
                  <c:v>Registered</c:v>
                </c:pt>
              </c:strCache>
            </c:strRef>
          </c:tx>
          <c:spPr>
            <a:solidFill>
              <a:schemeClr val="accent6">
                <a:lumMod val="60000"/>
                <a:lumOff val="40000"/>
              </a:schemeClr>
            </a:solidFill>
            <a:ln>
              <a:noFill/>
            </a:ln>
            <a:effectLst/>
          </c:spPr>
          <c:invertIfNegative val="0"/>
          <c:cat>
            <c:strRef>
              <c:f>Sheet1!$A$2:$A$3</c:f>
              <c:strCache>
                <c:ptCount val="2"/>
                <c:pt idx="0">
                  <c:v>SNR</c:v>
                </c:pt>
                <c:pt idx="1">
                  <c:v>CNR</c:v>
                </c:pt>
              </c:strCache>
            </c:strRef>
          </c:cat>
          <c:val>
            <c:numRef>
              <c:f>Sheet1!$C$2:$C$3</c:f>
              <c:numCache>
                <c:formatCode>General</c:formatCode>
                <c:ptCount val="2"/>
                <c:pt idx="0">
                  <c:v>12.569900000000001</c:v>
                </c:pt>
                <c:pt idx="1">
                  <c:v>16.961500000000001</c:v>
                </c:pt>
              </c:numCache>
            </c:numRef>
          </c:val>
          <c:extLst>
            <c:ext xmlns:c16="http://schemas.microsoft.com/office/drawing/2014/chart" uri="{C3380CC4-5D6E-409C-BE32-E72D297353CC}">
              <c16:uniqueId val="{00000001-3658-44CA-8127-D7D7005C0061}"/>
            </c:ext>
          </c:extLst>
        </c:ser>
        <c:dLbls>
          <c:showLegendKey val="0"/>
          <c:showVal val="0"/>
          <c:showCatName val="0"/>
          <c:showSerName val="0"/>
          <c:showPercent val="0"/>
          <c:showBubbleSize val="0"/>
        </c:dLbls>
        <c:gapWidth val="219"/>
        <c:overlap val="-27"/>
        <c:axId val="2133925104"/>
        <c:axId val="2133934672"/>
      </c:barChart>
      <c:catAx>
        <c:axId val="2133925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934672"/>
        <c:crosses val="autoZero"/>
        <c:auto val="1"/>
        <c:lblAlgn val="ctr"/>
        <c:lblOffset val="100"/>
        <c:noMultiLvlLbl val="0"/>
      </c:catAx>
      <c:valAx>
        <c:axId val="21339346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SNR,</a:t>
                </a:r>
                <a:r>
                  <a:rPr lang="en-US" baseline="0" dirty="0"/>
                  <a:t> CNR Value</a:t>
                </a:r>
                <a:endParaRPr lang="en-US" dirty="0"/>
              </a:p>
            </c:rich>
          </c:tx>
          <c:layout>
            <c:manualLayout>
              <c:xMode val="edge"/>
              <c:yMode val="edge"/>
              <c:x val="5.1078890743459287E-3"/>
              <c:y val="0.26655664777211741"/>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3925104"/>
        <c:crosses val="autoZero"/>
        <c:crossBetween val="between"/>
      </c:valAx>
      <c:spPr>
        <a:noFill/>
        <a:ln>
          <a:noFill/>
        </a:ln>
        <a:effectLst/>
      </c:spPr>
    </c:plotArea>
    <c:legend>
      <c:legendPos val="r"/>
      <c:layout>
        <c:manualLayout>
          <c:xMode val="edge"/>
          <c:yMode val="edge"/>
          <c:x val="0.18361091559917145"/>
          <c:y val="0.80965440010282919"/>
          <c:w val="0.77658943260329838"/>
          <c:h val="0.10177288735224177"/>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43910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165" tIns="73582" rIns="147165" bIns="73582" numCol="1" anchor="t" anchorCtr="0" compatLnSpc="1">
            <a:prstTxWarp prst="textNoShape">
              <a:avLst/>
            </a:prstTxWarp>
          </a:bodyPr>
          <a:lstStyle>
            <a:lvl1pPr algn="l" defTabSz="1471613">
              <a:spcBef>
                <a:spcPct val="0"/>
              </a:spcBef>
              <a:buClrTx/>
              <a:buSzTx/>
              <a:defRPr sz="1900">
                <a:solidFill>
                  <a:schemeClr val="tx1"/>
                </a:solidFill>
                <a:cs typeface="Arial" charset="0"/>
              </a:defRPr>
            </a:lvl1pPr>
          </a:lstStyle>
          <a:p>
            <a:endParaRPr lang="en-US"/>
          </a:p>
        </p:txBody>
      </p:sp>
      <p:sp>
        <p:nvSpPr>
          <p:cNvPr id="15363" name="Rectangle 3"/>
          <p:cNvSpPr>
            <a:spLocks noGrp="1" noChangeArrowheads="1"/>
          </p:cNvSpPr>
          <p:nvPr>
            <p:ph type="dt" sz="quarter" idx="1"/>
          </p:nvPr>
        </p:nvSpPr>
        <p:spPr bwMode="auto">
          <a:xfrm>
            <a:off x="5741988" y="0"/>
            <a:ext cx="4391025"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165" tIns="73582" rIns="147165" bIns="73582" numCol="1" anchor="t" anchorCtr="0" compatLnSpc="1">
            <a:prstTxWarp prst="textNoShape">
              <a:avLst/>
            </a:prstTxWarp>
          </a:bodyPr>
          <a:lstStyle>
            <a:lvl1pPr algn="r" defTabSz="1471613">
              <a:spcBef>
                <a:spcPct val="0"/>
              </a:spcBef>
              <a:buClrTx/>
              <a:buSzTx/>
              <a:defRPr sz="1900">
                <a:solidFill>
                  <a:schemeClr val="tx1"/>
                </a:solidFill>
                <a:cs typeface="Arial" charset="0"/>
              </a:defRPr>
            </a:lvl1pPr>
          </a:lstStyle>
          <a:p>
            <a:endParaRPr lang="en-US"/>
          </a:p>
        </p:txBody>
      </p:sp>
      <p:sp>
        <p:nvSpPr>
          <p:cNvPr id="15364" name="Rectangle 4"/>
          <p:cNvSpPr>
            <a:spLocks noGrp="1" noChangeArrowheads="1"/>
          </p:cNvSpPr>
          <p:nvPr>
            <p:ph type="ftr" sz="quarter" idx="2"/>
          </p:nvPr>
        </p:nvSpPr>
        <p:spPr bwMode="auto">
          <a:xfrm>
            <a:off x="0" y="14838363"/>
            <a:ext cx="439102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165" tIns="73582" rIns="147165" bIns="73582" numCol="1" anchor="b" anchorCtr="0" compatLnSpc="1">
            <a:prstTxWarp prst="textNoShape">
              <a:avLst/>
            </a:prstTxWarp>
          </a:bodyPr>
          <a:lstStyle>
            <a:lvl1pPr algn="l" defTabSz="1471613">
              <a:spcBef>
                <a:spcPct val="0"/>
              </a:spcBef>
              <a:buClrTx/>
              <a:buSzTx/>
              <a:defRPr sz="1900">
                <a:solidFill>
                  <a:schemeClr val="tx1"/>
                </a:solidFill>
                <a:cs typeface="Arial" charset="0"/>
              </a:defRPr>
            </a:lvl1pPr>
          </a:lstStyle>
          <a:p>
            <a:endParaRPr lang="en-US"/>
          </a:p>
        </p:txBody>
      </p:sp>
      <p:sp>
        <p:nvSpPr>
          <p:cNvPr id="15365" name="Rectangle 5"/>
          <p:cNvSpPr>
            <a:spLocks noGrp="1" noChangeArrowheads="1"/>
          </p:cNvSpPr>
          <p:nvPr>
            <p:ph type="sldNum" sz="quarter" idx="3"/>
          </p:nvPr>
        </p:nvSpPr>
        <p:spPr bwMode="auto">
          <a:xfrm>
            <a:off x="5741988" y="14838363"/>
            <a:ext cx="4391025"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7165" tIns="73582" rIns="147165" bIns="73582" numCol="1" anchor="b" anchorCtr="0" compatLnSpc="1">
            <a:prstTxWarp prst="textNoShape">
              <a:avLst/>
            </a:prstTxWarp>
          </a:bodyPr>
          <a:lstStyle>
            <a:lvl1pPr algn="r" defTabSz="1471613">
              <a:spcBef>
                <a:spcPct val="0"/>
              </a:spcBef>
              <a:buClrTx/>
              <a:buSzTx/>
              <a:defRPr sz="1900">
                <a:solidFill>
                  <a:schemeClr val="tx1"/>
                </a:solidFill>
                <a:cs typeface="Arial" charset="0"/>
              </a:defRPr>
            </a:lvl1pPr>
          </a:lstStyle>
          <a:p>
            <a:fld id="{D22E0952-7410-4C9E-8B3B-F816B6FE379E}" type="slidenum">
              <a:rPr lang="en-US"/>
              <a:pPr/>
              <a:t>‹#›</a:t>
            </a:fld>
            <a:endParaRPr lang="en-US"/>
          </a:p>
        </p:txBody>
      </p:sp>
    </p:spTree>
    <p:extLst>
      <p:ext uri="{BB962C8B-B14F-4D97-AF65-F5344CB8AC3E}">
        <p14:creationId xmlns:p14="http://schemas.microsoft.com/office/powerpoint/2010/main" val="23575816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910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spcBef>
                <a:spcPct val="0"/>
              </a:spcBef>
              <a:buClrTx/>
              <a:buSzTx/>
              <a:defRPr sz="1200">
                <a:solidFill>
                  <a:schemeClr val="tx1"/>
                </a:solidFill>
                <a:cs typeface="Arial" charset="0"/>
              </a:defRPr>
            </a:lvl1pPr>
          </a:lstStyle>
          <a:p>
            <a:endParaRPr lang="en-US"/>
          </a:p>
        </p:txBody>
      </p:sp>
      <p:sp>
        <p:nvSpPr>
          <p:cNvPr id="32771" name="Rectangle 3"/>
          <p:cNvSpPr>
            <a:spLocks noGrp="1" noChangeArrowheads="1"/>
          </p:cNvSpPr>
          <p:nvPr>
            <p:ph type="dt" idx="1"/>
          </p:nvPr>
        </p:nvSpPr>
        <p:spPr bwMode="auto">
          <a:xfrm>
            <a:off x="5740400" y="0"/>
            <a:ext cx="439261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SzTx/>
              <a:defRPr sz="1200">
                <a:solidFill>
                  <a:schemeClr val="tx1"/>
                </a:solidFill>
                <a:cs typeface="Arial" charset="0"/>
              </a:defRPr>
            </a:lvl1pPr>
          </a:lstStyle>
          <a:p>
            <a:endParaRPr lang="en-US"/>
          </a:p>
        </p:txBody>
      </p:sp>
      <p:sp>
        <p:nvSpPr>
          <p:cNvPr id="32772" name="Rectangle 4"/>
          <p:cNvSpPr>
            <a:spLocks noGrp="1" noRot="1" noChangeAspect="1" noChangeArrowheads="1" noTextEdit="1"/>
          </p:cNvSpPr>
          <p:nvPr>
            <p:ph type="sldImg" idx="2"/>
          </p:nvPr>
        </p:nvSpPr>
        <p:spPr bwMode="auto">
          <a:xfrm>
            <a:off x="1050925" y="1171575"/>
            <a:ext cx="8032750" cy="58578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3" name="Rectangle 5"/>
          <p:cNvSpPr>
            <a:spLocks noGrp="1" noChangeArrowheads="1"/>
          </p:cNvSpPr>
          <p:nvPr>
            <p:ph type="body" sz="quarter" idx="3"/>
          </p:nvPr>
        </p:nvSpPr>
        <p:spPr bwMode="auto">
          <a:xfrm>
            <a:off x="1012825" y="7419975"/>
            <a:ext cx="8108950" cy="702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774" name="Rectangle 6"/>
          <p:cNvSpPr>
            <a:spLocks noGrp="1" noChangeArrowheads="1"/>
          </p:cNvSpPr>
          <p:nvPr>
            <p:ph type="ftr" sz="quarter" idx="4"/>
          </p:nvPr>
        </p:nvSpPr>
        <p:spPr bwMode="auto">
          <a:xfrm>
            <a:off x="0" y="14836775"/>
            <a:ext cx="439102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spcBef>
                <a:spcPct val="0"/>
              </a:spcBef>
              <a:buClrTx/>
              <a:buSzTx/>
              <a:defRPr sz="1200">
                <a:solidFill>
                  <a:schemeClr val="tx1"/>
                </a:solidFill>
                <a:cs typeface="Arial" charset="0"/>
              </a:defRPr>
            </a:lvl1pPr>
          </a:lstStyle>
          <a:p>
            <a:endParaRPr lang="en-US"/>
          </a:p>
        </p:txBody>
      </p:sp>
      <p:sp>
        <p:nvSpPr>
          <p:cNvPr id="32775" name="Rectangle 7"/>
          <p:cNvSpPr>
            <a:spLocks noGrp="1" noChangeArrowheads="1"/>
          </p:cNvSpPr>
          <p:nvPr>
            <p:ph type="sldNum" sz="quarter" idx="5"/>
          </p:nvPr>
        </p:nvSpPr>
        <p:spPr bwMode="auto">
          <a:xfrm>
            <a:off x="5740400" y="14836775"/>
            <a:ext cx="4392613"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SzTx/>
              <a:defRPr sz="1200">
                <a:solidFill>
                  <a:schemeClr val="tx1"/>
                </a:solidFill>
                <a:cs typeface="Arial" charset="0"/>
              </a:defRPr>
            </a:lvl1pPr>
          </a:lstStyle>
          <a:p>
            <a:fld id="{F220029D-5830-4312-8A46-9BD94FFBAB52}" type="slidenum">
              <a:rPr lang="en-US"/>
              <a:pPr/>
              <a:t>‹#›</a:t>
            </a:fld>
            <a:endParaRPr lang="en-US"/>
          </a:p>
        </p:txBody>
      </p:sp>
    </p:spTree>
    <p:extLst>
      <p:ext uri="{BB962C8B-B14F-4D97-AF65-F5344CB8AC3E}">
        <p14:creationId xmlns:p14="http://schemas.microsoft.com/office/powerpoint/2010/main" val="248565251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3F709-9221-4ECC-903C-0EE240393156}" type="slidenum">
              <a:rPr lang="en-US"/>
              <a:pPr/>
              <a:t>1</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256933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mayoweb.mayo.edu/sp-forms/mc0900-mc0999/mc0914-29.pdf"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FE374FA7-4005-4FA7-AD81-C92F6EEC7E62}"/>
              </a:ext>
            </a:extLst>
          </p:cNvPr>
          <p:cNvSpPr/>
          <p:nvPr userDrawn="1"/>
        </p:nvSpPr>
        <p:spPr>
          <a:xfrm>
            <a:off x="-1" y="2670048"/>
            <a:ext cx="21945600" cy="13331952"/>
          </a:xfrm>
          <a:custGeom>
            <a:avLst/>
            <a:gdLst>
              <a:gd name="connsiteX0" fmla="*/ 0 w 21945600"/>
              <a:gd name="connsiteY0" fmla="*/ 0 h 13350240"/>
              <a:gd name="connsiteX1" fmla="*/ 476250 w 21945600"/>
              <a:gd name="connsiteY1" fmla="*/ 0 h 13350240"/>
              <a:gd name="connsiteX2" fmla="*/ 476250 w 21945600"/>
              <a:gd name="connsiteY2" fmla="*/ 12867640 h 13350240"/>
              <a:gd name="connsiteX3" fmla="*/ 21459826 w 21945600"/>
              <a:gd name="connsiteY3" fmla="*/ 12867640 h 13350240"/>
              <a:gd name="connsiteX4" fmla="*/ 21459826 w 21945600"/>
              <a:gd name="connsiteY4" fmla="*/ 0 h 13350240"/>
              <a:gd name="connsiteX5" fmla="*/ 21945600 w 21945600"/>
              <a:gd name="connsiteY5" fmla="*/ 0 h 13350240"/>
              <a:gd name="connsiteX6" fmla="*/ 21945600 w 21945600"/>
              <a:gd name="connsiteY6" fmla="*/ 13350240 h 13350240"/>
              <a:gd name="connsiteX7" fmla="*/ 0 w 21945600"/>
              <a:gd name="connsiteY7" fmla="*/ 13350240 h 13350240"/>
              <a:gd name="connsiteX8" fmla="*/ 0 w 21945600"/>
              <a:gd name="connsiteY8" fmla="*/ 0 h 1335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45600" h="13350240">
                <a:moveTo>
                  <a:pt x="0" y="0"/>
                </a:moveTo>
                <a:lnTo>
                  <a:pt x="476250" y="0"/>
                </a:lnTo>
                <a:lnTo>
                  <a:pt x="476250" y="12867640"/>
                </a:lnTo>
                <a:lnTo>
                  <a:pt x="21459826" y="12867640"/>
                </a:lnTo>
                <a:lnTo>
                  <a:pt x="21459826" y="0"/>
                </a:lnTo>
                <a:lnTo>
                  <a:pt x="21945600" y="0"/>
                </a:lnTo>
                <a:lnTo>
                  <a:pt x="21945600" y="13350240"/>
                </a:lnTo>
                <a:lnTo>
                  <a:pt x="0" y="13350240"/>
                </a:lnTo>
                <a:lnTo>
                  <a:pt x="0"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Rectangle 14">
            <a:extLst>
              <a:ext uri="{FF2B5EF4-FFF2-40B4-BE49-F238E27FC236}">
                <a16:creationId xmlns:a16="http://schemas.microsoft.com/office/drawing/2014/main" id="{3B10340A-3CB2-8C48-977C-55A97D30C6B1}"/>
              </a:ext>
            </a:extLst>
          </p:cNvPr>
          <p:cNvSpPr/>
          <p:nvPr userDrawn="1"/>
        </p:nvSpPr>
        <p:spPr>
          <a:xfrm>
            <a:off x="476250" y="609600"/>
            <a:ext cx="20983574" cy="1490980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238B8B4B-D76A-624B-8D4E-36EC42507116}"/>
              </a:ext>
            </a:extLst>
          </p:cNvPr>
          <p:cNvCxnSpPr>
            <a:cxnSpLocks/>
          </p:cNvCxnSpPr>
          <p:nvPr userDrawn="1"/>
        </p:nvCxnSpPr>
        <p:spPr bwMode="auto">
          <a:xfrm flipH="1">
            <a:off x="3594248" y="14980196"/>
            <a:ext cx="934209" cy="454550"/>
          </a:xfrm>
          <a:prstGeom prst="straightConnector1">
            <a:avLst/>
          </a:pr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9A4D3E08-1F6A-2340-B600-66FB8BDAE342}"/>
              </a:ext>
            </a:extLst>
          </p:cNvPr>
          <p:cNvSpPr txBox="1"/>
          <p:nvPr userDrawn="1"/>
        </p:nvSpPr>
        <p:spPr>
          <a:xfrm>
            <a:off x="4561532" y="14272310"/>
            <a:ext cx="4289860" cy="892552"/>
          </a:xfrm>
          <a:prstGeom prst="rect">
            <a:avLst/>
          </a:prstGeom>
          <a:noFill/>
        </p:spPr>
        <p:txBody>
          <a:bodyPr wrap="square" rtlCol="0">
            <a:spAutoFit/>
          </a:bodyPr>
          <a:lstStyle/>
          <a:p>
            <a:pPr algn="l"/>
            <a:r>
              <a:rPr lang="en-US" sz="2600" dirty="0">
                <a:latin typeface="+mn-lt"/>
              </a:rPr>
              <a:t>Copyright belongs in bottom left hand corner.</a:t>
            </a:r>
          </a:p>
        </p:txBody>
      </p:sp>
      <p:sp>
        <p:nvSpPr>
          <p:cNvPr id="17" name="TextBox 16">
            <a:extLst>
              <a:ext uri="{FF2B5EF4-FFF2-40B4-BE49-F238E27FC236}">
                <a16:creationId xmlns:a16="http://schemas.microsoft.com/office/drawing/2014/main" id="{FC4D2EA9-0F0F-4848-A796-3BB9AC4EF940}"/>
              </a:ext>
            </a:extLst>
          </p:cNvPr>
          <p:cNvSpPr txBox="1"/>
          <p:nvPr userDrawn="1"/>
        </p:nvSpPr>
        <p:spPr>
          <a:xfrm>
            <a:off x="4114800" y="609599"/>
            <a:ext cx="13716000" cy="1243584"/>
          </a:xfrm>
          <a:prstGeom prst="rect">
            <a:avLst/>
          </a:prstGeom>
          <a:noFill/>
          <a:ln>
            <a:solidFill>
              <a:schemeClr val="accent2"/>
            </a:solidFill>
          </a:ln>
        </p:spPr>
        <p:txBody>
          <a:bodyPr wrap="square" rtlCol="0">
            <a:spAutoFit/>
          </a:bodyPr>
          <a:lstStyle/>
          <a:p>
            <a:pPr algn="ctr">
              <a:lnSpc>
                <a:spcPct val="90000"/>
              </a:lnSpc>
              <a:buClrTx/>
              <a:buSzTx/>
            </a:pPr>
            <a:r>
              <a:rPr lang="en-US" altLang="en-US" sz="4000" b="1" dirty="0">
                <a:solidFill>
                  <a:schemeClr val="bg1"/>
                </a:solidFill>
              </a:rPr>
              <a:t>Poster Title Goes Here Poster Title Goes Here </a:t>
            </a:r>
            <a:br>
              <a:rPr lang="en-US" altLang="en-US" sz="4000" b="1" dirty="0">
                <a:solidFill>
                  <a:schemeClr val="bg1"/>
                </a:solidFill>
              </a:rPr>
            </a:br>
            <a:r>
              <a:rPr lang="en-US" altLang="en-US" sz="4000" b="1" dirty="0">
                <a:solidFill>
                  <a:schemeClr val="bg1"/>
                </a:solidFill>
              </a:rPr>
              <a:t>Poster Title Goes Here</a:t>
            </a:r>
          </a:p>
        </p:txBody>
      </p:sp>
      <p:sp>
        <p:nvSpPr>
          <p:cNvPr id="25" name="TextBox 24">
            <a:extLst>
              <a:ext uri="{FF2B5EF4-FFF2-40B4-BE49-F238E27FC236}">
                <a16:creationId xmlns:a16="http://schemas.microsoft.com/office/drawing/2014/main" id="{3B43B7EB-34AC-40F1-BBD0-D564C48C7714}"/>
              </a:ext>
            </a:extLst>
          </p:cNvPr>
          <p:cNvSpPr txBox="1"/>
          <p:nvPr userDrawn="1"/>
        </p:nvSpPr>
        <p:spPr>
          <a:xfrm>
            <a:off x="4114800" y="1864740"/>
            <a:ext cx="13716000" cy="783210"/>
          </a:xfrm>
          <a:prstGeom prst="rect">
            <a:avLst/>
          </a:prstGeom>
          <a:noFill/>
          <a:ln>
            <a:solidFill>
              <a:schemeClr val="accent2"/>
            </a:solidFill>
          </a:ln>
        </p:spPr>
        <p:txBody>
          <a:bodyPr wrap="square" bIns="228600" rtlCol="0">
            <a:noAutofit/>
          </a:bodyPr>
          <a:lstStyle/>
          <a:p>
            <a:pPr algn="ctr">
              <a:lnSpc>
                <a:spcPct val="90000"/>
              </a:lnSpc>
              <a:buClrTx/>
              <a:buSzTx/>
            </a:pPr>
            <a:r>
              <a:rPr lang="en-US" altLang="en-US" sz="1600" b="1" dirty="0">
                <a:solidFill>
                  <a:schemeClr val="bg1"/>
                </a:solidFill>
              </a:rPr>
              <a:t>Click to edit author/affiliation area</a:t>
            </a:r>
          </a:p>
        </p:txBody>
      </p:sp>
      <p:sp>
        <p:nvSpPr>
          <p:cNvPr id="31" name="Rectangle 30">
            <a:extLst>
              <a:ext uri="{FF2B5EF4-FFF2-40B4-BE49-F238E27FC236}">
                <a16:creationId xmlns:a16="http://schemas.microsoft.com/office/drawing/2014/main" id="{17C3E066-2B7E-417E-B212-EF6FED998B3D}"/>
              </a:ext>
            </a:extLst>
          </p:cNvPr>
          <p:cNvSpPr/>
          <p:nvPr userDrawn="1"/>
        </p:nvSpPr>
        <p:spPr>
          <a:xfrm>
            <a:off x="7461352" y="3220290"/>
            <a:ext cx="7022896" cy="5453801"/>
          </a:xfrm>
          <a:prstGeom prst="rect">
            <a:avLst/>
          </a:prstGeom>
        </p:spPr>
        <p:txBody>
          <a:bodyPr wrap="square">
            <a:spAutoFit/>
          </a:bodyPr>
          <a:lstStyle/>
          <a:p>
            <a:pPr algn="l"/>
            <a:r>
              <a:rPr lang="en-US" sz="2600" b="1" dirty="0">
                <a:latin typeface="+mn-lt"/>
              </a:rPr>
              <a:t>Poster Header (Brand Safe Area): </a:t>
            </a:r>
            <a:br>
              <a:rPr lang="en-US" sz="2600" b="1" dirty="0">
                <a:latin typeface="+mn-lt"/>
              </a:rPr>
            </a:br>
            <a:r>
              <a:rPr lang="en-US" sz="2600" dirty="0">
                <a:latin typeface="+mn-lt"/>
              </a:rPr>
              <a:t>The banner/header should ONLY contain the Mayo Clinic logo, title and author/affiliation text. Title/author text boxes may be stretched left and right to fit copy but should not move vertically. No other logos, photos, images, patterns or art are allowed within this area. </a:t>
            </a:r>
          </a:p>
          <a:p>
            <a:pPr algn="l"/>
            <a:endParaRPr lang="en-US" sz="2600" dirty="0">
              <a:latin typeface="+mn-lt"/>
            </a:endParaRPr>
          </a:p>
          <a:p>
            <a:pPr algn="l"/>
            <a:r>
              <a:rPr lang="en-US" sz="2600" b="1" i="0" dirty="0">
                <a:latin typeface="+mn-lt"/>
              </a:rPr>
              <a:t>Poster Body: </a:t>
            </a:r>
            <a:r>
              <a:rPr lang="en-US" sz="2600" dirty="0">
                <a:latin typeface="+mn-lt"/>
              </a:rPr>
              <a:t>Your text, figures, tables and graphs should appear within this area. View guides to see the required border space. No photos, illustrations, patterns or graphics are allowed in the background of the poster.</a:t>
            </a:r>
          </a:p>
        </p:txBody>
      </p:sp>
      <p:sp>
        <p:nvSpPr>
          <p:cNvPr id="32" name="TextBox 31">
            <a:extLst>
              <a:ext uri="{FF2B5EF4-FFF2-40B4-BE49-F238E27FC236}">
                <a16:creationId xmlns:a16="http://schemas.microsoft.com/office/drawing/2014/main" id="{8AD441B4-4CB4-4FDA-90C8-35B4036131E9}"/>
              </a:ext>
            </a:extLst>
          </p:cNvPr>
          <p:cNvSpPr txBox="1"/>
          <p:nvPr userDrawn="1"/>
        </p:nvSpPr>
        <p:spPr>
          <a:xfrm>
            <a:off x="11447018" y="12555516"/>
            <a:ext cx="7279894" cy="1692771"/>
          </a:xfrm>
          <a:prstGeom prst="rect">
            <a:avLst/>
          </a:prstGeom>
          <a:noFill/>
        </p:spPr>
        <p:txBody>
          <a:bodyPr wrap="square" rtlCol="0">
            <a:spAutoFit/>
          </a:bodyPr>
          <a:lstStyle/>
          <a:p>
            <a:pPr algn="l"/>
            <a:r>
              <a:rPr lang="en-US" sz="2600" dirty="0">
                <a:latin typeface="+mn-lt"/>
              </a:rPr>
              <a:t>Affiliate/Partner Logos: A logo representing another non-Mayo listed contributing affiliation or partner may be placed in the bottom right corner within yellow guideline spaces.</a:t>
            </a:r>
          </a:p>
        </p:txBody>
      </p:sp>
      <p:sp>
        <p:nvSpPr>
          <p:cNvPr id="33" name="TextBox 32">
            <a:extLst>
              <a:ext uri="{FF2B5EF4-FFF2-40B4-BE49-F238E27FC236}">
                <a16:creationId xmlns:a16="http://schemas.microsoft.com/office/drawing/2014/main" id="{BD3C3CDE-83FE-4670-81A5-F9A0E4948E96}"/>
              </a:ext>
            </a:extLst>
          </p:cNvPr>
          <p:cNvSpPr txBox="1"/>
          <p:nvPr userDrawn="1"/>
        </p:nvSpPr>
        <p:spPr>
          <a:xfrm>
            <a:off x="6102352" y="9934776"/>
            <a:ext cx="9740896" cy="646331"/>
          </a:xfrm>
          <a:prstGeom prst="rect">
            <a:avLst/>
          </a:prstGeom>
          <a:noFill/>
        </p:spPr>
        <p:txBody>
          <a:bodyPr wrap="square" rtlCol="0">
            <a:spAutoFit/>
          </a:bodyPr>
          <a:lstStyle/>
          <a:p>
            <a:pPr algn="ctr"/>
            <a:r>
              <a:rPr lang="en-US" sz="3600" b="1" dirty="0">
                <a:solidFill>
                  <a:srgbClr val="FF0000"/>
                </a:solidFill>
                <a:latin typeface="+mn-lt"/>
              </a:rPr>
              <a:t>THIS TEMPLATE IS HALF SIZE</a:t>
            </a:r>
          </a:p>
        </p:txBody>
      </p:sp>
      <p:sp>
        <p:nvSpPr>
          <p:cNvPr id="34" name="Rectangle 33">
            <a:extLst>
              <a:ext uri="{FF2B5EF4-FFF2-40B4-BE49-F238E27FC236}">
                <a16:creationId xmlns:a16="http://schemas.microsoft.com/office/drawing/2014/main" id="{9878509B-63E9-412B-9AF5-756AAB529E0E}"/>
              </a:ext>
            </a:extLst>
          </p:cNvPr>
          <p:cNvSpPr>
            <a:spLocks noChangeAspect="1"/>
          </p:cNvSpPr>
          <p:nvPr userDrawn="1"/>
        </p:nvSpPr>
        <p:spPr bwMode="auto">
          <a:xfrm>
            <a:off x="20410039"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5" name="Rectangle 34">
            <a:extLst>
              <a:ext uri="{FF2B5EF4-FFF2-40B4-BE49-F238E27FC236}">
                <a16:creationId xmlns:a16="http://schemas.microsoft.com/office/drawing/2014/main" id="{7C6777DA-03DA-4B07-ACC6-1686A826C905}"/>
              </a:ext>
            </a:extLst>
          </p:cNvPr>
          <p:cNvSpPr>
            <a:spLocks noChangeAspect="1"/>
          </p:cNvSpPr>
          <p:nvPr userDrawn="1"/>
        </p:nvSpPr>
        <p:spPr bwMode="auto">
          <a:xfrm>
            <a:off x="19383344"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6" name="Rectangle 35">
            <a:extLst>
              <a:ext uri="{FF2B5EF4-FFF2-40B4-BE49-F238E27FC236}">
                <a16:creationId xmlns:a16="http://schemas.microsoft.com/office/drawing/2014/main" id="{F2E27978-E973-4C4F-A1D7-F0EC4F4B3ED3}"/>
              </a:ext>
            </a:extLst>
          </p:cNvPr>
          <p:cNvSpPr>
            <a:spLocks noChangeAspect="1"/>
          </p:cNvSpPr>
          <p:nvPr userDrawn="1"/>
        </p:nvSpPr>
        <p:spPr bwMode="auto">
          <a:xfrm>
            <a:off x="18347024" y="14468300"/>
            <a:ext cx="1049786" cy="1051560"/>
          </a:xfrm>
          <a:prstGeom prst="rect">
            <a:avLst/>
          </a:prstGeom>
          <a:noFill/>
          <a:ln w="76200">
            <a:solidFill>
              <a:schemeClr val="accent3"/>
            </a:solidFill>
          </a:ln>
        </p:spPr>
        <p:style>
          <a:lnRef idx="2">
            <a:schemeClr val="accent1"/>
          </a:lnRef>
          <a:fillRef idx="1">
            <a:schemeClr val="lt1"/>
          </a:fillRef>
          <a:effectRef idx="0">
            <a:schemeClr val="accent1"/>
          </a:effectRef>
          <a:fontRef idx="minor">
            <a:schemeClr val="dk1"/>
          </a:fontRef>
        </p:style>
        <p:txBody>
          <a:bodyPr vert="horz" wrap="square" lIns="137160" tIns="137160" rIns="137160" bIns="137160" numCol="1" rtlCol="0" anchor="t" anchorCtr="0" compatLnSpc="1">
            <a:prstTxWarp prst="textNoShape">
              <a:avLst/>
            </a:prstTxWarp>
            <a:spAutoFit/>
          </a:bodyPr>
          <a:lstStyle/>
          <a:p>
            <a:pPr marL="0" marR="0" indent="0" algn="l" defTabSz="3370263" rtl="0" eaLnBrk="1" fontAlgn="base" latinLnBrk="0" hangingPunct="1">
              <a:lnSpc>
                <a:spcPct val="100000"/>
              </a:lnSpc>
              <a:spcBef>
                <a:spcPct val="0"/>
              </a:spcBef>
              <a:spcAft>
                <a:spcPct val="0"/>
              </a:spcAft>
              <a:buClrTx/>
              <a:buSzTx/>
              <a:buFontTx/>
              <a:buNone/>
              <a:tabLst/>
            </a:pPr>
            <a:endParaRPr kumimoji="0" lang="en-US" sz="6600" b="0" i="0" u="none" strike="noStrike" cap="none" normalizeH="0" baseline="0">
              <a:ln>
                <a:noFill/>
              </a:ln>
              <a:solidFill>
                <a:schemeClr val="tx1"/>
              </a:solidFill>
              <a:effectLst/>
              <a:latin typeface="Arial" charset="0"/>
              <a:cs typeface="Arial" charset="0"/>
            </a:endParaRPr>
          </a:p>
        </p:txBody>
      </p:sp>
      <p:sp>
        <p:nvSpPr>
          <p:cNvPr id="37" name="Freeform: Shape 36">
            <a:extLst>
              <a:ext uri="{FF2B5EF4-FFF2-40B4-BE49-F238E27FC236}">
                <a16:creationId xmlns:a16="http://schemas.microsoft.com/office/drawing/2014/main" id="{E84208F4-9C1B-492F-AA48-BEB2AEFEF030}"/>
              </a:ext>
            </a:extLst>
          </p:cNvPr>
          <p:cNvSpPr/>
          <p:nvPr userDrawn="1"/>
        </p:nvSpPr>
        <p:spPr>
          <a:xfrm>
            <a:off x="17263872" y="14063472"/>
            <a:ext cx="930752" cy="810768"/>
          </a:xfrm>
          <a:custGeom>
            <a:avLst/>
            <a:gdLst>
              <a:gd name="connsiteX0" fmla="*/ 0 w 914400"/>
              <a:gd name="connsiteY0" fmla="*/ 0 h 457200"/>
              <a:gd name="connsiteX1" fmla="*/ 914400 w 914400"/>
              <a:gd name="connsiteY1" fmla="*/ 457200 h 457200"/>
            </a:gdLst>
            <a:ahLst/>
            <a:cxnLst>
              <a:cxn ang="0">
                <a:pos x="connsiteX0" y="connsiteY0"/>
              </a:cxn>
              <a:cxn ang="0">
                <a:pos x="connsiteX1" y="connsiteY1"/>
              </a:cxn>
            </a:cxnLst>
            <a:rect l="l" t="t" r="r" b="b"/>
            <a:pathLst>
              <a:path w="914400" h="457200">
                <a:moveTo>
                  <a:pt x="0" y="0"/>
                </a:moveTo>
                <a:lnTo>
                  <a:pt x="914400" y="457200"/>
                </a:lnTo>
              </a:path>
            </a:pathLst>
          </a:cu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algn="ctr"/>
            <a:endParaRPr lang="en-US"/>
          </a:p>
        </p:txBody>
      </p:sp>
      <p:sp>
        <p:nvSpPr>
          <p:cNvPr id="38" name="TextBox 37">
            <a:extLst>
              <a:ext uri="{FF2B5EF4-FFF2-40B4-BE49-F238E27FC236}">
                <a16:creationId xmlns:a16="http://schemas.microsoft.com/office/drawing/2014/main" id="{67305307-0585-4DE3-BB4F-AB43D958B49F}"/>
              </a:ext>
            </a:extLst>
          </p:cNvPr>
          <p:cNvSpPr txBox="1"/>
          <p:nvPr userDrawn="1"/>
        </p:nvSpPr>
        <p:spPr>
          <a:xfrm>
            <a:off x="1685413" y="10973308"/>
            <a:ext cx="6042741" cy="1692771"/>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2600" dirty="0">
                <a:latin typeface="+mn-lt"/>
              </a:rPr>
              <a:t>Content may NOT go outside the border guide or it may be trimmed off. (Go to the </a:t>
            </a:r>
            <a:r>
              <a:rPr lang="en-US" sz="2600" b="1" dirty="0">
                <a:latin typeface="+mn-lt"/>
              </a:rPr>
              <a:t>View</a:t>
            </a:r>
            <a:r>
              <a:rPr lang="en-US" sz="2600" dirty="0">
                <a:latin typeface="+mn-lt"/>
              </a:rPr>
              <a:t> tab and check the </a:t>
            </a:r>
            <a:r>
              <a:rPr lang="en-US" sz="2600" b="1" dirty="0">
                <a:latin typeface="+mn-lt"/>
              </a:rPr>
              <a:t>Guides</a:t>
            </a:r>
            <a:r>
              <a:rPr lang="en-US" sz="2600" dirty="0">
                <a:latin typeface="+mn-lt"/>
              </a:rPr>
              <a:t> box to see the guide).</a:t>
            </a:r>
          </a:p>
        </p:txBody>
      </p:sp>
      <p:sp>
        <p:nvSpPr>
          <p:cNvPr id="39" name="Freeform: Shape 38">
            <a:extLst>
              <a:ext uri="{FF2B5EF4-FFF2-40B4-BE49-F238E27FC236}">
                <a16:creationId xmlns:a16="http://schemas.microsoft.com/office/drawing/2014/main" id="{A56AA5A8-805A-4874-8F78-B2D3C40217E4}"/>
              </a:ext>
            </a:extLst>
          </p:cNvPr>
          <p:cNvSpPr/>
          <p:nvPr userDrawn="1"/>
        </p:nvSpPr>
        <p:spPr>
          <a:xfrm>
            <a:off x="560439" y="11267767"/>
            <a:ext cx="1002890" cy="0"/>
          </a:xfrm>
          <a:custGeom>
            <a:avLst/>
            <a:gdLst>
              <a:gd name="connsiteX0" fmla="*/ 1002890 w 1002890"/>
              <a:gd name="connsiteY0" fmla="*/ 0 h 0"/>
              <a:gd name="connsiteX1" fmla="*/ 0 w 1002890"/>
              <a:gd name="connsiteY1" fmla="*/ 0 h 0"/>
            </a:gdLst>
            <a:ahLst/>
            <a:cxnLst>
              <a:cxn ang="0">
                <a:pos x="connsiteX0" y="connsiteY0"/>
              </a:cxn>
              <a:cxn ang="0">
                <a:pos x="connsiteX1" y="connsiteY1"/>
              </a:cxn>
            </a:cxnLst>
            <a:rect l="l" t="t" r="r" b="b"/>
            <a:pathLst>
              <a:path w="1002890">
                <a:moveTo>
                  <a:pt x="1002890" y="0"/>
                </a:moveTo>
                <a:lnTo>
                  <a:pt x="0" y="0"/>
                </a:lnTo>
              </a:path>
            </a:pathLst>
          </a:custGeom>
          <a:solidFill>
            <a:schemeClr val="tx2"/>
          </a:solidFill>
          <a:ln w="50800" cap="flat" cmpd="sng" algn="ctr">
            <a:solidFill>
              <a:schemeClr val="accent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tlCol="0" anchor="ctr"/>
          <a:lstStyle/>
          <a:p>
            <a:pPr lvl="0" algn="ctr"/>
            <a:endParaRPr lang="en-US"/>
          </a:p>
        </p:txBody>
      </p:sp>
      <p:sp>
        <p:nvSpPr>
          <p:cNvPr id="40" name="Rectangle 39">
            <a:extLst>
              <a:ext uri="{FF2B5EF4-FFF2-40B4-BE49-F238E27FC236}">
                <a16:creationId xmlns:a16="http://schemas.microsoft.com/office/drawing/2014/main" id="{A23E61D3-0147-4355-A0A6-1E73BB22665E}"/>
              </a:ext>
            </a:extLst>
          </p:cNvPr>
          <p:cNvSpPr/>
          <p:nvPr userDrawn="1"/>
        </p:nvSpPr>
        <p:spPr>
          <a:xfrm>
            <a:off x="845005" y="3768218"/>
            <a:ext cx="5771342" cy="4534535"/>
          </a:xfrm>
          <a:prstGeom prst="rect">
            <a:avLst/>
          </a:prstGeom>
          <a:solidFill>
            <a:schemeClr val="accent3">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5760" rtlCol="0" anchor="t" anchorCtr="0"/>
          <a:lstStyle/>
          <a:p>
            <a:pPr algn="ctr"/>
            <a:r>
              <a:rPr lang="en-US" sz="2600" b="1" dirty="0">
                <a:solidFill>
                  <a:srgbClr val="FF0000"/>
                </a:solidFill>
                <a:latin typeface="+mn-lt"/>
              </a:rPr>
              <a:t>3 TEMPLATE OPTIONS</a:t>
            </a:r>
          </a:p>
          <a:p>
            <a:pPr lvl="1"/>
            <a:r>
              <a:rPr lang="en-US" sz="2600" dirty="0">
                <a:solidFill>
                  <a:schemeClr val="tx1"/>
                </a:solidFill>
                <a:latin typeface="+mn-lt"/>
              </a:rPr>
              <a:t>p2 – Blue Banner</a:t>
            </a:r>
          </a:p>
          <a:p>
            <a:pPr lvl="1"/>
            <a:r>
              <a:rPr lang="en-US" sz="2600" dirty="0">
                <a:solidFill>
                  <a:schemeClr val="tx1"/>
                </a:solidFill>
                <a:latin typeface="+mn-lt"/>
              </a:rPr>
              <a:t>p3 – Blue Border</a:t>
            </a:r>
          </a:p>
          <a:p>
            <a:pPr lvl="1"/>
            <a:r>
              <a:rPr lang="en-US" sz="2600" dirty="0">
                <a:solidFill>
                  <a:schemeClr val="tx1"/>
                </a:solidFill>
                <a:latin typeface="+mn-lt"/>
              </a:rPr>
              <a:t>p4 – Blue “Better Poster”</a:t>
            </a:r>
          </a:p>
          <a:p>
            <a:pPr algn="ctr"/>
            <a:endParaRPr lang="en-US" sz="2600" dirty="0">
              <a:latin typeface="+mn-lt"/>
            </a:endParaRPr>
          </a:p>
          <a:p>
            <a:pPr algn="ctr"/>
            <a:r>
              <a:rPr lang="en-US" sz="2600" b="1" dirty="0">
                <a:solidFill>
                  <a:srgbClr val="FF0000"/>
                </a:solidFill>
                <a:latin typeface="+mn-lt"/>
              </a:rPr>
              <a:t>DELETE UNUSED PAGES </a:t>
            </a:r>
            <a:br>
              <a:rPr lang="en-US" sz="2600" b="1" dirty="0">
                <a:solidFill>
                  <a:srgbClr val="FF0000"/>
                </a:solidFill>
                <a:latin typeface="+mn-lt"/>
              </a:rPr>
            </a:br>
            <a:r>
              <a:rPr lang="en-US" sz="2600" dirty="0">
                <a:solidFill>
                  <a:schemeClr val="tx1"/>
                </a:solidFill>
                <a:latin typeface="+mn-lt"/>
              </a:rPr>
              <a:t>before submitting for print </a:t>
            </a:r>
            <a:br>
              <a:rPr lang="en-US" sz="2600" dirty="0">
                <a:solidFill>
                  <a:schemeClr val="tx1"/>
                </a:solidFill>
                <a:latin typeface="+mn-lt"/>
              </a:rPr>
            </a:br>
            <a:r>
              <a:rPr lang="en-US" sz="2600" dirty="0">
                <a:solidFill>
                  <a:schemeClr val="tx1"/>
                </a:solidFill>
                <a:latin typeface="+mn-lt"/>
              </a:rPr>
              <a:t>or saving a PDF</a:t>
            </a:r>
          </a:p>
        </p:txBody>
      </p:sp>
      <p:sp>
        <p:nvSpPr>
          <p:cNvPr id="41" name="Rectangle 40">
            <a:extLst>
              <a:ext uri="{FF2B5EF4-FFF2-40B4-BE49-F238E27FC236}">
                <a16:creationId xmlns:a16="http://schemas.microsoft.com/office/drawing/2014/main" id="{1FB0CAC6-0D38-47EF-83AA-7F15E2645B43}"/>
              </a:ext>
            </a:extLst>
          </p:cNvPr>
          <p:cNvSpPr/>
          <p:nvPr userDrawn="1"/>
        </p:nvSpPr>
        <p:spPr>
          <a:xfrm>
            <a:off x="15329253" y="3768218"/>
            <a:ext cx="5771342" cy="4534535"/>
          </a:xfrm>
          <a:prstGeom prst="rect">
            <a:avLst/>
          </a:prstGeom>
          <a:solidFill>
            <a:schemeClr val="accent3">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365760" rtlCol="0" anchor="t" anchorCtr="0"/>
          <a:lstStyle/>
          <a:p>
            <a:pPr algn="ctr"/>
            <a:r>
              <a:rPr lang="en-US" sz="2600" b="1" dirty="0">
                <a:solidFill>
                  <a:srgbClr val="FF0000"/>
                </a:solidFill>
                <a:latin typeface="+mn-lt"/>
              </a:rPr>
              <a:t>TO AVOID</a:t>
            </a:r>
          </a:p>
          <a:p>
            <a:pPr algn="ctr"/>
            <a:r>
              <a:rPr lang="en-US" sz="2600" b="1" dirty="0">
                <a:solidFill>
                  <a:srgbClr val="FF0000"/>
                </a:solidFill>
                <a:latin typeface="+mn-lt"/>
              </a:rPr>
              <a:t>RE-DESIGN CHARGES</a:t>
            </a:r>
          </a:p>
          <a:p>
            <a:pPr algn="ctr"/>
            <a:endParaRPr lang="en-US" sz="2600" b="1" dirty="0">
              <a:solidFill>
                <a:srgbClr val="FF0000"/>
              </a:solidFill>
              <a:latin typeface="+mn-lt"/>
            </a:endParaRPr>
          </a:p>
          <a:p>
            <a:pPr algn="ctr"/>
            <a:r>
              <a:rPr lang="en-US" sz="2600" b="1" dirty="0">
                <a:solidFill>
                  <a:schemeClr val="tx1"/>
                </a:solidFill>
                <a:latin typeface="+mn-lt"/>
              </a:rPr>
              <a:t>follow these</a:t>
            </a:r>
            <a:br>
              <a:rPr lang="en-US" sz="2600" b="1" dirty="0">
                <a:solidFill>
                  <a:srgbClr val="FF0000"/>
                </a:solidFill>
                <a:latin typeface="+mn-lt"/>
              </a:rPr>
            </a:br>
            <a:r>
              <a:rPr lang="en-US" sz="2600" b="1" dirty="0">
                <a:solidFill>
                  <a:srgbClr val="FF0000"/>
                </a:solidFill>
                <a:latin typeface="+mn-lt"/>
                <a:hlinkClick r:id="rId2"/>
              </a:rPr>
              <a:t>Best Practices</a:t>
            </a:r>
            <a:endParaRPr lang="en-US" sz="2600" dirty="0">
              <a:solidFill>
                <a:schemeClr val="tx1"/>
              </a:solidFill>
              <a:latin typeface="+mn-lt"/>
            </a:endParaRPr>
          </a:p>
        </p:txBody>
      </p:sp>
      <p:sp>
        <p:nvSpPr>
          <p:cNvPr id="42" name="TextBox 41">
            <a:extLst>
              <a:ext uri="{FF2B5EF4-FFF2-40B4-BE49-F238E27FC236}">
                <a16:creationId xmlns:a16="http://schemas.microsoft.com/office/drawing/2014/main" id="{BA867F3C-5E6F-4EB9-86FF-88AE61E3A709}"/>
              </a:ext>
            </a:extLst>
          </p:cNvPr>
          <p:cNvSpPr txBox="1"/>
          <p:nvPr userDrawn="1"/>
        </p:nvSpPr>
        <p:spPr>
          <a:xfrm>
            <a:off x="17739361" y="672965"/>
            <a:ext cx="3701414" cy="892552"/>
          </a:xfrm>
          <a:prstGeom prst="rect">
            <a:avLst/>
          </a:prstGeom>
          <a:noFill/>
        </p:spPr>
        <p:txBody>
          <a:bodyPr wrap="square" rtlCol="0">
            <a:spAutoFit/>
          </a:bodyPr>
          <a:lstStyle/>
          <a:p>
            <a:pPr algn="r"/>
            <a:r>
              <a:rPr lang="en-US" sz="2600" b="1" dirty="0">
                <a:solidFill>
                  <a:schemeClr val="accent3"/>
                </a:solidFill>
              </a:rPr>
              <a:t>NO IMAGES OR ART IN THIS AREA</a:t>
            </a:r>
          </a:p>
        </p:txBody>
      </p:sp>
      <p:sp>
        <p:nvSpPr>
          <p:cNvPr id="43" name="TextBox 42">
            <a:extLst>
              <a:ext uri="{FF2B5EF4-FFF2-40B4-BE49-F238E27FC236}">
                <a16:creationId xmlns:a16="http://schemas.microsoft.com/office/drawing/2014/main" id="{5ED6A953-26B0-4236-BFAB-CAF7EFE627BB}"/>
              </a:ext>
            </a:extLst>
          </p:cNvPr>
          <p:cNvSpPr txBox="1"/>
          <p:nvPr userDrawn="1"/>
        </p:nvSpPr>
        <p:spPr>
          <a:xfrm>
            <a:off x="17211837" y="2064774"/>
            <a:ext cx="4274223" cy="449826"/>
          </a:xfrm>
          <a:prstGeom prst="rect">
            <a:avLst/>
          </a:prstGeom>
          <a:noFill/>
          <a:ln w="28575">
            <a:noFill/>
          </a:ln>
        </p:spPr>
        <p:txBody>
          <a:bodyPr wrap="square" tIns="91440" bIns="91440" rtlCol="0" anchor="b" anchorCtr="0">
            <a:noAutofit/>
          </a:bodyPr>
          <a:lstStyle>
            <a:defPPr>
              <a:defRPr lang="en-US"/>
            </a:defPPr>
            <a:lvl1pPr algn="ctr">
              <a:defRPr sz="1600" b="1">
                <a:solidFill>
                  <a:schemeClr val="bg2"/>
                </a:solidFill>
              </a:defRPr>
            </a:lvl1pPr>
          </a:lstStyle>
          <a:p>
            <a:pPr lvl="0" algn="r"/>
            <a:r>
              <a:rPr lang="en-US" dirty="0"/>
              <a:t>Conference/Poster # (if applicable)</a:t>
            </a:r>
          </a:p>
        </p:txBody>
      </p:sp>
    </p:spTree>
    <p:extLst>
      <p:ext uri="{BB962C8B-B14F-4D97-AF65-F5344CB8AC3E}">
        <p14:creationId xmlns:p14="http://schemas.microsoft.com/office/powerpoint/2010/main" val="1230767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nner">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FED068DC-A6B4-8546-9572-665003B1DEC6}"/>
              </a:ext>
            </a:extLst>
          </p:cNvPr>
          <p:cNvSpPr>
            <a:spLocks noGrp="1"/>
          </p:cNvSpPr>
          <p:nvPr>
            <p:ph type="body" sz="quarter" idx="12"/>
          </p:nvPr>
        </p:nvSpPr>
        <p:spPr>
          <a:xfrm>
            <a:off x="4229992" y="614200"/>
            <a:ext cx="13716000" cy="1243584"/>
          </a:xfrm>
          <a:prstGeom prst="rect">
            <a:avLst/>
          </a:prstGeom>
        </p:spPr>
        <p:txBody>
          <a:bodyPr lIns="91440" tIns="0" anchor="t" anchorCtr="0"/>
          <a:lstStyle>
            <a:lvl1pPr marL="0" indent="0" algn="ctr">
              <a:spcBef>
                <a:spcPts val="0"/>
              </a:spcBef>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buClrTx/>
              <a:buSzTx/>
            </a:pPr>
            <a:r>
              <a:rPr lang="en-US" altLang="en-US">
                <a:solidFill>
                  <a:schemeClr val="bg1"/>
                </a:solidFill>
              </a:rPr>
              <a:t>Click to edit Master text styles</a:t>
            </a:r>
          </a:p>
        </p:txBody>
      </p:sp>
      <p:sp>
        <p:nvSpPr>
          <p:cNvPr id="6" name="Text Placeholder 14">
            <a:extLst>
              <a:ext uri="{FF2B5EF4-FFF2-40B4-BE49-F238E27FC236}">
                <a16:creationId xmlns:a16="http://schemas.microsoft.com/office/drawing/2014/main" id="{F209687C-B39B-6946-A8A3-E2AC12A5D40B}"/>
              </a:ext>
            </a:extLst>
          </p:cNvPr>
          <p:cNvSpPr>
            <a:spLocks noGrp="1"/>
          </p:cNvSpPr>
          <p:nvPr>
            <p:ph type="body" sz="quarter" idx="10" hasCustomPrompt="1"/>
          </p:nvPr>
        </p:nvSpPr>
        <p:spPr>
          <a:xfrm>
            <a:off x="4229992" y="1868569"/>
            <a:ext cx="13716000" cy="782711"/>
          </a:xfrm>
          <a:prstGeom prst="rect">
            <a:avLst/>
          </a:prstGeom>
        </p:spPr>
        <p:txBody>
          <a:bodyPr lIns="91440" bIns="228600" anchor="b" anchorCtr="0"/>
          <a:lstStyle>
            <a:lvl1pPr marL="0" indent="0" algn="ctr">
              <a:lnSpc>
                <a:spcPct val="110000"/>
              </a:lnSpc>
              <a:spcBef>
                <a:spcPts val="0"/>
              </a:spcBef>
              <a:buNone/>
              <a:defRPr sz="1600" b="1">
                <a:solidFill>
                  <a:schemeClr val="bg1"/>
                </a:solidFill>
              </a:defRPr>
            </a:lvl1pPr>
          </a:lstStyle>
          <a:p>
            <a:pPr lvl="0"/>
            <a:r>
              <a:rPr lang="en-US" dirty="0"/>
              <a:t>Click to edit author/affiliation area</a:t>
            </a:r>
          </a:p>
        </p:txBody>
      </p:sp>
    </p:spTree>
    <p:extLst>
      <p:ext uri="{BB962C8B-B14F-4D97-AF65-F5344CB8AC3E}">
        <p14:creationId xmlns:p14="http://schemas.microsoft.com/office/powerpoint/2010/main" val="57580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order">
    <p:bg>
      <p:bgPr>
        <a:solidFill>
          <a:schemeClr val="accent1"/>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FED068DC-A6B4-8546-9572-665003B1DEC6}"/>
              </a:ext>
            </a:extLst>
          </p:cNvPr>
          <p:cNvSpPr>
            <a:spLocks noGrp="1"/>
          </p:cNvSpPr>
          <p:nvPr>
            <p:ph type="body" sz="quarter" idx="12"/>
          </p:nvPr>
        </p:nvSpPr>
        <p:spPr>
          <a:xfrm>
            <a:off x="4229992" y="614200"/>
            <a:ext cx="13716000" cy="1243584"/>
          </a:xfrm>
          <a:prstGeom prst="rect">
            <a:avLst/>
          </a:prstGeom>
        </p:spPr>
        <p:txBody>
          <a:bodyPr lIns="91440" tIns="0" anchor="t" anchorCtr="0"/>
          <a:lstStyle>
            <a:lvl1pPr marL="0" indent="0" algn="ctr">
              <a:spcBef>
                <a:spcPts val="0"/>
              </a:spcBef>
              <a:buNone/>
              <a:defRPr sz="4000" b="1"/>
            </a:lvl1pPr>
            <a:lvl2pPr marL="457200" indent="0">
              <a:buNone/>
              <a:defRPr sz="4000" b="1"/>
            </a:lvl2pPr>
            <a:lvl3pPr marL="914400" indent="0">
              <a:buNone/>
              <a:defRPr sz="4000" b="1"/>
            </a:lvl3pPr>
            <a:lvl4pPr marL="1371600" indent="0">
              <a:buNone/>
              <a:defRPr sz="4000" b="1"/>
            </a:lvl4pPr>
            <a:lvl5pPr marL="1828800" indent="0">
              <a:buNone/>
              <a:defRPr sz="4000" b="1"/>
            </a:lvl5pPr>
          </a:lstStyle>
          <a:p>
            <a:pPr lvl="0">
              <a:buClrTx/>
              <a:buSzTx/>
            </a:pPr>
            <a:r>
              <a:rPr lang="en-US" altLang="en-US">
                <a:solidFill>
                  <a:schemeClr val="bg1"/>
                </a:solidFill>
              </a:rPr>
              <a:t>Click to edit Master text styles</a:t>
            </a:r>
          </a:p>
        </p:txBody>
      </p:sp>
      <p:sp>
        <p:nvSpPr>
          <p:cNvPr id="6" name="Text Placeholder 14">
            <a:extLst>
              <a:ext uri="{FF2B5EF4-FFF2-40B4-BE49-F238E27FC236}">
                <a16:creationId xmlns:a16="http://schemas.microsoft.com/office/drawing/2014/main" id="{F209687C-B39B-6946-A8A3-E2AC12A5D40B}"/>
              </a:ext>
            </a:extLst>
          </p:cNvPr>
          <p:cNvSpPr>
            <a:spLocks noGrp="1"/>
          </p:cNvSpPr>
          <p:nvPr>
            <p:ph type="body" sz="quarter" idx="10" hasCustomPrompt="1"/>
          </p:nvPr>
        </p:nvSpPr>
        <p:spPr>
          <a:xfrm>
            <a:off x="4229992" y="1868569"/>
            <a:ext cx="13716000" cy="782711"/>
          </a:xfrm>
          <a:prstGeom prst="rect">
            <a:avLst/>
          </a:prstGeom>
        </p:spPr>
        <p:txBody>
          <a:bodyPr lIns="91440" bIns="228600" anchor="b" anchorCtr="0"/>
          <a:lstStyle>
            <a:lvl1pPr marL="0" indent="0" algn="ctr">
              <a:lnSpc>
                <a:spcPct val="110000"/>
              </a:lnSpc>
              <a:spcBef>
                <a:spcPts val="0"/>
              </a:spcBef>
              <a:buNone/>
              <a:defRPr sz="1600" b="1">
                <a:solidFill>
                  <a:schemeClr val="bg1"/>
                </a:solidFill>
              </a:defRPr>
            </a:lvl1pPr>
          </a:lstStyle>
          <a:p>
            <a:pPr lvl="0"/>
            <a:r>
              <a:rPr lang="en-US" dirty="0"/>
              <a:t>Click to edit author/affiliation area</a:t>
            </a:r>
          </a:p>
        </p:txBody>
      </p:sp>
      <p:sp>
        <p:nvSpPr>
          <p:cNvPr id="4" name="Rectangle 3">
            <a:extLst>
              <a:ext uri="{FF2B5EF4-FFF2-40B4-BE49-F238E27FC236}">
                <a16:creationId xmlns:a16="http://schemas.microsoft.com/office/drawing/2014/main" id="{9096818D-E71B-4ABC-8391-4AF934085280}"/>
              </a:ext>
            </a:extLst>
          </p:cNvPr>
          <p:cNvSpPr/>
          <p:nvPr userDrawn="1"/>
        </p:nvSpPr>
        <p:spPr>
          <a:xfrm>
            <a:off x="685800" y="2670048"/>
            <a:ext cx="20574000" cy="1263700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544">
            <a:extLst>
              <a:ext uri="{FF2B5EF4-FFF2-40B4-BE49-F238E27FC236}">
                <a16:creationId xmlns:a16="http://schemas.microsoft.com/office/drawing/2014/main" id="{DFD7B0D5-5741-45E8-9E58-54DA9D29C9C8}"/>
              </a:ext>
            </a:extLst>
          </p:cNvPr>
          <p:cNvSpPr txBox="1">
            <a:spLocks noChangeArrowheads="1"/>
          </p:cNvSpPr>
          <p:nvPr userDrawn="1"/>
        </p:nvSpPr>
        <p:spPr bwMode="auto">
          <a:xfrm>
            <a:off x="685800"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spcBef>
                <a:spcPts val="0"/>
              </a:spcBef>
            </a:pPr>
            <a:r>
              <a:rPr lang="en-US" sz="800" b="1" dirty="0">
                <a:solidFill>
                  <a:schemeClr val="bg2"/>
                </a:solidFill>
                <a:sym typeface="Symbol" pitchFamily="18" charset="2"/>
              </a:rPr>
              <a:t>© </a:t>
            </a:r>
            <a:fld id="{5884FAFD-40E6-443D-AD8B-BFF8B0AE239F}" type="datetimeyyyy">
              <a:rPr lang="en-US" sz="800" b="1" smtClean="0">
                <a:solidFill>
                  <a:schemeClr val="bg2"/>
                </a:solidFill>
                <a:sym typeface="Symbol" pitchFamily="18" charset="2"/>
              </a:rPr>
              <a:t>2025</a:t>
            </a:fld>
            <a:r>
              <a:rPr lang="en-US" sz="800" b="1" dirty="0">
                <a:solidFill>
                  <a:schemeClr val="bg2"/>
                </a:solidFill>
                <a:sym typeface="Symbol" pitchFamily="18" charset="2"/>
              </a:rPr>
              <a:t> Mayo Foundation for Medical Education and Research</a:t>
            </a:r>
          </a:p>
        </p:txBody>
      </p:sp>
      <p:pic>
        <p:nvPicPr>
          <p:cNvPr id="9" name="Picture 8">
            <a:extLst>
              <a:ext uri="{FF2B5EF4-FFF2-40B4-BE49-F238E27FC236}">
                <a16:creationId xmlns:a16="http://schemas.microsoft.com/office/drawing/2014/main" id="{4D33DF23-207E-4962-83AA-EBCB36B243E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88950" y="627101"/>
            <a:ext cx="1296393" cy="1416345"/>
          </a:xfrm>
          <a:prstGeom prst="rect">
            <a:avLst/>
          </a:prstGeom>
        </p:spPr>
      </p:pic>
    </p:spTree>
    <p:extLst>
      <p:ext uri="{BB962C8B-B14F-4D97-AF65-F5344CB8AC3E}">
        <p14:creationId xmlns:p14="http://schemas.microsoft.com/office/powerpoint/2010/main" val="3803084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Better Poster (QR co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7C1F5D6-F79C-4F2F-922A-309A10AED67C}"/>
              </a:ext>
            </a:extLst>
          </p:cNvPr>
          <p:cNvSpPr/>
          <p:nvPr userDrawn="1"/>
        </p:nvSpPr>
        <p:spPr>
          <a:xfrm>
            <a:off x="0" y="0"/>
            <a:ext cx="13167360" cy="1600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Box 544">
            <a:extLst>
              <a:ext uri="{FF2B5EF4-FFF2-40B4-BE49-F238E27FC236}">
                <a16:creationId xmlns:a16="http://schemas.microsoft.com/office/drawing/2014/main" id="{BEB081AD-FFDC-4CE4-B614-DDEB09645014}"/>
              </a:ext>
            </a:extLst>
          </p:cNvPr>
          <p:cNvSpPr txBox="1">
            <a:spLocks noChangeArrowheads="1"/>
          </p:cNvSpPr>
          <p:nvPr userDrawn="1"/>
        </p:nvSpPr>
        <p:spPr bwMode="auto">
          <a:xfrm>
            <a:off x="1113617"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pPr>
            <a:r>
              <a:rPr lang="en-US" sz="800" b="1" dirty="0">
                <a:solidFill>
                  <a:schemeClr val="bg2"/>
                </a:solidFill>
                <a:sym typeface="Symbol" pitchFamily="18" charset="2"/>
              </a:rPr>
              <a:t>©</a:t>
            </a:r>
            <a:fld id="{0632188B-9737-4C9B-9485-189704D481BA}" type="datetimeyyyy">
              <a:rPr lang="en-US" sz="800" b="1" smtClean="0">
                <a:solidFill>
                  <a:schemeClr val="bg2"/>
                </a:solidFill>
                <a:sym typeface="Symbol" pitchFamily="18" charset="2"/>
              </a:rPr>
              <a:t>2025</a:t>
            </a:fld>
            <a:r>
              <a:rPr lang="en-US" sz="800" b="1" dirty="0">
                <a:solidFill>
                  <a:schemeClr val="bg2"/>
                </a:solidFill>
                <a:sym typeface="Symbol" pitchFamily="18" charset="2"/>
              </a:rPr>
              <a:t>Mayo Foundation for Medical Education and Research</a:t>
            </a:r>
          </a:p>
        </p:txBody>
      </p:sp>
      <p:sp>
        <p:nvSpPr>
          <p:cNvPr id="8" name="Freeform 6">
            <a:extLst>
              <a:ext uri="{FF2B5EF4-FFF2-40B4-BE49-F238E27FC236}">
                <a16:creationId xmlns:a16="http://schemas.microsoft.com/office/drawing/2014/main" id="{B0751B5C-87C7-4B83-B992-FBCACD40BA3C}"/>
              </a:ext>
            </a:extLst>
          </p:cNvPr>
          <p:cNvSpPr>
            <a:spLocks noChangeAspect="1" noEditPoints="1"/>
          </p:cNvSpPr>
          <p:nvPr userDrawn="1"/>
        </p:nvSpPr>
        <p:spPr bwMode="auto">
          <a:xfrm>
            <a:off x="1113617" y="1160206"/>
            <a:ext cx="2346809" cy="2651760"/>
          </a:xfrm>
          <a:custGeom>
            <a:avLst/>
            <a:gdLst>
              <a:gd name="T0" fmla="*/ 661 w 1089"/>
              <a:gd name="T1" fmla="*/ 944 h 1188"/>
              <a:gd name="T2" fmla="*/ 690 w 1089"/>
              <a:gd name="T3" fmla="*/ 760 h 1188"/>
              <a:gd name="T4" fmla="*/ 399 w 1089"/>
              <a:gd name="T5" fmla="*/ 967 h 1188"/>
              <a:gd name="T6" fmla="*/ 569 w 1089"/>
              <a:gd name="T7" fmla="*/ 721 h 1188"/>
              <a:gd name="T8" fmla="*/ 360 w 1089"/>
              <a:gd name="T9" fmla="*/ 930 h 1188"/>
              <a:gd name="T10" fmla="*/ 452 w 1089"/>
              <a:gd name="T11" fmla="*/ 794 h 1188"/>
              <a:gd name="T12" fmla="*/ 219 w 1089"/>
              <a:gd name="T13" fmla="*/ 794 h 1188"/>
              <a:gd name="T14" fmla="*/ 490 w 1089"/>
              <a:gd name="T15" fmla="*/ 692 h 1188"/>
              <a:gd name="T16" fmla="*/ 336 w 1089"/>
              <a:gd name="T17" fmla="*/ 999 h 1188"/>
              <a:gd name="T18" fmla="*/ 753 w 1089"/>
              <a:gd name="T19" fmla="*/ 999 h 1188"/>
              <a:gd name="T20" fmla="*/ 869 w 1089"/>
              <a:gd name="T21" fmla="*/ 794 h 1188"/>
              <a:gd name="T22" fmla="*/ 729 w 1089"/>
              <a:gd name="T23" fmla="*/ 721 h 1188"/>
              <a:gd name="T24" fmla="*/ 869 w 1089"/>
              <a:gd name="T25" fmla="*/ 794 h 1188"/>
              <a:gd name="T26" fmla="*/ 1016 w 1089"/>
              <a:gd name="T27" fmla="*/ 285 h 1188"/>
              <a:gd name="T28" fmla="*/ 1080 w 1089"/>
              <a:gd name="T29" fmla="*/ 453 h 1188"/>
              <a:gd name="T30" fmla="*/ 1062 w 1089"/>
              <a:gd name="T31" fmla="*/ 341 h 1188"/>
              <a:gd name="T32" fmla="*/ 810 w 1089"/>
              <a:gd name="T33" fmla="*/ 458 h 1188"/>
              <a:gd name="T34" fmla="*/ 872 w 1089"/>
              <a:gd name="T35" fmla="*/ 474 h 1188"/>
              <a:gd name="T36" fmla="*/ 872 w 1089"/>
              <a:gd name="T37" fmla="*/ 289 h 1188"/>
              <a:gd name="T38" fmla="*/ 758 w 1089"/>
              <a:gd name="T39" fmla="*/ 303 h 1188"/>
              <a:gd name="T40" fmla="*/ 713 w 1089"/>
              <a:gd name="T41" fmla="*/ 335 h 1188"/>
              <a:gd name="T42" fmla="*/ 528 w 1089"/>
              <a:gd name="T43" fmla="*/ 302 h 1188"/>
              <a:gd name="T44" fmla="*/ 528 w 1089"/>
              <a:gd name="T45" fmla="*/ 489 h 1188"/>
              <a:gd name="T46" fmla="*/ 573 w 1089"/>
              <a:gd name="T47" fmla="*/ 329 h 1188"/>
              <a:gd name="T48" fmla="*/ 408 w 1089"/>
              <a:gd name="T49" fmla="*/ 303 h 1188"/>
              <a:gd name="T50" fmla="*/ 408 w 1089"/>
              <a:gd name="T51" fmla="*/ 489 h 1188"/>
              <a:gd name="T52" fmla="*/ 471 w 1089"/>
              <a:gd name="T53" fmla="*/ 320 h 1188"/>
              <a:gd name="T54" fmla="*/ 408 w 1089"/>
              <a:gd name="T55" fmla="*/ 303 h 1188"/>
              <a:gd name="T56" fmla="*/ 329 w 1089"/>
              <a:gd name="T57" fmla="*/ 472 h 1188"/>
              <a:gd name="T58" fmla="*/ 309 w 1089"/>
              <a:gd name="T59" fmla="*/ 303 h 1188"/>
              <a:gd name="T60" fmla="*/ 243 w 1089"/>
              <a:gd name="T61" fmla="*/ 320 h 1188"/>
              <a:gd name="T62" fmla="*/ 379 w 1089"/>
              <a:gd name="T63" fmla="*/ 489 h 1188"/>
              <a:gd name="T64" fmla="*/ 188 w 1089"/>
              <a:gd name="T65" fmla="*/ 298 h 1188"/>
              <a:gd name="T66" fmla="*/ 193 w 1089"/>
              <a:gd name="T67" fmla="*/ 464 h 1188"/>
              <a:gd name="T68" fmla="*/ 114 w 1089"/>
              <a:gd name="T69" fmla="*/ 302 h 1188"/>
              <a:gd name="T70" fmla="*/ 884 w 1089"/>
              <a:gd name="T71" fmla="*/ 16 h 1188"/>
              <a:gd name="T72" fmla="*/ 776 w 1089"/>
              <a:gd name="T73" fmla="*/ 107 h 1188"/>
              <a:gd name="T74" fmla="*/ 776 w 1089"/>
              <a:gd name="T75" fmla="*/ 107 h 1188"/>
              <a:gd name="T76" fmla="*/ 743 w 1089"/>
              <a:gd name="T77" fmla="*/ 36 h 1188"/>
              <a:gd name="T78" fmla="*/ 702 w 1089"/>
              <a:gd name="T79" fmla="*/ 17 h 1188"/>
              <a:gd name="T80" fmla="*/ 640 w 1089"/>
              <a:gd name="T81" fmla="*/ 40 h 1188"/>
              <a:gd name="T82" fmla="*/ 568 w 1089"/>
              <a:gd name="T83" fmla="*/ 4 h 1188"/>
              <a:gd name="T84" fmla="*/ 652 w 1089"/>
              <a:gd name="T85" fmla="*/ 172 h 1188"/>
              <a:gd name="T86" fmla="*/ 714 w 1089"/>
              <a:gd name="T87" fmla="*/ 189 h 1188"/>
              <a:gd name="T88" fmla="*/ 444 w 1089"/>
              <a:gd name="T89" fmla="*/ 120 h 1188"/>
              <a:gd name="T90" fmla="*/ 437 w 1089"/>
              <a:gd name="T91" fmla="*/ 136 h 1188"/>
              <a:gd name="T92" fmla="*/ 509 w 1089"/>
              <a:gd name="T93" fmla="*/ 189 h 1188"/>
              <a:gd name="T94" fmla="*/ 567 w 1089"/>
              <a:gd name="T95" fmla="*/ 169 h 1188"/>
              <a:gd name="T96" fmla="*/ 379 w 1089"/>
              <a:gd name="T97" fmla="*/ 189 h 1188"/>
              <a:gd name="T98" fmla="*/ 164 w 1089"/>
              <a:gd name="T99" fmla="*/ 189 h 1188"/>
              <a:gd name="T100" fmla="*/ 223 w 1089"/>
              <a:gd name="T101" fmla="*/ 197 h 1188"/>
              <a:gd name="T102" fmla="*/ 276 w 1089"/>
              <a:gd name="T103" fmla="*/ 203 h 1188"/>
              <a:gd name="T104" fmla="*/ 336 w 1089"/>
              <a:gd name="T105" fmla="*/ 34 h 1188"/>
              <a:gd name="T106" fmla="*/ 229 w 1089"/>
              <a:gd name="T107" fmla="*/ 148 h 1188"/>
              <a:gd name="T108" fmla="*/ 119 w 1089"/>
              <a:gd name="T109" fmla="*/ 47 h 1188"/>
              <a:gd name="T110" fmla="*/ 164 w 1089"/>
              <a:gd name="T111" fmla="*/ 20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89" h="1188">
                <a:moveTo>
                  <a:pt x="598" y="609"/>
                </a:moveTo>
                <a:cubicBezTo>
                  <a:pt x="598" y="783"/>
                  <a:pt x="598" y="783"/>
                  <a:pt x="598" y="783"/>
                </a:cubicBezTo>
                <a:cubicBezTo>
                  <a:pt x="598" y="850"/>
                  <a:pt x="619" y="904"/>
                  <a:pt x="661" y="944"/>
                </a:cubicBezTo>
                <a:cubicBezTo>
                  <a:pt x="661" y="944"/>
                  <a:pt x="661" y="944"/>
                  <a:pt x="661" y="944"/>
                </a:cubicBezTo>
                <a:cubicBezTo>
                  <a:pt x="661" y="898"/>
                  <a:pt x="661" y="898"/>
                  <a:pt x="661" y="898"/>
                </a:cubicBezTo>
                <a:cubicBezTo>
                  <a:pt x="645" y="869"/>
                  <a:pt x="637" y="834"/>
                  <a:pt x="637" y="794"/>
                </a:cubicBezTo>
                <a:cubicBezTo>
                  <a:pt x="637" y="760"/>
                  <a:pt x="637" y="760"/>
                  <a:pt x="637" y="760"/>
                </a:cubicBezTo>
                <a:cubicBezTo>
                  <a:pt x="690" y="760"/>
                  <a:pt x="690" y="760"/>
                  <a:pt x="690" y="760"/>
                </a:cubicBezTo>
                <a:cubicBezTo>
                  <a:pt x="690" y="760"/>
                  <a:pt x="690" y="929"/>
                  <a:pt x="690" y="937"/>
                </a:cubicBezTo>
                <a:cubicBezTo>
                  <a:pt x="690" y="953"/>
                  <a:pt x="690" y="962"/>
                  <a:pt x="689" y="966"/>
                </a:cubicBezTo>
                <a:cubicBezTo>
                  <a:pt x="682" y="1063"/>
                  <a:pt x="635" y="1128"/>
                  <a:pt x="544" y="1166"/>
                </a:cubicBezTo>
                <a:cubicBezTo>
                  <a:pt x="454" y="1128"/>
                  <a:pt x="406" y="1063"/>
                  <a:pt x="399" y="967"/>
                </a:cubicBezTo>
                <a:cubicBezTo>
                  <a:pt x="461" y="925"/>
                  <a:pt x="490" y="864"/>
                  <a:pt x="490" y="783"/>
                </a:cubicBezTo>
                <a:cubicBezTo>
                  <a:pt x="490" y="760"/>
                  <a:pt x="490" y="760"/>
                  <a:pt x="490" y="760"/>
                </a:cubicBezTo>
                <a:cubicBezTo>
                  <a:pt x="569" y="760"/>
                  <a:pt x="569" y="760"/>
                  <a:pt x="569" y="760"/>
                </a:cubicBezTo>
                <a:cubicBezTo>
                  <a:pt x="569" y="721"/>
                  <a:pt x="569" y="721"/>
                  <a:pt x="569" y="721"/>
                </a:cubicBezTo>
                <a:cubicBezTo>
                  <a:pt x="360" y="721"/>
                  <a:pt x="360" y="721"/>
                  <a:pt x="360" y="721"/>
                </a:cubicBezTo>
                <a:cubicBezTo>
                  <a:pt x="360" y="929"/>
                  <a:pt x="360" y="929"/>
                  <a:pt x="360" y="929"/>
                </a:cubicBezTo>
                <a:cubicBezTo>
                  <a:pt x="360" y="929"/>
                  <a:pt x="360" y="930"/>
                  <a:pt x="360" y="930"/>
                </a:cubicBezTo>
                <a:cubicBezTo>
                  <a:pt x="360" y="930"/>
                  <a:pt x="360" y="930"/>
                  <a:pt x="360" y="930"/>
                </a:cubicBezTo>
                <a:cubicBezTo>
                  <a:pt x="376" y="919"/>
                  <a:pt x="388" y="906"/>
                  <a:pt x="398" y="890"/>
                </a:cubicBezTo>
                <a:cubicBezTo>
                  <a:pt x="398" y="760"/>
                  <a:pt x="398" y="760"/>
                  <a:pt x="398" y="760"/>
                </a:cubicBezTo>
                <a:cubicBezTo>
                  <a:pt x="452" y="760"/>
                  <a:pt x="452" y="760"/>
                  <a:pt x="452" y="760"/>
                </a:cubicBezTo>
                <a:cubicBezTo>
                  <a:pt x="452" y="794"/>
                  <a:pt x="452" y="794"/>
                  <a:pt x="452" y="794"/>
                </a:cubicBezTo>
                <a:cubicBezTo>
                  <a:pt x="452" y="854"/>
                  <a:pt x="434" y="902"/>
                  <a:pt x="398" y="936"/>
                </a:cubicBezTo>
                <a:cubicBezTo>
                  <a:pt x="383" y="951"/>
                  <a:pt x="370" y="959"/>
                  <a:pt x="361" y="964"/>
                </a:cubicBezTo>
                <a:cubicBezTo>
                  <a:pt x="352" y="970"/>
                  <a:pt x="345" y="973"/>
                  <a:pt x="336" y="977"/>
                </a:cubicBezTo>
                <a:cubicBezTo>
                  <a:pt x="257" y="944"/>
                  <a:pt x="219" y="882"/>
                  <a:pt x="219" y="794"/>
                </a:cubicBezTo>
                <a:cubicBezTo>
                  <a:pt x="219" y="648"/>
                  <a:pt x="219" y="648"/>
                  <a:pt x="219" y="648"/>
                </a:cubicBezTo>
                <a:cubicBezTo>
                  <a:pt x="452" y="648"/>
                  <a:pt x="452" y="648"/>
                  <a:pt x="452" y="648"/>
                </a:cubicBezTo>
                <a:cubicBezTo>
                  <a:pt x="452" y="692"/>
                  <a:pt x="452" y="692"/>
                  <a:pt x="452" y="692"/>
                </a:cubicBezTo>
                <a:cubicBezTo>
                  <a:pt x="490" y="692"/>
                  <a:pt x="490" y="692"/>
                  <a:pt x="490" y="692"/>
                </a:cubicBezTo>
                <a:cubicBezTo>
                  <a:pt x="490" y="609"/>
                  <a:pt x="490" y="609"/>
                  <a:pt x="490" y="609"/>
                </a:cubicBezTo>
                <a:cubicBezTo>
                  <a:pt x="181" y="609"/>
                  <a:pt x="181" y="609"/>
                  <a:pt x="181" y="609"/>
                </a:cubicBezTo>
                <a:cubicBezTo>
                  <a:pt x="181" y="783"/>
                  <a:pt x="181" y="783"/>
                  <a:pt x="181" y="783"/>
                </a:cubicBezTo>
                <a:cubicBezTo>
                  <a:pt x="181" y="889"/>
                  <a:pt x="231" y="959"/>
                  <a:pt x="336" y="999"/>
                </a:cubicBezTo>
                <a:cubicBezTo>
                  <a:pt x="346" y="995"/>
                  <a:pt x="355" y="991"/>
                  <a:pt x="364" y="987"/>
                </a:cubicBezTo>
                <a:cubicBezTo>
                  <a:pt x="380" y="1082"/>
                  <a:pt x="439" y="1148"/>
                  <a:pt x="544" y="1188"/>
                </a:cubicBezTo>
                <a:cubicBezTo>
                  <a:pt x="649" y="1148"/>
                  <a:pt x="708" y="1082"/>
                  <a:pt x="724" y="987"/>
                </a:cubicBezTo>
                <a:cubicBezTo>
                  <a:pt x="733" y="991"/>
                  <a:pt x="743" y="995"/>
                  <a:pt x="753" y="999"/>
                </a:cubicBezTo>
                <a:cubicBezTo>
                  <a:pt x="857" y="959"/>
                  <a:pt x="907" y="889"/>
                  <a:pt x="907" y="783"/>
                </a:cubicBezTo>
                <a:cubicBezTo>
                  <a:pt x="907" y="609"/>
                  <a:pt x="907" y="609"/>
                  <a:pt x="907" y="609"/>
                </a:cubicBezTo>
                <a:lnTo>
                  <a:pt x="598" y="609"/>
                </a:lnTo>
                <a:close/>
                <a:moveTo>
                  <a:pt x="869" y="794"/>
                </a:moveTo>
                <a:cubicBezTo>
                  <a:pt x="869" y="882"/>
                  <a:pt x="831" y="944"/>
                  <a:pt x="753" y="977"/>
                </a:cubicBezTo>
                <a:cubicBezTo>
                  <a:pt x="744" y="973"/>
                  <a:pt x="735" y="969"/>
                  <a:pt x="727" y="964"/>
                </a:cubicBezTo>
                <a:cubicBezTo>
                  <a:pt x="728" y="953"/>
                  <a:pt x="729" y="941"/>
                  <a:pt x="729" y="929"/>
                </a:cubicBezTo>
                <a:cubicBezTo>
                  <a:pt x="729" y="721"/>
                  <a:pt x="729" y="721"/>
                  <a:pt x="729" y="721"/>
                </a:cubicBezTo>
                <a:cubicBezTo>
                  <a:pt x="637" y="721"/>
                  <a:pt x="637" y="721"/>
                  <a:pt x="637" y="721"/>
                </a:cubicBezTo>
                <a:cubicBezTo>
                  <a:pt x="637" y="648"/>
                  <a:pt x="637" y="648"/>
                  <a:pt x="637" y="648"/>
                </a:cubicBezTo>
                <a:cubicBezTo>
                  <a:pt x="869" y="648"/>
                  <a:pt x="869" y="648"/>
                  <a:pt x="869" y="648"/>
                </a:cubicBezTo>
                <a:lnTo>
                  <a:pt x="869" y="794"/>
                </a:lnTo>
                <a:close/>
                <a:moveTo>
                  <a:pt x="1062" y="347"/>
                </a:moveTo>
                <a:cubicBezTo>
                  <a:pt x="1074" y="347"/>
                  <a:pt x="1074" y="347"/>
                  <a:pt x="1074" y="347"/>
                </a:cubicBezTo>
                <a:cubicBezTo>
                  <a:pt x="1084" y="298"/>
                  <a:pt x="1084" y="298"/>
                  <a:pt x="1084" y="298"/>
                </a:cubicBezTo>
                <a:cubicBezTo>
                  <a:pt x="1068" y="290"/>
                  <a:pt x="1041" y="285"/>
                  <a:pt x="1016" y="285"/>
                </a:cubicBezTo>
                <a:cubicBezTo>
                  <a:pt x="944" y="285"/>
                  <a:pt x="895" y="331"/>
                  <a:pt x="895" y="392"/>
                </a:cubicBezTo>
                <a:cubicBezTo>
                  <a:pt x="895" y="451"/>
                  <a:pt x="938" y="493"/>
                  <a:pt x="1007" y="493"/>
                </a:cubicBezTo>
                <a:cubicBezTo>
                  <a:pt x="1041" y="493"/>
                  <a:pt x="1069" y="482"/>
                  <a:pt x="1089" y="464"/>
                </a:cubicBezTo>
                <a:cubicBezTo>
                  <a:pt x="1080" y="453"/>
                  <a:pt x="1080" y="453"/>
                  <a:pt x="1080" y="453"/>
                </a:cubicBezTo>
                <a:cubicBezTo>
                  <a:pt x="1062" y="466"/>
                  <a:pt x="1040" y="473"/>
                  <a:pt x="1018" y="473"/>
                </a:cubicBezTo>
                <a:cubicBezTo>
                  <a:pt x="969" y="473"/>
                  <a:pt x="932" y="440"/>
                  <a:pt x="932" y="383"/>
                </a:cubicBezTo>
                <a:cubicBezTo>
                  <a:pt x="932" y="331"/>
                  <a:pt x="962" y="302"/>
                  <a:pt x="1009" y="302"/>
                </a:cubicBezTo>
                <a:cubicBezTo>
                  <a:pt x="1047" y="302"/>
                  <a:pt x="1062" y="313"/>
                  <a:pt x="1062" y="341"/>
                </a:cubicBezTo>
                <a:lnTo>
                  <a:pt x="1062" y="347"/>
                </a:lnTo>
                <a:close/>
                <a:moveTo>
                  <a:pt x="783" y="303"/>
                </a:moveTo>
                <a:cubicBezTo>
                  <a:pt x="808" y="304"/>
                  <a:pt x="810" y="306"/>
                  <a:pt x="810" y="320"/>
                </a:cubicBezTo>
                <a:cubicBezTo>
                  <a:pt x="810" y="458"/>
                  <a:pt x="810" y="458"/>
                  <a:pt x="810" y="458"/>
                </a:cubicBezTo>
                <a:cubicBezTo>
                  <a:pt x="810" y="471"/>
                  <a:pt x="808" y="473"/>
                  <a:pt x="783" y="474"/>
                </a:cubicBezTo>
                <a:cubicBezTo>
                  <a:pt x="783" y="489"/>
                  <a:pt x="783" y="489"/>
                  <a:pt x="783" y="489"/>
                </a:cubicBezTo>
                <a:cubicBezTo>
                  <a:pt x="872" y="489"/>
                  <a:pt x="872" y="489"/>
                  <a:pt x="872" y="489"/>
                </a:cubicBezTo>
                <a:cubicBezTo>
                  <a:pt x="872" y="474"/>
                  <a:pt x="872" y="474"/>
                  <a:pt x="872" y="474"/>
                </a:cubicBezTo>
                <a:cubicBezTo>
                  <a:pt x="847" y="473"/>
                  <a:pt x="845" y="471"/>
                  <a:pt x="845" y="458"/>
                </a:cubicBezTo>
                <a:cubicBezTo>
                  <a:pt x="845" y="320"/>
                  <a:pt x="845" y="320"/>
                  <a:pt x="845" y="320"/>
                </a:cubicBezTo>
                <a:cubicBezTo>
                  <a:pt x="845" y="306"/>
                  <a:pt x="847" y="304"/>
                  <a:pt x="872" y="303"/>
                </a:cubicBezTo>
                <a:cubicBezTo>
                  <a:pt x="872" y="289"/>
                  <a:pt x="872" y="289"/>
                  <a:pt x="872" y="289"/>
                </a:cubicBezTo>
                <a:cubicBezTo>
                  <a:pt x="783" y="289"/>
                  <a:pt x="783" y="289"/>
                  <a:pt x="783" y="289"/>
                </a:cubicBezTo>
                <a:lnTo>
                  <a:pt x="783" y="303"/>
                </a:lnTo>
                <a:close/>
                <a:moveTo>
                  <a:pt x="731" y="335"/>
                </a:moveTo>
                <a:cubicBezTo>
                  <a:pt x="731" y="308"/>
                  <a:pt x="736" y="303"/>
                  <a:pt x="758" y="303"/>
                </a:cubicBezTo>
                <a:cubicBezTo>
                  <a:pt x="758" y="289"/>
                  <a:pt x="758" y="289"/>
                  <a:pt x="758" y="289"/>
                </a:cubicBezTo>
                <a:cubicBezTo>
                  <a:pt x="686" y="289"/>
                  <a:pt x="686" y="289"/>
                  <a:pt x="686" y="289"/>
                </a:cubicBezTo>
                <a:cubicBezTo>
                  <a:pt x="686" y="303"/>
                  <a:pt x="686" y="303"/>
                  <a:pt x="686" y="303"/>
                </a:cubicBezTo>
                <a:cubicBezTo>
                  <a:pt x="708" y="303"/>
                  <a:pt x="713" y="308"/>
                  <a:pt x="713" y="335"/>
                </a:cubicBezTo>
                <a:cubicBezTo>
                  <a:pt x="713" y="436"/>
                  <a:pt x="713" y="436"/>
                  <a:pt x="713" y="436"/>
                </a:cubicBezTo>
                <a:cubicBezTo>
                  <a:pt x="584" y="289"/>
                  <a:pt x="584" y="289"/>
                  <a:pt x="584" y="289"/>
                </a:cubicBezTo>
                <a:cubicBezTo>
                  <a:pt x="526" y="289"/>
                  <a:pt x="526" y="289"/>
                  <a:pt x="526" y="289"/>
                </a:cubicBezTo>
                <a:cubicBezTo>
                  <a:pt x="528" y="302"/>
                  <a:pt x="528" y="302"/>
                  <a:pt x="528" y="302"/>
                </a:cubicBezTo>
                <a:cubicBezTo>
                  <a:pt x="552" y="306"/>
                  <a:pt x="555" y="308"/>
                  <a:pt x="555" y="329"/>
                </a:cubicBezTo>
                <a:cubicBezTo>
                  <a:pt x="555" y="443"/>
                  <a:pt x="555" y="443"/>
                  <a:pt x="555" y="443"/>
                </a:cubicBezTo>
                <a:cubicBezTo>
                  <a:pt x="555" y="469"/>
                  <a:pt x="550" y="474"/>
                  <a:pt x="528" y="474"/>
                </a:cubicBezTo>
                <a:cubicBezTo>
                  <a:pt x="528" y="489"/>
                  <a:pt x="528" y="489"/>
                  <a:pt x="528" y="489"/>
                </a:cubicBezTo>
                <a:cubicBezTo>
                  <a:pt x="600" y="489"/>
                  <a:pt x="600" y="489"/>
                  <a:pt x="600" y="489"/>
                </a:cubicBezTo>
                <a:cubicBezTo>
                  <a:pt x="600" y="474"/>
                  <a:pt x="600" y="474"/>
                  <a:pt x="600" y="474"/>
                </a:cubicBezTo>
                <a:cubicBezTo>
                  <a:pt x="577" y="474"/>
                  <a:pt x="573" y="469"/>
                  <a:pt x="573" y="443"/>
                </a:cubicBezTo>
                <a:cubicBezTo>
                  <a:pt x="573" y="329"/>
                  <a:pt x="573" y="329"/>
                  <a:pt x="573" y="329"/>
                </a:cubicBezTo>
                <a:cubicBezTo>
                  <a:pt x="716" y="491"/>
                  <a:pt x="716" y="491"/>
                  <a:pt x="716" y="491"/>
                </a:cubicBezTo>
                <a:cubicBezTo>
                  <a:pt x="731" y="491"/>
                  <a:pt x="731" y="491"/>
                  <a:pt x="731" y="491"/>
                </a:cubicBezTo>
                <a:lnTo>
                  <a:pt x="731" y="335"/>
                </a:lnTo>
                <a:close/>
                <a:moveTo>
                  <a:pt x="408" y="303"/>
                </a:moveTo>
                <a:cubicBezTo>
                  <a:pt x="433" y="304"/>
                  <a:pt x="436" y="306"/>
                  <a:pt x="436" y="320"/>
                </a:cubicBezTo>
                <a:cubicBezTo>
                  <a:pt x="436" y="458"/>
                  <a:pt x="436" y="458"/>
                  <a:pt x="436" y="458"/>
                </a:cubicBezTo>
                <a:cubicBezTo>
                  <a:pt x="436" y="471"/>
                  <a:pt x="433" y="473"/>
                  <a:pt x="408" y="474"/>
                </a:cubicBezTo>
                <a:cubicBezTo>
                  <a:pt x="408" y="489"/>
                  <a:pt x="408" y="489"/>
                  <a:pt x="408" y="489"/>
                </a:cubicBezTo>
                <a:cubicBezTo>
                  <a:pt x="498" y="489"/>
                  <a:pt x="498" y="489"/>
                  <a:pt x="498" y="489"/>
                </a:cubicBezTo>
                <a:cubicBezTo>
                  <a:pt x="498" y="474"/>
                  <a:pt x="498" y="474"/>
                  <a:pt x="498" y="474"/>
                </a:cubicBezTo>
                <a:cubicBezTo>
                  <a:pt x="473" y="473"/>
                  <a:pt x="471" y="471"/>
                  <a:pt x="471" y="458"/>
                </a:cubicBezTo>
                <a:cubicBezTo>
                  <a:pt x="471" y="320"/>
                  <a:pt x="471" y="320"/>
                  <a:pt x="471" y="320"/>
                </a:cubicBezTo>
                <a:cubicBezTo>
                  <a:pt x="471" y="306"/>
                  <a:pt x="473" y="304"/>
                  <a:pt x="498" y="303"/>
                </a:cubicBezTo>
                <a:cubicBezTo>
                  <a:pt x="498" y="289"/>
                  <a:pt x="498" y="289"/>
                  <a:pt x="498" y="289"/>
                </a:cubicBezTo>
                <a:cubicBezTo>
                  <a:pt x="408" y="289"/>
                  <a:pt x="408" y="289"/>
                  <a:pt x="408" y="289"/>
                </a:cubicBezTo>
                <a:lnTo>
                  <a:pt x="408" y="303"/>
                </a:lnTo>
                <a:close/>
                <a:moveTo>
                  <a:pt x="390" y="431"/>
                </a:moveTo>
                <a:cubicBezTo>
                  <a:pt x="379" y="431"/>
                  <a:pt x="379" y="431"/>
                  <a:pt x="379" y="431"/>
                </a:cubicBezTo>
                <a:cubicBezTo>
                  <a:pt x="374" y="440"/>
                  <a:pt x="374" y="440"/>
                  <a:pt x="374" y="440"/>
                </a:cubicBezTo>
                <a:cubicBezTo>
                  <a:pt x="362" y="466"/>
                  <a:pt x="352" y="472"/>
                  <a:pt x="329" y="472"/>
                </a:cubicBezTo>
                <a:cubicBezTo>
                  <a:pt x="292" y="472"/>
                  <a:pt x="292" y="472"/>
                  <a:pt x="292" y="472"/>
                </a:cubicBezTo>
                <a:cubicBezTo>
                  <a:pt x="279" y="472"/>
                  <a:pt x="278" y="467"/>
                  <a:pt x="278" y="449"/>
                </a:cubicBezTo>
                <a:cubicBezTo>
                  <a:pt x="278" y="320"/>
                  <a:pt x="278" y="320"/>
                  <a:pt x="278" y="320"/>
                </a:cubicBezTo>
                <a:cubicBezTo>
                  <a:pt x="278" y="306"/>
                  <a:pt x="280" y="303"/>
                  <a:pt x="309" y="303"/>
                </a:cubicBezTo>
                <a:cubicBezTo>
                  <a:pt x="309" y="289"/>
                  <a:pt x="309" y="289"/>
                  <a:pt x="309" y="289"/>
                </a:cubicBezTo>
                <a:cubicBezTo>
                  <a:pt x="217" y="289"/>
                  <a:pt x="217" y="289"/>
                  <a:pt x="217" y="289"/>
                </a:cubicBezTo>
                <a:cubicBezTo>
                  <a:pt x="217" y="303"/>
                  <a:pt x="217" y="303"/>
                  <a:pt x="217" y="303"/>
                </a:cubicBezTo>
                <a:cubicBezTo>
                  <a:pt x="241" y="304"/>
                  <a:pt x="243" y="306"/>
                  <a:pt x="243" y="320"/>
                </a:cubicBezTo>
                <a:cubicBezTo>
                  <a:pt x="243" y="446"/>
                  <a:pt x="243" y="446"/>
                  <a:pt x="243" y="446"/>
                </a:cubicBezTo>
                <a:cubicBezTo>
                  <a:pt x="243" y="469"/>
                  <a:pt x="241" y="471"/>
                  <a:pt x="219" y="475"/>
                </a:cubicBezTo>
                <a:cubicBezTo>
                  <a:pt x="219" y="489"/>
                  <a:pt x="219" y="489"/>
                  <a:pt x="219" y="489"/>
                </a:cubicBezTo>
                <a:cubicBezTo>
                  <a:pt x="379" y="489"/>
                  <a:pt x="379" y="489"/>
                  <a:pt x="379" y="489"/>
                </a:cubicBezTo>
                <a:lnTo>
                  <a:pt x="390" y="431"/>
                </a:lnTo>
                <a:close/>
                <a:moveTo>
                  <a:pt x="167" y="347"/>
                </a:moveTo>
                <a:cubicBezTo>
                  <a:pt x="179" y="347"/>
                  <a:pt x="179" y="347"/>
                  <a:pt x="179" y="347"/>
                </a:cubicBezTo>
                <a:cubicBezTo>
                  <a:pt x="188" y="298"/>
                  <a:pt x="188" y="298"/>
                  <a:pt x="188" y="298"/>
                </a:cubicBezTo>
                <a:cubicBezTo>
                  <a:pt x="172" y="290"/>
                  <a:pt x="146" y="285"/>
                  <a:pt x="120" y="285"/>
                </a:cubicBezTo>
                <a:cubicBezTo>
                  <a:pt x="49" y="285"/>
                  <a:pt x="0" y="331"/>
                  <a:pt x="0" y="392"/>
                </a:cubicBezTo>
                <a:cubicBezTo>
                  <a:pt x="0" y="451"/>
                  <a:pt x="43" y="493"/>
                  <a:pt x="112" y="493"/>
                </a:cubicBezTo>
                <a:cubicBezTo>
                  <a:pt x="146" y="493"/>
                  <a:pt x="174" y="482"/>
                  <a:pt x="193" y="464"/>
                </a:cubicBezTo>
                <a:cubicBezTo>
                  <a:pt x="185" y="453"/>
                  <a:pt x="185" y="453"/>
                  <a:pt x="185" y="453"/>
                </a:cubicBezTo>
                <a:cubicBezTo>
                  <a:pt x="167" y="466"/>
                  <a:pt x="145" y="473"/>
                  <a:pt x="123" y="473"/>
                </a:cubicBezTo>
                <a:cubicBezTo>
                  <a:pt x="74" y="473"/>
                  <a:pt x="37" y="440"/>
                  <a:pt x="37" y="383"/>
                </a:cubicBezTo>
                <a:cubicBezTo>
                  <a:pt x="37" y="331"/>
                  <a:pt x="66" y="302"/>
                  <a:pt x="114" y="302"/>
                </a:cubicBezTo>
                <a:cubicBezTo>
                  <a:pt x="152" y="302"/>
                  <a:pt x="167" y="313"/>
                  <a:pt x="167" y="341"/>
                </a:cubicBezTo>
                <a:lnTo>
                  <a:pt x="167" y="347"/>
                </a:lnTo>
                <a:close/>
                <a:moveTo>
                  <a:pt x="813" y="98"/>
                </a:moveTo>
                <a:cubicBezTo>
                  <a:pt x="813" y="45"/>
                  <a:pt x="840" y="16"/>
                  <a:pt x="884" y="16"/>
                </a:cubicBezTo>
                <a:cubicBezTo>
                  <a:pt x="930" y="16"/>
                  <a:pt x="960" y="50"/>
                  <a:pt x="960" y="109"/>
                </a:cubicBezTo>
                <a:cubicBezTo>
                  <a:pt x="960" y="162"/>
                  <a:pt x="933" y="190"/>
                  <a:pt x="889" y="190"/>
                </a:cubicBezTo>
                <a:cubicBezTo>
                  <a:pt x="843" y="190"/>
                  <a:pt x="813" y="156"/>
                  <a:pt x="813" y="98"/>
                </a:cubicBezTo>
                <a:moveTo>
                  <a:pt x="776" y="107"/>
                </a:moveTo>
                <a:cubicBezTo>
                  <a:pt x="776" y="167"/>
                  <a:pt x="816" y="207"/>
                  <a:pt x="883" y="207"/>
                </a:cubicBezTo>
                <a:cubicBezTo>
                  <a:pt x="951" y="207"/>
                  <a:pt x="997" y="163"/>
                  <a:pt x="997" y="100"/>
                </a:cubicBezTo>
                <a:cubicBezTo>
                  <a:pt x="997" y="40"/>
                  <a:pt x="957" y="0"/>
                  <a:pt x="890" y="0"/>
                </a:cubicBezTo>
                <a:cubicBezTo>
                  <a:pt x="822" y="0"/>
                  <a:pt x="776" y="44"/>
                  <a:pt x="776" y="107"/>
                </a:cubicBezTo>
                <a:moveTo>
                  <a:pt x="714" y="189"/>
                </a:moveTo>
                <a:cubicBezTo>
                  <a:pt x="689" y="188"/>
                  <a:pt x="687" y="186"/>
                  <a:pt x="687" y="172"/>
                </a:cubicBezTo>
                <a:cubicBezTo>
                  <a:pt x="687" y="115"/>
                  <a:pt x="687" y="115"/>
                  <a:pt x="687" y="115"/>
                </a:cubicBezTo>
                <a:cubicBezTo>
                  <a:pt x="743" y="36"/>
                  <a:pt x="743" y="36"/>
                  <a:pt x="743" y="36"/>
                </a:cubicBezTo>
                <a:cubicBezTo>
                  <a:pt x="753" y="22"/>
                  <a:pt x="756" y="18"/>
                  <a:pt x="771" y="18"/>
                </a:cubicBezTo>
                <a:cubicBezTo>
                  <a:pt x="771" y="4"/>
                  <a:pt x="771" y="4"/>
                  <a:pt x="771" y="4"/>
                </a:cubicBezTo>
                <a:cubicBezTo>
                  <a:pt x="702" y="4"/>
                  <a:pt x="702" y="4"/>
                  <a:pt x="702" y="4"/>
                </a:cubicBezTo>
                <a:cubicBezTo>
                  <a:pt x="702" y="17"/>
                  <a:pt x="702" y="17"/>
                  <a:pt x="702" y="17"/>
                </a:cubicBezTo>
                <a:cubicBezTo>
                  <a:pt x="720" y="18"/>
                  <a:pt x="724" y="21"/>
                  <a:pt x="724" y="27"/>
                </a:cubicBezTo>
                <a:cubicBezTo>
                  <a:pt x="724" y="31"/>
                  <a:pt x="722" y="36"/>
                  <a:pt x="718" y="42"/>
                </a:cubicBezTo>
                <a:cubicBezTo>
                  <a:pt x="679" y="97"/>
                  <a:pt x="679" y="97"/>
                  <a:pt x="679" y="97"/>
                </a:cubicBezTo>
                <a:cubicBezTo>
                  <a:pt x="640" y="40"/>
                  <a:pt x="640" y="40"/>
                  <a:pt x="640" y="40"/>
                </a:cubicBezTo>
                <a:cubicBezTo>
                  <a:pt x="636" y="34"/>
                  <a:pt x="634" y="31"/>
                  <a:pt x="634" y="27"/>
                </a:cubicBezTo>
                <a:cubicBezTo>
                  <a:pt x="634" y="21"/>
                  <a:pt x="639" y="18"/>
                  <a:pt x="657" y="17"/>
                </a:cubicBezTo>
                <a:cubicBezTo>
                  <a:pt x="657" y="4"/>
                  <a:pt x="657" y="4"/>
                  <a:pt x="657" y="4"/>
                </a:cubicBezTo>
                <a:cubicBezTo>
                  <a:pt x="568" y="4"/>
                  <a:pt x="568" y="4"/>
                  <a:pt x="568" y="4"/>
                </a:cubicBezTo>
                <a:cubicBezTo>
                  <a:pt x="568" y="18"/>
                  <a:pt x="568" y="18"/>
                  <a:pt x="568" y="18"/>
                </a:cubicBezTo>
                <a:cubicBezTo>
                  <a:pt x="581" y="18"/>
                  <a:pt x="585" y="22"/>
                  <a:pt x="595" y="36"/>
                </a:cubicBezTo>
                <a:cubicBezTo>
                  <a:pt x="652" y="117"/>
                  <a:pt x="652" y="117"/>
                  <a:pt x="652" y="117"/>
                </a:cubicBezTo>
                <a:cubicBezTo>
                  <a:pt x="652" y="172"/>
                  <a:pt x="652" y="172"/>
                  <a:pt x="652" y="172"/>
                </a:cubicBezTo>
                <a:cubicBezTo>
                  <a:pt x="652" y="186"/>
                  <a:pt x="650" y="188"/>
                  <a:pt x="625" y="189"/>
                </a:cubicBezTo>
                <a:cubicBezTo>
                  <a:pt x="625" y="203"/>
                  <a:pt x="625" y="203"/>
                  <a:pt x="625" y="203"/>
                </a:cubicBezTo>
                <a:cubicBezTo>
                  <a:pt x="714" y="203"/>
                  <a:pt x="714" y="203"/>
                  <a:pt x="714" y="203"/>
                </a:cubicBezTo>
                <a:lnTo>
                  <a:pt x="714" y="189"/>
                </a:lnTo>
                <a:close/>
                <a:moveTo>
                  <a:pt x="444" y="120"/>
                </a:moveTo>
                <a:cubicBezTo>
                  <a:pt x="476" y="47"/>
                  <a:pt x="476" y="47"/>
                  <a:pt x="476" y="47"/>
                </a:cubicBezTo>
                <a:cubicBezTo>
                  <a:pt x="508" y="120"/>
                  <a:pt x="508" y="120"/>
                  <a:pt x="508" y="120"/>
                </a:cubicBezTo>
                <a:lnTo>
                  <a:pt x="444" y="120"/>
                </a:lnTo>
                <a:close/>
                <a:moveTo>
                  <a:pt x="446" y="189"/>
                </a:moveTo>
                <a:cubicBezTo>
                  <a:pt x="427" y="189"/>
                  <a:pt x="421" y="185"/>
                  <a:pt x="421" y="176"/>
                </a:cubicBezTo>
                <a:cubicBezTo>
                  <a:pt x="421" y="173"/>
                  <a:pt x="423" y="168"/>
                  <a:pt x="425" y="164"/>
                </a:cubicBezTo>
                <a:cubicBezTo>
                  <a:pt x="437" y="136"/>
                  <a:pt x="437" y="136"/>
                  <a:pt x="437" y="136"/>
                </a:cubicBezTo>
                <a:cubicBezTo>
                  <a:pt x="515" y="136"/>
                  <a:pt x="515" y="136"/>
                  <a:pt x="515" y="136"/>
                </a:cubicBezTo>
                <a:cubicBezTo>
                  <a:pt x="528" y="167"/>
                  <a:pt x="528" y="167"/>
                  <a:pt x="528" y="167"/>
                </a:cubicBezTo>
                <a:cubicBezTo>
                  <a:pt x="530" y="171"/>
                  <a:pt x="531" y="175"/>
                  <a:pt x="531" y="178"/>
                </a:cubicBezTo>
                <a:cubicBezTo>
                  <a:pt x="531" y="186"/>
                  <a:pt x="526" y="189"/>
                  <a:pt x="509" y="189"/>
                </a:cubicBezTo>
                <a:cubicBezTo>
                  <a:pt x="509" y="203"/>
                  <a:pt x="509" y="203"/>
                  <a:pt x="509" y="203"/>
                </a:cubicBezTo>
                <a:cubicBezTo>
                  <a:pt x="591" y="203"/>
                  <a:pt x="591" y="203"/>
                  <a:pt x="591" y="203"/>
                </a:cubicBezTo>
                <a:cubicBezTo>
                  <a:pt x="591" y="189"/>
                  <a:pt x="591" y="189"/>
                  <a:pt x="591" y="189"/>
                </a:cubicBezTo>
                <a:cubicBezTo>
                  <a:pt x="576" y="188"/>
                  <a:pt x="574" y="185"/>
                  <a:pt x="567" y="169"/>
                </a:cubicBezTo>
                <a:cubicBezTo>
                  <a:pt x="492" y="1"/>
                  <a:pt x="492" y="1"/>
                  <a:pt x="492" y="1"/>
                </a:cubicBezTo>
                <a:cubicBezTo>
                  <a:pt x="478" y="1"/>
                  <a:pt x="478" y="1"/>
                  <a:pt x="478" y="1"/>
                </a:cubicBezTo>
                <a:cubicBezTo>
                  <a:pt x="403" y="169"/>
                  <a:pt x="403" y="169"/>
                  <a:pt x="403" y="169"/>
                </a:cubicBezTo>
                <a:cubicBezTo>
                  <a:pt x="397" y="185"/>
                  <a:pt x="394" y="188"/>
                  <a:pt x="379" y="189"/>
                </a:cubicBezTo>
                <a:cubicBezTo>
                  <a:pt x="379" y="203"/>
                  <a:pt x="379" y="203"/>
                  <a:pt x="379" y="203"/>
                </a:cubicBezTo>
                <a:cubicBezTo>
                  <a:pt x="446" y="203"/>
                  <a:pt x="446" y="203"/>
                  <a:pt x="446" y="203"/>
                </a:cubicBezTo>
                <a:lnTo>
                  <a:pt x="446" y="189"/>
                </a:lnTo>
                <a:close/>
                <a:moveTo>
                  <a:pt x="164" y="189"/>
                </a:moveTo>
                <a:cubicBezTo>
                  <a:pt x="142" y="189"/>
                  <a:pt x="137" y="184"/>
                  <a:pt x="137" y="157"/>
                </a:cubicBezTo>
                <a:cubicBezTo>
                  <a:pt x="137" y="42"/>
                  <a:pt x="137" y="42"/>
                  <a:pt x="137" y="42"/>
                </a:cubicBezTo>
                <a:cubicBezTo>
                  <a:pt x="216" y="197"/>
                  <a:pt x="216" y="197"/>
                  <a:pt x="216" y="197"/>
                </a:cubicBezTo>
                <a:cubicBezTo>
                  <a:pt x="223" y="197"/>
                  <a:pt x="223" y="197"/>
                  <a:pt x="223" y="197"/>
                </a:cubicBezTo>
                <a:cubicBezTo>
                  <a:pt x="301" y="42"/>
                  <a:pt x="301" y="42"/>
                  <a:pt x="301" y="42"/>
                </a:cubicBezTo>
                <a:cubicBezTo>
                  <a:pt x="301" y="172"/>
                  <a:pt x="301" y="172"/>
                  <a:pt x="301" y="172"/>
                </a:cubicBezTo>
                <a:cubicBezTo>
                  <a:pt x="301" y="186"/>
                  <a:pt x="299" y="188"/>
                  <a:pt x="276" y="189"/>
                </a:cubicBezTo>
                <a:cubicBezTo>
                  <a:pt x="276" y="203"/>
                  <a:pt x="276" y="203"/>
                  <a:pt x="276" y="203"/>
                </a:cubicBezTo>
                <a:cubicBezTo>
                  <a:pt x="362" y="203"/>
                  <a:pt x="362" y="203"/>
                  <a:pt x="362" y="203"/>
                </a:cubicBezTo>
                <a:cubicBezTo>
                  <a:pt x="362" y="189"/>
                  <a:pt x="362" y="189"/>
                  <a:pt x="362" y="189"/>
                </a:cubicBezTo>
                <a:cubicBezTo>
                  <a:pt x="338" y="188"/>
                  <a:pt x="336" y="186"/>
                  <a:pt x="336" y="172"/>
                </a:cubicBezTo>
                <a:cubicBezTo>
                  <a:pt x="336" y="34"/>
                  <a:pt x="336" y="34"/>
                  <a:pt x="336" y="34"/>
                </a:cubicBezTo>
                <a:cubicBezTo>
                  <a:pt x="336" y="21"/>
                  <a:pt x="338" y="19"/>
                  <a:pt x="362" y="18"/>
                </a:cubicBezTo>
                <a:cubicBezTo>
                  <a:pt x="362" y="4"/>
                  <a:pt x="362" y="4"/>
                  <a:pt x="362" y="4"/>
                </a:cubicBezTo>
                <a:cubicBezTo>
                  <a:pt x="302" y="4"/>
                  <a:pt x="302" y="4"/>
                  <a:pt x="302" y="4"/>
                </a:cubicBezTo>
                <a:cubicBezTo>
                  <a:pt x="229" y="148"/>
                  <a:pt x="229" y="148"/>
                  <a:pt x="229" y="148"/>
                </a:cubicBezTo>
                <a:cubicBezTo>
                  <a:pt x="156" y="4"/>
                  <a:pt x="156" y="4"/>
                  <a:pt x="156" y="4"/>
                </a:cubicBezTo>
                <a:cubicBezTo>
                  <a:pt x="92" y="4"/>
                  <a:pt x="92" y="4"/>
                  <a:pt x="92" y="4"/>
                </a:cubicBezTo>
                <a:cubicBezTo>
                  <a:pt x="92" y="17"/>
                  <a:pt x="92" y="17"/>
                  <a:pt x="92" y="17"/>
                </a:cubicBezTo>
                <a:cubicBezTo>
                  <a:pt x="115" y="20"/>
                  <a:pt x="119" y="22"/>
                  <a:pt x="119" y="47"/>
                </a:cubicBezTo>
                <a:cubicBezTo>
                  <a:pt x="119" y="157"/>
                  <a:pt x="119" y="157"/>
                  <a:pt x="119" y="157"/>
                </a:cubicBezTo>
                <a:cubicBezTo>
                  <a:pt x="119" y="184"/>
                  <a:pt x="114" y="189"/>
                  <a:pt x="92" y="189"/>
                </a:cubicBezTo>
                <a:cubicBezTo>
                  <a:pt x="92" y="203"/>
                  <a:pt x="92" y="203"/>
                  <a:pt x="92" y="203"/>
                </a:cubicBezTo>
                <a:cubicBezTo>
                  <a:pt x="164" y="203"/>
                  <a:pt x="164" y="203"/>
                  <a:pt x="164" y="203"/>
                </a:cubicBezTo>
                <a:lnTo>
                  <a:pt x="164" y="189"/>
                </a:lnTo>
                <a:close/>
              </a:path>
            </a:pathLst>
          </a:custGeom>
          <a:solidFill>
            <a:schemeClr val="bg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ext Placeholder 13">
            <a:extLst>
              <a:ext uri="{FF2B5EF4-FFF2-40B4-BE49-F238E27FC236}">
                <a16:creationId xmlns:a16="http://schemas.microsoft.com/office/drawing/2014/main" id="{3AC658AE-0B56-42FB-AA50-4B22B520DBDF}"/>
              </a:ext>
            </a:extLst>
          </p:cNvPr>
          <p:cNvSpPr>
            <a:spLocks noGrp="1"/>
          </p:cNvSpPr>
          <p:nvPr>
            <p:ph type="body" sz="quarter" idx="10" hasCustomPrompt="1"/>
          </p:nvPr>
        </p:nvSpPr>
        <p:spPr>
          <a:xfrm>
            <a:off x="1104900" y="5200650"/>
            <a:ext cx="11182350" cy="5632311"/>
          </a:xfrm>
          <a:prstGeom prst="rect">
            <a:avLst/>
          </a:prstGeom>
        </p:spPr>
        <p:txBody>
          <a:bodyPr tIns="45720" bIns="45720">
            <a:noAutofit/>
          </a:bodyPr>
          <a:lstStyle>
            <a:lvl1pPr marL="0" indent="0">
              <a:buNone/>
              <a:defRPr sz="17000" b="1">
                <a:solidFill>
                  <a:schemeClr val="bg2"/>
                </a:solidFill>
              </a:defRPr>
            </a:lvl1pPr>
            <a:lvl2pPr marL="457200" indent="0">
              <a:buNone/>
              <a:defRPr/>
            </a:lvl2pPr>
          </a:lstStyle>
          <a:p>
            <a:pPr lvl="0"/>
            <a:r>
              <a:rPr lang="en-US" dirty="0"/>
              <a:t>Click to edit text</a:t>
            </a:r>
          </a:p>
        </p:txBody>
      </p:sp>
      <p:sp>
        <p:nvSpPr>
          <p:cNvPr id="15" name="Text Placeholder 13">
            <a:extLst>
              <a:ext uri="{FF2B5EF4-FFF2-40B4-BE49-F238E27FC236}">
                <a16:creationId xmlns:a16="http://schemas.microsoft.com/office/drawing/2014/main" id="{6FCD4A33-1EE2-4516-8301-469658E75C49}"/>
              </a:ext>
            </a:extLst>
          </p:cNvPr>
          <p:cNvSpPr>
            <a:spLocks noGrp="1"/>
          </p:cNvSpPr>
          <p:nvPr>
            <p:ph type="body" sz="quarter" idx="11" hasCustomPrompt="1"/>
          </p:nvPr>
        </p:nvSpPr>
        <p:spPr>
          <a:xfrm>
            <a:off x="1104900" y="11982450"/>
            <a:ext cx="11182350" cy="3143250"/>
          </a:xfrm>
          <a:prstGeom prst="rect">
            <a:avLst/>
          </a:prstGeom>
        </p:spPr>
        <p:txBody>
          <a:bodyPr tIns="45720" bIns="45720">
            <a:noAutofit/>
          </a:bodyPr>
          <a:lstStyle>
            <a:lvl1pPr marL="0" indent="0">
              <a:buNone/>
              <a:defRPr sz="7200" b="1">
                <a:solidFill>
                  <a:schemeClr val="bg2"/>
                </a:solidFill>
              </a:defRPr>
            </a:lvl1pPr>
            <a:lvl2pPr marL="457200" indent="0">
              <a:buNone/>
              <a:defRPr/>
            </a:lvl2pPr>
          </a:lstStyle>
          <a:p>
            <a:pPr lvl="0"/>
            <a:r>
              <a:rPr lang="en-US" dirty="0"/>
              <a:t>Click to edit text</a:t>
            </a:r>
          </a:p>
        </p:txBody>
      </p:sp>
    </p:spTree>
    <p:extLst>
      <p:ext uri="{BB962C8B-B14F-4D97-AF65-F5344CB8AC3E}">
        <p14:creationId xmlns:p14="http://schemas.microsoft.com/office/powerpoint/2010/main" val="23812330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9E8C6D8-93F2-DA43-B816-B2A8671E230A}"/>
              </a:ext>
            </a:extLst>
          </p:cNvPr>
          <p:cNvSpPr/>
          <p:nvPr userDrawn="1"/>
        </p:nvSpPr>
        <p:spPr bwMode="auto">
          <a:xfrm>
            <a:off x="-2" y="0"/>
            <a:ext cx="21945601" cy="2673207"/>
          </a:xfrm>
          <a:prstGeom prst="rect">
            <a:avLst/>
          </a:prstGeom>
          <a:solidFill>
            <a:schemeClr val="accent1"/>
          </a:solidFill>
          <a:ln>
            <a:noFill/>
          </a:ln>
          <a:effectLst/>
        </p:spPr>
        <p:txBody>
          <a:bodyPr vert="horz" wrap="square" lIns="0" tIns="137160" rIns="0" bIns="137160" numCol="1" rtlCol="0" anchor="t" anchorCtr="0" compatLnSpc="1">
            <a:prstTxWarp prst="textNoShape">
              <a:avLst/>
            </a:prstTxWarp>
            <a:noAutofit/>
          </a:bodyPr>
          <a:lstStyle/>
          <a:p>
            <a:pPr marL="0" marR="0" indent="0" algn="ctr" defTabSz="3370263" rtl="0" eaLnBrk="1" fontAlgn="base" latinLnBrk="0" hangingPunct="1">
              <a:lnSpc>
                <a:spcPct val="100000"/>
              </a:lnSpc>
              <a:spcBef>
                <a:spcPct val="20000"/>
              </a:spcBef>
              <a:spcAft>
                <a:spcPct val="0"/>
              </a:spcAft>
              <a:buClr>
                <a:schemeClr val="folHlink"/>
              </a:buClr>
              <a:buSzPct val="120000"/>
              <a:buFontTx/>
              <a:buNone/>
              <a:tabLst/>
            </a:pPr>
            <a:endParaRPr kumimoji="0" lang="en-US" sz="2200" b="0" i="0" u="none" strike="noStrike" cap="none" normalizeH="0" baseline="0">
              <a:ln>
                <a:noFill/>
              </a:ln>
              <a:solidFill>
                <a:schemeClr val="tx2"/>
              </a:solidFill>
              <a:effectLst/>
              <a:latin typeface="Arial" charset="0"/>
              <a:ea typeface="Times New Roman" pitchFamily="18" charset="0"/>
              <a:cs typeface="Calibri" pitchFamily="34" charset="0"/>
            </a:endParaRPr>
          </a:p>
        </p:txBody>
      </p:sp>
      <p:sp>
        <p:nvSpPr>
          <p:cNvPr id="13" name="Text Box 544">
            <a:extLst>
              <a:ext uri="{FF2B5EF4-FFF2-40B4-BE49-F238E27FC236}">
                <a16:creationId xmlns:a16="http://schemas.microsoft.com/office/drawing/2014/main" id="{C84F1D9A-D4DE-0F42-9034-90C8293542CC}"/>
              </a:ext>
            </a:extLst>
          </p:cNvPr>
          <p:cNvSpPr txBox="1">
            <a:spLocks noChangeArrowheads="1"/>
          </p:cNvSpPr>
          <p:nvPr userDrawn="1"/>
        </p:nvSpPr>
        <p:spPr bwMode="auto">
          <a:xfrm>
            <a:off x="480483" y="15384804"/>
            <a:ext cx="3648449" cy="236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noAutofit/>
          </a:bodyPr>
          <a:lstStyle>
            <a:lvl1pPr defTabSz="3370263">
              <a:defRPr>
                <a:solidFill>
                  <a:schemeClr val="tx1"/>
                </a:solidFill>
                <a:latin typeface="Arial" charset="0"/>
                <a:cs typeface="Arial" charset="0"/>
              </a:defRPr>
            </a:lvl1pPr>
            <a:lvl2pPr defTabSz="3370263">
              <a:defRPr>
                <a:solidFill>
                  <a:schemeClr val="tx1"/>
                </a:solidFill>
                <a:latin typeface="Arial" charset="0"/>
                <a:cs typeface="Arial" charset="0"/>
              </a:defRPr>
            </a:lvl2pPr>
            <a:lvl3pPr defTabSz="3370263">
              <a:defRPr>
                <a:solidFill>
                  <a:schemeClr val="tx1"/>
                </a:solidFill>
                <a:latin typeface="Arial" charset="0"/>
                <a:cs typeface="Arial" charset="0"/>
              </a:defRPr>
            </a:lvl3pPr>
            <a:lvl4pPr defTabSz="3370263">
              <a:defRPr>
                <a:solidFill>
                  <a:schemeClr val="tx1"/>
                </a:solidFill>
                <a:latin typeface="Arial" charset="0"/>
                <a:cs typeface="Arial" charset="0"/>
              </a:defRPr>
            </a:lvl4pPr>
            <a:lvl5pPr defTabSz="3370263">
              <a:defRPr>
                <a:solidFill>
                  <a:schemeClr val="tx1"/>
                </a:solidFill>
                <a:latin typeface="Arial" charset="0"/>
                <a:cs typeface="Arial" charset="0"/>
              </a:defRPr>
            </a:lvl5pPr>
            <a:lvl6pPr defTabSz="3370263" fontAlgn="base">
              <a:spcBef>
                <a:spcPct val="0"/>
              </a:spcBef>
              <a:spcAft>
                <a:spcPct val="0"/>
              </a:spcAft>
              <a:defRPr>
                <a:solidFill>
                  <a:schemeClr val="tx1"/>
                </a:solidFill>
                <a:latin typeface="Arial" charset="0"/>
                <a:cs typeface="Arial" charset="0"/>
              </a:defRPr>
            </a:lvl6pPr>
            <a:lvl7pPr defTabSz="3370263" fontAlgn="base">
              <a:spcBef>
                <a:spcPct val="0"/>
              </a:spcBef>
              <a:spcAft>
                <a:spcPct val="0"/>
              </a:spcAft>
              <a:defRPr>
                <a:solidFill>
                  <a:schemeClr val="tx1"/>
                </a:solidFill>
                <a:latin typeface="Arial" charset="0"/>
                <a:cs typeface="Arial" charset="0"/>
              </a:defRPr>
            </a:lvl7pPr>
            <a:lvl8pPr defTabSz="3370263" fontAlgn="base">
              <a:spcBef>
                <a:spcPct val="0"/>
              </a:spcBef>
              <a:spcAft>
                <a:spcPct val="0"/>
              </a:spcAft>
              <a:defRPr>
                <a:solidFill>
                  <a:schemeClr val="tx1"/>
                </a:solidFill>
                <a:latin typeface="Arial" charset="0"/>
                <a:cs typeface="Arial" charset="0"/>
              </a:defRPr>
            </a:lvl8pPr>
            <a:lvl9pPr defTabSz="3370263" fontAlgn="base">
              <a:spcBef>
                <a:spcPct val="0"/>
              </a:spcBef>
              <a:spcAft>
                <a:spcPct val="0"/>
              </a:spcAft>
              <a:defRPr>
                <a:solidFill>
                  <a:schemeClr val="tx1"/>
                </a:solidFill>
                <a:latin typeface="Arial" charset="0"/>
                <a:cs typeface="Arial" charset="0"/>
              </a:defRPr>
            </a:lvl9pPr>
          </a:lstStyle>
          <a:p>
            <a:pPr algn="l">
              <a:lnSpc>
                <a:spcPct val="90000"/>
              </a:lnSpc>
              <a:spcBef>
                <a:spcPts val="0"/>
              </a:spcBef>
            </a:pPr>
            <a:r>
              <a:rPr lang="en-US" sz="800" b="1" dirty="0">
                <a:sym typeface="Symbol" pitchFamily="18" charset="2"/>
              </a:rPr>
              <a:t>© </a:t>
            </a:r>
            <a:fld id="{5884FAFD-40E6-443D-AD8B-BFF8B0AE239F}" type="datetimeyyyy">
              <a:rPr lang="en-US" sz="800" b="1" smtClean="0">
                <a:sym typeface="Symbol" pitchFamily="18" charset="2"/>
              </a:rPr>
              <a:t>2025</a:t>
            </a:fld>
            <a:r>
              <a:rPr lang="en-US" sz="800" b="1" dirty="0">
                <a:sym typeface="Symbol" pitchFamily="18" charset="2"/>
              </a:rPr>
              <a:t> Mayo Foundation for Medical Education and Research</a:t>
            </a:r>
          </a:p>
        </p:txBody>
      </p:sp>
      <p:pic>
        <p:nvPicPr>
          <p:cNvPr id="40" name="Picture 39">
            <a:extLst>
              <a:ext uri="{FF2B5EF4-FFF2-40B4-BE49-F238E27FC236}">
                <a16:creationId xmlns:a16="http://schemas.microsoft.com/office/drawing/2014/main" id="{9345821A-EBA8-DF45-A8D7-45165EF9EAC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88950" y="627101"/>
            <a:ext cx="1296393" cy="1416345"/>
          </a:xfrm>
          <a:prstGeom prst="rect">
            <a:avLst/>
          </a:prstGeom>
        </p:spPr>
      </p:pic>
    </p:spTree>
    <p:extLst>
      <p:ext uri="{BB962C8B-B14F-4D97-AF65-F5344CB8AC3E}">
        <p14:creationId xmlns:p14="http://schemas.microsoft.com/office/powerpoint/2010/main" val="427320795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58" r:id="rId3"/>
    <p:sldLayoutId id="214748366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00" userDrawn="1">
          <p15:clr>
            <a:srgbClr val="F26B43"/>
          </p15:clr>
        </p15:guide>
        <p15:guide id="4" pos="13518" userDrawn="1">
          <p15:clr>
            <a:srgbClr val="F26B43"/>
          </p15:clr>
        </p15:guide>
        <p15:guide id="6" orient="horz" pos="9776" userDrawn="1">
          <p15:clr>
            <a:srgbClr val="F26B43"/>
          </p15:clr>
        </p15:guide>
        <p15:guide id="15" orient="horz" pos="384"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5.png"/><Relationship Id="rId3" Type="http://schemas.openxmlformats.org/officeDocument/2006/relationships/chart" Target="../charts/chart1.xml"/><Relationship Id="rId21" Type="http://schemas.openxmlformats.org/officeDocument/2006/relationships/image" Target="../media/image18.png"/><Relationship Id="rId7" Type="http://schemas.openxmlformats.org/officeDocument/2006/relationships/image" Target="../media/image4.png"/><Relationship Id="rId12" Type="http://schemas.openxmlformats.org/officeDocument/2006/relationships/image" Target="../media/image9.png"/><Relationship Id="rId17" Type="http://schemas.openxmlformats.org/officeDocument/2006/relationships/image" Target="../media/image14.png"/><Relationship Id="rId2" Type="http://schemas.openxmlformats.org/officeDocument/2006/relationships/notesSlide" Target="../notesSlides/notesSlide1.xml"/><Relationship Id="rId16" Type="http://schemas.openxmlformats.org/officeDocument/2006/relationships/image" Target="../media/image13.png"/><Relationship Id="rId20"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1.png"/><Relationship Id="rId5" Type="http://schemas.openxmlformats.org/officeDocument/2006/relationships/chart" Target="../charts/chart2.xml"/><Relationship Id="rId15" Type="http://schemas.openxmlformats.org/officeDocument/2006/relationships/image" Target="../media/image12.png"/><Relationship Id="rId23" Type="http://schemas.openxmlformats.org/officeDocument/2006/relationships/image" Target="../media/image20.png"/><Relationship Id="rId10" Type="http://schemas.openxmlformats.org/officeDocument/2006/relationships/image" Target="../media/image7.png"/><Relationship Id="rId19" Type="http://schemas.openxmlformats.org/officeDocument/2006/relationships/image" Target="../media/image16.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34" name="Text Box 522"/>
          <p:cNvSpPr txBox="1">
            <a:spLocks noChangeArrowheads="1"/>
          </p:cNvSpPr>
          <p:nvPr/>
        </p:nvSpPr>
        <p:spPr bwMode="auto">
          <a:xfrm>
            <a:off x="16014583" y="9140833"/>
            <a:ext cx="5539701" cy="1624378"/>
          </a:xfrm>
          <a:prstGeom prst="rect">
            <a:avLst/>
          </a:prstGeom>
          <a:noFill/>
          <a:ln>
            <a:noFill/>
          </a:ln>
          <a:effectLst/>
        </p:spPr>
        <p:txBody>
          <a:bodyPr wrap="square" lIns="228600" tIns="182880" rIns="137160" bIns="137160">
            <a:noAutofit/>
          </a:bodyPr>
          <a:lstStyle>
            <a:lvl1pPr marL="114300" indent="-114300" algn="l" defTabSz="457200">
              <a:spcBef>
                <a:spcPct val="0"/>
              </a:spcBef>
              <a:defRPr>
                <a:solidFill>
                  <a:schemeClr val="tx1"/>
                </a:solidFill>
                <a:latin typeface="Arial" charset="0"/>
                <a:cs typeface="Arial" charset="0"/>
              </a:defRPr>
            </a:lvl1pPr>
            <a:lvl2pPr marL="22860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171450" indent="-171450">
              <a:buFont typeface="Arial" panose="020B0604020202020204" pitchFamily="34" charset="0"/>
              <a:buChar char="•"/>
            </a:pPr>
            <a:r>
              <a:rPr lang="en-US" sz="1400" dirty="0"/>
              <a:t>The results demonstrated that the algorithm effectively compensated for motion artifacts but might introduce salt-and-pepper noise.</a:t>
            </a:r>
          </a:p>
          <a:p>
            <a:pPr marL="171450" indent="-171450">
              <a:buFont typeface="Arial" panose="020B0604020202020204" pitchFamily="34" charset="0"/>
              <a:buChar char="•"/>
            </a:pPr>
            <a:r>
              <a:rPr lang="en-US" sz="1400" dirty="0"/>
              <a:t>The study was done on a small data set; more investigations are needed to evaluate the algorithm's robustness.</a:t>
            </a:r>
          </a:p>
          <a:p>
            <a:pPr marL="171450" indent="-171450">
              <a:buFont typeface="Arial" panose="020B0604020202020204" pitchFamily="34" charset="0"/>
              <a:buChar char="•"/>
            </a:pPr>
            <a:r>
              <a:rPr lang="en-US" sz="1400" dirty="0"/>
              <a:t>There was no ground truth as data were acquired from in vivo studies, and no phantom study was done.</a:t>
            </a:r>
          </a:p>
        </p:txBody>
      </p:sp>
      <p:sp>
        <p:nvSpPr>
          <p:cNvPr id="13840" name="Text Box 528"/>
          <p:cNvSpPr txBox="1">
            <a:spLocks noChangeArrowheads="1"/>
          </p:cNvSpPr>
          <p:nvPr/>
        </p:nvSpPr>
        <p:spPr bwMode="auto">
          <a:xfrm>
            <a:off x="220748" y="3330103"/>
            <a:ext cx="4983480" cy="4366440"/>
          </a:xfrm>
          <a:prstGeom prst="rect">
            <a:avLst/>
          </a:prstGeom>
          <a:noFill/>
          <a:ln>
            <a:noFill/>
          </a:ln>
          <a:effectLst/>
        </p:spPr>
        <p:txBody>
          <a:bodyPr wrap="square" lIns="228600" tIns="182880" rIns="137160" bIns="137160">
            <a:noAutofit/>
          </a:bodyPr>
          <a:lstStyle>
            <a:lvl1pPr algn="l" defTabSz="457200">
              <a:spcBef>
                <a:spcPct val="0"/>
              </a:spcBef>
              <a:defRPr>
                <a:solidFill>
                  <a:schemeClr val="tx1"/>
                </a:solidFill>
                <a:latin typeface="Arial" charset="0"/>
                <a:cs typeface="Arial" charset="0"/>
              </a:defRPr>
            </a:lvl1pPr>
            <a:lvl2pPr marL="11430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lvl="1">
              <a:spcBef>
                <a:spcPts val="0"/>
              </a:spcBef>
              <a:spcAft>
                <a:spcPts val="0"/>
              </a:spcAft>
              <a:buClr>
                <a:schemeClr val="tx1"/>
              </a:buClr>
              <a:buSzTx/>
              <a:buFont typeface="Wingdings" pitchFamily="2" charset="2"/>
              <a:buNone/>
            </a:pPr>
            <a:r>
              <a:rPr lang="en-US" sz="1400" b="0" i="0" u="none" strike="noStrike" dirty="0">
                <a:solidFill>
                  <a:srgbClr val="000000"/>
                </a:solidFill>
                <a:effectLst/>
                <a:latin typeface="Arial" panose="020B0604020202020204" pitchFamily="34" charset="0"/>
              </a:rPr>
              <a:t>Early stages of liver fibrosis [1] and thyroid malignancy [2] manifest in microvascular structures, which can be visualized with ultrasound imaging. One of the biggest challenges facing liver and thyroid microvasculature imaging is motion artifact originating from physiological motion and the sonographer’s hand motion during ultrasound acquisition. The B-Spline, Grid, Image, and Point-Based algorithm has been proven effective for image registration in ultrasound images [3]. This algorithm can estimate affine Transformation from a moving image (I-mov) to a reference image (I-ref) and outputs a displacement matrix that can transform I-ref to I-mov. Affine Transformation in 2D image is described as:</a:t>
            </a:r>
          </a:p>
          <a:p>
            <a:pPr marL="0" lvl="1">
              <a:spcBef>
                <a:spcPts val="0"/>
              </a:spcBef>
              <a:spcAft>
                <a:spcPts val="0"/>
              </a:spcAft>
              <a:buClr>
                <a:schemeClr val="tx1"/>
              </a:buClr>
              <a:buSzTx/>
              <a:buFont typeface="Wingdings" pitchFamily="2" charset="2"/>
              <a:buNone/>
            </a:pPr>
            <a:endParaRPr lang="en-US" sz="1400" dirty="0">
              <a:solidFill>
                <a:srgbClr val="000000"/>
              </a:solidFill>
              <a:latin typeface="Arial" panose="020B0604020202020204" pitchFamily="34" charset="0"/>
            </a:endParaRPr>
          </a:p>
          <a:p>
            <a:pPr marL="0" lvl="1">
              <a:spcBef>
                <a:spcPts val="0"/>
              </a:spcBef>
              <a:spcAft>
                <a:spcPts val="0"/>
              </a:spcAft>
              <a:buClr>
                <a:schemeClr val="tx1"/>
              </a:buClr>
              <a:buSzTx/>
              <a:buFont typeface="Wingdings" pitchFamily="2" charset="2"/>
              <a:buNone/>
            </a:pPr>
            <a:endParaRPr lang="en-US" sz="1400" dirty="0">
              <a:solidFill>
                <a:srgbClr val="000000"/>
              </a:solidFill>
              <a:latin typeface="Arial" panose="020B0604020202020204" pitchFamily="34" charset="0"/>
            </a:endParaRPr>
          </a:p>
          <a:p>
            <a:pPr marL="0" lvl="1">
              <a:spcBef>
                <a:spcPts val="0"/>
              </a:spcBef>
              <a:spcAft>
                <a:spcPts val="0"/>
              </a:spcAft>
              <a:buClr>
                <a:schemeClr val="tx1"/>
              </a:buClr>
              <a:buSzTx/>
              <a:buFont typeface="Wingdings" pitchFamily="2" charset="2"/>
              <a:buNone/>
            </a:pPr>
            <a:endParaRPr lang="en-US" sz="1400" b="0" i="0" u="none" strike="noStrike" dirty="0">
              <a:solidFill>
                <a:srgbClr val="000000"/>
              </a:solidFill>
              <a:effectLst/>
              <a:latin typeface="Arial" panose="020B0604020202020204" pitchFamily="34" charset="0"/>
            </a:endParaRPr>
          </a:p>
          <a:p>
            <a:pPr marL="0" lvl="1">
              <a:spcBef>
                <a:spcPts val="0"/>
              </a:spcBef>
              <a:spcAft>
                <a:spcPts val="0"/>
              </a:spcAft>
              <a:buClr>
                <a:schemeClr val="tx1"/>
              </a:buClr>
              <a:buSzTx/>
              <a:buFont typeface="Wingdings" pitchFamily="2" charset="2"/>
              <a:buNone/>
            </a:pPr>
            <a:r>
              <a:rPr lang="en-US" sz="1400" b="0" i="0" u="none" strike="noStrike" dirty="0">
                <a:solidFill>
                  <a:srgbClr val="000000"/>
                </a:solidFill>
                <a:effectLst/>
                <a:latin typeface="Arial" panose="020B0604020202020204" pitchFamily="34" charset="0"/>
              </a:rPr>
              <a:t>The algorithm optimizes the affine transformation parameters 𝜃 by maximizing the Normalized Cross-Correlation between I-mov and I-ref via a multiresolution search strategy [4]. </a:t>
            </a:r>
          </a:p>
        </p:txBody>
      </p:sp>
      <p:sp>
        <p:nvSpPr>
          <p:cNvPr id="13843" name="Text Box 531"/>
          <p:cNvSpPr txBox="1">
            <a:spLocks noChangeArrowheads="1"/>
          </p:cNvSpPr>
          <p:nvPr/>
        </p:nvSpPr>
        <p:spPr bwMode="auto">
          <a:xfrm>
            <a:off x="5628166" y="2695338"/>
            <a:ext cx="4898000" cy="2666066"/>
          </a:xfrm>
          <a:prstGeom prst="rect">
            <a:avLst/>
          </a:prstGeom>
          <a:noFill/>
          <a:ln>
            <a:noFill/>
          </a:ln>
          <a:effectLst/>
        </p:spPr>
        <p:txBody>
          <a:bodyPr wrap="square" lIns="228600" tIns="182880" rIns="137160" bIns="137160">
            <a:noAutofit/>
          </a:bodyPr>
          <a:lstStyle>
            <a:lvl1pPr marL="114300" algn="l" defTabSz="457200">
              <a:spcBef>
                <a:spcPct val="0"/>
              </a:spcBef>
              <a:defRPr>
                <a:solidFill>
                  <a:schemeClr val="tx1"/>
                </a:solidFill>
                <a:latin typeface="Arial" charset="0"/>
                <a:cs typeface="Arial" charset="0"/>
              </a:defRPr>
            </a:lvl1pPr>
            <a:lvl2pPr marL="1257300" indent="-40005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lvl="1">
              <a:spcBef>
                <a:spcPts val="0"/>
              </a:spcBef>
              <a:spcAft>
                <a:spcPts val="0"/>
              </a:spcAft>
              <a:buClr>
                <a:schemeClr val="tx1"/>
              </a:buClr>
              <a:buSzTx/>
              <a:buFont typeface="Wingdings" pitchFamily="2" charset="2"/>
              <a:buNone/>
            </a:pPr>
            <a:r>
              <a:rPr lang="en-US" altLang="ja-JP" sz="1400" b="1" dirty="0">
                <a:solidFill>
                  <a:srgbClr val="2158A1"/>
                </a:solidFill>
                <a:ea typeface="MS PGothic" pitchFamily="34" charset="-128"/>
              </a:rPr>
              <a:t>Block-Wise Affine Motion Estimation</a:t>
            </a:r>
          </a:p>
          <a:p>
            <a:pPr marL="0" lvl="1">
              <a:spcBef>
                <a:spcPts val="0"/>
              </a:spcBef>
              <a:spcAft>
                <a:spcPts val="0"/>
              </a:spcAft>
              <a:buClr>
                <a:schemeClr val="tx1"/>
              </a:buClr>
              <a:buSzTx/>
              <a:buFont typeface="Wingdings" pitchFamily="2" charset="2"/>
              <a:buNone/>
            </a:pPr>
            <a:r>
              <a:rPr lang="en-US" altLang="ja-JP" sz="1400" dirty="0">
                <a:ea typeface="MS PGothic" pitchFamily="34" charset="-128"/>
              </a:rPr>
              <a:t>The frame with the highest Normalized Cross-Correlation was selected as I-ref, and all the other frames were treated as I-mov. Each pair of I-ref and I-mov were divided into square blocks that were 60 pixels by 60 pixels in size with 75% overlap. The displacement matrix estimated from each block was weighted by a Hamming filter and averaged across overlapping regions to get the total displacement of the entire image.</a:t>
            </a:r>
          </a:p>
        </p:txBody>
      </p:sp>
      <p:sp>
        <p:nvSpPr>
          <p:cNvPr id="15" name="Text Placeholder 14">
            <a:extLst>
              <a:ext uri="{FF2B5EF4-FFF2-40B4-BE49-F238E27FC236}">
                <a16:creationId xmlns:a16="http://schemas.microsoft.com/office/drawing/2014/main" id="{A56F452E-2289-AB46-86E1-44D4CE84B36A}"/>
              </a:ext>
            </a:extLst>
          </p:cNvPr>
          <p:cNvSpPr>
            <a:spLocks noGrp="1"/>
          </p:cNvSpPr>
          <p:nvPr>
            <p:ph type="body" sz="quarter" idx="10"/>
          </p:nvPr>
        </p:nvSpPr>
        <p:spPr>
          <a:xfrm>
            <a:off x="4229992" y="2038729"/>
            <a:ext cx="13716000" cy="709119"/>
          </a:xfrm>
        </p:spPr>
        <p:txBody>
          <a:bodyPr/>
          <a:lstStyle/>
          <a:p>
            <a:pPr marL="0" marR="0">
              <a:spcBef>
                <a:spcPts val="0"/>
              </a:spcBef>
              <a:spcAft>
                <a:spcPts val="0"/>
              </a:spcAft>
            </a:pPr>
            <a:r>
              <a:rPr lang="en-US" sz="1600" u="sng" dirty="0">
                <a:effectLst/>
                <a:latin typeface="+mj-lt"/>
                <a:ea typeface="Calibri" panose="020F0502020204030204" pitchFamily="34" charset="0"/>
              </a:rPr>
              <a:t>Lan Lan</a:t>
            </a:r>
            <a:r>
              <a:rPr lang="en-US" sz="1600" dirty="0">
                <a:effectLst/>
                <a:latin typeface="+mj-lt"/>
                <a:ea typeface="Calibri" panose="020F0502020204030204" pitchFamily="34" charset="0"/>
              </a:rPr>
              <a:t>;</a:t>
            </a:r>
            <a:r>
              <a:rPr lang="en-US" sz="1600" baseline="30000" dirty="0">
                <a:effectLst/>
                <a:latin typeface="+mj-lt"/>
                <a:ea typeface="Calibri" panose="020F0502020204030204" pitchFamily="34" charset="0"/>
              </a:rPr>
              <a:t>1</a:t>
            </a:r>
            <a:r>
              <a:rPr lang="en-US" sz="1600" dirty="0">
                <a:effectLst/>
                <a:latin typeface="+mj-lt"/>
                <a:ea typeface="Calibri" panose="020F0502020204030204" pitchFamily="34" charset="0"/>
              </a:rPr>
              <a:t> Soroosh Sabeti, PhD;</a:t>
            </a:r>
            <a:r>
              <a:rPr lang="en-US" sz="1600" baseline="30000" dirty="0">
                <a:effectLst/>
                <a:latin typeface="+mj-lt"/>
                <a:ea typeface="Calibri" panose="020F0502020204030204" pitchFamily="34" charset="0"/>
              </a:rPr>
              <a:t>2</a:t>
            </a:r>
            <a:r>
              <a:rPr lang="en-US" sz="1600" dirty="0">
                <a:effectLst/>
                <a:latin typeface="+mj-lt"/>
                <a:ea typeface="Calibri" panose="020F0502020204030204" pitchFamily="34" charset="0"/>
              </a:rPr>
              <a:t> Azra Alizad, MD</a:t>
            </a:r>
            <a:r>
              <a:rPr lang="en-US" sz="1600" baseline="30000" dirty="0">
                <a:effectLst/>
                <a:latin typeface="+mj-lt"/>
                <a:ea typeface="Calibri" panose="020F0502020204030204" pitchFamily="34" charset="0"/>
              </a:rPr>
              <a:t>3</a:t>
            </a:r>
            <a:r>
              <a:rPr lang="en-US" sz="1600" dirty="0">
                <a:effectLst/>
                <a:latin typeface="+mj-lt"/>
                <a:ea typeface="Calibri" panose="020F0502020204030204" pitchFamily="34" charset="0"/>
              </a:rPr>
              <a:t> </a:t>
            </a:r>
          </a:p>
          <a:p>
            <a:pPr marL="0" marR="0">
              <a:spcBef>
                <a:spcPts val="0"/>
              </a:spcBef>
              <a:spcAft>
                <a:spcPts val="1200"/>
              </a:spcAft>
            </a:pPr>
            <a:r>
              <a:rPr lang="en-US" sz="1600" b="0" i="1" baseline="30000" dirty="0">
                <a:effectLst/>
                <a:latin typeface="+mj-lt"/>
                <a:ea typeface="Calibri" panose="020F0502020204030204" pitchFamily="34" charset="0"/>
              </a:rPr>
              <a:t>1</a:t>
            </a:r>
            <a:r>
              <a:rPr lang="en-US" sz="1600" b="0" i="1" dirty="0">
                <a:effectLst/>
                <a:latin typeface="+mj-lt"/>
                <a:ea typeface="Calibri" panose="020F0502020204030204" pitchFamily="34" charset="0"/>
              </a:rPr>
              <a:t>Department of Biomedical Engineering, Georgia Institute of Technology; </a:t>
            </a:r>
            <a:r>
              <a:rPr lang="en-US" sz="1600" b="0" i="1" baseline="30000" dirty="0">
                <a:effectLst/>
                <a:latin typeface="+mj-lt"/>
                <a:ea typeface="Calibri" panose="020F0502020204030204" pitchFamily="34" charset="0"/>
              </a:rPr>
              <a:t>2</a:t>
            </a:r>
            <a:r>
              <a:rPr lang="en-US" sz="1600" b="0" i="1" dirty="0">
                <a:effectLst/>
                <a:latin typeface="+mj-lt"/>
                <a:ea typeface="Calibri" panose="020F0502020204030204" pitchFamily="34" charset="0"/>
              </a:rPr>
              <a:t>Department of Physiology and Biomedical Engineering, Mayo Clinic College of Medicine and Science; </a:t>
            </a:r>
            <a:r>
              <a:rPr lang="en-US" sz="1600" b="0" i="1" baseline="30000" dirty="0">
                <a:effectLst/>
                <a:latin typeface="+mj-lt"/>
                <a:ea typeface="Calibri" panose="020F0502020204030204" pitchFamily="34" charset="0"/>
              </a:rPr>
              <a:t>3</a:t>
            </a:r>
            <a:r>
              <a:rPr lang="en-US" sz="1600" b="0" i="1" dirty="0">
                <a:effectLst/>
                <a:latin typeface="+mj-lt"/>
                <a:ea typeface="Calibri" panose="020F0502020204030204" pitchFamily="34" charset="0"/>
              </a:rPr>
              <a:t>Department of Radiology, Mayo Clinic College of Medicine and Science </a:t>
            </a:r>
          </a:p>
        </p:txBody>
      </p:sp>
      <p:sp>
        <p:nvSpPr>
          <p:cNvPr id="34" name="Text Box 529">
            <a:extLst>
              <a:ext uri="{FF2B5EF4-FFF2-40B4-BE49-F238E27FC236}">
                <a16:creationId xmlns:a16="http://schemas.microsoft.com/office/drawing/2014/main" id="{ED9B1FF6-179D-8C46-9049-3FDFE6795F82}"/>
              </a:ext>
            </a:extLst>
          </p:cNvPr>
          <p:cNvSpPr txBox="1">
            <a:spLocks noChangeArrowheads="1"/>
          </p:cNvSpPr>
          <p:nvPr/>
        </p:nvSpPr>
        <p:spPr bwMode="auto">
          <a:xfrm>
            <a:off x="301452" y="2899543"/>
            <a:ext cx="4983480"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Introduction</a:t>
            </a:r>
          </a:p>
        </p:txBody>
      </p:sp>
      <p:sp>
        <p:nvSpPr>
          <p:cNvPr id="35" name="Text Box 529">
            <a:extLst>
              <a:ext uri="{FF2B5EF4-FFF2-40B4-BE49-F238E27FC236}">
                <a16:creationId xmlns:a16="http://schemas.microsoft.com/office/drawing/2014/main" id="{F7E88607-BB03-774D-904F-0796CB07220D}"/>
              </a:ext>
            </a:extLst>
          </p:cNvPr>
          <p:cNvSpPr txBox="1">
            <a:spLocks noChangeArrowheads="1"/>
          </p:cNvSpPr>
          <p:nvPr/>
        </p:nvSpPr>
        <p:spPr bwMode="auto">
          <a:xfrm>
            <a:off x="337539" y="9858181"/>
            <a:ext cx="4983480"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METHODS</a:t>
            </a:r>
          </a:p>
        </p:txBody>
      </p:sp>
      <p:sp>
        <p:nvSpPr>
          <p:cNvPr id="39" name="Text Box 529">
            <a:extLst>
              <a:ext uri="{FF2B5EF4-FFF2-40B4-BE49-F238E27FC236}">
                <a16:creationId xmlns:a16="http://schemas.microsoft.com/office/drawing/2014/main" id="{D99E1162-95D2-E841-8D3B-097ABD52E124}"/>
              </a:ext>
            </a:extLst>
          </p:cNvPr>
          <p:cNvSpPr txBox="1">
            <a:spLocks noChangeArrowheads="1"/>
          </p:cNvSpPr>
          <p:nvPr/>
        </p:nvSpPr>
        <p:spPr bwMode="auto">
          <a:xfrm>
            <a:off x="5784501" y="5203075"/>
            <a:ext cx="9923137" cy="423494"/>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RESULTS – Thyroid</a:t>
            </a:r>
          </a:p>
        </p:txBody>
      </p:sp>
      <p:sp>
        <p:nvSpPr>
          <p:cNvPr id="42" name="Text Box 529">
            <a:extLst>
              <a:ext uri="{FF2B5EF4-FFF2-40B4-BE49-F238E27FC236}">
                <a16:creationId xmlns:a16="http://schemas.microsoft.com/office/drawing/2014/main" id="{D0C233AD-89C3-2743-A44C-BB223841EED6}"/>
              </a:ext>
            </a:extLst>
          </p:cNvPr>
          <p:cNvSpPr txBox="1">
            <a:spLocks noChangeArrowheads="1"/>
          </p:cNvSpPr>
          <p:nvPr/>
        </p:nvSpPr>
        <p:spPr bwMode="auto">
          <a:xfrm>
            <a:off x="16246180" y="2896593"/>
            <a:ext cx="5148724"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Discussion</a:t>
            </a:r>
          </a:p>
        </p:txBody>
      </p:sp>
      <p:sp>
        <p:nvSpPr>
          <p:cNvPr id="25" name="Text Placeholder 3">
            <a:extLst>
              <a:ext uri="{FF2B5EF4-FFF2-40B4-BE49-F238E27FC236}">
                <a16:creationId xmlns:a16="http://schemas.microsoft.com/office/drawing/2014/main" id="{A96846C2-E9D9-DB1C-A00E-6F20687CAB98}"/>
              </a:ext>
            </a:extLst>
          </p:cNvPr>
          <p:cNvSpPr txBox="1">
            <a:spLocks/>
          </p:cNvSpPr>
          <p:nvPr/>
        </p:nvSpPr>
        <p:spPr>
          <a:xfrm>
            <a:off x="2790251" y="401607"/>
            <a:ext cx="17699270" cy="1243584"/>
          </a:xfrm>
          <a:prstGeom prst="rect">
            <a:avLst/>
          </a:prstGeom>
        </p:spPr>
        <p:txBody>
          <a:bodyPr lIns="91440" tIns="0" anchor="t" anchorCtr="0"/>
          <a:lstStyle>
            <a:lvl1pPr marL="0" indent="0" algn="ctr" defTabSz="914400" rtl="0" eaLnBrk="1" latinLnBrk="0" hangingPunct="1">
              <a:lnSpc>
                <a:spcPct val="90000"/>
              </a:lnSpc>
              <a:spcBef>
                <a:spcPts val="0"/>
              </a:spcBef>
              <a:buFont typeface="Arial" panose="020B0604020202020204" pitchFamily="34" charset="0"/>
              <a:buNone/>
              <a:defRPr sz="40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4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40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40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40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buClrTx/>
              <a:buSzTx/>
            </a:pPr>
            <a:r>
              <a:rPr lang="en-US" altLang="en-US" dirty="0">
                <a:solidFill>
                  <a:schemeClr val="bg1"/>
                </a:solidFill>
              </a:rPr>
              <a:t>Microvasculature Visualization Using Motion-Corrected non-Contrast-Enhanced Thyroid and Liver Fibrosis Ultrasound Images</a:t>
            </a:r>
          </a:p>
        </p:txBody>
      </p:sp>
      <p:graphicFrame>
        <p:nvGraphicFramePr>
          <p:cNvPr id="5" name="Chart 4">
            <a:extLst>
              <a:ext uri="{FF2B5EF4-FFF2-40B4-BE49-F238E27FC236}">
                <a16:creationId xmlns:a16="http://schemas.microsoft.com/office/drawing/2014/main" id="{98FFA868-8392-D042-6520-4AF3E4781304}"/>
              </a:ext>
            </a:extLst>
          </p:cNvPr>
          <p:cNvGraphicFramePr/>
          <p:nvPr>
            <p:extLst>
              <p:ext uri="{D42A27DB-BD31-4B8C-83A1-F6EECF244321}">
                <p14:modId xmlns:p14="http://schemas.microsoft.com/office/powerpoint/2010/main" val="562121159"/>
              </p:ext>
            </p:extLst>
          </p:nvPr>
        </p:nvGraphicFramePr>
        <p:xfrm>
          <a:off x="12774644" y="8518706"/>
          <a:ext cx="2797538" cy="2280074"/>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9C98ADE-6E48-53CF-E00E-1B5A2266310C}"/>
                  </a:ext>
                </a:extLst>
              </p:cNvPr>
              <p:cNvSpPr txBox="1"/>
              <p:nvPr/>
            </p:nvSpPr>
            <p:spPr>
              <a:xfrm>
                <a:off x="841023" y="6361855"/>
                <a:ext cx="3272241" cy="49712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𝑻</m:t>
                          </m:r>
                        </m:e>
                        <m:sub>
                          <m:r>
                            <a:rPr lang="en-US" sz="1400" b="0" i="1" smtClean="0">
                              <a:latin typeface="Cambria Math" panose="02040503050406030204" pitchFamily="18" charset="0"/>
                              <a:ea typeface="Cambria Math" panose="02040503050406030204" pitchFamily="18" charset="0"/>
                            </a:rPr>
                            <m:t>𝑎𝑓𝑓𝑖𝑛𝑒</m:t>
                          </m:r>
                        </m:sub>
                      </m:sSub>
                      <m:d>
                        <m:dPr>
                          <m:ctrlPr>
                            <a:rPr lang="en-US" sz="140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𝑥</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𝑦</m:t>
                          </m:r>
                        </m:e>
                      </m:d>
                      <m:r>
                        <a:rPr lang="en-US" sz="1400" i="1" smtClean="0">
                          <a:latin typeface="Cambria Math" panose="02040503050406030204" pitchFamily="18" charset="0"/>
                          <a:ea typeface="Cambria Math" panose="02040503050406030204" pitchFamily="18" charset="0"/>
                        </a:rPr>
                        <m:t>=</m:t>
                      </m:r>
                      <m:d>
                        <m:dPr>
                          <m:ctrlPr>
                            <a:rPr lang="en-US" sz="1400" i="1" smtClean="0">
                              <a:latin typeface="Cambria Math" panose="02040503050406030204" pitchFamily="18" charset="0"/>
                            </a:rPr>
                          </m:ctrlPr>
                        </m:dPr>
                        <m:e>
                          <m:m>
                            <m:mPr>
                              <m:mcs>
                                <m:mc>
                                  <m:mcPr>
                                    <m:count m:val="2"/>
                                    <m:mcJc m:val="center"/>
                                  </m:mcPr>
                                </m:mc>
                              </m:mcs>
                              <m:ctrlPr>
                                <a:rPr lang="en-US" sz="1400" i="1" smtClean="0">
                                  <a:latin typeface="Cambria Math" panose="02040503050406030204" pitchFamily="18" charset="0"/>
                                </a:rPr>
                              </m:ctrlPr>
                            </m:mPr>
                            <m:mr>
                              <m:e>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11</m:t>
                                    </m:r>
                                  </m:sub>
                                </m:sSub>
                              </m:e>
                              <m:e>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rPr>
                                      <m:t>12</m:t>
                                    </m:r>
                                  </m:sub>
                                </m:sSub>
                              </m:e>
                            </m:mr>
                            <m:mr>
                              <m:e>
                                <m:sSub>
                                  <m:sSubPr>
                                    <m:ctrlPr>
                                      <a:rPr lang="en-US" sz="1400" i="1" smtClean="0">
                                        <a:latin typeface="Cambria Math" panose="02040503050406030204" pitchFamily="18" charset="0"/>
                                      </a:rPr>
                                    </m:ctrlPr>
                                  </m:sSubPr>
                                  <m:e>
                                    <m:r>
                                      <a:rPr lang="en-US" sz="1400" i="1">
                                        <a:latin typeface="Cambria Math" panose="02040503050406030204" pitchFamily="18" charset="0"/>
                                      </a:rPr>
                                      <m:t>𝜃</m:t>
                                    </m:r>
                                  </m:e>
                                  <m:sub>
                                    <m:r>
                                      <a:rPr lang="en-US" sz="1400" b="0" i="1" smtClean="0">
                                        <a:latin typeface="Cambria Math" panose="02040503050406030204" pitchFamily="18" charset="0"/>
                                      </a:rPr>
                                      <m:t>21</m:t>
                                    </m:r>
                                  </m:sub>
                                </m:sSub>
                              </m:e>
                              <m:e>
                                <m:sSub>
                                  <m:sSubPr>
                                    <m:ctrlPr>
                                      <a:rPr lang="en-US" sz="1400" i="1" smtClean="0">
                                        <a:latin typeface="Cambria Math" panose="02040503050406030204" pitchFamily="18" charset="0"/>
                                      </a:rPr>
                                    </m:ctrlPr>
                                  </m:sSubPr>
                                  <m:e>
                                    <m:r>
                                      <a:rPr lang="en-US" sz="1400" i="1">
                                        <a:latin typeface="Cambria Math" panose="02040503050406030204" pitchFamily="18" charset="0"/>
                                      </a:rPr>
                                      <m:t>𝜃</m:t>
                                    </m:r>
                                  </m:e>
                                  <m:sub>
                                    <m:r>
                                      <a:rPr lang="en-US" sz="1400" b="0" i="1" smtClean="0">
                                        <a:latin typeface="Cambria Math" panose="02040503050406030204" pitchFamily="18" charset="0"/>
                                      </a:rPr>
                                      <m:t>22</m:t>
                                    </m:r>
                                  </m:sub>
                                </m:sSub>
                              </m:e>
                            </m:mr>
                          </m:m>
                        </m:e>
                      </m:d>
                      <m:d>
                        <m:dPr>
                          <m:ctrlPr>
                            <a:rPr lang="en-US" sz="1400" i="1" smtClean="0">
                              <a:latin typeface="Cambria Math" panose="02040503050406030204" pitchFamily="18" charset="0"/>
                            </a:rPr>
                          </m:ctrlPr>
                        </m:dPr>
                        <m:e>
                          <m:m>
                            <m:mPr>
                              <m:mcs>
                                <m:mc>
                                  <m:mcPr>
                                    <m:count m:val="1"/>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𝑥</m:t>
                                </m:r>
                              </m:e>
                            </m:mr>
                            <m:mr>
                              <m:e>
                                <m:r>
                                  <a:rPr lang="en-US" sz="1400" b="0" i="1" smtClean="0">
                                    <a:latin typeface="Cambria Math" panose="02040503050406030204" pitchFamily="18" charset="0"/>
                                  </a:rPr>
                                  <m:t>𝑦</m:t>
                                </m:r>
                              </m:e>
                            </m:mr>
                          </m:m>
                        </m:e>
                      </m:d>
                      <m:r>
                        <a:rPr lang="en-US" sz="1400" dirty="0" smtClean="0">
                          <a:latin typeface="Cambria Math" panose="02040503050406030204" pitchFamily="18" charset="0"/>
                          <a:ea typeface="Cambria Math" panose="02040503050406030204" pitchFamily="18" charset="0"/>
                        </a:rPr>
                        <m:t>+</m:t>
                      </m:r>
                      <m:d>
                        <m:dPr>
                          <m:ctrlPr>
                            <a:rPr lang="en-US" sz="1400" i="1" dirty="0" smtClean="0">
                              <a:latin typeface="Cambria Math" panose="02040503050406030204" pitchFamily="18" charset="0"/>
                              <a:ea typeface="Cambria Math" panose="02040503050406030204" pitchFamily="18" charset="0"/>
                            </a:rPr>
                          </m:ctrlPr>
                        </m:dPr>
                        <m:e>
                          <m:m>
                            <m:mPr>
                              <m:mcs>
                                <m:mc>
                                  <m:mcPr>
                                    <m:count m:val="1"/>
                                    <m:mcJc m:val="center"/>
                                  </m:mcPr>
                                </m:mc>
                              </m:mcs>
                              <m:ctrlPr>
                                <a:rPr lang="en-US" sz="1400" i="1" dirty="0" smtClean="0">
                                  <a:latin typeface="Cambria Math" panose="02040503050406030204" pitchFamily="18" charset="0"/>
                                  <a:ea typeface="Cambria Math" panose="02040503050406030204" pitchFamily="18" charset="0"/>
                                </a:rPr>
                              </m:ctrlPr>
                            </m:mPr>
                            <m:m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i="1">
                                        <a:latin typeface="Cambria Math" panose="02040503050406030204" pitchFamily="18" charset="0"/>
                                      </a:rPr>
                                      <m:t>1</m:t>
                                    </m:r>
                                    <m:r>
                                      <a:rPr lang="en-US" sz="1400" b="0" i="1" smtClean="0">
                                        <a:latin typeface="Cambria Math" panose="02040503050406030204" pitchFamily="18" charset="0"/>
                                      </a:rPr>
                                      <m:t>3</m:t>
                                    </m:r>
                                  </m:sub>
                                </m:sSub>
                              </m:e>
                            </m:mr>
                            <m:mr>
                              <m:e>
                                <m:sSub>
                                  <m:sSubPr>
                                    <m:ctrlPr>
                                      <a:rPr lang="en-US" sz="1400" i="1">
                                        <a:latin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𝜃</m:t>
                                    </m:r>
                                  </m:e>
                                  <m:sub>
                                    <m:r>
                                      <a:rPr lang="en-US" sz="1400" b="0" i="1" smtClean="0">
                                        <a:latin typeface="Cambria Math" panose="02040503050406030204" pitchFamily="18" charset="0"/>
                                        <a:ea typeface="Cambria Math" panose="02040503050406030204" pitchFamily="18" charset="0"/>
                                      </a:rPr>
                                      <m:t>23</m:t>
                                    </m:r>
                                  </m:sub>
                                </m:sSub>
                              </m:e>
                            </m:mr>
                          </m:m>
                        </m:e>
                      </m:d>
                    </m:oMath>
                  </m:oMathPara>
                </a14:m>
                <a:endParaRPr lang="en-US" sz="1400" dirty="0"/>
              </a:p>
            </p:txBody>
          </p:sp>
        </mc:Choice>
        <mc:Fallback xmlns="">
          <p:sp>
            <p:nvSpPr>
              <p:cNvPr id="30" name="TextBox 29">
                <a:extLst>
                  <a:ext uri="{FF2B5EF4-FFF2-40B4-BE49-F238E27FC236}">
                    <a16:creationId xmlns:a16="http://schemas.microsoft.com/office/drawing/2014/main" id="{99C98ADE-6E48-53CF-E00E-1B5A2266310C}"/>
                  </a:ext>
                </a:extLst>
              </p:cNvPr>
              <p:cNvSpPr txBox="1">
                <a:spLocks noRot="1" noChangeAspect="1" noMove="1" noResize="1" noEditPoints="1" noAdjustHandles="1" noChangeArrowheads="1" noChangeShapeType="1" noTextEdit="1"/>
              </p:cNvSpPr>
              <p:nvPr/>
            </p:nvSpPr>
            <p:spPr>
              <a:xfrm>
                <a:off x="841023" y="6361855"/>
                <a:ext cx="3272241" cy="497124"/>
              </a:xfrm>
              <a:prstGeom prst="rect">
                <a:avLst/>
              </a:prstGeom>
              <a:blipFill>
                <a:blip r:embed="rId4"/>
                <a:stretch>
                  <a:fillRect/>
                </a:stretch>
              </a:blipFill>
            </p:spPr>
            <p:txBody>
              <a:bodyPr/>
              <a:lstStyle/>
              <a:p>
                <a:r>
                  <a:rPr lang="en-US">
                    <a:noFill/>
                  </a:rPr>
                  <a:t> </a:t>
                </a:r>
              </a:p>
            </p:txBody>
          </p:sp>
        </mc:Fallback>
      </mc:AlternateContent>
      <p:graphicFrame>
        <p:nvGraphicFramePr>
          <p:cNvPr id="91" name="Chart 90">
            <a:extLst>
              <a:ext uri="{FF2B5EF4-FFF2-40B4-BE49-F238E27FC236}">
                <a16:creationId xmlns:a16="http://schemas.microsoft.com/office/drawing/2014/main" id="{C91E8FE0-11AA-1EF5-A0B7-6F1DFF187FE5}"/>
              </a:ext>
            </a:extLst>
          </p:cNvPr>
          <p:cNvGraphicFramePr/>
          <p:nvPr>
            <p:extLst>
              <p:ext uri="{D42A27DB-BD31-4B8C-83A1-F6EECF244321}">
                <p14:modId xmlns:p14="http://schemas.microsoft.com/office/powerpoint/2010/main" val="3868227987"/>
              </p:ext>
            </p:extLst>
          </p:nvPr>
        </p:nvGraphicFramePr>
        <p:xfrm>
          <a:off x="15129840" y="13634681"/>
          <a:ext cx="2486350" cy="2271731"/>
        </p:xfrm>
        <a:graphic>
          <a:graphicData uri="http://schemas.openxmlformats.org/drawingml/2006/chart">
            <c:chart xmlns:c="http://schemas.openxmlformats.org/drawingml/2006/chart" xmlns:r="http://schemas.openxmlformats.org/officeDocument/2006/relationships" r:id="rId5"/>
          </a:graphicData>
        </a:graphic>
      </p:graphicFrame>
      <p:grpSp>
        <p:nvGrpSpPr>
          <p:cNvPr id="2" name="Group 1">
            <a:extLst>
              <a:ext uri="{FF2B5EF4-FFF2-40B4-BE49-F238E27FC236}">
                <a16:creationId xmlns:a16="http://schemas.microsoft.com/office/drawing/2014/main" id="{078503C9-EE73-D5B1-194E-030F7ADE835C}"/>
              </a:ext>
            </a:extLst>
          </p:cNvPr>
          <p:cNvGrpSpPr/>
          <p:nvPr/>
        </p:nvGrpSpPr>
        <p:grpSpPr>
          <a:xfrm>
            <a:off x="5749948" y="5690644"/>
            <a:ext cx="4519314" cy="2665884"/>
            <a:chOff x="5860880" y="3797740"/>
            <a:chExt cx="4547032" cy="2671739"/>
          </a:xfrm>
        </p:grpSpPr>
        <p:pic>
          <p:nvPicPr>
            <p:cNvPr id="82" name="Picture 81" descr="Graphical user interface, chart&#10;&#10;Description automatically generated with medium confidence">
              <a:extLst>
                <a:ext uri="{FF2B5EF4-FFF2-40B4-BE49-F238E27FC236}">
                  <a16:creationId xmlns:a16="http://schemas.microsoft.com/office/drawing/2014/main" id="{B4419664-6C3A-1CA1-332C-E11E89A74996}"/>
                </a:ext>
              </a:extLst>
            </p:cNvPr>
            <p:cNvPicPr>
              <a:picLocks noChangeAspect="1"/>
            </p:cNvPicPr>
            <p:nvPr/>
          </p:nvPicPr>
          <p:blipFill rotWithShape="1">
            <a:blip r:embed="rId6">
              <a:extLst>
                <a:ext uri="{28A0092B-C50C-407E-A947-70E740481C1C}">
                  <a14:useLocalDpi xmlns:a14="http://schemas.microsoft.com/office/drawing/2010/main" val="0"/>
                </a:ext>
              </a:extLst>
            </a:blip>
            <a:srcRect l="3373" t="14244" r="4389" b="13494"/>
            <a:stretch/>
          </p:blipFill>
          <p:spPr>
            <a:xfrm>
              <a:off x="5860880" y="3797740"/>
              <a:ext cx="4547032" cy="2671739"/>
            </a:xfrm>
            <a:prstGeom prst="rect">
              <a:avLst/>
            </a:prstGeom>
          </p:spPr>
        </p:pic>
        <p:sp>
          <p:nvSpPr>
            <p:cNvPr id="85" name="TextBox 84">
              <a:extLst>
                <a:ext uri="{FF2B5EF4-FFF2-40B4-BE49-F238E27FC236}">
                  <a16:creationId xmlns:a16="http://schemas.microsoft.com/office/drawing/2014/main" id="{D19620FC-A90A-A751-CAE3-863DB6436838}"/>
                </a:ext>
              </a:extLst>
            </p:cNvPr>
            <p:cNvSpPr txBox="1"/>
            <p:nvPr/>
          </p:nvSpPr>
          <p:spPr>
            <a:xfrm>
              <a:off x="6202307" y="3809735"/>
              <a:ext cx="3483303" cy="30845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400" b="1" dirty="0">
                  <a:solidFill>
                    <a:schemeClr val="accent1"/>
                  </a:solidFill>
                </a:rPr>
                <a:t>Fig 2. Original Thyroid Vessels</a:t>
              </a:r>
            </a:p>
          </p:txBody>
        </p:sp>
      </p:grpSp>
      <p:pic>
        <p:nvPicPr>
          <p:cNvPr id="95" name="Picture 94" descr="Chart, line chart&#10;&#10;Description automatically generated">
            <a:extLst>
              <a:ext uri="{FF2B5EF4-FFF2-40B4-BE49-F238E27FC236}">
                <a16:creationId xmlns:a16="http://schemas.microsoft.com/office/drawing/2014/main" id="{D9839336-AF65-15B3-88E6-AF004E56AEA5}"/>
              </a:ext>
            </a:extLst>
          </p:cNvPr>
          <p:cNvPicPr>
            <a:picLocks noChangeAspect="1"/>
          </p:cNvPicPr>
          <p:nvPr/>
        </p:nvPicPr>
        <p:blipFill rotWithShape="1">
          <a:blip r:embed="rId7">
            <a:extLst>
              <a:ext uri="{28A0092B-C50C-407E-A947-70E740481C1C}">
                <a14:useLocalDpi xmlns:a14="http://schemas.microsoft.com/office/drawing/2010/main" val="0"/>
              </a:ext>
            </a:extLst>
          </a:blip>
          <a:srcRect l="4396" r="6153"/>
          <a:stretch/>
        </p:blipFill>
        <p:spPr>
          <a:xfrm>
            <a:off x="10236009" y="5926500"/>
            <a:ext cx="2476823" cy="2076671"/>
          </a:xfrm>
          <a:prstGeom prst="rect">
            <a:avLst/>
          </a:prstGeom>
          <a:ln w="38100">
            <a:solidFill>
              <a:srgbClr val="0931FB"/>
            </a:solidFill>
          </a:ln>
        </p:spPr>
      </p:pic>
      <p:pic>
        <p:nvPicPr>
          <p:cNvPr id="100" name="Picture 99" descr="Graphical user interface, chart, line chart&#10;&#10;Description automatically generated">
            <a:extLst>
              <a:ext uri="{FF2B5EF4-FFF2-40B4-BE49-F238E27FC236}">
                <a16:creationId xmlns:a16="http://schemas.microsoft.com/office/drawing/2014/main" id="{6F4C3BAD-5962-6149-98E7-F607ED3239D5}"/>
              </a:ext>
            </a:extLst>
          </p:cNvPr>
          <p:cNvPicPr>
            <a:picLocks noChangeAspect="1"/>
          </p:cNvPicPr>
          <p:nvPr/>
        </p:nvPicPr>
        <p:blipFill rotWithShape="1">
          <a:blip r:embed="rId8">
            <a:extLst>
              <a:ext uri="{28A0092B-C50C-407E-A947-70E740481C1C}">
                <a14:useLocalDpi xmlns:a14="http://schemas.microsoft.com/office/drawing/2010/main" val="0"/>
              </a:ext>
            </a:extLst>
          </a:blip>
          <a:srcRect l="4353" r="6702"/>
          <a:stretch/>
        </p:blipFill>
        <p:spPr>
          <a:xfrm>
            <a:off x="10236009" y="8429350"/>
            <a:ext cx="2417293" cy="2038318"/>
          </a:xfrm>
          <a:prstGeom prst="rect">
            <a:avLst/>
          </a:prstGeom>
          <a:ln w="38100">
            <a:solidFill>
              <a:srgbClr val="F622B9"/>
            </a:solidFill>
          </a:ln>
        </p:spPr>
      </p:pic>
      <p:pic>
        <p:nvPicPr>
          <p:cNvPr id="112" name="Picture 111" descr="Chart, line chart&#10;&#10;Description automatically generated">
            <a:extLst>
              <a:ext uri="{FF2B5EF4-FFF2-40B4-BE49-F238E27FC236}">
                <a16:creationId xmlns:a16="http://schemas.microsoft.com/office/drawing/2014/main" id="{F0D0E759-AEFF-C562-B653-E94979DD4DAD}"/>
              </a:ext>
            </a:extLst>
          </p:cNvPr>
          <p:cNvPicPr>
            <a:picLocks noChangeAspect="1"/>
          </p:cNvPicPr>
          <p:nvPr/>
        </p:nvPicPr>
        <p:blipFill rotWithShape="1">
          <a:blip r:embed="rId9">
            <a:extLst>
              <a:ext uri="{28A0092B-C50C-407E-A947-70E740481C1C}">
                <a14:useLocalDpi xmlns:a14="http://schemas.microsoft.com/office/drawing/2010/main" val="0"/>
              </a:ext>
            </a:extLst>
          </a:blip>
          <a:srcRect l="2438" r="6261"/>
          <a:stretch/>
        </p:blipFill>
        <p:spPr>
          <a:xfrm>
            <a:off x="15201412" y="11621461"/>
            <a:ext cx="2398317" cy="1970122"/>
          </a:xfrm>
          <a:prstGeom prst="rect">
            <a:avLst/>
          </a:prstGeom>
          <a:ln w="38100">
            <a:solidFill>
              <a:srgbClr val="92D050"/>
            </a:solidFill>
          </a:ln>
        </p:spPr>
      </p:pic>
      <p:sp>
        <p:nvSpPr>
          <p:cNvPr id="72" name="Text Box 529">
            <a:extLst>
              <a:ext uri="{FF2B5EF4-FFF2-40B4-BE49-F238E27FC236}">
                <a16:creationId xmlns:a16="http://schemas.microsoft.com/office/drawing/2014/main" id="{E233A3CA-87EB-EF9E-49EA-554E14C87688}"/>
              </a:ext>
            </a:extLst>
          </p:cNvPr>
          <p:cNvSpPr txBox="1">
            <a:spLocks noChangeArrowheads="1"/>
          </p:cNvSpPr>
          <p:nvPr/>
        </p:nvSpPr>
        <p:spPr bwMode="auto">
          <a:xfrm>
            <a:off x="17858046" y="11063015"/>
            <a:ext cx="3696238"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Acknowledgement</a:t>
            </a:r>
          </a:p>
        </p:txBody>
      </p:sp>
      <p:sp>
        <p:nvSpPr>
          <p:cNvPr id="73" name="Text Box 529">
            <a:extLst>
              <a:ext uri="{FF2B5EF4-FFF2-40B4-BE49-F238E27FC236}">
                <a16:creationId xmlns:a16="http://schemas.microsoft.com/office/drawing/2014/main" id="{83A26FE1-1979-E18B-EB31-2C72C0EA5EA6}"/>
              </a:ext>
            </a:extLst>
          </p:cNvPr>
          <p:cNvSpPr txBox="1">
            <a:spLocks noChangeArrowheads="1"/>
          </p:cNvSpPr>
          <p:nvPr/>
        </p:nvSpPr>
        <p:spPr bwMode="auto">
          <a:xfrm>
            <a:off x="376877" y="7874010"/>
            <a:ext cx="4983480"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OBJECTIVE</a:t>
            </a:r>
          </a:p>
        </p:txBody>
      </p:sp>
      <p:sp>
        <p:nvSpPr>
          <p:cNvPr id="12" name="TextBox 11">
            <a:extLst>
              <a:ext uri="{FF2B5EF4-FFF2-40B4-BE49-F238E27FC236}">
                <a16:creationId xmlns:a16="http://schemas.microsoft.com/office/drawing/2014/main" id="{22410E0D-5E46-2F94-77C1-65282F70514D}"/>
              </a:ext>
            </a:extLst>
          </p:cNvPr>
          <p:cNvSpPr txBox="1"/>
          <p:nvPr/>
        </p:nvSpPr>
        <p:spPr>
          <a:xfrm>
            <a:off x="321503" y="8396309"/>
            <a:ext cx="4937497" cy="1384995"/>
          </a:xfrm>
          <a:prstGeom prst="rect">
            <a:avLst/>
          </a:prstGeom>
          <a:noFill/>
        </p:spPr>
        <p:txBody>
          <a:bodyPr wrap="square" rtlCol="0">
            <a:spAutoFit/>
          </a:bodyPr>
          <a:lstStyle/>
          <a:p>
            <a:pPr algn="l"/>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This project aimed to implement </a:t>
            </a:r>
            <a:r>
              <a:rPr lang="en-US" sz="1400" dirty="0">
                <a:solidFill>
                  <a:srgbClr val="000000"/>
                </a:solidFill>
                <a:latin typeface="Arial" panose="020B0604020202020204" pitchFamily="34" charset="0"/>
              </a:rPr>
              <a:t>the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affine image registration algorithm in a block-wise manner for motion estimation on non-contrast-enhanced thyroid and liver fibrosis ultrasound images</a:t>
            </a:r>
            <a:r>
              <a:rPr lang="en-US" sz="1400" dirty="0">
                <a:solidFill>
                  <a:srgbClr val="000000"/>
                </a:solidFill>
                <a:latin typeface="Arial" panose="020B0604020202020204" pitchFamily="34" charset="0"/>
              </a:rPr>
              <a:t>.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The SNR, CNR, and intensity profile at selected ROIs after </a:t>
            </a:r>
            <a:r>
              <a:rPr lang="en-US" sz="1400" dirty="0">
                <a:solidFill>
                  <a:srgbClr val="000000"/>
                </a:solidFill>
                <a:latin typeface="Arial" panose="020B0604020202020204" pitchFamily="34" charset="0"/>
              </a:rPr>
              <a:t>clutter and T</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Times New Roman" pitchFamily="18" charset="0"/>
              </a:rPr>
              <a:t>op-Hat filtering were used to evaluate the effectiveness of the algorithm.</a:t>
            </a:r>
            <a:endParaRPr lang="en-US" dirty="0"/>
          </a:p>
        </p:txBody>
      </p:sp>
      <p:grpSp>
        <p:nvGrpSpPr>
          <p:cNvPr id="106" name="Group 105">
            <a:extLst>
              <a:ext uri="{FF2B5EF4-FFF2-40B4-BE49-F238E27FC236}">
                <a16:creationId xmlns:a16="http://schemas.microsoft.com/office/drawing/2014/main" id="{901DCB3B-EC0F-68A7-73AE-91E263A56686}"/>
              </a:ext>
            </a:extLst>
          </p:cNvPr>
          <p:cNvGrpSpPr/>
          <p:nvPr/>
        </p:nvGrpSpPr>
        <p:grpSpPr>
          <a:xfrm>
            <a:off x="283334" y="10434857"/>
            <a:ext cx="4983480" cy="4313085"/>
            <a:chOff x="5888796" y="2845270"/>
            <a:chExt cx="5029644" cy="4505153"/>
          </a:xfrm>
        </p:grpSpPr>
        <p:sp>
          <p:nvSpPr>
            <p:cNvPr id="38" name="Rectangle 37">
              <a:extLst>
                <a:ext uri="{FF2B5EF4-FFF2-40B4-BE49-F238E27FC236}">
                  <a16:creationId xmlns:a16="http://schemas.microsoft.com/office/drawing/2014/main" id="{0311EDF1-A4AA-4CD0-14EA-548D2DD34C04}"/>
                </a:ext>
              </a:extLst>
            </p:cNvPr>
            <p:cNvSpPr/>
            <p:nvPr/>
          </p:nvSpPr>
          <p:spPr>
            <a:xfrm>
              <a:off x="6345167" y="5026296"/>
              <a:ext cx="1173736" cy="511796"/>
            </a:xfrm>
            <a:prstGeom prst="rect">
              <a:avLst/>
            </a:prstGeom>
            <a:solidFill>
              <a:srgbClr val="FFFFFF"/>
            </a:solidFill>
            <a:ln w="38100" cap="flat" cmpd="sng" algn="ctr">
              <a:solidFill>
                <a:srgbClr val="0057B8"/>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57B8">
                      <a:lumMod val="75000"/>
                    </a:srgbClr>
                  </a:solidFill>
                  <a:effectLst/>
                  <a:uLnTx/>
                  <a:uFillTx/>
                  <a:latin typeface="Arial"/>
                  <a:ea typeface="+mn-ea"/>
                  <a:cs typeface="+mn-cs"/>
                </a:rPr>
                <a:t>IQ data</a:t>
              </a:r>
            </a:p>
          </p:txBody>
        </p:sp>
        <p:sp>
          <p:nvSpPr>
            <p:cNvPr id="40" name="Rectangle 39">
              <a:extLst>
                <a:ext uri="{FF2B5EF4-FFF2-40B4-BE49-F238E27FC236}">
                  <a16:creationId xmlns:a16="http://schemas.microsoft.com/office/drawing/2014/main" id="{79C31064-75D5-5A50-B058-E11FB176FBCB}"/>
                </a:ext>
              </a:extLst>
            </p:cNvPr>
            <p:cNvSpPr/>
            <p:nvPr/>
          </p:nvSpPr>
          <p:spPr>
            <a:xfrm>
              <a:off x="8489863" y="4776803"/>
              <a:ext cx="2327353" cy="418574"/>
            </a:xfrm>
            <a:prstGeom prst="rect">
              <a:avLst/>
            </a:prstGeom>
            <a:solidFill>
              <a:srgbClr val="FFFFFF"/>
            </a:solidFill>
            <a:ln w="38100" cap="flat" cmpd="sng" algn="ctr">
              <a:solidFill>
                <a:srgbClr val="FE5000">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Motion Correction</a:t>
              </a:r>
            </a:p>
          </p:txBody>
        </p:sp>
        <p:sp>
          <p:nvSpPr>
            <p:cNvPr id="43" name="Rectangle 42">
              <a:extLst>
                <a:ext uri="{FF2B5EF4-FFF2-40B4-BE49-F238E27FC236}">
                  <a16:creationId xmlns:a16="http://schemas.microsoft.com/office/drawing/2014/main" id="{FCB8B7CE-3616-0F48-2365-99596AFFC009}"/>
                </a:ext>
              </a:extLst>
            </p:cNvPr>
            <p:cNvSpPr/>
            <p:nvPr/>
          </p:nvSpPr>
          <p:spPr>
            <a:xfrm>
              <a:off x="8400670" y="5952145"/>
              <a:ext cx="2505735" cy="708602"/>
            </a:xfrm>
            <a:prstGeom prst="rect">
              <a:avLst/>
            </a:prstGeom>
            <a:solidFill>
              <a:srgbClr val="FFFFFF"/>
            </a:solidFill>
            <a:ln w="38100" cap="flat" cmpd="sng" algn="ctr">
              <a:solidFill>
                <a:srgbClr val="FE5000">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SVD based Clutter Filtering</a:t>
              </a:r>
            </a:p>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 </a:t>
              </a:r>
            </a:p>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Top-Hat Filtering</a:t>
              </a:r>
            </a:p>
          </p:txBody>
        </p:sp>
        <p:cxnSp>
          <p:nvCxnSpPr>
            <p:cNvPr id="46" name="Connector: Elbow 45">
              <a:extLst>
                <a:ext uri="{FF2B5EF4-FFF2-40B4-BE49-F238E27FC236}">
                  <a16:creationId xmlns:a16="http://schemas.microsoft.com/office/drawing/2014/main" id="{C58911C0-7CF1-1AF0-5874-7EC5815760B9}"/>
                </a:ext>
              </a:extLst>
            </p:cNvPr>
            <p:cNvCxnSpPr>
              <a:cxnSpLocks/>
              <a:stCxn id="38" idx="0"/>
              <a:endCxn id="59" idx="2"/>
            </p:cNvCxnSpPr>
            <p:nvPr/>
          </p:nvCxnSpPr>
          <p:spPr>
            <a:xfrm rot="16200000" flipV="1">
              <a:off x="6798334" y="4892593"/>
              <a:ext cx="264545" cy="2859"/>
            </a:xfrm>
            <a:prstGeom prst="bentConnector3">
              <a:avLst>
                <a:gd name="adj1" fmla="val 50000"/>
              </a:avLst>
            </a:prstGeom>
            <a:noFill/>
            <a:ln w="28575" cap="flat" cmpd="sng" algn="ctr">
              <a:solidFill>
                <a:srgbClr val="000000"/>
              </a:solidFill>
              <a:prstDash val="solid"/>
              <a:tailEnd type="triangle"/>
            </a:ln>
            <a:effectLst/>
          </p:spPr>
        </p:cxnSp>
        <p:cxnSp>
          <p:nvCxnSpPr>
            <p:cNvPr id="47" name="Connector: Elbow 46">
              <a:extLst>
                <a:ext uri="{FF2B5EF4-FFF2-40B4-BE49-F238E27FC236}">
                  <a16:creationId xmlns:a16="http://schemas.microsoft.com/office/drawing/2014/main" id="{4840AF3C-E1EF-8354-B44A-CB14A3BDB4E9}"/>
                </a:ext>
              </a:extLst>
            </p:cNvPr>
            <p:cNvCxnSpPr>
              <a:cxnSpLocks/>
              <a:stCxn id="38" idx="3"/>
              <a:endCxn id="40" idx="1"/>
            </p:cNvCxnSpPr>
            <p:nvPr/>
          </p:nvCxnSpPr>
          <p:spPr>
            <a:xfrm flipV="1">
              <a:off x="7518903" y="4986091"/>
              <a:ext cx="970960" cy="296104"/>
            </a:xfrm>
            <a:prstGeom prst="bentConnector3">
              <a:avLst>
                <a:gd name="adj1" fmla="val 50000"/>
              </a:avLst>
            </a:prstGeom>
            <a:noFill/>
            <a:ln w="28575" cap="flat" cmpd="sng" algn="ctr">
              <a:solidFill>
                <a:srgbClr val="000000"/>
              </a:solidFill>
              <a:prstDash val="solid"/>
              <a:tailEnd type="triangle"/>
            </a:ln>
            <a:effectLst/>
          </p:spPr>
        </p:cxnSp>
        <p:cxnSp>
          <p:nvCxnSpPr>
            <p:cNvPr id="48" name="Connector: Elbow 47">
              <a:extLst>
                <a:ext uri="{FF2B5EF4-FFF2-40B4-BE49-F238E27FC236}">
                  <a16:creationId xmlns:a16="http://schemas.microsoft.com/office/drawing/2014/main" id="{747B4FEB-25B0-B0E7-F132-5B897792F7E2}"/>
                </a:ext>
              </a:extLst>
            </p:cNvPr>
            <p:cNvCxnSpPr>
              <a:cxnSpLocks/>
              <a:stCxn id="59" idx="3"/>
              <a:endCxn id="56" idx="1"/>
            </p:cNvCxnSpPr>
            <p:nvPr/>
          </p:nvCxnSpPr>
          <p:spPr>
            <a:xfrm flipV="1">
              <a:off x="7871316" y="3862876"/>
              <a:ext cx="618547" cy="155994"/>
            </a:xfrm>
            <a:prstGeom prst="bentConnector3">
              <a:avLst>
                <a:gd name="adj1" fmla="val 50000"/>
              </a:avLst>
            </a:prstGeom>
            <a:noFill/>
            <a:ln w="28575" cap="flat" cmpd="sng" algn="ctr">
              <a:solidFill>
                <a:srgbClr val="000000"/>
              </a:solidFill>
              <a:prstDash val="solid"/>
              <a:tailEnd type="triangle"/>
            </a:ln>
            <a:effectLst/>
          </p:spPr>
        </p:cxnSp>
        <p:sp>
          <p:nvSpPr>
            <p:cNvPr id="49" name="Rectangle 48">
              <a:extLst>
                <a:ext uri="{FF2B5EF4-FFF2-40B4-BE49-F238E27FC236}">
                  <a16:creationId xmlns:a16="http://schemas.microsoft.com/office/drawing/2014/main" id="{D6FE92F7-25EC-412C-6B3B-E5B1AD867A38}"/>
                </a:ext>
              </a:extLst>
            </p:cNvPr>
            <p:cNvSpPr/>
            <p:nvPr/>
          </p:nvSpPr>
          <p:spPr>
            <a:xfrm>
              <a:off x="8540947" y="4255375"/>
              <a:ext cx="2225184" cy="334617"/>
            </a:xfrm>
            <a:prstGeom prst="rect">
              <a:avLst/>
            </a:prstGeom>
            <a:solidFill>
              <a:srgbClr val="FFFFFF"/>
            </a:solidFill>
            <a:ln w="38100" cap="flat" cmpd="sng" algn="ctr">
              <a:solidFill>
                <a:srgbClr val="0057B8"/>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57B8">
                      <a:lumMod val="75000"/>
                    </a:srgbClr>
                  </a:solidFill>
                  <a:effectLst/>
                  <a:uLnTx/>
                  <a:uFillTx/>
                  <a:latin typeface="Arial"/>
                  <a:ea typeface="+mn-ea"/>
                  <a:cs typeface="+mn-cs"/>
                </a:rPr>
                <a:t>Displacement Matrices</a:t>
              </a:r>
            </a:p>
          </p:txBody>
        </p:sp>
        <p:sp>
          <p:nvSpPr>
            <p:cNvPr id="50" name="Rectangle 49">
              <a:extLst>
                <a:ext uri="{FF2B5EF4-FFF2-40B4-BE49-F238E27FC236}">
                  <a16:creationId xmlns:a16="http://schemas.microsoft.com/office/drawing/2014/main" id="{43F13E20-8D41-9DC2-8789-CC9679D66D2C}"/>
                </a:ext>
              </a:extLst>
            </p:cNvPr>
            <p:cNvSpPr/>
            <p:nvPr/>
          </p:nvSpPr>
          <p:spPr>
            <a:xfrm>
              <a:off x="8540946" y="5380427"/>
              <a:ext cx="2225184" cy="334617"/>
            </a:xfrm>
            <a:prstGeom prst="rect">
              <a:avLst/>
            </a:prstGeom>
            <a:solidFill>
              <a:srgbClr val="FFFFFF"/>
            </a:solidFill>
            <a:ln w="38100" cap="flat" cmpd="sng" algn="ctr">
              <a:solidFill>
                <a:srgbClr val="0057B8"/>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57B8">
                      <a:lumMod val="75000"/>
                    </a:srgbClr>
                  </a:solidFill>
                  <a:effectLst/>
                  <a:uLnTx/>
                  <a:uFillTx/>
                  <a:latin typeface="Arial"/>
                  <a:ea typeface="+mn-ea"/>
                  <a:cs typeface="+mn-cs"/>
                </a:rPr>
                <a:t>Registered IQ data</a:t>
              </a:r>
            </a:p>
          </p:txBody>
        </p:sp>
        <p:cxnSp>
          <p:nvCxnSpPr>
            <p:cNvPr id="51" name="Connector: Elbow 50">
              <a:extLst>
                <a:ext uri="{FF2B5EF4-FFF2-40B4-BE49-F238E27FC236}">
                  <a16:creationId xmlns:a16="http://schemas.microsoft.com/office/drawing/2014/main" id="{BECC17CC-8C83-25D8-EA84-03A805DF91B1}"/>
                </a:ext>
              </a:extLst>
            </p:cNvPr>
            <p:cNvCxnSpPr>
              <a:cxnSpLocks/>
              <a:stCxn id="56" idx="2"/>
              <a:endCxn id="49" idx="0"/>
            </p:cNvCxnSpPr>
            <p:nvPr/>
          </p:nvCxnSpPr>
          <p:spPr>
            <a:xfrm rot="5400000">
              <a:off x="9561930" y="4163764"/>
              <a:ext cx="183221" cy="1"/>
            </a:xfrm>
            <a:prstGeom prst="bentConnector3">
              <a:avLst>
                <a:gd name="adj1" fmla="val 50000"/>
              </a:avLst>
            </a:prstGeom>
            <a:noFill/>
            <a:ln w="28575" cap="flat" cmpd="sng" algn="ctr">
              <a:solidFill>
                <a:srgbClr val="000000"/>
              </a:solidFill>
              <a:prstDash val="solid"/>
              <a:tailEnd type="triangle"/>
            </a:ln>
            <a:effectLst/>
          </p:spPr>
        </p:cxnSp>
        <p:cxnSp>
          <p:nvCxnSpPr>
            <p:cNvPr id="52" name="Connector: Elbow 51">
              <a:extLst>
                <a:ext uri="{FF2B5EF4-FFF2-40B4-BE49-F238E27FC236}">
                  <a16:creationId xmlns:a16="http://schemas.microsoft.com/office/drawing/2014/main" id="{4275B85A-D6D8-FAC0-5745-8856C40C7F12}"/>
                </a:ext>
              </a:extLst>
            </p:cNvPr>
            <p:cNvCxnSpPr>
              <a:cxnSpLocks/>
              <a:stCxn id="49" idx="2"/>
              <a:endCxn id="40" idx="0"/>
            </p:cNvCxnSpPr>
            <p:nvPr/>
          </p:nvCxnSpPr>
          <p:spPr>
            <a:xfrm rot="16200000" flipH="1">
              <a:off x="9560134" y="4683396"/>
              <a:ext cx="186811" cy="1"/>
            </a:xfrm>
            <a:prstGeom prst="bentConnector3">
              <a:avLst>
                <a:gd name="adj1" fmla="val 50000"/>
              </a:avLst>
            </a:prstGeom>
            <a:noFill/>
            <a:ln w="28575" cap="flat" cmpd="sng" algn="ctr">
              <a:solidFill>
                <a:srgbClr val="000000"/>
              </a:solidFill>
              <a:prstDash val="solid"/>
              <a:tailEnd type="triangle"/>
            </a:ln>
            <a:effectLst/>
          </p:spPr>
        </p:cxnSp>
        <p:cxnSp>
          <p:nvCxnSpPr>
            <p:cNvPr id="53" name="Connector: Elbow 52">
              <a:extLst>
                <a:ext uri="{FF2B5EF4-FFF2-40B4-BE49-F238E27FC236}">
                  <a16:creationId xmlns:a16="http://schemas.microsoft.com/office/drawing/2014/main" id="{4983BD38-621A-59CA-5054-32BB0F8A2085}"/>
                </a:ext>
              </a:extLst>
            </p:cNvPr>
            <p:cNvCxnSpPr>
              <a:cxnSpLocks/>
              <a:stCxn id="40" idx="2"/>
              <a:endCxn id="50" idx="0"/>
            </p:cNvCxnSpPr>
            <p:nvPr/>
          </p:nvCxnSpPr>
          <p:spPr>
            <a:xfrm rot="5400000">
              <a:off x="9561014" y="5287901"/>
              <a:ext cx="185050" cy="2"/>
            </a:xfrm>
            <a:prstGeom prst="bentConnector3">
              <a:avLst>
                <a:gd name="adj1" fmla="val 50000"/>
              </a:avLst>
            </a:prstGeom>
            <a:noFill/>
            <a:ln w="28575" cap="flat" cmpd="sng" algn="ctr">
              <a:solidFill>
                <a:srgbClr val="000000"/>
              </a:solidFill>
              <a:prstDash val="solid"/>
              <a:tailEnd type="triangle"/>
            </a:ln>
            <a:effectLst/>
          </p:spPr>
        </p:cxnSp>
        <p:cxnSp>
          <p:nvCxnSpPr>
            <p:cNvPr id="54" name="Connector: Elbow 53">
              <a:extLst>
                <a:ext uri="{FF2B5EF4-FFF2-40B4-BE49-F238E27FC236}">
                  <a16:creationId xmlns:a16="http://schemas.microsoft.com/office/drawing/2014/main" id="{BB98E3BD-999F-7D5C-A776-D01D6363781D}"/>
                </a:ext>
              </a:extLst>
            </p:cNvPr>
            <p:cNvCxnSpPr>
              <a:cxnSpLocks/>
              <a:stCxn id="50" idx="2"/>
              <a:endCxn id="43" idx="0"/>
            </p:cNvCxnSpPr>
            <p:nvPr/>
          </p:nvCxnSpPr>
          <p:spPr>
            <a:xfrm rot="5400000">
              <a:off x="9534988" y="5833594"/>
              <a:ext cx="237101" cy="12700"/>
            </a:xfrm>
            <a:prstGeom prst="bentConnector3">
              <a:avLst>
                <a:gd name="adj1" fmla="val 50000"/>
              </a:avLst>
            </a:prstGeom>
            <a:noFill/>
            <a:ln w="28575" cap="flat" cmpd="sng" algn="ctr">
              <a:solidFill>
                <a:srgbClr val="000000"/>
              </a:solidFill>
              <a:prstDash val="solid"/>
              <a:tailEnd type="triangle"/>
            </a:ln>
            <a:effectLst/>
          </p:spPr>
        </p:cxnSp>
        <p:cxnSp>
          <p:nvCxnSpPr>
            <p:cNvPr id="55" name="Connector: Elbow 54">
              <a:extLst>
                <a:ext uri="{FF2B5EF4-FFF2-40B4-BE49-F238E27FC236}">
                  <a16:creationId xmlns:a16="http://schemas.microsoft.com/office/drawing/2014/main" id="{0521C752-9183-769E-A547-E33C1894489C}"/>
                </a:ext>
              </a:extLst>
            </p:cNvPr>
            <p:cNvCxnSpPr>
              <a:cxnSpLocks/>
              <a:stCxn id="43" idx="1"/>
              <a:endCxn id="65" idx="3"/>
            </p:cNvCxnSpPr>
            <p:nvPr/>
          </p:nvCxnSpPr>
          <p:spPr>
            <a:xfrm rot="10800000" flipV="1">
              <a:off x="7868122" y="6306446"/>
              <a:ext cx="532548" cy="166736"/>
            </a:xfrm>
            <a:prstGeom prst="bentConnector3">
              <a:avLst>
                <a:gd name="adj1" fmla="val 50000"/>
              </a:avLst>
            </a:prstGeom>
            <a:noFill/>
            <a:ln w="28575" cap="flat" cmpd="sng" algn="ctr">
              <a:solidFill>
                <a:srgbClr val="000000"/>
              </a:solidFill>
              <a:prstDash val="solid"/>
              <a:tailEnd type="triangle"/>
            </a:ln>
            <a:effectLst/>
          </p:spPr>
        </p:cxnSp>
        <p:sp>
          <p:nvSpPr>
            <p:cNvPr id="56" name="Rectangle 55">
              <a:extLst>
                <a:ext uri="{FF2B5EF4-FFF2-40B4-BE49-F238E27FC236}">
                  <a16:creationId xmlns:a16="http://schemas.microsoft.com/office/drawing/2014/main" id="{C4D03436-5AF6-8B8A-7D6C-E8C40253535C}"/>
                </a:ext>
              </a:extLst>
            </p:cNvPr>
            <p:cNvSpPr/>
            <p:nvPr/>
          </p:nvSpPr>
          <p:spPr>
            <a:xfrm>
              <a:off x="8489863" y="3653597"/>
              <a:ext cx="2327353" cy="418557"/>
            </a:xfrm>
            <a:prstGeom prst="rect">
              <a:avLst/>
            </a:prstGeom>
            <a:solidFill>
              <a:srgbClr val="FFFFFF"/>
            </a:solidFill>
            <a:ln w="38100" cap="flat" cmpd="sng" algn="ctr">
              <a:solidFill>
                <a:srgbClr val="FE5000">
                  <a:lumMod val="75000"/>
                </a:srgbClr>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a:ea typeface="+mn-ea"/>
                  <a:cs typeface="+mn-cs"/>
                </a:rPr>
                <a:t>Block-Wise-Affine Motion Estimation</a:t>
              </a:r>
            </a:p>
          </p:txBody>
        </p:sp>
        <p:grpSp>
          <p:nvGrpSpPr>
            <p:cNvPr id="57" name="Group 56">
              <a:extLst>
                <a:ext uri="{FF2B5EF4-FFF2-40B4-BE49-F238E27FC236}">
                  <a16:creationId xmlns:a16="http://schemas.microsoft.com/office/drawing/2014/main" id="{687E7673-A457-AEE0-07EC-00CF0B8C7E2F}"/>
                </a:ext>
              </a:extLst>
            </p:cNvPr>
            <p:cNvGrpSpPr/>
            <p:nvPr/>
          </p:nvGrpSpPr>
          <p:grpSpPr>
            <a:xfrm>
              <a:off x="5987035" y="3275989"/>
              <a:ext cx="1958512" cy="1522539"/>
              <a:chOff x="6322864" y="5100415"/>
              <a:chExt cx="2407896" cy="2271892"/>
            </a:xfrm>
          </p:grpSpPr>
          <p:sp>
            <p:nvSpPr>
              <p:cNvPr id="58" name="TextBox 57">
                <a:extLst>
                  <a:ext uri="{FF2B5EF4-FFF2-40B4-BE49-F238E27FC236}">
                    <a16:creationId xmlns:a16="http://schemas.microsoft.com/office/drawing/2014/main" id="{C333CBA2-CA15-38FB-430F-799ACFA98F96}"/>
                  </a:ext>
                </a:extLst>
              </p:cNvPr>
              <p:cNvSpPr txBox="1"/>
              <p:nvPr/>
            </p:nvSpPr>
            <p:spPr>
              <a:xfrm>
                <a:off x="6343802" y="6893493"/>
                <a:ext cx="2386958" cy="478814"/>
              </a:xfrm>
              <a:prstGeom prst="rect">
                <a:avLst/>
              </a:prstGeom>
              <a:noFill/>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57B8">
                        <a:lumMod val="75000"/>
                      </a:srgbClr>
                    </a:solidFill>
                    <a:effectLst/>
                    <a:uLnTx/>
                    <a:uFillTx/>
                    <a:latin typeface="Arial"/>
                    <a:cs typeface="+mn-cs"/>
                  </a:rPr>
                  <a:t>B-mode Images</a:t>
                </a:r>
              </a:p>
            </p:txBody>
          </p:sp>
          <p:sp>
            <p:nvSpPr>
              <p:cNvPr id="59" name="Rectangle 58">
                <a:extLst>
                  <a:ext uri="{FF2B5EF4-FFF2-40B4-BE49-F238E27FC236}">
                    <a16:creationId xmlns:a16="http://schemas.microsoft.com/office/drawing/2014/main" id="{66D0722D-CD37-6514-CA85-B704C1E0F324}"/>
                  </a:ext>
                </a:extLst>
              </p:cNvPr>
              <p:cNvSpPr/>
              <p:nvPr/>
            </p:nvSpPr>
            <p:spPr>
              <a:xfrm>
                <a:off x="6322864" y="5100415"/>
                <a:ext cx="2316633" cy="2217016"/>
              </a:xfrm>
              <a:prstGeom prst="rect">
                <a:avLst/>
              </a:prstGeom>
              <a:noFill/>
              <a:ln w="38100" cap="flat" cmpd="sng" algn="ctr">
                <a:solidFill>
                  <a:srgbClr val="0057B8"/>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57B8">
                      <a:lumMod val="75000"/>
                    </a:srgbClr>
                  </a:solidFill>
                  <a:effectLst/>
                  <a:uLnTx/>
                  <a:uFillTx/>
                  <a:latin typeface="Arial"/>
                  <a:ea typeface="+mn-ea"/>
                  <a:cs typeface="+mn-cs"/>
                </a:endParaRPr>
              </a:p>
            </p:txBody>
          </p:sp>
          <p:pic>
            <p:nvPicPr>
              <p:cNvPr id="60" name="Picture 59">
                <a:extLst>
                  <a:ext uri="{FF2B5EF4-FFF2-40B4-BE49-F238E27FC236}">
                    <a16:creationId xmlns:a16="http://schemas.microsoft.com/office/drawing/2014/main" id="{65EE19F8-573F-C6D2-21DE-BB8142F81BA0}"/>
                  </a:ext>
                </a:extLst>
              </p:cNvPr>
              <p:cNvPicPr>
                <a:picLocks noChangeAspect="1"/>
              </p:cNvPicPr>
              <p:nvPr/>
            </p:nvPicPr>
            <p:blipFill>
              <a:blip r:embed="rId10"/>
              <a:stretch>
                <a:fillRect/>
              </a:stretch>
            </p:blipFill>
            <p:spPr>
              <a:xfrm>
                <a:off x="6478039" y="5193577"/>
                <a:ext cx="1946751" cy="1602154"/>
              </a:xfrm>
              <a:prstGeom prst="rect">
                <a:avLst/>
              </a:prstGeom>
            </p:spPr>
          </p:pic>
          <p:pic>
            <p:nvPicPr>
              <p:cNvPr id="61" name="Picture 60">
                <a:extLst>
                  <a:ext uri="{FF2B5EF4-FFF2-40B4-BE49-F238E27FC236}">
                    <a16:creationId xmlns:a16="http://schemas.microsoft.com/office/drawing/2014/main" id="{433FFCA6-16E3-9580-BAE2-B07FAFC5A764}"/>
                  </a:ext>
                </a:extLst>
              </p:cNvPr>
              <p:cNvPicPr>
                <a:picLocks noChangeAspect="1"/>
              </p:cNvPicPr>
              <p:nvPr/>
            </p:nvPicPr>
            <p:blipFill>
              <a:blip r:embed="rId10"/>
              <a:stretch>
                <a:fillRect/>
              </a:stretch>
            </p:blipFill>
            <p:spPr>
              <a:xfrm>
                <a:off x="6559813" y="5301437"/>
                <a:ext cx="1946751" cy="1602154"/>
              </a:xfrm>
              <a:prstGeom prst="rect">
                <a:avLst/>
              </a:prstGeom>
            </p:spPr>
          </p:pic>
          <p:pic>
            <p:nvPicPr>
              <p:cNvPr id="62" name="Picture 61">
                <a:extLst>
                  <a:ext uri="{FF2B5EF4-FFF2-40B4-BE49-F238E27FC236}">
                    <a16:creationId xmlns:a16="http://schemas.microsoft.com/office/drawing/2014/main" id="{34D71066-595F-679A-972E-EEF4F7E8891B}"/>
                  </a:ext>
                </a:extLst>
              </p:cNvPr>
              <p:cNvPicPr>
                <a:picLocks noChangeAspect="1"/>
              </p:cNvPicPr>
              <p:nvPr/>
            </p:nvPicPr>
            <p:blipFill>
              <a:blip r:embed="rId10"/>
              <a:stretch>
                <a:fillRect/>
              </a:stretch>
            </p:blipFill>
            <p:spPr>
              <a:xfrm>
                <a:off x="6665793" y="5346113"/>
                <a:ext cx="1828834" cy="1602154"/>
              </a:xfrm>
              <a:prstGeom prst="rect">
                <a:avLst/>
              </a:prstGeom>
            </p:spPr>
          </p:pic>
        </p:grpSp>
        <p:grpSp>
          <p:nvGrpSpPr>
            <p:cNvPr id="63" name="Group 62">
              <a:extLst>
                <a:ext uri="{FF2B5EF4-FFF2-40B4-BE49-F238E27FC236}">
                  <a16:creationId xmlns:a16="http://schemas.microsoft.com/office/drawing/2014/main" id="{A4C5C7F2-DF5F-C007-6E2C-CFA038DFA07A}"/>
                </a:ext>
              </a:extLst>
            </p:cNvPr>
            <p:cNvGrpSpPr/>
            <p:nvPr/>
          </p:nvGrpSpPr>
          <p:grpSpPr>
            <a:xfrm>
              <a:off x="5943886" y="5652601"/>
              <a:ext cx="1924236" cy="1697822"/>
              <a:chOff x="4338501" y="8819612"/>
              <a:chExt cx="2798695" cy="2595127"/>
            </a:xfrm>
          </p:grpSpPr>
          <p:sp>
            <p:nvSpPr>
              <p:cNvPr id="64" name="TextBox 63">
                <a:extLst>
                  <a:ext uri="{FF2B5EF4-FFF2-40B4-BE49-F238E27FC236}">
                    <a16:creationId xmlns:a16="http://schemas.microsoft.com/office/drawing/2014/main" id="{28F9F557-33A9-91B4-A5F3-B825A7394BFB}"/>
                  </a:ext>
                </a:extLst>
              </p:cNvPr>
              <p:cNvSpPr txBox="1"/>
              <p:nvPr/>
            </p:nvSpPr>
            <p:spPr>
              <a:xfrm>
                <a:off x="4338501" y="10923352"/>
                <a:ext cx="2798694" cy="491387"/>
              </a:xfrm>
              <a:prstGeom prst="rect">
                <a:avLst/>
              </a:prstGeom>
              <a:noFill/>
            </p:spPr>
            <p:txBody>
              <a:bodyPr wrap="square" rtlCol="0">
                <a:spAutoFit/>
              </a:bodyPr>
              <a:lstStyle/>
              <a:p>
                <a:pPr marL="0" marR="0" lvl="0" indent="0" defTabSz="1218987" eaLnBrk="1" fontAlgn="auto" latinLnBrk="0" hangingPunct="1">
                  <a:lnSpc>
                    <a:spcPct val="100000"/>
                  </a:lnSpc>
                  <a:spcBef>
                    <a:spcPts val="0"/>
                  </a:spcBef>
                  <a:spcAft>
                    <a:spcPts val="0"/>
                  </a:spcAft>
                  <a:buClrTx/>
                  <a:buSzTx/>
                  <a:buFontTx/>
                  <a:buNone/>
                  <a:tabLst/>
                  <a:defRPr/>
                </a:pPr>
                <a:r>
                  <a:rPr lang="en-US" sz="1400" kern="0" dirty="0">
                    <a:solidFill>
                      <a:srgbClr val="0057B8">
                        <a:lumMod val="75000"/>
                      </a:srgbClr>
                    </a:solidFill>
                    <a:latin typeface="Arial"/>
                    <a:cs typeface="+mn-cs"/>
                  </a:rPr>
                  <a:t>After Filtering</a:t>
                </a:r>
                <a:endParaRPr kumimoji="0" lang="en-US" sz="1400" b="0" i="0" u="none" strike="noStrike" kern="0" cap="none" spc="0" normalizeH="0" baseline="0" noProof="0" dirty="0">
                  <a:ln>
                    <a:noFill/>
                  </a:ln>
                  <a:solidFill>
                    <a:srgbClr val="0057B8">
                      <a:lumMod val="75000"/>
                    </a:srgbClr>
                  </a:solidFill>
                  <a:effectLst/>
                  <a:uLnTx/>
                  <a:uFillTx/>
                  <a:latin typeface="Arial"/>
                  <a:cs typeface="+mn-cs"/>
                </a:endParaRPr>
              </a:p>
            </p:txBody>
          </p:sp>
          <p:sp>
            <p:nvSpPr>
              <p:cNvPr id="65" name="Rectangle 64">
                <a:extLst>
                  <a:ext uri="{FF2B5EF4-FFF2-40B4-BE49-F238E27FC236}">
                    <a16:creationId xmlns:a16="http://schemas.microsoft.com/office/drawing/2014/main" id="{6F6223B5-D440-3136-94E3-553988C1B572}"/>
                  </a:ext>
                </a:extLst>
              </p:cNvPr>
              <p:cNvSpPr/>
              <p:nvPr/>
            </p:nvSpPr>
            <p:spPr>
              <a:xfrm>
                <a:off x="4345631" y="8819612"/>
                <a:ext cx="2791565" cy="2508538"/>
              </a:xfrm>
              <a:prstGeom prst="rect">
                <a:avLst/>
              </a:prstGeom>
              <a:noFill/>
              <a:ln w="38100" cap="flat" cmpd="sng" algn="ctr">
                <a:solidFill>
                  <a:srgbClr val="0057B8"/>
                </a:solidFill>
                <a:prstDash val="solid"/>
              </a:ln>
              <a:effectLst>
                <a:outerShdw blurRad="40000" dist="20000" dir="5400000" rotWithShape="0">
                  <a:srgbClr val="000000">
                    <a:alpha val="38000"/>
                  </a:srgbClr>
                </a:outerShdw>
              </a:effectLst>
            </p:spPr>
            <p:txBody>
              <a:bodyPr rtlCol="0" anchor="ctr"/>
              <a:lstStyle/>
              <a:p>
                <a:pPr marL="0" marR="0" lvl="0" indent="0" defTabSz="1218987"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0057B8">
                      <a:lumMod val="75000"/>
                    </a:srgbClr>
                  </a:solidFill>
                  <a:effectLst/>
                  <a:uLnTx/>
                  <a:uFillTx/>
                  <a:latin typeface="Arial"/>
                  <a:ea typeface="+mn-ea"/>
                  <a:cs typeface="+mn-cs"/>
                </a:endParaRPr>
              </a:p>
            </p:txBody>
          </p:sp>
          <p:pic>
            <p:nvPicPr>
              <p:cNvPr id="66" name="Picture 65">
                <a:extLst>
                  <a:ext uri="{FF2B5EF4-FFF2-40B4-BE49-F238E27FC236}">
                    <a16:creationId xmlns:a16="http://schemas.microsoft.com/office/drawing/2014/main" id="{A865CABE-575E-594E-2D0B-3D45BF5D500A}"/>
                  </a:ext>
                </a:extLst>
              </p:cNvPr>
              <p:cNvPicPr>
                <a:picLocks noChangeAspect="1"/>
              </p:cNvPicPr>
              <p:nvPr/>
            </p:nvPicPr>
            <p:blipFill>
              <a:blip r:embed="rId11"/>
              <a:stretch>
                <a:fillRect/>
              </a:stretch>
            </p:blipFill>
            <p:spPr>
              <a:xfrm>
                <a:off x="4455460" y="8900673"/>
                <a:ext cx="2580842" cy="2105597"/>
              </a:xfrm>
              <a:prstGeom prst="rect">
                <a:avLst/>
              </a:prstGeom>
            </p:spPr>
          </p:pic>
        </p:grpSp>
        <p:sp>
          <p:nvSpPr>
            <p:cNvPr id="90" name="Text Box 529">
              <a:extLst>
                <a:ext uri="{FF2B5EF4-FFF2-40B4-BE49-F238E27FC236}">
                  <a16:creationId xmlns:a16="http://schemas.microsoft.com/office/drawing/2014/main" id="{58D3DFD3-16BD-987F-518C-7408E7CE0C28}"/>
                </a:ext>
              </a:extLst>
            </p:cNvPr>
            <p:cNvSpPr txBox="1">
              <a:spLocks noChangeArrowheads="1"/>
            </p:cNvSpPr>
            <p:nvPr/>
          </p:nvSpPr>
          <p:spPr bwMode="auto">
            <a:xfrm>
              <a:off x="5888796" y="2845270"/>
              <a:ext cx="5029644" cy="381874"/>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400" b="1" dirty="0">
                  <a:solidFill>
                    <a:schemeClr val="accent1"/>
                  </a:solidFill>
                </a:rPr>
                <a:t>Fig 1. Processing Pipeline </a:t>
              </a:r>
            </a:p>
          </p:txBody>
        </p:sp>
      </p:grpSp>
      <p:sp>
        <p:nvSpPr>
          <p:cNvPr id="92" name="Text Box 529">
            <a:extLst>
              <a:ext uri="{FF2B5EF4-FFF2-40B4-BE49-F238E27FC236}">
                <a16:creationId xmlns:a16="http://schemas.microsoft.com/office/drawing/2014/main" id="{E0A51FD5-726A-1C2E-EA63-5E49FD3566B7}"/>
              </a:ext>
            </a:extLst>
          </p:cNvPr>
          <p:cNvSpPr txBox="1">
            <a:spLocks noChangeArrowheads="1"/>
          </p:cNvSpPr>
          <p:nvPr/>
        </p:nvSpPr>
        <p:spPr bwMode="auto">
          <a:xfrm>
            <a:off x="16246180" y="8711325"/>
            <a:ext cx="5148724" cy="548640"/>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conclusion</a:t>
            </a:r>
          </a:p>
        </p:txBody>
      </p:sp>
      <p:sp>
        <p:nvSpPr>
          <p:cNvPr id="96" name="Text Box 529">
            <a:extLst>
              <a:ext uri="{FF2B5EF4-FFF2-40B4-BE49-F238E27FC236}">
                <a16:creationId xmlns:a16="http://schemas.microsoft.com/office/drawing/2014/main" id="{B4C9EFB2-6734-B9FE-EC43-FBB8B9006DDC}"/>
              </a:ext>
            </a:extLst>
          </p:cNvPr>
          <p:cNvSpPr txBox="1">
            <a:spLocks noChangeArrowheads="1"/>
          </p:cNvSpPr>
          <p:nvPr/>
        </p:nvSpPr>
        <p:spPr bwMode="auto">
          <a:xfrm>
            <a:off x="10123112" y="5563236"/>
            <a:ext cx="2703999"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4. Intensity Profile at ROI A</a:t>
            </a:r>
          </a:p>
        </p:txBody>
      </p:sp>
      <p:sp>
        <p:nvSpPr>
          <p:cNvPr id="99" name="Text Box 529">
            <a:extLst>
              <a:ext uri="{FF2B5EF4-FFF2-40B4-BE49-F238E27FC236}">
                <a16:creationId xmlns:a16="http://schemas.microsoft.com/office/drawing/2014/main" id="{8FD5705A-BAC4-5A44-D855-D6C441ABADE3}"/>
              </a:ext>
            </a:extLst>
          </p:cNvPr>
          <p:cNvSpPr txBox="1">
            <a:spLocks noChangeArrowheads="1"/>
          </p:cNvSpPr>
          <p:nvPr/>
        </p:nvSpPr>
        <p:spPr bwMode="auto">
          <a:xfrm>
            <a:off x="12832334" y="5547039"/>
            <a:ext cx="2703999"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5. Intensity Profile at ROI B</a:t>
            </a:r>
          </a:p>
        </p:txBody>
      </p:sp>
      <p:sp>
        <p:nvSpPr>
          <p:cNvPr id="101" name="Text Box 529">
            <a:extLst>
              <a:ext uri="{FF2B5EF4-FFF2-40B4-BE49-F238E27FC236}">
                <a16:creationId xmlns:a16="http://schemas.microsoft.com/office/drawing/2014/main" id="{D533FF56-D3A6-6AE4-89B7-DD6156FE0457}"/>
              </a:ext>
            </a:extLst>
          </p:cNvPr>
          <p:cNvSpPr txBox="1">
            <a:spLocks noChangeArrowheads="1"/>
          </p:cNvSpPr>
          <p:nvPr/>
        </p:nvSpPr>
        <p:spPr bwMode="auto">
          <a:xfrm>
            <a:off x="10044245" y="8079215"/>
            <a:ext cx="2743047"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6. Intensity Profile at ROI C</a:t>
            </a:r>
          </a:p>
        </p:txBody>
      </p:sp>
      <p:sp>
        <p:nvSpPr>
          <p:cNvPr id="103" name="Text Box 529">
            <a:extLst>
              <a:ext uri="{FF2B5EF4-FFF2-40B4-BE49-F238E27FC236}">
                <a16:creationId xmlns:a16="http://schemas.microsoft.com/office/drawing/2014/main" id="{00366539-2798-29FF-823B-4226EA648887}"/>
              </a:ext>
            </a:extLst>
          </p:cNvPr>
          <p:cNvSpPr txBox="1">
            <a:spLocks noChangeArrowheads="1"/>
          </p:cNvSpPr>
          <p:nvPr/>
        </p:nvSpPr>
        <p:spPr bwMode="auto">
          <a:xfrm>
            <a:off x="12859659" y="8150365"/>
            <a:ext cx="2743047"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7. SNR, CNR before and after Motion-Correction</a:t>
            </a:r>
          </a:p>
        </p:txBody>
      </p:sp>
      <p:pic>
        <p:nvPicPr>
          <p:cNvPr id="74" name="Picture 73">
            <a:extLst>
              <a:ext uri="{FF2B5EF4-FFF2-40B4-BE49-F238E27FC236}">
                <a16:creationId xmlns:a16="http://schemas.microsoft.com/office/drawing/2014/main" id="{FFCF475D-AF52-DEFC-B1A4-BB58D4935DB4}"/>
              </a:ext>
            </a:extLst>
          </p:cNvPr>
          <p:cNvPicPr>
            <a:picLocks noChangeAspect="1"/>
          </p:cNvPicPr>
          <p:nvPr/>
        </p:nvPicPr>
        <p:blipFill>
          <a:blip r:embed="rId12"/>
          <a:stretch>
            <a:fillRect/>
          </a:stretch>
        </p:blipFill>
        <p:spPr>
          <a:xfrm>
            <a:off x="6067547" y="8707482"/>
            <a:ext cx="3331345" cy="1926154"/>
          </a:xfrm>
          <a:prstGeom prst="rect">
            <a:avLst/>
          </a:prstGeom>
        </p:spPr>
      </p:pic>
      <p:sp>
        <p:nvSpPr>
          <p:cNvPr id="75" name="Rectangle 74">
            <a:extLst>
              <a:ext uri="{FF2B5EF4-FFF2-40B4-BE49-F238E27FC236}">
                <a16:creationId xmlns:a16="http://schemas.microsoft.com/office/drawing/2014/main" id="{848454F8-5A0D-F159-6C31-87830DF1F308}"/>
              </a:ext>
            </a:extLst>
          </p:cNvPr>
          <p:cNvSpPr/>
          <p:nvPr/>
        </p:nvSpPr>
        <p:spPr>
          <a:xfrm>
            <a:off x="9338666" y="5979593"/>
            <a:ext cx="212696" cy="190535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0" name="Picture 69">
            <a:extLst>
              <a:ext uri="{FF2B5EF4-FFF2-40B4-BE49-F238E27FC236}">
                <a16:creationId xmlns:a16="http://schemas.microsoft.com/office/drawing/2014/main" id="{50BAA269-E9E1-3453-CBF7-174ACA448B19}"/>
              </a:ext>
            </a:extLst>
          </p:cNvPr>
          <p:cNvPicPr>
            <a:picLocks noChangeAspect="1"/>
          </p:cNvPicPr>
          <p:nvPr/>
        </p:nvPicPr>
        <p:blipFill>
          <a:blip r:embed="rId13"/>
          <a:stretch>
            <a:fillRect/>
          </a:stretch>
        </p:blipFill>
        <p:spPr>
          <a:xfrm>
            <a:off x="6180278" y="5979593"/>
            <a:ext cx="3343368" cy="1905358"/>
          </a:xfrm>
          <a:prstGeom prst="rect">
            <a:avLst/>
          </a:prstGeom>
        </p:spPr>
      </p:pic>
      <p:sp>
        <p:nvSpPr>
          <p:cNvPr id="76" name="TextBox 75">
            <a:extLst>
              <a:ext uri="{FF2B5EF4-FFF2-40B4-BE49-F238E27FC236}">
                <a16:creationId xmlns:a16="http://schemas.microsoft.com/office/drawing/2014/main" id="{BBA00A33-4A21-B6E5-5E6B-7726957E0909}"/>
              </a:ext>
            </a:extLst>
          </p:cNvPr>
          <p:cNvSpPr txBox="1"/>
          <p:nvPr/>
        </p:nvSpPr>
        <p:spPr>
          <a:xfrm>
            <a:off x="5828040" y="6007293"/>
            <a:ext cx="4047843" cy="498598"/>
          </a:xfrm>
          <a:prstGeom prst="rect">
            <a:avLst/>
          </a:prstGeom>
          <a:noFill/>
        </p:spPr>
        <p:txBody>
          <a:bodyPr wrap="square" rtlCol="0">
            <a:spAutoFit/>
          </a:bodyPr>
          <a:lstStyle/>
          <a:p>
            <a:r>
              <a:rPr lang="en-US" sz="1200" b="1" dirty="0">
                <a:solidFill>
                  <a:srgbClr val="0931FB"/>
                </a:solidFill>
              </a:rPr>
              <a:t>-ROI A</a:t>
            </a:r>
            <a:r>
              <a:rPr lang="en-US" sz="1200" dirty="0"/>
              <a:t>, </a:t>
            </a:r>
            <a:r>
              <a:rPr lang="en-US" sz="1200" b="1" dirty="0">
                <a:solidFill>
                  <a:srgbClr val="50F729"/>
                </a:solidFill>
              </a:rPr>
              <a:t>-ROI B</a:t>
            </a:r>
            <a:r>
              <a:rPr lang="en-US" sz="1200" dirty="0"/>
              <a:t>, </a:t>
            </a:r>
            <a:r>
              <a:rPr lang="en-US" sz="1200" b="1" dirty="0">
                <a:solidFill>
                  <a:srgbClr val="F622B9"/>
                </a:solidFill>
              </a:rPr>
              <a:t>-ROI C</a:t>
            </a:r>
            <a:r>
              <a:rPr lang="en-US" sz="1200" dirty="0"/>
              <a:t>,</a:t>
            </a:r>
            <a:r>
              <a:rPr lang="en-US" sz="1200" b="1" dirty="0">
                <a:solidFill>
                  <a:srgbClr val="8EFEFB"/>
                </a:solidFill>
              </a:rPr>
              <a:t> -Signal</a:t>
            </a:r>
            <a:r>
              <a:rPr lang="en-US" sz="1200" dirty="0"/>
              <a:t>, </a:t>
            </a:r>
            <a:r>
              <a:rPr lang="en-US" sz="1200" b="1" dirty="0">
                <a:solidFill>
                  <a:srgbClr val="FF0000"/>
                </a:solidFill>
              </a:rPr>
              <a:t>-Background </a:t>
            </a:r>
          </a:p>
          <a:p>
            <a:endParaRPr lang="en-US" sz="1200" dirty="0"/>
          </a:p>
        </p:txBody>
      </p:sp>
      <p:grpSp>
        <p:nvGrpSpPr>
          <p:cNvPr id="3" name="Group 2">
            <a:extLst>
              <a:ext uri="{FF2B5EF4-FFF2-40B4-BE49-F238E27FC236}">
                <a16:creationId xmlns:a16="http://schemas.microsoft.com/office/drawing/2014/main" id="{0AF4A3EF-9F04-091C-308F-99B2948C8B0D}"/>
              </a:ext>
            </a:extLst>
          </p:cNvPr>
          <p:cNvGrpSpPr/>
          <p:nvPr/>
        </p:nvGrpSpPr>
        <p:grpSpPr>
          <a:xfrm>
            <a:off x="5711976" y="8308645"/>
            <a:ext cx="4388308" cy="2678866"/>
            <a:chOff x="5837051" y="6603862"/>
            <a:chExt cx="4547032" cy="2755381"/>
          </a:xfrm>
        </p:grpSpPr>
        <p:pic>
          <p:nvPicPr>
            <p:cNvPr id="84" name="Picture 83" descr="Chart&#10;&#10;Description automatically generated with medium confidence">
              <a:extLst>
                <a:ext uri="{FF2B5EF4-FFF2-40B4-BE49-F238E27FC236}">
                  <a16:creationId xmlns:a16="http://schemas.microsoft.com/office/drawing/2014/main" id="{96DF67BA-A665-C2D8-AE41-C8F45A0AC208}"/>
                </a:ext>
              </a:extLst>
            </p:cNvPr>
            <p:cNvPicPr>
              <a:picLocks noChangeAspect="1"/>
            </p:cNvPicPr>
            <p:nvPr/>
          </p:nvPicPr>
          <p:blipFill rotWithShape="1">
            <a:blip r:embed="rId14">
              <a:extLst>
                <a:ext uri="{28A0092B-C50C-407E-A947-70E740481C1C}">
                  <a14:useLocalDpi xmlns:a14="http://schemas.microsoft.com/office/drawing/2010/main" val="0"/>
                </a:ext>
              </a:extLst>
            </a:blip>
            <a:srcRect l="3835" t="17499" r="4809" b="12566"/>
            <a:stretch/>
          </p:blipFill>
          <p:spPr>
            <a:xfrm>
              <a:off x="5837051" y="6748610"/>
              <a:ext cx="4547032" cy="2610633"/>
            </a:xfrm>
            <a:prstGeom prst="rect">
              <a:avLst/>
            </a:prstGeom>
          </p:spPr>
        </p:pic>
        <p:sp>
          <p:nvSpPr>
            <p:cNvPr id="97" name="TextBox 96">
              <a:extLst>
                <a:ext uri="{FF2B5EF4-FFF2-40B4-BE49-F238E27FC236}">
                  <a16:creationId xmlns:a16="http://schemas.microsoft.com/office/drawing/2014/main" id="{9A7813D3-48D2-B9C1-6EAE-F561DF57F08E}"/>
                </a:ext>
              </a:extLst>
            </p:cNvPr>
            <p:cNvSpPr txBox="1"/>
            <p:nvPr/>
          </p:nvSpPr>
          <p:spPr>
            <a:xfrm>
              <a:off x="6220724" y="6603862"/>
              <a:ext cx="3552976" cy="314741"/>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1400" b="1" dirty="0">
                  <a:solidFill>
                    <a:schemeClr val="accent1"/>
                  </a:solidFill>
                </a:rPr>
                <a:t>Fig 3. Registered Thyroid Vessels</a:t>
              </a:r>
            </a:p>
          </p:txBody>
        </p:sp>
        <p:pic>
          <p:nvPicPr>
            <p:cNvPr id="87" name="Picture 86">
              <a:extLst>
                <a:ext uri="{FF2B5EF4-FFF2-40B4-BE49-F238E27FC236}">
                  <a16:creationId xmlns:a16="http://schemas.microsoft.com/office/drawing/2014/main" id="{5C668981-038A-51FB-42E9-AEA6328CA5BA}"/>
                </a:ext>
              </a:extLst>
            </p:cNvPr>
            <p:cNvPicPr>
              <a:picLocks noChangeAspect="1"/>
            </p:cNvPicPr>
            <p:nvPr/>
          </p:nvPicPr>
          <p:blipFill>
            <a:blip r:embed="rId15"/>
            <a:stretch>
              <a:fillRect/>
            </a:stretch>
          </p:blipFill>
          <p:spPr>
            <a:xfrm>
              <a:off x="6205483" y="6902498"/>
              <a:ext cx="3480127" cy="1991658"/>
            </a:xfrm>
            <a:prstGeom prst="rect">
              <a:avLst/>
            </a:prstGeom>
          </p:spPr>
        </p:pic>
      </p:grpSp>
      <p:pic>
        <p:nvPicPr>
          <p:cNvPr id="80" name="Picture 79" descr="Graphical user interface, chart, line chart&#10;&#10;Description automatically generated">
            <a:extLst>
              <a:ext uri="{FF2B5EF4-FFF2-40B4-BE49-F238E27FC236}">
                <a16:creationId xmlns:a16="http://schemas.microsoft.com/office/drawing/2014/main" id="{03C7F7EB-B03F-D03F-6188-39C094D3C519}"/>
              </a:ext>
            </a:extLst>
          </p:cNvPr>
          <p:cNvPicPr>
            <a:picLocks noChangeAspect="1"/>
          </p:cNvPicPr>
          <p:nvPr/>
        </p:nvPicPr>
        <p:blipFill rotWithShape="1">
          <a:blip r:embed="rId16">
            <a:extLst>
              <a:ext uri="{28A0092B-C50C-407E-A947-70E740481C1C}">
                <a14:useLocalDpi xmlns:a14="http://schemas.microsoft.com/office/drawing/2010/main" val="0"/>
              </a:ext>
            </a:extLst>
          </a:blip>
          <a:srcRect l="2060" r="6565"/>
          <a:stretch/>
        </p:blipFill>
        <p:spPr>
          <a:xfrm>
            <a:off x="12984423" y="5890082"/>
            <a:ext cx="2476823" cy="2045697"/>
          </a:xfrm>
          <a:prstGeom prst="rect">
            <a:avLst/>
          </a:prstGeom>
          <a:ln w="38100">
            <a:solidFill>
              <a:srgbClr val="92D050"/>
            </a:solidFill>
          </a:ln>
        </p:spPr>
      </p:pic>
      <p:grpSp>
        <p:nvGrpSpPr>
          <p:cNvPr id="88" name="Group 87">
            <a:extLst>
              <a:ext uri="{FF2B5EF4-FFF2-40B4-BE49-F238E27FC236}">
                <a16:creationId xmlns:a16="http://schemas.microsoft.com/office/drawing/2014/main" id="{F85A0F14-B4FC-EF84-7C1F-C7B4381F628F}"/>
              </a:ext>
            </a:extLst>
          </p:cNvPr>
          <p:cNvGrpSpPr/>
          <p:nvPr/>
        </p:nvGrpSpPr>
        <p:grpSpPr>
          <a:xfrm>
            <a:off x="5443471" y="11614229"/>
            <a:ext cx="3547772" cy="3940498"/>
            <a:chOff x="5571067" y="11738213"/>
            <a:chExt cx="3547772" cy="3940498"/>
          </a:xfrm>
        </p:grpSpPr>
        <p:grpSp>
          <p:nvGrpSpPr>
            <p:cNvPr id="127" name="Group 126">
              <a:extLst>
                <a:ext uri="{FF2B5EF4-FFF2-40B4-BE49-F238E27FC236}">
                  <a16:creationId xmlns:a16="http://schemas.microsoft.com/office/drawing/2014/main" id="{9528E4D1-64C7-32DE-9D1D-1728F0F5E866}"/>
                </a:ext>
              </a:extLst>
            </p:cNvPr>
            <p:cNvGrpSpPr/>
            <p:nvPr/>
          </p:nvGrpSpPr>
          <p:grpSpPr>
            <a:xfrm>
              <a:off x="5571067" y="11738213"/>
              <a:ext cx="3547772" cy="3940498"/>
              <a:chOff x="11188963" y="3463138"/>
              <a:chExt cx="3061702" cy="3348366"/>
            </a:xfrm>
          </p:grpSpPr>
          <p:pic>
            <p:nvPicPr>
              <p:cNvPr id="102" name="Picture 101" descr="A screenshot of a computer&#10;&#10;Description automatically generated with low confidence">
                <a:extLst>
                  <a:ext uri="{FF2B5EF4-FFF2-40B4-BE49-F238E27FC236}">
                    <a16:creationId xmlns:a16="http://schemas.microsoft.com/office/drawing/2014/main" id="{67EADE6A-5171-4F49-2096-245ADDEBC9AC}"/>
                  </a:ext>
                </a:extLst>
              </p:cNvPr>
              <p:cNvPicPr>
                <a:picLocks noChangeAspect="1"/>
              </p:cNvPicPr>
              <p:nvPr/>
            </p:nvPicPr>
            <p:blipFill rotWithShape="1">
              <a:blip r:embed="rId17">
                <a:extLst>
                  <a:ext uri="{28A0092B-C50C-407E-A947-70E740481C1C}">
                    <a14:useLocalDpi xmlns:a14="http://schemas.microsoft.com/office/drawing/2010/main" val="0"/>
                  </a:ext>
                </a:extLst>
              </a:blip>
              <a:srcRect l="14743" r="16678"/>
              <a:stretch/>
            </p:blipFill>
            <p:spPr>
              <a:xfrm>
                <a:off x="11188963" y="3463138"/>
                <a:ext cx="3061702" cy="3348366"/>
              </a:xfrm>
              <a:prstGeom prst="rect">
                <a:avLst/>
              </a:prstGeom>
            </p:spPr>
          </p:pic>
          <p:pic>
            <p:nvPicPr>
              <p:cNvPr id="118" name="Picture 117">
                <a:extLst>
                  <a:ext uri="{FF2B5EF4-FFF2-40B4-BE49-F238E27FC236}">
                    <a16:creationId xmlns:a16="http://schemas.microsoft.com/office/drawing/2014/main" id="{A6A8915C-FD4B-6B42-4CA5-0762477F10F3}"/>
                  </a:ext>
                </a:extLst>
              </p:cNvPr>
              <p:cNvPicPr>
                <a:picLocks noChangeAspect="1"/>
              </p:cNvPicPr>
              <p:nvPr/>
            </p:nvPicPr>
            <p:blipFill rotWithShape="1">
              <a:blip r:embed="rId18"/>
              <a:srcRect r="5671"/>
              <a:stretch/>
            </p:blipFill>
            <p:spPr>
              <a:xfrm>
                <a:off x="11590949" y="3719591"/>
                <a:ext cx="2006271" cy="2722109"/>
              </a:xfrm>
              <a:prstGeom prst="rect">
                <a:avLst/>
              </a:prstGeom>
            </p:spPr>
          </p:pic>
        </p:grpSp>
        <p:pic>
          <p:nvPicPr>
            <p:cNvPr id="83" name="Picture 82">
              <a:extLst>
                <a:ext uri="{FF2B5EF4-FFF2-40B4-BE49-F238E27FC236}">
                  <a16:creationId xmlns:a16="http://schemas.microsoft.com/office/drawing/2014/main" id="{B4340BFB-566F-C84F-3940-F6873C9F4926}"/>
                </a:ext>
              </a:extLst>
            </p:cNvPr>
            <p:cNvPicPr>
              <a:picLocks noChangeAspect="1"/>
            </p:cNvPicPr>
            <p:nvPr/>
          </p:nvPicPr>
          <p:blipFill>
            <a:blip r:embed="rId19"/>
            <a:stretch>
              <a:fillRect/>
            </a:stretch>
          </p:blipFill>
          <p:spPr>
            <a:xfrm>
              <a:off x="6017998" y="12025458"/>
              <a:ext cx="2362530" cy="3267531"/>
            </a:xfrm>
            <a:prstGeom prst="rect">
              <a:avLst/>
            </a:prstGeom>
          </p:spPr>
        </p:pic>
      </p:grpSp>
      <p:sp>
        <p:nvSpPr>
          <p:cNvPr id="120" name="TextBox 119">
            <a:extLst>
              <a:ext uri="{FF2B5EF4-FFF2-40B4-BE49-F238E27FC236}">
                <a16:creationId xmlns:a16="http://schemas.microsoft.com/office/drawing/2014/main" id="{F6EC7603-C137-5B85-0F3B-0469B7036529}"/>
              </a:ext>
            </a:extLst>
          </p:cNvPr>
          <p:cNvSpPr txBox="1"/>
          <p:nvPr/>
        </p:nvSpPr>
        <p:spPr>
          <a:xfrm>
            <a:off x="5917235" y="11901474"/>
            <a:ext cx="2335697" cy="720197"/>
          </a:xfrm>
          <a:prstGeom prst="rect">
            <a:avLst/>
          </a:prstGeom>
          <a:noFill/>
        </p:spPr>
        <p:txBody>
          <a:bodyPr wrap="square" rtlCol="0">
            <a:spAutoFit/>
          </a:bodyPr>
          <a:lstStyle/>
          <a:p>
            <a:r>
              <a:rPr lang="en-US" sz="1200" b="1" dirty="0">
                <a:solidFill>
                  <a:srgbClr val="004EEA"/>
                </a:solidFill>
              </a:rPr>
              <a:t>-ROI A</a:t>
            </a:r>
            <a:r>
              <a:rPr lang="en-US" sz="1200" dirty="0"/>
              <a:t>, </a:t>
            </a:r>
            <a:r>
              <a:rPr lang="en-US" sz="1200" b="1" dirty="0">
                <a:solidFill>
                  <a:srgbClr val="50F729"/>
                </a:solidFill>
              </a:rPr>
              <a:t>-ROI B</a:t>
            </a:r>
            <a:r>
              <a:rPr lang="en-US" sz="1200" dirty="0"/>
              <a:t>, </a:t>
            </a:r>
            <a:r>
              <a:rPr lang="en-US" sz="1200" b="1" dirty="0">
                <a:solidFill>
                  <a:srgbClr val="F622B9"/>
                </a:solidFill>
              </a:rPr>
              <a:t>-ROI C</a:t>
            </a:r>
          </a:p>
          <a:p>
            <a:r>
              <a:rPr lang="en-US" sz="1200" dirty="0"/>
              <a:t>,</a:t>
            </a:r>
            <a:r>
              <a:rPr lang="en-US" sz="1200" b="1" dirty="0">
                <a:solidFill>
                  <a:srgbClr val="8EFEFB"/>
                </a:solidFill>
              </a:rPr>
              <a:t> -Signal</a:t>
            </a:r>
            <a:r>
              <a:rPr lang="en-US" sz="1200" dirty="0"/>
              <a:t>, </a:t>
            </a:r>
            <a:r>
              <a:rPr lang="en-US" sz="1200" b="1" dirty="0">
                <a:solidFill>
                  <a:srgbClr val="FF0000"/>
                </a:solidFill>
              </a:rPr>
              <a:t>-Background </a:t>
            </a:r>
          </a:p>
          <a:p>
            <a:endParaRPr lang="en-US" sz="1200" dirty="0"/>
          </a:p>
        </p:txBody>
      </p:sp>
      <p:pic>
        <p:nvPicPr>
          <p:cNvPr id="104" name="Picture 103" descr="A screenshot of a computer&#10;&#10;Description automatically generated with low confidence">
            <a:extLst>
              <a:ext uri="{FF2B5EF4-FFF2-40B4-BE49-F238E27FC236}">
                <a16:creationId xmlns:a16="http://schemas.microsoft.com/office/drawing/2014/main" id="{B16BE119-36D0-AE70-B216-896D65144C57}"/>
              </a:ext>
            </a:extLst>
          </p:cNvPr>
          <p:cNvPicPr>
            <a:picLocks noChangeAspect="1"/>
          </p:cNvPicPr>
          <p:nvPr/>
        </p:nvPicPr>
        <p:blipFill rotWithShape="1">
          <a:blip r:embed="rId20">
            <a:extLst>
              <a:ext uri="{28A0092B-C50C-407E-A947-70E740481C1C}">
                <a14:useLocalDpi xmlns:a14="http://schemas.microsoft.com/office/drawing/2010/main" val="0"/>
              </a:ext>
            </a:extLst>
          </a:blip>
          <a:srcRect l="16243" r="18504"/>
          <a:stretch/>
        </p:blipFill>
        <p:spPr>
          <a:xfrm>
            <a:off x="9132825" y="11611655"/>
            <a:ext cx="3447065" cy="3959858"/>
          </a:xfrm>
          <a:prstGeom prst="rect">
            <a:avLst/>
          </a:prstGeom>
        </p:spPr>
      </p:pic>
      <p:pic>
        <p:nvPicPr>
          <p:cNvPr id="105" name="Picture 104">
            <a:extLst>
              <a:ext uri="{FF2B5EF4-FFF2-40B4-BE49-F238E27FC236}">
                <a16:creationId xmlns:a16="http://schemas.microsoft.com/office/drawing/2014/main" id="{20891E69-7A8D-51BF-A158-FC014D6A83AE}"/>
              </a:ext>
            </a:extLst>
          </p:cNvPr>
          <p:cNvPicPr>
            <a:picLocks noChangeAspect="1"/>
          </p:cNvPicPr>
          <p:nvPr/>
        </p:nvPicPr>
        <p:blipFill>
          <a:blip r:embed="rId21"/>
          <a:stretch>
            <a:fillRect/>
          </a:stretch>
        </p:blipFill>
        <p:spPr>
          <a:xfrm>
            <a:off x="9546952" y="11908206"/>
            <a:ext cx="2372056" cy="3248478"/>
          </a:xfrm>
          <a:prstGeom prst="rect">
            <a:avLst/>
          </a:prstGeom>
        </p:spPr>
      </p:pic>
      <p:sp>
        <p:nvSpPr>
          <p:cNvPr id="121" name="TextBox 120">
            <a:extLst>
              <a:ext uri="{FF2B5EF4-FFF2-40B4-BE49-F238E27FC236}">
                <a16:creationId xmlns:a16="http://schemas.microsoft.com/office/drawing/2014/main" id="{DCF445F1-D70A-D501-1AE9-4268E64BCC17}"/>
              </a:ext>
            </a:extLst>
          </p:cNvPr>
          <p:cNvSpPr txBox="1"/>
          <p:nvPr/>
        </p:nvSpPr>
        <p:spPr>
          <a:xfrm>
            <a:off x="9551815" y="11896275"/>
            <a:ext cx="2372056" cy="720197"/>
          </a:xfrm>
          <a:prstGeom prst="rect">
            <a:avLst/>
          </a:prstGeom>
          <a:noFill/>
        </p:spPr>
        <p:txBody>
          <a:bodyPr wrap="square" rtlCol="0">
            <a:spAutoFit/>
          </a:bodyPr>
          <a:lstStyle/>
          <a:p>
            <a:r>
              <a:rPr lang="en-US" sz="1200" b="1" dirty="0">
                <a:solidFill>
                  <a:srgbClr val="004EEA"/>
                </a:solidFill>
              </a:rPr>
              <a:t>-ROI A</a:t>
            </a:r>
            <a:r>
              <a:rPr lang="en-US" sz="1200" dirty="0"/>
              <a:t>, </a:t>
            </a:r>
            <a:r>
              <a:rPr lang="en-US" sz="1200" b="1" dirty="0">
                <a:solidFill>
                  <a:srgbClr val="50F729"/>
                </a:solidFill>
              </a:rPr>
              <a:t>-ROI B</a:t>
            </a:r>
            <a:r>
              <a:rPr lang="en-US" sz="1200" dirty="0"/>
              <a:t>, </a:t>
            </a:r>
            <a:r>
              <a:rPr lang="en-US" sz="1200" b="1" dirty="0">
                <a:solidFill>
                  <a:srgbClr val="F622B9"/>
                </a:solidFill>
              </a:rPr>
              <a:t>-ROI C</a:t>
            </a:r>
          </a:p>
          <a:p>
            <a:r>
              <a:rPr lang="en-US" sz="1200" dirty="0"/>
              <a:t>,</a:t>
            </a:r>
            <a:r>
              <a:rPr lang="en-US" sz="1200" b="1" dirty="0">
                <a:solidFill>
                  <a:srgbClr val="8EFEFB"/>
                </a:solidFill>
              </a:rPr>
              <a:t> -Signal</a:t>
            </a:r>
            <a:r>
              <a:rPr lang="en-US" sz="1200" dirty="0"/>
              <a:t>, </a:t>
            </a:r>
            <a:r>
              <a:rPr lang="en-US" sz="1200" b="1" dirty="0">
                <a:solidFill>
                  <a:srgbClr val="FF0000"/>
                </a:solidFill>
              </a:rPr>
              <a:t>-Background </a:t>
            </a:r>
          </a:p>
          <a:p>
            <a:endParaRPr lang="en-US" sz="1200" dirty="0"/>
          </a:p>
        </p:txBody>
      </p:sp>
      <p:pic>
        <p:nvPicPr>
          <p:cNvPr id="113" name="Picture 112" descr="Chart, line chart&#10;&#10;Description automatically generated">
            <a:extLst>
              <a:ext uri="{FF2B5EF4-FFF2-40B4-BE49-F238E27FC236}">
                <a16:creationId xmlns:a16="http://schemas.microsoft.com/office/drawing/2014/main" id="{C0AA3544-5873-026F-1673-FB23A493FCFD}"/>
              </a:ext>
            </a:extLst>
          </p:cNvPr>
          <p:cNvPicPr>
            <a:picLocks noChangeAspect="1"/>
          </p:cNvPicPr>
          <p:nvPr/>
        </p:nvPicPr>
        <p:blipFill rotWithShape="1">
          <a:blip r:embed="rId22">
            <a:extLst>
              <a:ext uri="{28A0092B-C50C-407E-A947-70E740481C1C}">
                <a14:useLocalDpi xmlns:a14="http://schemas.microsoft.com/office/drawing/2010/main" val="0"/>
              </a:ext>
            </a:extLst>
          </a:blip>
          <a:srcRect r="5578"/>
          <a:stretch/>
        </p:blipFill>
        <p:spPr>
          <a:xfrm>
            <a:off x="12578362" y="13906640"/>
            <a:ext cx="2423752" cy="1925219"/>
          </a:xfrm>
          <a:prstGeom prst="rect">
            <a:avLst/>
          </a:prstGeom>
          <a:ln w="38100">
            <a:solidFill>
              <a:srgbClr val="F622B9"/>
            </a:solidFill>
          </a:ln>
        </p:spPr>
      </p:pic>
      <p:sp>
        <p:nvSpPr>
          <p:cNvPr id="126" name="Text Box 529">
            <a:extLst>
              <a:ext uri="{FF2B5EF4-FFF2-40B4-BE49-F238E27FC236}">
                <a16:creationId xmlns:a16="http://schemas.microsoft.com/office/drawing/2014/main" id="{11DEFB41-C1B0-031D-FE25-715CEB4A117F}"/>
              </a:ext>
            </a:extLst>
          </p:cNvPr>
          <p:cNvSpPr txBox="1">
            <a:spLocks noChangeArrowheads="1"/>
          </p:cNvSpPr>
          <p:nvPr/>
        </p:nvSpPr>
        <p:spPr bwMode="auto">
          <a:xfrm>
            <a:off x="12400838" y="11296700"/>
            <a:ext cx="2743047"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10. Intensity Profile at ROI A</a:t>
            </a:r>
          </a:p>
        </p:txBody>
      </p:sp>
      <p:sp>
        <p:nvSpPr>
          <p:cNvPr id="129" name="Text Box 529">
            <a:extLst>
              <a:ext uri="{FF2B5EF4-FFF2-40B4-BE49-F238E27FC236}">
                <a16:creationId xmlns:a16="http://schemas.microsoft.com/office/drawing/2014/main" id="{957F5F1F-100F-6269-9FC2-3847436FF1F9}"/>
              </a:ext>
            </a:extLst>
          </p:cNvPr>
          <p:cNvSpPr txBox="1">
            <a:spLocks noChangeArrowheads="1"/>
          </p:cNvSpPr>
          <p:nvPr/>
        </p:nvSpPr>
        <p:spPr bwMode="auto">
          <a:xfrm>
            <a:off x="14996751" y="11289485"/>
            <a:ext cx="2743047"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11. Intensity Profile at ROI B</a:t>
            </a:r>
          </a:p>
        </p:txBody>
      </p:sp>
      <p:sp>
        <p:nvSpPr>
          <p:cNvPr id="130" name="Text Box 529">
            <a:extLst>
              <a:ext uri="{FF2B5EF4-FFF2-40B4-BE49-F238E27FC236}">
                <a16:creationId xmlns:a16="http://schemas.microsoft.com/office/drawing/2014/main" id="{D170963F-4E8A-FC39-5C23-F6C6DD34920B}"/>
              </a:ext>
            </a:extLst>
          </p:cNvPr>
          <p:cNvSpPr txBox="1">
            <a:spLocks noChangeArrowheads="1"/>
          </p:cNvSpPr>
          <p:nvPr/>
        </p:nvSpPr>
        <p:spPr bwMode="auto">
          <a:xfrm>
            <a:off x="12398649" y="13600200"/>
            <a:ext cx="2743047"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12. Intensity Profile at ROI C</a:t>
            </a:r>
          </a:p>
        </p:txBody>
      </p:sp>
      <p:sp>
        <p:nvSpPr>
          <p:cNvPr id="131" name="Text Box 529">
            <a:extLst>
              <a:ext uri="{FF2B5EF4-FFF2-40B4-BE49-F238E27FC236}">
                <a16:creationId xmlns:a16="http://schemas.microsoft.com/office/drawing/2014/main" id="{796255C6-1B2A-4EBF-FAD9-A18AB0D33D88}"/>
              </a:ext>
            </a:extLst>
          </p:cNvPr>
          <p:cNvSpPr txBox="1">
            <a:spLocks noChangeArrowheads="1"/>
          </p:cNvSpPr>
          <p:nvPr/>
        </p:nvSpPr>
        <p:spPr bwMode="auto">
          <a:xfrm>
            <a:off x="15042872" y="13756486"/>
            <a:ext cx="2565541" cy="391981"/>
          </a:xfrm>
          <a:prstGeom prst="rect">
            <a:avLst/>
          </a:prstGeom>
          <a:noFill/>
          <a:ln>
            <a:noFill/>
          </a:ln>
          <a:effectLst/>
        </p:spPr>
        <p:txBody>
          <a:bodyPr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altLang="en-US" sz="1200" b="1" dirty="0">
                <a:solidFill>
                  <a:schemeClr val="accent1"/>
                </a:solidFill>
              </a:rPr>
              <a:t>Fig 13. SNR, CNR before and after Motion-Correction</a:t>
            </a:r>
          </a:p>
        </p:txBody>
      </p:sp>
      <p:sp>
        <p:nvSpPr>
          <p:cNvPr id="36" name="Text Box 529">
            <a:extLst>
              <a:ext uri="{FF2B5EF4-FFF2-40B4-BE49-F238E27FC236}">
                <a16:creationId xmlns:a16="http://schemas.microsoft.com/office/drawing/2014/main" id="{1EF5A9CA-A57E-4E4B-804C-E1DE66F8A770}"/>
              </a:ext>
            </a:extLst>
          </p:cNvPr>
          <p:cNvSpPr txBox="1">
            <a:spLocks noChangeArrowheads="1"/>
          </p:cNvSpPr>
          <p:nvPr/>
        </p:nvSpPr>
        <p:spPr bwMode="auto">
          <a:xfrm>
            <a:off x="5784500" y="10891754"/>
            <a:ext cx="11895689" cy="395469"/>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Results – Liver fibrosis </a:t>
            </a:r>
          </a:p>
        </p:txBody>
      </p:sp>
      <p:pic>
        <p:nvPicPr>
          <p:cNvPr id="110" name="Picture 109" descr="Chart, line chart&#10;&#10;Description automatically generated">
            <a:extLst>
              <a:ext uri="{FF2B5EF4-FFF2-40B4-BE49-F238E27FC236}">
                <a16:creationId xmlns:a16="http://schemas.microsoft.com/office/drawing/2014/main" id="{686428B8-7123-88ED-B6CA-58B5876CAEC4}"/>
              </a:ext>
            </a:extLst>
          </p:cNvPr>
          <p:cNvPicPr>
            <a:picLocks noChangeAspect="1"/>
          </p:cNvPicPr>
          <p:nvPr/>
        </p:nvPicPr>
        <p:blipFill rotWithShape="1">
          <a:blip r:embed="rId23">
            <a:extLst>
              <a:ext uri="{28A0092B-C50C-407E-A947-70E740481C1C}">
                <a14:useLocalDpi xmlns:a14="http://schemas.microsoft.com/office/drawing/2010/main" val="0"/>
              </a:ext>
            </a:extLst>
          </a:blip>
          <a:srcRect l="3359" r="6442"/>
          <a:stretch/>
        </p:blipFill>
        <p:spPr>
          <a:xfrm>
            <a:off x="12592559" y="11624473"/>
            <a:ext cx="2380678" cy="1979506"/>
          </a:xfrm>
          <a:prstGeom prst="rect">
            <a:avLst/>
          </a:prstGeom>
          <a:ln w="38100">
            <a:solidFill>
              <a:srgbClr val="2762AC"/>
            </a:solidFill>
          </a:ln>
        </p:spPr>
      </p:pic>
      <p:pic>
        <p:nvPicPr>
          <p:cNvPr id="133" name="Picture 132">
            <a:extLst>
              <a:ext uri="{FF2B5EF4-FFF2-40B4-BE49-F238E27FC236}">
                <a16:creationId xmlns:a16="http://schemas.microsoft.com/office/drawing/2014/main" id="{E1B69CD3-4A30-C235-8E41-7055C2527CCA}"/>
              </a:ext>
            </a:extLst>
          </p:cNvPr>
          <p:cNvPicPr>
            <a:picLocks noChangeAspect="1"/>
          </p:cNvPicPr>
          <p:nvPr/>
        </p:nvPicPr>
        <p:blipFill>
          <a:blip r:embed="rId24"/>
          <a:stretch>
            <a:fillRect/>
          </a:stretch>
        </p:blipFill>
        <p:spPr>
          <a:xfrm>
            <a:off x="6069621" y="8615563"/>
            <a:ext cx="3354498" cy="1903200"/>
          </a:xfrm>
          <a:prstGeom prst="rect">
            <a:avLst/>
          </a:prstGeom>
        </p:spPr>
      </p:pic>
      <p:sp>
        <p:nvSpPr>
          <p:cNvPr id="109" name="TextBox 108">
            <a:extLst>
              <a:ext uri="{FF2B5EF4-FFF2-40B4-BE49-F238E27FC236}">
                <a16:creationId xmlns:a16="http://schemas.microsoft.com/office/drawing/2014/main" id="{D0B0122A-AF91-08C1-55EF-9D822EF6C703}"/>
              </a:ext>
            </a:extLst>
          </p:cNvPr>
          <p:cNvSpPr txBox="1"/>
          <p:nvPr/>
        </p:nvSpPr>
        <p:spPr>
          <a:xfrm>
            <a:off x="5726356" y="8604921"/>
            <a:ext cx="4047843" cy="498598"/>
          </a:xfrm>
          <a:prstGeom prst="rect">
            <a:avLst/>
          </a:prstGeom>
          <a:noFill/>
        </p:spPr>
        <p:txBody>
          <a:bodyPr wrap="square" rtlCol="0">
            <a:spAutoFit/>
          </a:bodyPr>
          <a:lstStyle/>
          <a:p>
            <a:r>
              <a:rPr lang="en-US" sz="1200" b="1" dirty="0">
                <a:solidFill>
                  <a:srgbClr val="004EEA"/>
                </a:solidFill>
              </a:rPr>
              <a:t>-ROI A</a:t>
            </a:r>
            <a:r>
              <a:rPr lang="en-US" sz="1200" dirty="0"/>
              <a:t>, </a:t>
            </a:r>
            <a:r>
              <a:rPr lang="en-US" sz="1200" b="1" dirty="0">
                <a:solidFill>
                  <a:srgbClr val="50F729"/>
                </a:solidFill>
              </a:rPr>
              <a:t>-ROI B</a:t>
            </a:r>
            <a:r>
              <a:rPr lang="en-US" sz="1200" dirty="0"/>
              <a:t>, </a:t>
            </a:r>
            <a:r>
              <a:rPr lang="en-US" sz="1200" b="1" dirty="0">
                <a:solidFill>
                  <a:srgbClr val="F622B9"/>
                </a:solidFill>
              </a:rPr>
              <a:t>-ROI C</a:t>
            </a:r>
            <a:r>
              <a:rPr lang="en-US" sz="1200" dirty="0"/>
              <a:t>,</a:t>
            </a:r>
            <a:r>
              <a:rPr lang="en-US" sz="1200" b="1" dirty="0">
                <a:solidFill>
                  <a:srgbClr val="8EFEFB"/>
                </a:solidFill>
              </a:rPr>
              <a:t> -Signal</a:t>
            </a:r>
            <a:r>
              <a:rPr lang="en-US" sz="1200" dirty="0"/>
              <a:t>, </a:t>
            </a:r>
            <a:r>
              <a:rPr lang="en-US" sz="1200" b="1" dirty="0">
                <a:solidFill>
                  <a:srgbClr val="FF0000"/>
                </a:solidFill>
              </a:rPr>
              <a:t>-Background </a:t>
            </a:r>
          </a:p>
          <a:p>
            <a:endParaRPr lang="en-US" sz="1200" dirty="0"/>
          </a:p>
        </p:txBody>
      </p:sp>
      <p:sp>
        <p:nvSpPr>
          <p:cNvPr id="139" name="Text Box 531">
            <a:extLst>
              <a:ext uri="{FF2B5EF4-FFF2-40B4-BE49-F238E27FC236}">
                <a16:creationId xmlns:a16="http://schemas.microsoft.com/office/drawing/2014/main" id="{5AD27E30-9A02-BFA1-2BBA-2161104141FB}"/>
              </a:ext>
            </a:extLst>
          </p:cNvPr>
          <p:cNvSpPr txBox="1">
            <a:spLocks noChangeArrowheads="1"/>
          </p:cNvSpPr>
          <p:nvPr/>
        </p:nvSpPr>
        <p:spPr bwMode="auto">
          <a:xfrm>
            <a:off x="10261601" y="2523503"/>
            <a:ext cx="5440217" cy="2666066"/>
          </a:xfrm>
          <a:prstGeom prst="rect">
            <a:avLst/>
          </a:prstGeom>
          <a:noFill/>
          <a:ln>
            <a:noFill/>
          </a:ln>
          <a:effectLst/>
        </p:spPr>
        <p:txBody>
          <a:bodyPr wrap="square" lIns="228600" tIns="182880" rIns="137160" bIns="137160">
            <a:noAutofit/>
          </a:bodyPr>
          <a:lstStyle>
            <a:lvl1pPr marL="114300" algn="l" defTabSz="457200">
              <a:spcBef>
                <a:spcPct val="0"/>
              </a:spcBef>
              <a:defRPr>
                <a:solidFill>
                  <a:schemeClr val="tx1"/>
                </a:solidFill>
                <a:latin typeface="Arial" charset="0"/>
                <a:cs typeface="Arial" charset="0"/>
              </a:defRPr>
            </a:lvl1pPr>
            <a:lvl2pPr marL="1257300" indent="-40005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lvl="1">
              <a:spcBef>
                <a:spcPts val="0"/>
              </a:spcBef>
              <a:spcAft>
                <a:spcPts val="0"/>
              </a:spcAft>
              <a:buClr>
                <a:schemeClr val="tx1"/>
              </a:buClr>
              <a:buSzTx/>
              <a:buFont typeface="Wingdings" pitchFamily="2" charset="2"/>
              <a:buNone/>
            </a:pPr>
            <a:r>
              <a:rPr lang="en-US" altLang="ja-JP" sz="1400" b="1" dirty="0">
                <a:solidFill>
                  <a:srgbClr val="2158A1"/>
                </a:solidFill>
                <a:ea typeface="MS PGothic" pitchFamily="34" charset="-128"/>
              </a:rPr>
              <a:t>Clinical Study</a:t>
            </a:r>
          </a:p>
          <a:p>
            <a:pPr marL="0" lvl="1">
              <a:spcBef>
                <a:spcPts val="0"/>
              </a:spcBef>
              <a:spcAft>
                <a:spcPts val="0"/>
              </a:spcAft>
              <a:buClr>
                <a:schemeClr val="tx1"/>
              </a:buClr>
              <a:buSzTx/>
              <a:buFont typeface="Wingdings" pitchFamily="2" charset="2"/>
              <a:buNone/>
            </a:pPr>
            <a:r>
              <a:rPr lang="en-US" altLang="ja-JP" sz="1400" dirty="0">
                <a:ea typeface="MS PGothic" pitchFamily="34" charset="-128"/>
              </a:rPr>
              <a:t>The thyroid and liver ultrasound images were acquired from two male subjects using SC1-4H curvilinear transducer attached to a clinical ultrasound Imaging system (</a:t>
            </a:r>
            <a:r>
              <a:rPr lang="en-US" altLang="ja-JP" sz="1400" dirty="0" err="1">
                <a:ea typeface="MS PGothic" pitchFamily="34" charset="-128"/>
              </a:rPr>
              <a:t>Alpinon</a:t>
            </a:r>
            <a:r>
              <a:rPr lang="en-US" altLang="ja-JP" sz="1400" dirty="0">
                <a:ea typeface="MS PGothic" pitchFamily="34" charset="-128"/>
              </a:rPr>
              <a:t> E-Cube 12R). </a:t>
            </a:r>
          </a:p>
          <a:p>
            <a:pPr marL="0" lvl="1">
              <a:spcBef>
                <a:spcPts val="0"/>
              </a:spcBef>
              <a:spcAft>
                <a:spcPts val="0"/>
              </a:spcAft>
              <a:buClr>
                <a:schemeClr val="tx1"/>
              </a:buClr>
              <a:buSzTx/>
              <a:buFont typeface="Wingdings" pitchFamily="2" charset="2"/>
              <a:buNone/>
            </a:pPr>
            <a:r>
              <a:rPr lang="en-US" altLang="ja-JP" sz="1400" b="1" dirty="0">
                <a:solidFill>
                  <a:srgbClr val="2158A1"/>
                </a:solidFill>
                <a:ea typeface="MS PGothic" pitchFamily="34" charset="-128"/>
              </a:rPr>
              <a:t>Processing Pipeline</a:t>
            </a:r>
          </a:p>
          <a:p>
            <a:pPr marL="0" lvl="1">
              <a:spcBef>
                <a:spcPts val="0"/>
              </a:spcBef>
              <a:spcAft>
                <a:spcPts val="0"/>
              </a:spcAft>
              <a:buClr>
                <a:schemeClr val="tx1"/>
              </a:buClr>
              <a:buSzTx/>
              <a:buFont typeface="Wingdings" pitchFamily="2" charset="2"/>
              <a:buNone/>
            </a:pPr>
            <a:r>
              <a:rPr lang="en-US" altLang="ja-JP" sz="1400" dirty="0">
                <a:ea typeface="MS PGothic" pitchFamily="34" charset="-128"/>
              </a:rPr>
              <a:t>Affine displacements were estimated from B-mode images extracted from the raw IQ data, and registration was applied to the raw IQ data. Singular-Value-Decomposition-based clutter filtering was applied to the registered IQ data to suppress tissue signals, and Top-Hat filtering was used to remove background noise. A diagram of the pipeline was shown in Figure 1.</a:t>
            </a:r>
          </a:p>
        </p:txBody>
      </p:sp>
      <p:sp>
        <p:nvSpPr>
          <p:cNvPr id="6" name="Rectangle 5">
            <a:extLst>
              <a:ext uri="{FF2B5EF4-FFF2-40B4-BE49-F238E27FC236}">
                <a16:creationId xmlns:a16="http://schemas.microsoft.com/office/drawing/2014/main" id="{411E2A87-A9AF-E232-FF7D-E62859F59826}"/>
              </a:ext>
            </a:extLst>
          </p:cNvPr>
          <p:cNvSpPr/>
          <p:nvPr/>
        </p:nvSpPr>
        <p:spPr>
          <a:xfrm>
            <a:off x="6475025" y="11626260"/>
            <a:ext cx="1287407" cy="25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 Box 531">
            <a:extLst>
              <a:ext uri="{FF2B5EF4-FFF2-40B4-BE49-F238E27FC236}">
                <a16:creationId xmlns:a16="http://schemas.microsoft.com/office/drawing/2014/main" id="{0AC089AB-EB4C-345B-BBFF-CC3EA9F02F8C}"/>
              </a:ext>
            </a:extLst>
          </p:cNvPr>
          <p:cNvSpPr txBox="1">
            <a:spLocks noChangeArrowheads="1"/>
          </p:cNvSpPr>
          <p:nvPr/>
        </p:nvSpPr>
        <p:spPr bwMode="auto">
          <a:xfrm>
            <a:off x="16112667" y="3318865"/>
            <a:ext cx="5148723" cy="5027858"/>
          </a:xfrm>
          <a:prstGeom prst="rect">
            <a:avLst/>
          </a:prstGeom>
          <a:noFill/>
          <a:ln>
            <a:noFill/>
          </a:ln>
          <a:effectLst/>
        </p:spPr>
        <p:txBody>
          <a:bodyPr wrap="square" lIns="228600" tIns="182880" rIns="137160" bIns="137160">
            <a:noAutofit/>
          </a:bodyPr>
          <a:lstStyle>
            <a:lvl1pPr marL="114300" algn="l" defTabSz="457200">
              <a:spcBef>
                <a:spcPct val="0"/>
              </a:spcBef>
              <a:defRPr>
                <a:solidFill>
                  <a:schemeClr val="tx1"/>
                </a:solidFill>
                <a:latin typeface="Arial" charset="0"/>
                <a:cs typeface="Arial" charset="0"/>
              </a:defRPr>
            </a:lvl1pPr>
            <a:lvl2pPr marL="1257300" indent="-40005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lvl="1">
              <a:spcBef>
                <a:spcPts val="0"/>
              </a:spcBef>
              <a:spcAft>
                <a:spcPts val="0"/>
              </a:spcAft>
              <a:buClr>
                <a:schemeClr val="tx1"/>
              </a:buClr>
              <a:buSzTx/>
              <a:buFont typeface="Wingdings" pitchFamily="2" charset="2"/>
              <a:buNone/>
            </a:pPr>
            <a:r>
              <a:rPr lang="en-US" altLang="ja-JP" sz="1400" b="1" dirty="0">
                <a:solidFill>
                  <a:srgbClr val="2158A1"/>
                </a:solidFill>
                <a:ea typeface="MS PGothic" pitchFamily="34" charset="-128"/>
              </a:rPr>
              <a:t>Thyroid Results</a:t>
            </a:r>
          </a:p>
          <a:p>
            <a:pPr marL="0" lvl="1">
              <a:spcBef>
                <a:spcPts val="0"/>
              </a:spcBef>
              <a:spcAft>
                <a:spcPts val="0"/>
              </a:spcAft>
              <a:buClr>
                <a:schemeClr val="tx1"/>
              </a:buClr>
              <a:buSzTx/>
              <a:buFont typeface="Wingdings" pitchFamily="2" charset="2"/>
              <a:buNone/>
            </a:pPr>
            <a:r>
              <a:rPr lang="en-US" altLang="ja-JP" sz="1400" dirty="0">
                <a:ea typeface="MS PGothic" pitchFamily="34" charset="-128"/>
              </a:rPr>
              <a:t>The original image of thyroid vessels experienced severe blurring artifacts (Fig. 2). After registration, these artifacts were attenuated (Fig. 3); as shown in the intensity profiles at ROI A-C (Fig. 4-5), the registration reduced the blurring artifacts from 2 peaks to 1 peak. However, the amplitude of the registered signal did not increase in ROI A and B. In addition, few introduced salt-and-pepper noise was observed at the bottom of the registered image. Nevertheless, CNR and SNR increased after registration (Fig. 7), suggesting that the registered image gives a cleaner background overall, although the signal amplitude might not increase in all regions. </a:t>
            </a:r>
          </a:p>
          <a:p>
            <a:pPr marL="0" lvl="1">
              <a:spcBef>
                <a:spcPts val="0"/>
              </a:spcBef>
              <a:spcAft>
                <a:spcPts val="0"/>
              </a:spcAft>
              <a:buClr>
                <a:schemeClr val="tx1"/>
              </a:buClr>
              <a:buSzTx/>
              <a:buFont typeface="Wingdings" pitchFamily="2" charset="2"/>
              <a:buNone/>
            </a:pPr>
            <a:r>
              <a:rPr lang="en-US" altLang="ja-JP" sz="1400" b="1" dirty="0">
                <a:solidFill>
                  <a:srgbClr val="2158A1"/>
                </a:solidFill>
                <a:ea typeface="MS PGothic" pitchFamily="34" charset="-128"/>
              </a:rPr>
              <a:t>Liver Fibrosis Results</a:t>
            </a:r>
          </a:p>
          <a:p>
            <a:pPr marL="0" lvl="1">
              <a:spcBef>
                <a:spcPts val="0"/>
              </a:spcBef>
              <a:spcAft>
                <a:spcPts val="0"/>
              </a:spcAft>
              <a:buClr>
                <a:schemeClr val="tx1"/>
              </a:buClr>
              <a:buSzTx/>
              <a:buFont typeface="Wingdings" pitchFamily="2" charset="2"/>
              <a:buNone/>
            </a:pPr>
            <a:r>
              <a:rPr lang="en-US" altLang="ja-JP" sz="1400" dirty="0">
                <a:ea typeface="MS PGothic" pitchFamily="34" charset="-128"/>
              </a:rPr>
              <a:t>The original image of the liver vessels also experienced severe blurring artifacts (Fig 8), and those artifacts were compensated after registration (Fig 9). From the intensity profiles at ROI A-C (Fig. 10-12), one can observe that the blurring artifacts were reduced from 2 peaks to 1 peak, and the registered signal amplitude also increased in most of the ROIs. However, there seemed to be more introduced salt-and-pepper noise in the registered image. Therefore, despite increasing signal amplitude, the SNR and CNR did not change much after registration (Fig. 13).</a:t>
            </a:r>
          </a:p>
        </p:txBody>
      </p:sp>
      <p:sp>
        <p:nvSpPr>
          <p:cNvPr id="94" name="Rectangle 93">
            <a:extLst>
              <a:ext uri="{FF2B5EF4-FFF2-40B4-BE49-F238E27FC236}">
                <a16:creationId xmlns:a16="http://schemas.microsoft.com/office/drawing/2014/main" id="{6A628A15-2F9D-347C-7CEF-958736BCE898}"/>
              </a:ext>
            </a:extLst>
          </p:cNvPr>
          <p:cNvSpPr/>
          <p:nvPr/>
        </p:nvSpPr>
        <p:spPr>
          <a:xfrm>
            <a:off x="10022798" y="11634473"/>
            <a:ext cx="1383560" cy="25232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66313EA4-AC37-AC63-FAC5-C5FA89747BEE}"/>
              </a:ext>
            </a:extLst>
          </p:cNvPr>
          <p:cNvSpPr txBox="1"/>
          <p:nvPr/>
        </p:nvSpPr>
        <p:spPr>
          <a:xfrm>
            <a:off x="5701180" y="11561528"/>
            <a:ext cx="2857201"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chemeClr val="accent1"/>
                </a:solidFill>
              </a:rPr>
              <a:t>Fig 8. Original Liver Vessels</a:t>
            </a:r>
          </a:p>
        </p:txBody>
      </p:sp>
      <p:sp>
        <p:nvSpPr>
          <p:cNvPr id="107" name="TextBox 106">
            <a:extLst>
              <a:ext uri="{FF2B5EF4-FFF2-40B4-BE49-F238E27FC236}">
                <a16:creationId xmlns:a16="http://schemas.microsoft.com/office/drawing/2014/main" id="{5C05EBCD-F100-059D-C302-78A35AFDCBB3}"/>
              </a:ext>
            </a:extLst>
          </p:cNvPr>
          <p:cNvSpPr txBox="1"/>
          <p:nvPr/>
        </p:nvSpPr>
        <p:spPr>
          <a:xfrm>
            <a:off x="9350686" y="11549413"/>
            <a:ext cx="2898739" cy="307777"/>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1400" b="1" dirty="0">
                <a:solidFill>
                  <a:schemeClr val="accent1"/>
                </a:solidFill>
              </a:rPr>
              <a:t>Fig 9. Registered Liver Vessels</a:t>
            </a:r>
          </a:p>
        </p:txBody>
      </p:sp>
      <p:sp>
        <p:nvSpPr>
          <p:cNvPr id="108" name="Text Box 529">
            <a:extLst>
              <a:ext uri="{FF2B5EF4-FFF2-40B4-BE49-F238E27FC236}">
                <a16:creationId xmlns:a16="http://schemas.microsoft.com/office/drawing/2014/main" id="{7CD75CA8-440D-8E7D-34C4-F433BCF027D4}"/>
              </a:ext>
            </a:extLst>
          </p:cNvPr>
          <p:cNvSpPr txBox="1">
            <a:spLocks noChangeArrowheads="1"/>
          </p:cNvSpPr>
          <p:nvPr/>
        </p:nvSpPr>
        <p:spPr bwMode="auto">
          <a:xfrm>
            <a:off x="17858046" y="12861933"/>
            <a:ext cx="3666680" cy="414397"/>
          </a:xfrm>
          <a:prstGeom prst="rect">
            <a:avLst/>
          </a:prstGeom>
          <a:solidFill>
            <a:schemeClr val="accent1"/>
          </a:solidFill>
          <a:ln>
            <a:noFill/>
          </a:ln>
          <a:effectLst/>
        </p:spPr>
        <p:txBody>
          <a:bodyPr wrap="square" lIns="228600" anchor="ctr" anchorCtr="0">
            <a:noAutofit/>
          </a:bodyPr>
          <a:lstStyle>
            <a:lvl1pPr algn="l" defTabSz="2638425">
              <a:spcBef>
                <a:spcPct val="0"/>
              </a:spcBef>
              <a:defRPr>
                <a:solidFill>
                  <a:schemeClr val="tx1"/>
                </a:solidFill>
                <a:latin typeface="Arial" charset="0"/>
                <a:cs typeface="Arial" charset="0"/>
              </a:defRPr>
            </a:lvl1pPr>
            <a:lvl2pPr algn="l" defTabSz="2638425">
              <a:spcBef>
                <a:spcPct val="0"/>
              </a:spcBef>
              <a:defRPr>
                <a:solidFill>
                  <a:schemeClr val="tx1"/>
                </a:solidFill>
                <a:latin typeface="Arial" charset="0"/>
                <a:cs typeface="Arial" charset="0"/>
              </a:defRPr>
            </a:lvl2pPr>
            <a:lvl3pPr algn="l" defTabSz="2638425">
              <a:spcBef>
                <a:spcPct val="0"/>
              </a:spcBef>
              <a:defRPr>
                <a:solidFill>
                  <a:schemeClr val="tx1"/>
                </a:solidFill>
                <a:latin typeface="Arial" charset="0"/>
                <a:cs typeface="Arial" charset="0"/>
              </a:defRPr>
            </a:lvl3pPr>
            <a:lvl4pPr algn="l" defTabSz="2638425">
              <a:spcBef>
                <a:spcPct val="0"/>
              </a:spcBef>
              <a:defRPr>
                <a:solidFill>
                  <a:schemeClr val="tx1"/>
                </a:solidFill>
                <a:latin typeface="Arial" charset="0"/>
                <a:cs typeface="Arial" charset="0"/>
              </a:defRPr>
            </a:lvl4pPr>
            <a:lvl5pPr algn="l" defTabSz="2638425">
              <a:spcBef>
                <a:spcPct val="0"/>
              </a:spcBef>
              <a:defRPr>
                <a:solidFill>
                  <a:schemeClr val="tx1"/>
                </a:solidFill>
                <a:latin typeface="Arial" charset="0"/>
                <a:cs typeface="Arial" charset="0"/>
              </a:defRPr>
            </a:lvl5pPr>
            <a:lvl6pPr defTabSz="2638425" fontAlgn="base">
              <a:spcBef>
                <a:spcPct val="0"/>
              </a:spcBef>
              <a:spcAft>
                <a:spcPct val="0"/>
              </a:spcAft>
              <a:defRPr>
                <a:solidFill>
                  <a:schemeClr val="tx1"/>
                </a:solidFill>
                <a:latin typeface="Arial" charset="0"/>
                <a:cs typeface="Arial" charset="0"/>
              </a:defRPr>
            </a:lvl6pPr>
            <a:lvl7pPr defTabSz="2638425" fontAlgn="base">
              <a:spcBef>
                <a:spcPct val="0"/>
              </a:spcBef>
              <a:spcAft>
                <a:spcPct val="0"/>
              </a:spcAft>
              <a:defRPr>
                <a:solidFill>
                  <a:schemeClr val="tx1"/>
                </a:solidFill>
                <a:latin typeface="Arial" charset="0"/>
                <a:cs typeface="Arial" charset="0"/>
              </a:defRPr>
            </a:lvl7pPr>
            <a:lvl8pPr defTabSz="2638425" fontAlgn="base">
              <a:spcBef>
                <a:spcPct val="0"/>
              </a:spcBef>
              <a:spcAft>
                <a:spcPct val="0"/>
              </a:spcAft>
              <a:defRPr>
                <a:solidFill>
                  <a:schemeClr val="tx1"/>
                </a:solidFill>
                <a:latin typeface="Arial" charset="0"/>
                <a:cs typeface="Arial" charset="0"/>
              </a:defRPr>
            </a:lvl8pPr>
            <a:lvl9pPr defTabSz="2638425" fontAlgn="base">
              <a:spcBef>
                <a:spcPct val="0"/>
              </a:spcBef>
              <a:spcAft>
                <a:spcPct val="0"/>
              </a:spcAft>
              <a:defRPr>
                <a:solidFill>
                  <a:schemeClr val="tx1"/>
                </a:solidFill>
                <a:latin typeface="Arial" charset="0"/>
                <a:cs typeface="Arial" charset="0"/>
              </a:defRPr>
            </a:lvl9pPr>
          </a:lstStyle>
          <a:p>
            <a:pPr>
              <a:spcBef>
                <a:spcPct val="50000"/>
              </a:spcBef>
              <a:buClrTx/>
              <a:buSzTx/>
            </a:pPr>
            <a:r>
              <a:rPr lang="en-US" sz="2400" cap="all" dirty="0">
                <a:solidFill>
                  <a:schemeClr val="bg1"/>
                </a:solidFill>
              </a:rPr>
              <a:t>References</a:t>
            </a:r>
          </a:p>
        </p:txBody>
      </p:sp>
      <p:sp>
        <p:nvSpPr>
          <p:cNvPr id="111" name="Text Box 522">
            <a:extLst>
              <a:ext uri="{FF2B5EF4-FFF2-40B4-BE49-F238E27FC236}">
                <a16:creationId xmlns:a16="http://schemas.microsoft.com/office/drawing/2014/main" id="{85ABA083-3CBD-ED8A-F31D-2CF7F4900F61}"/>
              </a:ext>
            </a:extLst>
          </p:cNvPr>
          <p:cNvSpPr txBox="1">
            <a:spLocks noChangeArrowheads="1"/>
          </p:cNvSpPr>
          <p:nvPr/>
        </p:nvSpPr>
        <p:spPr bwMode="auto">
          <a:xfrm>
            <a:off x="17741146" y="11480689"/>
            <a:ext cx="3974714" cy="1390080"/>
          </a:xfrm>
          <a:prstGeom prst="rect">
            <a:avLst/>
          </a:prstGeom>
          <a:noFill/>
          <a:ln>
            <a:noFill/>
          </a:ln>
          <a:effectLst/>
        </p:spPr>
        <p:txBody>
          <a:bodyPr wrap="square" lIns="228600" tIns="182880" rIns="137160" bIns="137160">
            <a:noAutofit/>
          </a:bodyPr>
          <a:lstStyle>
            <a:lvl1pPr marL="114300" indent="-114300" algn="l" defTabSz="457200">
              <a:spcBef>
                <a:spcPct val="0"/>
              </a:spcBef>
              <a:defRPr>
                <a:solidFill>
                  <a:schemeClr val="tx1"/>
                </a:solidFill>
                <a:latin typeface="Arial" charset="0"/>
                <a:cs typeface="Arial" charset="0"/>
              </a:defRPr>
            </a:lvl1pPr>
            <a:lvl2pPr marL="228600" algn="l" defTabSz="457200">
              <a:spcBef>
                <a:spcPct val="0"/>
              </a:spcBef>
              <a:defRPr>
                <a:solidFill>
                  <a:schemeClr val="tx1"/>
                </a:solidFill>
                <a:latin typeface="Arial" charset="0"/>
                <a:cs typeface="Arial" charset="0"/>
              </a:defRPr>
            </a:lvl2pPr>
            <a:lvl3pPr marL="1371600" algn="l" defTabSz="457200">
              <a:spcBef>
                <a:spcPct val="0"/>
              </a:spcBef>
              <a:defRPr>
                <a:solidFill>
                  <a:schemeClr val="tx1"/>
                </a:solidFill>
                <a:latin typeface="Arial" charset="0"/>
                <a:cs typeface="Arial" charset="0"/>
              </a:defRPr>
            </a:lvl3pPr>
            <a:lvl4pPr marL="1485900" algn="l" defTabSz="457200">
              <a:spcBef>
                <a:spcPct val="0"/>
              </a:spcBef>
              <a:defRPr>
                <a:solidFill>
                  <a:schemeClr val="tx1"/>
                </a:solidFill>
                <a:latin typeface="Arial" charset="0"/>
                <a:cs typeface="Arial" charset="0"/>
              </a:defRPr>
            </a:lvl4pPr>
            <a:lvl5pPr algn="l" defTabSz="457200">
              <a:spcBef>
                <a:spcPct val="0"/>
              </a:spcBef>
              <a:defRPr>
                <a:solidFill>
                  <a:schemeClr val="tx1"/>
                </a:solidFill>
                <a:latin typeface="Arial" charset="0"/>
                <a:cs typeface="Arial" charset="0"/>
              </a:defRPr>
            </a:lvl5pPr>
            <a:lvl6pPr defTabSz="457200" fontAlgn="base">
              <a:spcBef>
                <a:spcPct val="0"/>
              </a:spcBef>
              <a:spcAft>
                <a:spcPct val="0"/>
              </a:spcAft>
              <a:defRPr>
                <a:solidFill>
                  <a:schemeClr val="tx1"/>
                </a:solidFill>
                <a:latin typeface="Arial" charset="0"/>
                <a:cs typeface="Arial" charset="0"/>
              </a:defRPr>
            </a:lvl6pPr>
            <a:lvl7pPr defTabSz="457200" fontAlgn="base">
              <a:spcBef>
                <a:spcPct val="0"/>
              </a:spcBef>
              <a:spcAft>
                <a:spcPct val="0"/>
              </a:spcAft>
              <a:defRPr>
                <a:solidFill>
                  <a:schemeClr val="tx1"/>
                </a:solidFill>
                <a:latin typeface="Arial" charset="0"/>
                <a:cs typeface="Arial" charset="0"/>
              </a:defRPr>
            </a:lvl7pPr>
            <a:lvl8pPr defTabSz="457200" fontAlgn="base">
              <a:spcBef>
                <a:spcPct val="0"/>
              </a:spcBef>
              <a:spcAft>
                <a:spcPct val="0"/>
              </a:spcAft>
              <a:defRPr>
                <a:solidFill>
                  <a:schemeClr val="tx1"/>
                </a:solidFill>
                <a:latin typeface="Arial" charset="0"/>
                <a:cs typeface="Arial" charset="0"/>
              </a:defRPr>
            </a:lvl8pPr>
            <a:lvl9pPr defTabSz="457200" fontAlgn="base">
              <a:spcBef>
                <a:spcPct val="0"/>
              </a:spcBef>
              <a:spcAft>
                <a:spcPct val="0"/>
              </a:spcAft>
              <a:defRPr>
                <a:solidFill>
                  <a:schemeClr val="tx1"/>
                </a:solidFill>
                <a:latin typeface="Arial" charset="0"/>
                <a:cs typeface="Arial" charset="0"/>
              </a:defRPr>
            </a:lvl9pPr>
          </a:lstStyle>
          <a:p>
            <a:pPr marL="0" indent="0"/>
            <a:r>
              <a:rPr lang="en-US" sz="1400" dirty="0"/>
              <a:t>Thank you, Dr. </a:t>
            </a:r>
            <a:r>
              <a:rPr lang="en-US" sz="1400" dirty="0" err="1"/>
              <a:t>Sabeti</a:t>
            </a:r>
            <a:r>
              <a:rPr lang="en-US" sz="1400" dirty="0"/>
              <a:t>, Dr. </a:t>
            </a:r>
            <a:r>
              <a:rPr lang="en-US" sz="1400" dirty="0" err="1"/>
              <a:t>Alizad</a:t>
            </a:r>
            <a:r>
              <a:rPr lang="en-US" sz="1400" dirty="0"/>
              <a:t>, and Dr. Fatemi, for supporting this study.</a:t>
            </a:r>
          </a:p>
          <a:p>
            <a:pPr marL="0" indent="0"/>
            <a:r>
              <a:rPr lang="en-US" sz="1400" dirty="0"/>
              <a:t>NIH grants supported this study: R25-DK101405, R01 CA239548, and R01 HL148664.</a:t>
            </a:r>
          </a:p>
        </p:txBody>
      </p:sp>
      <p:sp>
        <p:nvSpPr>
          <p:cNvPr id="7" name="TextBox 6">
            <a:extLst>
              <a:ext uri="{FF2B5EF4-FFF2-40B4-BE49-F238E27FC236}">
                <a16:creationId xmlns:a16="http://schemas.microsoft.com/office/drawing/2014/main" id="{E6B449E2-8F75-426D-857C-44BEAB2991CD}"/>
              </a:ext>
            </a:extLst>
          </p:cNvPr>
          <p:cNvSpPr txBox="1"/>
          <p:nvPr/>
        </p:nvSpPr>
        <p:spPr>
          <a:xfrm>
            <a:off x="17844365" y="13327891"/>
            <a:ext cx="3769868" cy="2677656"/>
          </a:xfrm>
          <a:prstGeom prst="rect">
            <a:avLst/>
          </a:prstGeom>
          <a:noFill/>
        </p:spPr>
        <p:txBody>
          <a:bodyPr wrap="square" rtlCol="0">
            <a:spAutoFit/>
          </a:bodyPr>
          <a:lstStyle/>
          <a:p>
            <a:pPr marL="342900" indent="-342900" algn="l">
              <a:buAutoNum type="arabicPeriod"/>
            </a:pPr>
            <a:r>
              <a:rPr lang="en-US" sz="800" dirty="0"/>
              <a:t>Sherman IA, Pappas SC, Fisher MM. Hepatic microvascular changes associated with development of liver fibrosis and cirrhosis. Am J Physiol. 1990;258(2 Pt 2):H460-465. doi:10.1152/ajpheart.1990.258.2.H460</a:t>
            </a:r>
          </a:p>
          <a:p>
            <a:pPr marL="342900" indent="-342900" algn="l">
              <a:buAutoNum type="arabicPeriod"/>
            </a:pPr>
            <a:r>
              <a:rPr lang="en-US" sz="800" dirty="0">
                <a:effectLst/>
              </a:rPr>
              <a:t>Hong MJ, </a:t>
            </a:r>
            <a:r>
              <a:rPr lang="en-US" sz="800" dirty="0" err="1">
                <a:effectLst/>
              </a:rPr>
              <a:t>Ahn</a:t>
            </a:r>
            <a:r>
              <a:rPr lang="en-US" sz="800" dirty="0">
                <a:effectLst/>
              </a:rPr>
              <a:t> HS, Ha SM, Park HJ, Oh J. Quantitative analysis of vascularity for thyroid nodules on ultrasound using superb microvascular imaging: Can nodular vascularity differentiate between malignant and benign thyroid nodules? </a:t>
            </a:r>
            <a:r>
              <a:rPr lang="en-US" sz="800" i="1" dirty="0">
                <a:effectLst/>
              </a:rPr>
              <a:t>Medicine</a:t>
            </a:r>
            <a:r>
              <a:rPr lang="en-US" sz="800" dirty="0">
                <a:effectLst/>
              </a:rPr>
              <a:t>. 2022;101(5):e28725. </a:t>
            </a:r>
            <a:r>
              <a:rPr lang="en-US" sz="800" dirty="0">
                <a:solidFill>
                  <a:schemeClr val="tx1"/>
                </a:solidFill>
                <a:effectLst/>
              </a:rPr>
              <a:t>doi:10.1097/MD.0000000000028725</a:t>
            </a:r>
          </a:p>
          <a:p>
            <a:pPr marL="342900" indent="-342900" algn="l">
              <a:buAutoNum type="arabicPeriod"/>
            </a:pPr>
            <a:r>
              <a:rPr lang="en-US" sz="800" b="0" i="0" dirty="0">
                <a:solidFill>
                  <a:srgbClr val="404040"/>
                </a:solidFill>
                <a:effectLst/>
                <a:latin typeface="Roboto" panose="02000000000000000000" pitchFamily="2" charset="0"/>
              </a:rPr>
              <a:t>Dirk-Jan Kroon (2022). B-spline Grid, Image and Point based Registration (https://www.mathworks.com/matlabcentral/fileexchange/20057-b-spline-grid-image-and-point-based-registration), MATLAB Central File Exchange. Retrieved July</a:t>
            </a:r>
            <a:r>
              <a:rPr lang="en-US" sz="800" dirty="0"/>
              <a:t> 20, 2022</a:t>
            </a:r>
            <a:r>
              <a:rPr lang="en-US" sz="800" b="0" i="0" dirty="0">
                <a:solidFill>
                  <a:srgbClr val="404040"/>
                </a:solidFill>
                <a:effectLst/>
                <a:latin typeface="Roboto" panose="02000000000000000000" pitchFamily="2" charset="0"/>
              </a:rPr>
              <a:t>.</a:t>
            </a:r>
          </a:p>
          <a:p>
            <a:pPr marL="342900" indent="-342900" algn="l">
              <a:buAutoNum type="arabicPeriod"/>
            </a:pPr>
            <a:r>
              <a:rPr lang="en-US" sz="800" b="0" i="0" dirty="0">
                <a:solidFill>
                  <a:srgbClr val="333333"/>
                </a:solidFill>
                <a:effectLst/>
                <a:latin typeface="Arial" panose="020B0604020202020204" pitchFamily="34" charset="0"/>
              </a:rPr>
              <a:t>D. </a:t>
            </a:r>
            <a:r>
              <a:rPr lang="en-US" sz="800" b="0" i="0" dirty="0" err="1">
                <a:solidFill>
                  <a:srgbClr val="333333"/>
                </a:solidFill>
                <a:effectLst/>
                <a:latin typeface="Arial" panose="020B0604020202020204" pitchFamily="34" charset="0"/>
              </a:rPr>
              <a:t>Rueckert</a:t>
            </a:r>
            <a:r>
              <a:rPr lang="en-US" sz="800" b="0" i="0" dirty="0">
                <a:solidFill>
                  <a:srgbClr val="333333"/>
                </a:solidFill>
                <a:effectLst/>
                <a:latin typeface="Arial" panose="020B0604020202020204" pitchFamily="34" charset="0"/>
              </a:rPr>
              <a:t>, L. I. </a:t>
            </a:r>
            <a:r>
              <a:rPr lang="en-US" sz="800" b="0" i="0" dirty="0" err="1">
                <a:solidFill>
                  <a:srgbClr val="333333"/>
                </a:solidFill>
                <a:effectLst/>
                <a:latin typeface="Arial" panose="020B0604020202020204" pitchFamily="34" charset="0"/>
              </a:rPr>
              <a:t>Sonoda</a:t>
            </a:r>
            <a:r>
              <a:rPr lang="en-US" sz="800" b="0" i="0" dirty="0">
                <a:solidFill>
                  <a:srgbClr val="333333"/>
                </a:solidFill>
                <a:effectLst/>
                <a:latin typeface="Arial" panose="020B0604020202020204" pitchFamily="34" charset="0"/>
              </a:rPr>
              <a:t>, C. Hayes, D. L. G. Hill, M. O. Leach and D. J. Hawkes, "Nonrigid registration using free-form deformations: application to breast MR images," in </a:t>
            </a:r>
            <a:r>
              <a:rPr lang="en-US" sz="800" b="0" i="1" dirty="0">
                <a:solidFill>
                  <a:srgbClr val="333333"/>
                </a:solidFill>
                <a:effectLst/>
                <a:latin typeface="Arial" panose="020B0604020202020204" pitchFamily="34" charset="0"/>
              </a:rPr>
              <a:t>IEEE Transactions on Medical Imaging</a:t>
            </a:r>
            <a:r>
              <a:rPr lang="en-US" sz="800" b="0" i="0" dirty="0">
                <a:solidFill>
                  <a:srgbClr val="333333"/>
                </a:solidFill>
                <a:effectLst/>
                <a:latin typeface="Arial" panose="020B0604020202020204" pitchFamily="34" charset="0"/>
              </a:rPr>
              <a:t>, vol. 18, no. 8, pp. 712-721, Aug. 1999, </a:t>
            </a:r>
            <a:r>
              <a:rPr lang="en-US" sz="800" b="0" i="0" dirty="0" err="1">
                <a:solidFill>
                  <a:srgbClr val="333333"/>
                </a:solidFill>
                <a:effectLst/>
                <a:latin typeface="Arial" panose="020B0604020202020204" pitchFamily="34" charset="0"/>
              </a:rPr>
              <a:t>doi</a:t>
            </a:r>
            <a:r>
              <a:rPr lang="en-US" sz="800" b="0" i="0" dirty="0">
                <a:solidFill>
                  <a:srgbClr val="333333"/>
                </a:solidFill>
                <a:effectLst/>
                <a:latin typeface="Arial" panose="020B0604020202020204" pitchFamily="34" charset="0"/>
              </a:rPr>
              <a:t>: 10.1109/42.796284.</a:t>
            </a:r>
            <a:endParaRPr lang="en-US" sz="800" dirty="0">
              <a:effectLst/>
            </a:endParaRPr>
          </a:p>
          <a:p>
            <a:pPr marL="342900" indent="-342900" algn="l">
              <a:buAutoNum type="arabicPeriod"/>
            </a:pPr>
            <a:endParaRPr lang="en-US" sz="800" dirty="0"/>
          </a:p>
          <a:p>
            <a:pPr marL="342900" indent="-342900" algn="l">
              <a:buAutoNum type="arabicPeriod"/>
            </a:pPr>
            <a:endParaRPr lang="en-US" sz="800" dirty="0"/>
          </a:p>
        </p:txBody>
      </p:sp>
    </p:spTree>
    <p:extLst>
      <p:ext uri="{BB962C8B-B14F-4D97-AF65-F5344CB8AC3E}">
        <p14:creationId xmlns:p14="http://schemas.microsoft.com/office/powerpoint/2010/main" val="2775520358"/>
      </p:ext>
    </p:extLst>
  </p:cSld>
  <p:clrMapOvr>
    <a:masterClrMapping/>
  </p:clrMapOvr>
</p:sld>
</file>

<file path=ppt/theme/theme1.xml><?xml version="1.0" encoding="utf-8"?>
<a:theme xmlns:a="http://schemas.openxmlformats.org/drawingml/2006/main" name="Custom Design">
  <a:themeElements>
    <a:clrScheme name="Mayo_2020">
      <a:dk1>
        <a:srgbClr val="000000"/>
      </a:dk1>
      <a:lt1>
        <a:srgbClr val="FFFFFF"/>
      </a:lt1>
      <a:dk2>
        <a:srgbClr val="000000"/>
      </a:dk2>
      <a:lt2>
        <a:srgbClr val="FFFFFF"/>
      </a:lt2>
      <a:accent1>
        <a:srgbClr val="0057B8"/>
      </a:accent1>
      <a:accent2>
        <a:srgbClr val="009CDE"/>
      </a:accent2>
      <a:accent3>
        <a:srgbClr val="FFC845"/>
      </a:accent3>
      <a:accent4>
        <a:srgbClr val="00873E"/>
      </a:accent4>
      <a:accent5>
        <a:srgbClr val="8246AF"/>
      </a:accent5>
      <a:accent6>
        <a:srgbClr val="E3002B"/>
      </a:accent6>
      <a:hlink>
        <a:srgbClr val="009CDE"/>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ts 4x4 (printed size 35h x 48w)_06-16-2022.pptx" id="{A213ACB4-2EC0-434F-9C66-7CD4BB54BAE5}" vid="{00C3D934-15B4-4F95-97D2-B1E95219032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AE0C27054F1F04EB6F3B8E3FACADBA6" ma:contentTypeVersion="12" ma:contentTypeDescription="Create a new document." ma:contentTypeScope="" ma:versionID="163a3a891e8886655f9c3a108340a9ca">
  <xsd:schema xmlns:xsd="http://www.w3.org/2001/XMLSchema" xmlns:xs="http://www.w3.org/2001/XMLSchema" xmlns:p="http://schemas.microsoft.com/office/2006/metadata/properties" xmlns:ns3="a0589e59-6e13-4de1-9a87-0f3826ffcd7c" xmlns:ns4="2381b866-cfa9-4efe-940f-fe5cc91e3b55" targetNamespace="http://schemas.microsoft.com/office/2006/metadata/properties" ma:root="true" ma:fieldsID="1a3dc890dcfcfa2a69f07229592af7ba" ns3:_="" ns4:_="">
    <xsd:import namespace="a0589e59-6e13-4de1-9a87-0f3826ffcd7c"/>
    <xsd:import namespace="2381b866-cfa9-4efe-940f-fe5cc91e3b5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589e59-6e13-4de1-9a87-0f3826ffcd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81b866-cfa9-4efe-940f-fe5cc91e3b5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154DA5-D3C6-4DAB-9C73-340ECE6A5E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589e59-6e13-4de1-9a87-0f3826ffcd7c"/>
    <ds:schemaRef ds:uri="2381b866-cfa9-4efe-940f-fe5cc91e3b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FFC136-8278-4C19-B1B6-F5D4E8E12496}">
  <ds:schemaRefs>
    <ds:schemaRef ds:uri="http://schemas.microsoft.com/sharepoint/v3/contenttype/forms"/>
  </ds:schemaRefs>
</ds:datastoreItem>
</file>

<file path=customXml/itemProps3.xml><?xml version="1.0" encoding="utf-8"?>
<ds:datastoreItem xmlns:ds="http://schemas.openxmlformats.org/officeDocument/2006/customXml" ds:itemID="{990AD592-C034-408C-854F-5124A84EA5D5}">
  <ds:schemaRefs>
    <ds:schemaRef ds:uri="http://purl.org/dc/elements/1.1/"/>
    <ds:schemaRef ds:uri="http://purl.org/dc/dcmitype/"/>
    <ds:schemaRef ds:uri="2381b866-cfa9-4efe-940f-fe5cc91e3b55"/>
    <ds:schemaRef ds:uri="http://schemas.microsoft.com/office/2006/documentManagement/types"/>
    <ds:schemaRef ds:uri="http://schemas.openxmlformats.org/package/2006/metadata/core-properties"/>
    <ds:schemaRef ds:uri="http://purl.org/dc/terms/"/>
    <ds:schemaRef ds:uri="http://schemas.microsoft.com/office/2006/metadata/properties"/>
    <ds:schemaRef ds:uri="http://schemas.microsoft.com/office/infopath/2007/PartnerControls"/>
    <ds:schemaRef ds:uri="a0589e59-6e13-4de1-9a87-0f3826ffcd7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Fits-4x4-printed-size-35h-x-48w_06-16-2022 (1)</Template>
  <TotalTime>3918</TotalTime>
  <Words>1178</Words>
  <Application>Microsoft Office PowerPoint</Application>
  <PresentationFormat>Custom</PresentationFormat>
  <Paragraphs>70</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MS PGothic</vt:lpstr>
      <vt:lpstr>Arial</vt:lpstr>
      <vt:lpstr>Cambria Math</vt:lpstr>
      <vt:lpstr>Roboto</vt:lpstr>
      <vt:lpstr>Symbol</vt:lpstr>
      <vt:lpstr>Wingdings</vt:lpstr>
      <vt:lpstr>Custom Design</vt:lpstr>
      <vt:lpstr>PowerPoint Presentation</vt:lpstr>
    </vt:vector>
  </TitlesOfParts>
  <Company>Mayo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Lan, Lan</dc:creator>
  <dc:description>v2.1</dc:description>
  <cp:lastModifiedBy>lan lan</cp:lastModifiedBy>
  <cp:revision>2</cp:revision>
  <cp:lastPrinted>2020-03-05T21:35:03Z</cp:lastPrinted>
  <dcterms:created xsi:type="dcterms:W3CDTF">2022-07-21T02:00:10Z</dcterms:created>
  <dcterms:modified xsi:type="dcterms:W3CDTF">2025-09-07T00:19:58Z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0x0101001AE0C27054F1F04EB6F3B8E3FACADBA6</vt:lpwstr>
  </property>
</Properties>
</file>