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69" r:id="rId6"/>
    <p:sldId id="261" r:id="rId7"/>
    <p:sldId id="262" r:id="rId8"/>
    <p:sldId id="265" r:id="rId9"/>
    <p:sldId id="264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FF99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9/1/2019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Blu Borghi – 30/8/2019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224643" y="2122714"/>
            <a:ext cx="98624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 smtClean="0">
                <a:latin typeface="+mj-lt"/>
              </a:rPr>
              <a:t>Radix Sort in RISC-V </a:t>
            </a:r>
            <a:r>
              <a:rPr lang="it-IT" sz="8800" noProof="1" smtClean="0">
                <a:latin typeface="+mj-lt"/>
              </a:rPr>
              <a:t>asm</a:t>
            </a:r>
            <a:endParaRPr lang="it-IT" sz="5400" noProof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12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err="1" smtClean="0"/>
              <a:t>max</a:t>
            </a:r>
            <a:r>
              <a:rPr lang="it-IT" cap="none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()</a:t>
            </a:r>
            <a:endParaRPr lang="it-IT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9848" y="2205609"/>
            <a:ext cx="4784852" cy="380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C++	algorithm_cpp/radix.cpp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822249" y="324350"/>
            <a:ext cx="3334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/>
              <a:t>RISC-V		</a:t>
            </a:r>
            <a:r>
              <a:rPr lang="it-IT" sz="2000" dirty="0" err="1" smtClean="0"/>
              <a:t>src</a:t>
            </a:r>
            <a:r>
              <a:rPr lang="it-IT" sz="2000" dirty="0" smtClean="0"/>
              <a:t>/</a:t>
            </a:r>
            <a:r>
              <a:rPr lang="it-IT" sz="2000" dirty="0" err="1" smtClean="0"/>
              <a:t>arrayutils.s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586101"/>
            <a:ext cx="5301923" cy="235785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249" y="724459"/>
            <a:ext cx="4493451" cy="5575001"/>
          </a:xfrm>
          <a:prstGeom prst="rect">
            <a:avLst/>
          </a:prstGeom>
        </p:spPr>
      </p:pic>
      <p:cxnSp>
        <p:nvCxnSpPr>
          <p:cNvPr id="8" name="Connettore 4 7"/>
          <p:cNvCxnSpPr/>
          <p:nvPr/>
        </p:nvCxnSpPr>
        <p:spPr>
          <a:xfrm flipV="1">
            <a:off x="3251200" y="1917700"/>
            <a:ext cx="3822700" cy="1574800"/>
          </a:xfrm>
          <a:prstGeom prst="bentConnector3">
            <a:avLst>
              <a:gd name="adj1" fmla="val 799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4 11"/>
          <p:cNvCxnSpPr/>
          <p:nvPr/>
        </p:nvCxnSpPr>
        <p:spPr>
          <a:xfrm flipV="1">
            <a:off x="4368800" y="2743200"/>
            <a:ext cx="2453449" cy="1028700"/>
          </a:xfrm>
          <a:prstGeom prst="bentConnector3">
            <a:avLst>
              <a:gd name="adj1" fmla="val 893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4 14"/>
          <p:cNvCxnSpPr/>
          <p:nvPr/>
        </p:nvCxnSpPr>
        <p:spPr>
          <a:xfrm>
            <a:off x="3708400" y="4264025"/>
            <a:ext cx="3365500" cy="6127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>
          <a:xfrm>
            <a:off x="3670300" y="4011727"/>
            <a:ext cx="340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21"/>
          <p:cNvCxnSpPr/>
          <p:nvPr/>
        </p:nvCxnSpPr>
        <p:spPr>
          <a:xfrm>
            <a:off x="7146131" y="1690688"/>
            <a:ext cx="0" cy="669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 flipH="1">
            <a:off x="7146129" y="4614863"/>
            <a:ext cx="2" cy="531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72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err="1" smtClean="0"/>
              <a:t>Debug</a:t>
            </a:r>
            <a:r>
              <a:rPr lang="it-IT" cap="none" dirty="0" smtClean="0"/>
              <a:t> e Risultati</a:t>
            </a:r>
            <a:endParaRPr lang="it-IT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Compile &amp; </a:t>
            </a:r>
            <a:r>
              <a:rPr lang="it-IT" dirty="0" err="1" smtClean="0"/>
              <a:t>Run</a:t>
            </a:r>
            <a:endParaRPr lang="it-IT" dirty="0" smtClean="0"/>
          </a:p>
          <a:p>
            <a:pPr lvl="1"/>
            <a:r>
              <a:rPr lang="it-IT" dirty="0" smtClean="0"/>
              <a:t>Terminale 1:		$ ./build.sh</a:t>
            </a:r>
          </a:p>
          <a:p>
            <a:pPr lvl="1"/>
            <a:r>
              <a:rPr lang="it-IT" dirty="0" smtClean="0"/>
              <a:t>Terminale 2:		$ ./debug.sh</a:t>
            </a:r>
          </a:p>
          <a:p>
            <a:pPr marL="274320" lvl="1" indent="0">
              <a:buNone/>
            </a:pPr>
            <a:r>
              <a:rPr lang="it-IT" dirty="0" smtClean="0"/>
              <a:t>La variabile di I/O appare nel </a:t>
            </a:r>
            <a:r>
              <a:rPr lang="it-IT" dirty="0" err="1" smtClean="0"/>
              <a:t>debugger</a:t>
            </a:r>
            <a:r>
              <a:rPr lang="it-IT" dirty="0" smtClean="0"/>
              <a:t> in automatico</a:t>
            </a:r>
          </a:p>
          <a:p>
            <a:pPr lvl="1"/>
            <a:endParaRPr lang="it-IT" dirty="0" smtClean="0"/>
          </a:p>
          <a:p>
            <a:r>
              <a:rPr lang="it-IT" dirty="0" smtClean="0"/>
              <a:t>Risultati ottenuti</a:t>
            </a:r>
          </a:p>
          <a:p>
            <a:pPr lvl="1"/>
            <a:r>
              <a:rPr lang="it-IT" dirty="0" smtClean="0"/>
              <a:t>{</a:t>
            </a:r>
            <a:r>
              <a:rPr lang="it-IT" dirty="0"/>
              <a:t>170, 45, 75, 90, 802, 69, 4, </a:t>
            </a:r>
            <a:r>
              <a:rPr lang="it-IT" dirty="0" smtClean="0"/>
              <a:t>20}	</a:t>
            </a:r>
            <a:r>
              <a:rPr lang="it-IT" dirty="0"/>
              <a:t>	</a:t>
            </a:r>
            <a:r>
              <a:rPr lang="it-IT" dirty="0" smtClean="0"/>
              <a:t>{4, 20, 45</a:t>
            </a:r>
            <a:r>
              <a:rPr lang="it-IT" dirty="0"/>
              <a:t>, </a:t>
            </a:r>
            <a:r>
              <a:rPr lang="it-IT" dirty="0" smtClean="0"/>
              <a:t>69, 75, 90, 170, 802}</a:t>
            </a:r>
          </a:p>
          <a:p>
            <a:pPr lvl="1"/>
            <a:r>
              <a:rPr lang="it-IT" dirty="0" smtClean="0"/>
              <a:t>{423, 65, 1004, 53, 5}			{5, 53, 65, 423, 1004}</a:t>
            </a:r>
          </a:p>
          <a:p>
            <a:pPr lvl="1"/>
            <a:r>
              <a:rPr lang="it-IT" dirty="0" smtClean="0"/>
              <a:t>{2, 90, 20, 1}				{1, 2, 20, 90}</a:t>
            </a:r>
          </a:p>
          <a:p>
            <a:pPr lvl="1"/>
            <a:r>
              <a:rPr lang="it-IT" dirty="0" smtClean="0"/>
              <a:t>{24985,399824,298342}		{24985, 298342, 399824}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126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smtClean="0"/>
              <a:t>Conclusioni</a:t>
            </a:r>
            <a:endParaRPr lang="it-IT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Ogni operazione semplice scritta in codice di alto livello può diventare lunga ed </a:t>
            </a:r>
            <a:r>
              <a:rPr lang="it-IT" dirty="0" err="1" smtClean="0"/>
              <a:t>error</a:t>
            </a:r>
            <a:r>
              <a:rPr lang="it-IT" dirty="0" smtClean="0"/>
              <a:t>-prone in RISC-V </a:t>
            </a:r>
            <a:r>
              <a:rPr lang="it-IT" dirty="0" err="1" smtClean="0"/>
              <a:t>assembly</a:t>
            </a:r>
            <a:r>
              <a:rPr lang="it-IT" dirty="0" smtClean="0"/>
              <a:t>, quindi è necessario suddividere il problema in più fasi:</a:t>
            </a:r>
          </a:p>
          <a:p>
            <a:pPr lvl="1"/>
            <a:r>
              <a:rPr lang="it-IT" dirty="0" smtClean="0"/>
              <a:t>Ideazione dell’algoritmo ad alto livello</a:t>
            </a:r>
          </a:p>
          <a:p>
            <a:pPr lvl="1"/>
            <a:r>
              <a:rPr lang="it-IT" dirty="0" smtClean="0"/>
              <a:t>Scomposizione top-down del codice in parti</a:t>
            </a:r>
          </a:p>
          <a:p>
            <a:pPr lvl="1"/>
            <a:r>
              <a:rPr lang="it-IT" dirty="0" smtClean="0"/>
              <a:t>Sviluppo (per ogni parte)</a:t>
            </a:r>
          </a:p>
          <a:p>
            <a:pPr lvl="2"/>
            <a:r>
              <a:rPr lang="it-IT" dirty="0" smtClean="0"/>
              <a:t>Traduzione del </a:t>
            </a:r>
            <a:r>
              <a:rPr lang="it-IT" smtClean="0"/>
              <a:t>codice </a:t>
            </a:r>
            <a:r>
              <a:rPr lang="it-IT" smtClean="0"/>
              <a:t>high-</a:t>
            </a:r>
            <a:r>
              <a:rPr lang="it-IT" dirty="0" err="1" smtClean="0"/>
              <a:t>level</a:t>
            </a:r>
            <a:r>
              <a:rPr lang="it-IT" dirty="0" smtClean="0"/>
              <a:t> </a:t>
            </a:r>
            <a:r>
              <a:rPr lang="it-IT" dirty="0" smtClean="0"/>
              <a:t>in </a:t>
            </a:r>
            <a:r>
              <a:rPr lang="it-IT" dirty="0" err="1" smtClean="0"/>
              <a:t>assembly</a:t>
            </a:r>
            <a:endParaRPr lang="it-IT" dirty="0" smtClean="0"/>
          </a:p>
          <a:p>
            <a:pPr lvl="2"/>
            <a:r>
              <a:rPr lang="it-IT" dirty="0" smtClean="0"/>
              <a:t>Documentazione del codice tramite commenti</a:t>
            </a:r>
          </a:p>
          <a:p>
            <a:pPr lvl="2"/>
            <a:r>
              <a:rPr lang="it-IT" dirty="0" err="1" smtClean="0"/>
              <a:t>Debug</a:t>
            </a:r>
            <a:r>
              <a:rPr lang="it-IT" dirty="0" smtClean="0"/>
              <a:t> e </a:t>
            </a:r>
            <a:r>
              <a:rPr lang="it-IT" dirty="0" err="1" smtClean="0"/>
              <a:t>Testing</a:t>
            </a:r>
            <a:endParaRPr lang="it-IT" dirty="0" smtClean="0"/>
          </a:p>
          <a:p>
            <a:r>
              <a:rPr lang="it-IT" dirty="0" smtClean="0"/>
              <a:t>Una volta superato questo ostacolo e completato il programma,</a:t>
            </a:r>
            <a:r>
              <a:rPr lang="it-IT" dirty="0"/>
              <a:t> </a:t>
            </a:r>
            <a:r>
              <a:rPr lang="it-IT" dirty="0" smtClean="0"/>
              <a:t>RISC-V permette </a:t>
            </a:r>
            <a:r>
              <a:rPr lang="it-IT" dirty="0"/>
              <a:t>di ottenere una velocità di esecuzione molto </a:t>
            </a:r>
            <a:r>
              <a:rPr lang="it-IT" dirty="0" smtClean="0"/>
              <a:t>alta e ottimizzata.</a:t>
            </a:r>
            <a:endParaRPr lang="it-IT" dirty="0"/>
          </a:p>
          <a:p>
            <a:endParaRPr lang="it-IT" dirty="0" smtClean="0"/>
          </a:p>
          <a:p>
            <a:pPr marL="274320" lvl="1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480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5935623"/>
          </a:xfrm>
        </p:spPr>
        <p:txBody>
          <a:bodyPr anchor="ctr" anchorCtr="1"/>
          <a:lstStyle/>
          <a:p>
            <a:r>
              <a:rPr lang="it-IT" cap="none" dirty="0" smtClean="0"/>
              <a:t>GRAZIE PER L’ATTENZIONE</a:t>
            </a:r>
            <a:endParaRPr lang="it-IT" cap="none" dirty="0"/>
          </a:p>
        </p:txBody>
      </p:sp>
    </p:spTree>
    <p:extLst>
      <p:ext uri="{BB962C8B-B14F-4D97-AF65-F5344CB8AC3E}">
        <p14:creationId xmlns:p14="http://schemas.microsoft.com/office/powerpoint/2010/main" val="78682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Radix Sort</a:t>
            </a:r>
            <a:endParaRPr lang="it-IT" cap="none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7" t="6493" r="17259" b="18944"/>
          <a:stretch/>
        </p:blipFill>
        <p:spPr>
          <a:xfrm>
            <a:off x="6972300" y="2547257"/>
            <a:ext cx="4940935" cy="2939143"/>
          </a:xfrm>
        </p:spPr>
      </p:pic>
      <p:sp>
        <p:nvSpPr>
          <p:cNvPr id="5" name="CasellaDiTesto 4"/>
          <p:cNvSpPr txBox="1"/>
          <p:nvPr/>
        </p:nvSpPr>
        <p:spPr>
          <a:xfrm>
            <a:off x="780143" y="2093976"/>
            <a:ext cx="607785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noProof="1" smtClean="0"/>
              <a:t>Specifiche: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it-IT" sz="2000" noProof="1" smtClean="0"/>
              <a:t>Algoritmo di ordinamento non-comparativo, non è limitato al lower bound </a:t>
            </a:r>
            <a:r>
              <a:rPr lang="it-IT" sz="2000" i="1" noProof="1" smtClean="0"/>
              <a:t>o(n log n)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endParaRPr lang="it-IT" sz="2000" i="1" noProof="1" smtClean="0"/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it-IT" sz="2000" noProof="1" smtClean="0"/>
              <a:t>Lavora su numeri interi o naturali in una base qualsiasi, a seconda dell’implementazione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endParaRPr lang="it-IT" sz="2000" noProof="1" smtClean="0"/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it-IT" sz="2000" noProof="1" smtClean="0"/>
              <a:t>Si appoggia a un algoritmo di ordinamento stabile, in questo caso al Counting Sort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noProof="1" smtClean="0"/>
          </a:p>
        </p:txBody>
      </p:sp>
    </p:spTree>
    <p:extLst>
      <p:ext uri="{BB962C8B-B14F-4D97-AF65-F5344CB8AC3E}">
        <p14:creationId xmlns:p14="http://schemas.microsoft.com/office/powerpoint/2010/main" val="427951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/>
              <a:t>Radix Sort</a:t>
            </a:r>
            <a:endParaRPr lang="it-IT" cap="none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7" t="6493" r="17259" b="18944"/>
          <a:stretch/>
        </p:blipFill>
        <p:spPr>
          <a:xfrm>
            <a:off x="6972300" y="2547257"/>
            <a:ext cx="4940935" cy="2939143"/>
          </a:xfrm>
        </p:spPr>
      </p:pic>
      <p:sp>
        <p:nvSpPr>
          <p:cNvPr id="5" name="CasellaDiTesto 4"/>
          <p:cNvSpPr txBox="1"/>
          <p:nvPr/>
        </p:nvSpPr>
        <p:spPr>
          <a:xfrm>
            <a:off x="780143" y="2093976"/>
            <a:ext cx="60778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noProof="1" smtClean="0"/>
              <a:t>Funzionamento</a:t>
            </a:r>
            <a:r>
              <a:rPr lang="it-IT" sz="2000" noProof="1" smtClean="0"/>
              <a:t>: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it-IT" sz="2000" noProof="1" smtClean="0"/>
              <a:t>Partendo dalla cifra meno significativa ordina gli elementi prendendo in considerazione uno spazio decimale per volta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endParaRPr lang="it-IT" sz="2000" noProof="1" smtClean="0"/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it-IT" sz="2000" noProof="1" smtClean="0"/>
              <a:t>In caso di cife identiche mantiene l’ordine (relativo) del passaggio precedente </a:t>
            </a:r>
            <a:br>
              <a:rPr lang="it-IT" sz="2000" noProof="1" smtClean="0"/>
            </a:br>
            <a:r>
              <a:rPr lang="it-IT" sz="2000" noProof="1" smtClean="0"/>
              <a:t>(vedi nell’ultimo passaggio </a:t>
            </a:r>
            <a:r>
              <a:rPr lang="it-IT" sz="2000" b="1" u="sng" noProof="1" smtClean="0"/>
              <a:t>0</a:t>
            </a:r>
            <a:r>
              <a:rPr lang="it-IT" sz="2000" noProof="1" smtClean="0"/>
              <a:t>08, </a:t>
            </a:r>
            <a:r>
              <a:rPr lang="it-IT" sz="2000" b="1" u="sng" noProof="1" smtClean="0"/>
              <a:t>0</a:t>
            </a:r>
            <a:r>
              <a:rPr lang="it-IT" sz="2000" noProof="1" smtClean="0"/>
              <a:t>42, </a:t>
            </a:r>
            <a:r>
              <a:rPr lang="it-IT" sz="2000" b="1" u="sng" noProof="1" smtClean="0"/>
              <a:t>0</a:t>
            </a:r>
            <a:r>
              <a:rPr lang="it-IT" sz="2000" noProof="1" smtClean="0"/>
              <a:t>74)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endParaRPr lang="it-IT" sz="2000" noProof="1" smtClean="0"/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it-IT" sz="2000" noProof="1" smtClean="0"/>
              <a:t>Non effettua confronti per decidere in che ordine sistemare i numeri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346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smtClean="0"/>
              <a:t>Algoritmi implementati</a:t>
            </a:r>
            <a:endParaRPr lang="it-IT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12692"/>
          </a:xfrm>
        </p:spPr>
        <p:txBody>
          <a:bodyPr>
            <a:normAutofit/>
          </a:bodyPr>
          <a:lstStyle/>
          <a:p>
            <a:r>
              <a:rPr lang="it-IT" dirty="0" err="1" smtClean="0"/>
              <a:t>Radix</a:t>
            </a:r>
            <a:r>
              <a:rPr lang="it-IT" dirty="0" smtClean="0"/>
              <a:t> </a:t>
            </a:r>
            <a:r>
              <a:rPr lang="it-IT" dirty="0" err="1" smtClean="0"/>
              <a:t>Sort</a:t>
            </a:r>
            <a:endParaRPr lang="it-IT" dirty="0"/>
          </a:p>
          <a:p>
            <a:pPr lvl="1"/>
            <a:r>
              <a:rPr lang="it-IT" dirty="0" smtClean="0"/>
              <a:t>Funzione richiamata dal programma principale</a:t>
            </a:r>
          </a:p>
          <a:p>
            <a:pPr lvl="1"/>
            <a:r>
              <a:rPr lang="it-IT" dirty="0" smtClean="0"/>
              <a:t>Utilizza la funzione </a:t>
            </a:r>
            <a:r>
              <a:rPr lang="it-IT" dirty="0" err="1" smtClean="0"/>
              <a:t>Max</a:t>
            </a:r>
            <a:r>
              <a:rPr lang="it-IT" dirty="0" smtClean="0"/>
              <a:t> per trovare il numero maggiore</a:t>
            </a:r>
          </a:p>
          <a:p>
            <a:pPr lvl="1"/>
            <a:r>
              <a:rPr lang="it-IT" dirty="0" smtClean="0"/>
              <a:t>Calcola il numero di cifre del numero maggiore, ovvero il numero di passaggi da effettuare</a:t>
            </a:r>
          </a:p>
          <a:p>
            <a:pPr lvl="1"/>
            <a:r>
              <a:rPr lang="it-IT" dirty="0" smtClean="0"/>
              <a:t>Per ogni passaggio richiama il </a:t>
            </a:r>
            <a:r>
              <a:rPr lang="it-IT" dirty="0" err="1" smtClean="0"/>
              <a:t>Counting</a:t>
            </a:r>
            <a:r>
              <a:rPr lang="it-IT" dirty="0" smtClean="0"/>
              <a:t> </a:t>
            </a:r>
            <a:r>
              <a:rPr lang="it-IT" dirty="0" err="1" smtClean="0"/>
              <a:t>Sort</a:t>
            </a:r>
            <a:r>
              <a:rPr lang="it-IT" dirty="0" smtClean="0"/>
              <a:t> selettivo su uno spazio decimale diverso</a:t>
            </a:r>
          </a:p>
          <a:p>
            <a:r>
              <a:rPr lang="it-IT" dirty="0" err="1" smtClean="0"/>
              <a:t>Counting</a:t>
            </a:r>
            <a:r>
              <a:rPr lang="it-IT" dirty="0" smtClean="0"/>
              <a:t> </a:t>
            </a:r>
            <a:r>
              <a:rPr lang="it-IT" dirty="0" err="1" smtClean="0"/>
              <a:t>Sort</a:t>
            </a:r>
            <a:r>
              <a:rPr lang="it-IT" dirty="0" smtClean="0"/>
              <a:t> selettivo</a:t>
            </a:r>
          </a:p>
          <a:p>
            <a:pPr lvl="1"/>
            <a:r>
              <a:rPr lang="it-IT" dirty="0" smtClean="0"/>
              <a:t>Ordina l’array che gli viene passato considerando una sola cifra decisa dal chiamante</a:t>
            </a:r>
          </a:p>
          <a:p>
            <a:pPr lvl="1"/>
            <a:r>
              <a:rPr lang="it-IT" dirty="0" smtClean="0"/>
              <a:t>Gestisce le cifre uguali mantenendo l’ordine relativo preesistente tra i due elementi</a:t>
            </a:r>
          </a:p>
          <a:p>
            <a:r>
              <a:rPr lang="it-IT" dirty="0" err="1" smtClean="0"/>
              <a:t>Max</a:t>
            </a:r>
            <a:endParaRPr lang="it-IT" dirty="0" smtClean="0"/>
          </a:p>
          <a:p>
            <a:pPr lvl="1"/>
            <a:r>
              <a:rPr lang="it-IT" dirty="0" smtClean="0"/>
              <a:t>Restituisce il numero massimo contenuto dell’array passato come parametro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724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smtClean="0"/>
              <a:t>Costo Computazionale</a:t>
            </a:r>
            <a:endParaRPr lang="it-IT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Calcolo del valore massimo </a:t>
            </a:r>
            <a:r>
              <a:rPr lang="it-IT" dirty="0"/>
              <a:t>nell’array, costo O(n</a:t>
            </a:r>
            <a:r>
              <a:rPr lang="it-IT" dirty="0" smtClean="0"/>
              <a:t>)</a:t>
            </a:r>
          </a:p>
          <a:p>
            <a:r>
              <a:rPr lang="it-IT" dirty="0" err="1" smtClean="0"/>
              <a:t>Counting</a:t>
            </a:r>
            <a:r>
              <a:rPr lang="it-IT" dirty="0" smtClean="0"/>
              <a:t> </a:t>
            </a:r>
            <a:r>
              <a:rPr lang="it-IT" dirty="0" err="1" smtClean="0"/>
              <a:t>Sort</a:t>
            </a:r>
            <a:r>
              <a:rPr lang="it-IT" dirty="0" smtClean="0"/>
              <a:t>, costo O(</a:t>
            </a:r>
            <a:r>
              <a:rPr lang="it-IT" dirty="0" err="1" smtClean="0"/>
              <a:t>n+k</a:t>
            </a:r>
            <a:r>
              <a:rPr lang="it-IT" dirty="0" smtClean="0"/>
              <a:t>), k=10 (sempre costante), supponendo che n&gt;=10 possiamo approssimare a O(n)</a:t>
            </a:r>
          </a:p>
          <a:p>
            <a:r>
              <a:rPr lang="it-IT" dirty="0" err="1" smtClean="0"/>
              <a:t>Radix</a:t>
            </a:r>
            <a:r>
              <a:rPr lang="it-IT" dirty="0" smtClean="0"/>
              <a:t> </a:t>
            </a:r>
            <a:r>
              <a:rPr lang="it-IT" dirty="0" err="1" smtClean="0"/>
              <a:t>Sort</a:t>
            </a:r>
            <a:r>
              <a:rPr lang="it-IT" dirty="0" smtClean="0"/>
              <a:t>, ripete il </a:t>
            </a:r>
            <a:r>
              <a:rPr lang="it-IT" dirty="0" err="1" smtClean="0"/>
              <a:t>Counting</a:t>
            </a:r>
            <a:r>
              <a:rPr lang="it-IT" dirty="0" smtClean="0"/>
              <a:t> </a:t>
            </a:r>
            <a:r>
              <a:rPr lang="it-IT" dirty="0" err="1" smtClean="0"/>
              <a:t>Sort</a:t>
            </a:r>
            <a:r>
              <a:rPr lang="it-IT" dirty="0" smtClean="0"/>
              <a:t> d volte, dove d è il numero di cifre del valore massimo dell’array ( d = ⌊ log10(</a:t>
            </a:r>
            <a:r>
              <a:rPr lang="it-IT" dirty="0" err="1" smtClean="0"/>
              <a:t>max</a:t>
            </a:r>
            <a:r>
              <a:rPr lang="it-IT" dirty="0" smtClean="0"/>
              <a:t>) ⌋ +1 )</a:t>
            </a:r>
          </a:p>
          <a:p>
            <a:r>
              <a:rPr lang="it-IT" dirty="0" smtClean="0"/>
              <a:t>Costo complessivo O( n + d*n ), ma d ≥ 1 quindi il costo diventa O(d*n)</a:t>
            </a:r>
          </a:p>
          <a:p>
            <a:r>
              <a:rPr lang="it-IT" dirty="0" smtClean="0"/>
              <a:t>Per competere con un algoritmo comparative con O(</a:t>
            </a:r>
            <a:r>
              <a:rPr lang="it-IT" dirty="0" err="1" smtClean="0"/>
              <a:t>nlogn</a:t>
            </a:r>
            <a:r>
              <a:rPr lang="it-IT" dirty="0" smtClean="0"/>
              <a:t>), la quantità di cifre del numero più alto deve essere al massimo log2(n)</a:t>
            </a:r>
          </a:p>
          <a:p>
            <a:pPr lvl="1"/>
            <a:r>
              <a:rPr lang="it-IT" dirty="0"/>
              <a:t>ES:	n = </a:t>
            </a:r>
            <a:r>
              <a:rPr lang="it-IT" dirty="0" smtClean="0"/>
              <a:t>1’000    log2(1’000) = 9,9    d ≤ 10    </a:t>
            </a:r>
            <a:r>
              <a:rPr lang="it-IT" dirty="0" err="1" smtClean="0"/>
              <a:t>max</a:t>
            </a:r>
            <a:r>
              <a:rPr lang="it-IT" dirty="0" smtClean="0"/>
              <a:t> </a:t>
            </a:r>
            <a:r>
              <a:rPr lang="it-IT" dirty="0"/>
              <a:t>≤ </a:t>
            </a:r>
            <a:r>
              <a:rPr lang="it-IT" dirty="0" smtClean="0"/>
              <a:t>1’000’000’000</a:t>
            </a:r>
          </a:p>
          <a:p>
            <a:r>
              <a:rPr lang="it-IT" dirty="0" smtClean="0"/>
              <a:t>Costo in termini di memoria: O(n)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5496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err="1" smtClean="0"/>
              <a:t>radixsort</a:t>
            </a:r>
            <a:r>
              <a:rPr lang="it-IT" cap="none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()</a:t>
            </a:r>
            <a:endParaRPr lang="it-IT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9848" y="2205609"/>
            <a:ext cx="4530852" cy="380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C++	algorithm_cpp/radix.cpp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613025"/>
            <a:ext cx="4707128" cy="341603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249" y="819150"/>
            <a:ext cx="3590925" cy="5829300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6822249" y="324350"/>
            <a:ext cx="4531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RISC-V		</a:t>
            </a:r>
            <a:r>
              <a:rPr lang="it-IT" sz="2000" dirty="0" err="1" smtClean="0"/>
              <a:t>src</a:t>
            </a:r>
            <a:r>
              <a:rPr lang="it-IT" sz="2000" dirty="0" smtClean="0"/>
              <a:t>/</a:t>
            </a:r>
            <a:r>
              <a:rPr lang="it-IT" sz="2000" dirty="0" err="1" smtClean="0"/>
              <a:t>radixsort.s</a:t>
            </a:r>
            <a:endParaRPr lang="it-IT" dirty="0"/>
          </a:p>
        </p:txBody>
      </p:sp>
      <p:cxnSp>
        <p:nvCxnSpPr>
          <p:cNvPr id="11" name="Connettore 4 10"/>
          <p:cNvCxnSpPr/>
          <p:nvPr/>
        </p:nvCxnSpPr>
        <p:spPr>
          <a:xfrm flipV="1">
            <a:off x="4295775" y="1447800"/>
            <a:ext cx="2526474" cy="2352675"/>
          </a:xfrm>
          <a:prstGeom prst="bentConnector3">
            <a:avLst>
              <a:gd name="adj1" fmla="val 37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4 25"/>
          <p:cNvCxnSpPr/>
          <p:nvPr/>
        </p:nvCxnSpPr>
        <p:spPr>
          <a:xfrm flipV="1">
            <a:off x="4495800" y="4552950"/>
            <a:ext cx="2326449" cy="1028700"/>
          </a:xfrm>
          <a:prstGeom prst="bentConnector3">
            <a:avLst>
              <a:gd name="adj1" fmla="val 872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4 28"/>
          <p:cNvCxnSpPr/>
          <p:nvPr/>
        </p:nvCxnSpPr>
        <p:spPr>
          <a:xfrm rot="5400000" flipH="1" flipV="1">
            <a:off x="5431282" y="3945384"/>
            <a:ext cx="1743837" cy="1052449"/>
          </a:xfrm>
          <a:prstGeom prst="bentConnector3">
            <a:avLst>
              <a:gd name="adj1" fmla="val 1002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08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/>
          <p:cNvPicPr>
            <a:picLocks noChangeAspect="1"/>
          </p:cNvPicPr>
          <p:nvPr/>
        </p:nvPicPr>
        <p:blipFill rotWithShape="1">
          <a:blip r:embed="rId2"/>
          <a:srcRect t="9656"/>
          <a:stretch/>
        </p:blipFill>
        <p:spPr>
          <a:xfrm>
            <a:off x="1082548" y="2586101"/>
            <a:ext cx="4955198" cy="425767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err="1" smtClean="0"/>
              <a:t>countingsort</a:t>
            </a:r>
            <a:r>
              <a:rPr lang="it-IT" cap="none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() [1/3]</a:t>
            </a:r>
            <a:endParaRPr lang="it-IT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9847" y="2205609"/>
            <a:ext cx="5748395" cy="380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C</a:t>
            </a:r>
            <a:r>
              <a:rPr lang="it-IT" dirty="0"/>
              <a:t>++	algorithm_cpp/radix.cpp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822249" y="889194"/>
            <a:ext cx="370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/>
              <a:t>RISC-V		</a:t>
            </a:r>
            <a:r>
              <a:rPr lang="it-IT" sz="2000" dirty="0" err="1" smtClean="0"/>
              <a:t>src</a:t>
            </a:r>
            <a:r>
              <a:rPr lang="it-IT" sz="2000" dirty="0" smtClean="0"/>
              <a:t>/</a:t>
            </a:r>
            <a:r>
              <a:rPr lang="it-IT" sz="2000" dirty="0" err="1" smtClean="0"/>
              <a:t>countingsort.s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/>
          <a:srcRect b="48372"/>
          <a:stretch/>
        </p:blipFill>
        <p:spPr>
          <a:xfrm>
            <a:off x="6822249" y="1289304"/>
            <a:ext cx="5014152" cy="4826909"/>
          </a:xfrm>
          <a:prstGeom prst="rect">
            <a:avLst/>
          </a:prstGeom>
        </p:spPr>
      </p:pic>
      <p:cxnSp>
        <p:nvCxnSpPr>
          <p:cNvPr id="13" name="Connettore 4 12"/>
          <p:cNvCxnSpPr/>
          <p:nvPr/>
        </p:nvCxnSpPr>
        <p:spPr>
          <a:xfrm flipV="1">
            <a:off x="3349487" y="2176670"/>
            <a:ext cx="3468756" cy="1490869"/>
          </a:xfrm>
          <a:prstGeom prst="bentConnector3">
            <a:avLst>
              <a:gd name="adj1" fmla="val 52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/>
          <p:cNvCxnSpPr/>
          <p:nvPr/>
        </p:nvCxnSpPr>
        <p:spPr>
          <a:xfrm>
            <a:off x="7086600" y="3279913"/>
            <a:ext cx="0" cy="193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/>
          <p:nvPr/>
        </p:nvCxnSpPr>
        <p:spPr>
          <a:xfrm>
            <a:off x="4067175" y="3895725"/>
            <a:ext cx="2943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50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magine 25"/>
          <p:cNvPicPr>
            <a:picLocks noChangeAspect="1"/>
          </p:cNvPicPr>
          <p:nvPr/>
        </p:nvPicPr>
        <p:blipFill rotWithShape="1">
          <a:blip r:embed="rId2"/>
          <a:srcRect t="9656"/>
          <a:stretch/>
        </p:blipFill>
        <p:spPr>
          <a:xfrm>
            <a:off x="1082548" y="2586101"/>
            <a:ext cx="4955198" cy="425767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err="1" smtClean="0"/>
              <a:t>countingsort</a:t>
            </a:r>
            <a:r>
              <a:rPr lang="it-IT" cap="none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() [2/3]</a:t>
            </a:r>
            <a:endParaRPr lang="it-IT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9848" y="2205609"/>
            <a:ext cx="4772152" cy="380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C++	algorithm_cpp/radix.cpp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822249" y="1289304"/>
            <a:ext cx="370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/>
              <a:t>RISC-V		</a:t>
            </a:r>
            <a:r>
              <a:rPr lang="it-IT" sz="2000" dirty="0" err="1" smtClean="0"/>
              <a:t>src</a:t>
            </a:r>
            <a:r>
              <a:rPr lang="it-IT" sz="2000" dirty="0" smtClean="0"/>
              <a:t>/</a:t>
            </a:r>
            <a:r>
              <a:rPr lang="it-IT" sz="2000" dirty="0" err="1" smtClean="0"/>
              <a:t>countingsort.s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3"/>
          <a:srcRect t="52298" b="-314"/>
          <a:stretch/>
        </p:blipFill>
        <p:spPr>
          <a:xfrm>
            <a:off x="6822249" y="1689414"/>
            <a:ext cx="5014152" cy="4489196"/>
          </a:xfrm>
          <a:prstGeom prst="rect">
            <a:avLst/>
          </a:prstGeom>
        </p:spPr>
      </p:pic>
      <p:cxnSp>
        <p:nvCxnSpPr>
          <p:cNvPr id="10" name="Connettore 4 9"/>
          <p:cNvCxnSpPr/>
          <p:nvPr/>
        </p:nvCxnSpPr>
        <p:spPr>
          <a:xfrm flipV="1">
            <a:off x="3468757" y="2454965"/>
            <a:ext cx="3353492" cy="1997765"/>
          </a:xfrm>
          <a:prstGeom prst="bentConnector3">
            <a:avLst>
              <a:gd name="adj1" fmla="val 728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4 12"/>
          <p:cNvCxnSpPr/>
          <p:nvPr/>
        </p:nvCxnSpPr>
        <p:spPr>
          <a:xfrm>
            <a:off x="3866322" y="4691270"/>
            <a:ext cx="3130826" cy="1490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>
            <a:off x="7076661" y="4591878"/>
            <a:ext cx="0" cy="477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/>
          <p:nvPr/>
        </p:nvCxnSpPr>
        <p:spPr>
          <a:xfrm>
            <a:off x="7076661" y="3568148"/>
            <a:ext cx="0" cy="13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4 19"/>
          <p:cNvCxnSpPr/>
          <p:nvPr/>
        </p:nvCxnSpPr>
        <p:spPr>
          <a:xfrm rot="5400000" flipH="1" flipV="1">
            <a:off x="6044908" y="3917725"/>
            <a:ext cx="1208952" cy="636314"/>
          </a:xfrm>
          <a:prstGeom prst="bentConnector3">
            <a:avLst>
              <a:gd name="adj1" fmla="val 99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91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err="1" smtClean="0"/>
              <a:t>countingsort</a:t>
            </a:r>
            <a:r>
              <a:rPr lang="it-IT" cap="none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() [3/3]</a:t>
            </a:r>
            <a:endParaRPr lang="it-IT" cap="none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9848" y="2205609"/>
            <a:ext cx="4683252" cy="380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C++	algorithm_cpp/radix.cpp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822249" y="324350"/>
            <a:ext cx="370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/>
              <a:t>RISC-V		</a:t>
            </a:r>
            <a:r>
              <a:rPr lang="it-IT" sz="2000" dirty="0" err="1" smtClean="0"/>
              <a:t>src</a:t>
            </a:r>
            <a:r>
              <a:rPr lang="it-IT" sz="2000" dirty="0" smtClean="0"/>
              <a:t>/</a:t>
            </a:r>
            <a:r>
              <a:rPr lang="it-IT" sz="2000" dirty="0" err="1" smtClean="0"/>
              <a:t>countingsort.s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/>
          <a:srcRect t="14592" b="9126"/>
          <a:stretch/>
        </p:blipFill>
        <p:spPr>
          <a:xfrm>
            <a:off x="6822249" y="724460"/>
            <a:ext cx="4976831" cy="511754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2"/>
          <a:srcRect t="90306" r="18644"/>
          <a:stretch/>
        </p:blipFill>
        <p:spPr>
          <a:xfrm>
            <a:off x="6822249" y="5803900"/>
            <a:ext cx="4048951" cy="650328"/>
          </a:xfrm>
          <a:prstGeom prst="rect">
            <a:avLst/>
          </a:prstGeom>
        </p:spPr>
      </p:pic>
      <p:cxnSp>
        <p:nvCxnSpPr>
          <p:cNvPr id="14" name="Connettore 1 13"/>
          <p:cNvCxnSpPr/>
          <p:nvPr/>
        </p:nvCxnSpPr>
        <p:spPr>
          <a:xfrm flipV="1">
            <a:off x="6029325" y="1028700"/>
            <a:ext cx="0" cy="4029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>
          <a:xfrm>
            <a:off x="6029325" y="1027908"/>
            <a:ext cx="792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magine 18"/>
          <p:cNvPicPr>
            <a:picLocks noChangeAspect="1"/>
          </p:cNvPicPr>
          <p:nvPr/>
        </p:nvPicPr>
        <p:blipFill rotWithShape="1">
          <a:blip r:embed="rId3"/>
          <a:srcRect t="9656"/>
          <a:stretch/>
        </p:blipFill>
        <p:spPr>
          <a:xfrm>
            <a:off x="1074127" y="2586101"/>
            <a:ext cx="4955198" cy="4257675"/>
          </a:xfrm>
          <a:prstGeom prst="rect">
            <a:avLst/>
          </a:prstGeom>
        </p:spPr>
      </p:pic>
      <p:cxnSp>
        <p:nvCxnSpPr>
          <p:cNvPr id="12" name="Connettore 1 11"/>
          <p:cNvCxnSpPr/>
          <p:nvPr/>
        </p:nvCxnSpPr>
        <p:spPr>
          <a:xfrm>
            <a:off x="3924300" y="5057775"/>
            <a:ext cx="2105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/>
          <p:nvPr/>
        </p:nvCxnSpPr>
        <p:spPr>
          <a:xfrm>
            <a:off x="5257800" y="5486400"/>
            <a:ext cx="1790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>
            <a:off x="7099300" y="5057775"/>
            <a:ext cx="0" cy="581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4 26"/>
          <p:cNvCxnSpPr/>
          <p:nvPr/>
        </p:nvCxnSpPr>
        <p:spPr>
          <a:xfrm flipV="1">
            <a:off x="3924299" y="3390900"/>
            <a:ext cx="3124201" cy="1906704"/>
          </a:xfrm>
          <a:prstGeom prst="bentConnector3">
            <a:avLst>
              <a:gd name="adj1" fmla="val 792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1 33"/>
          <p:cNvCxnSpPr/>
          <p:nvPr/>
        </p:nvCxnSpPr>
        <p:spPr>
          <a:xfrm>
            <a:off x="7099300" y="2205609"/>
            <a:ext cx="0" cy="186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6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gno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TM03090434[[fn=Legno]]</Template>
  <TotalTime>500</TotalTime>
  <Words>410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Adobe Fan Heiti Std B</vt:lpstr>
      <vt:lpstr>Arial</vt:lpstr>
      <vt:lpstr>Rockwell</vt:lpstr>
      <vt:lpstr>Rockwell Condensed</vt:lpstr>
      <vt:lpstr>Wingdings</vt:lpstr>
      <vt:lpstr>Legno</vt:lpstr>
      <vt:lpstr>Presentazione standard di PowerPoint</vt:lpstr>
      <vt:lpstr>Radix Sort</vt:lpstr>
      <vt:lpstr>Radix Sort</vt:lpstr>
      <vt:lpstr>Algoritmi implementati</vt:lpstr>
      <vt:lpstr>Costo Computazionale</vt:lpstr>
      <vt:lpstr>radixsort()</vt:lpstr>
      <vt:lpstr>countingsort() [1/3]</vt:lpstr>
      <vt:lpstr>countingsort() [2/3]</vt:lpstr>
      <vt:lpstr>countingsort() [3/3]</vt:lpstr>
      <vt:lpstr>max()</vt:lpstr>
      <vt:lpstr>Debug e Risultati</vt:lpstr>
      <vt:lpstr>Conclusioni</vt:lpstr>
      <vt:lpstr>GRAZIE PER L’ATTENZIONE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Blu Borghi</dc:creator>
  <cp:lastModifiedBy>Blu Borghi</cp:lastModifiedBy>
  <cp:revision>44</cp:revision>
  <dcterms:created xsi:type="dcterms:W3CDTF">2019-08-30T09:01:17Z</dcterms:created>
  <dcterms:modified xsi:type="dcterms:W3CDTF">2019-09-01T08:57:05Z</dcterms:modified>
</cp:coreProperties>
</file>