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Blu Borghi – 30/8/2019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24643" y="2122714"/>
            <a:ext cx="9862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+mj-lt"/>
              </a:rPr>
              <a:t>Radix Sort in RISC-V </a:t>
            </a:r>
            <a:r>
              <a:rPr lang="it-IT" sz="8800" noProof="1" smtClean="0">
                <a:latin typeface="+mj-lt"/>
              </a:rPr>
              <a:t>asm</a:t>
            </a:r>
            <a:endParaRPr lang="it-IT" sz="54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max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7848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3334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arrayutils.s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86101"/>
            <a:ext cx="5301923" cy="235785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724459"/>
            <a:ext cx="4493451" cy="5575001"/>
          </a:xfrm>
          <a:prstGeom prst="rect">
            <a:avLst/>
          </a:prstGeom>
        </p:spPr>
      </p:pic>
      <p:cxnSp>
        <p:nvCxnSpPr>
          <p:cNvPr id="8" name="Connettore 4 7"/>
          <p:cNvCxnSpPr/>
          <p:nvPr/>
        </p:nvCxnSpPr>
        <p:spPr>
          <a:xfrm flipV="1">
            <a:off x="3251200" y="1917700"/>
            <a:ext cx="3822700" cy="1574800"/>
          </a:xfrm>
          <a:prstGeom prst="bentConnector3">
            <a:avLst>
              <a:gd name="adj1" fmla="val 79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 flipV="1">
            <a:off x="4368800" y="2743200"/>
            <a:ext cx="2453449" cy="1028700"/>
          </a:xfrm>
          <a:prstGeom prst="bentConnector3">
            <a:avLst>
              <a:gd name="adj1" fmla="val 89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/>
          <p:nvPr/>
        </p:nvCxnSpPr>
        <p:spPr>
          <a:xfrm>
            <a:off x="3708400" y="4264025"/>
            <a:ext cx="3365500" cy="612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3670300" y="4011727"/>
            <a:ext cx="340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7146131" y="1690688"/>
            <a:ext cx="0" cy="66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>
            <a:off x="7146129" y="4614863"/>
            <a:ext cx="2" cy="53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Debug</a:t>
            </a:r>
            <a:r>
              <a:rPr lang="it-IT" cap="none" dirty="0" smtClean="0"/>
              <a:t> e Risultati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Compile &amp; </a:t>
            </a:r>
            <a:r>
              <a:rPr lang="it-IT" dirty="0" err="1" smtClean="0"/>
              <a:t>Run</a:t>
            </a:r>
            <a:endParaRPr lang="it-IT" dirty="0" smtClean="0"/>
          </a:p>
          <a:p>
            <a:pPr lvl="1"/>
            <a:r>
              <a:rPr lang="it-IT" dirty="0" smtClean="0"/>
              <a:t>Terminale 1:		$ ./build.sh</a:t>
            </a:r>
          </a:p>
          <a:p>
            <a:pPr lvl="1"/>
            <a:r>
              <a:rPr lang="it-IT" dirty="0" smtClean="0"/>
              <a:t>Terminale 2:		$ ./debug.sh</a:t>
            </a:r>
          </a:p>
          <a:p>
            <a:pPr marL="274320" lvl="1" indent="0">
              <a:buNone/>
            </a:pPr>
            <a:r>
              <a:rPr lang="it-IT" dirty="0" smtClean="0"/>
              <a:t>La variabile di I/O appare nel </a:t>
            </a:r>
            <a:r>
              <a:rPr lang="it-IT" dirty="0" err="1" smtClean="0"/>
              <a:t>debugger</a:t>
            </a:r>
            <a:r>
              <a:rPr lang="it-IT" dirty="0" smtClean="0"/>
              <a:t> in automatico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Risultati ottenuti</a:t>
            </a:r>
          </a:p>
          <a:p>
            <a:pPr lvl="1"/>
            <a:r>
              <a:rPr lang="it-IT" dirty="0" smtClean="0"/>
              <a:t>{</a:t>
            </a:r>
            <a:r>
              <a:rPr lang="it-IT" dirty="0"/>
              <a:t>170, 45, 75, 90, 802, 69, 4, </a:t>
            </a:r>
            <a:r>
              <a:rPr lang="it-IT" dirty="0" smtClean="0"/>
              <a:t>20}	</a:t>
            </a:r>
            <a:r>
              <a:rPr lang="it-IT" dirty="0"/>
              <a:t>	</a:t>
            </a:r>
            <a:r>
              <a:rPr lang="it-IT" dirty="0" smtClean="0"/>
              <a:t>{</a:t>
            </a:r>
            <a:r>
              <a:rPr lang="it-IT" dirty="0" smtClean="0"/>
              <a:t>4, 20, 45</a:t>
            </a:r>
            <a:r>
              <a:rPr lang="it-IT" dirty="0"/>
              <a:t>, </a:t>
            </a:r>
            <a:r>
              <a:rPr lang="it-IT" dirty="0" smtClean="0"/>
              <a:t>69, 75, 90, 170, 802}</a:t>
            </a:r>
          </a:p>
          <a:p>
            <a:pPr lvl="1"/>
            <a:r>
              <a:rPr lang="it-IT" dirty="0" smtClean="0"/>
              <a:t>{423, 65, 1004, 53, 5}			{5, 53, 65, 423, 1004}</a:t>
            </a:r>
          </a:p>
          <a:p>
            <a:pPr lvl="1"/>
            <a:r>
              <a:rPr lang="it-IT" dirty="0" smtClean="0"/>
              <a:t>{</a:t>
            </a:r>
            <a:r>
              <a:rPr lang="it-IT" dirty="0" smtClean="0"/>
              <a:t>2, 90, 20, 1</a:t>
            </a:r>
            <a:r>
              <a:rPr lang="it-IT" dirty="0" smtClean="0"/>
              <a:t>}				{1, 2, 20, 90}</a:t>
            </a:r>
            <a:endParaRPr lang="it-IT" dirty="0" smtClean="0"/>
          </a:p>
          <a:p>
            <a:pPr lvl="1"/>
            <a:r>
              <a:rPr lang="it-IT" dirty="0" smtClean="0"/>
              <a:t>{</a:t>
            </a:r>
            <a:r>
              <a:rPr lang="it-IT" dirty="0" smtClean="0"/>
              <a:t>24985,399824,298342}		{24985, 298342, 399824}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2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Conclusioni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Ogni </a:t>
            </a:r>
            <a:r>
              <a:rPr lang="it-IT" dirty="0" smtClean="0"/>
              <a:t>operazione semplice scritta in codice di alto livello può diventare lunga ed </a:t>
            </a:r>
            <a:r>
              <a:rPr lang="it-IT" dirty="0" err="1" smtClean="0"/>
              <a:t>error</a:t>
            </a:r>
            <a:r>
              <a:rPr lang="it-IT" dirty="0" smtClean="0"/>
              <a:t>-prone in RISC-V </a:t>
            </a:r>
            <a:r>
              <a:rPr lang="it-IT" dirty="0" err="1" smtClean="0"/>
              <a:t>assembly</a:t>
            </a:r>
            <a:r>
              <a:rPr lang="it-IT" dirty="0" smtClean="0"/>
              <a:t>, quindi è</a:t>
            </a:r>
            <a:r>
              <a:rPr lang="it-IT" dirty="0" smtClean="0"/>
              <a:t> necessario suddividere il problema in più fasi:</a:t>
            </a:r>
          </a:p>
          <a:p>
            <a:pPr lvl="1"/>
            <a:r>
              <a:rPr lang="it-IT" dirty="0" smtClean="0"/>
              <a:t>Ideazione dell’algoritmo ad alto livello</a:t>
            </a:r>
          </a:p>
          <a:p>
            <a:pPr lvl="1"/>
            <a:r>
              <a:rPr lang="it-IT" dirty="0" smtClean="0"/>
              <a:t>Scomposizione top-down del codice in parti</a:t>
            </a:r>
          </a:p>
          <a:p>
            <a:pPr lvl="1"/>
            <a:r>
              <a:rPr lang="it-IT" dirty="0" smtClean="0"/>
              <a:t>Sviluppo (per ogni parte)</a:t>
            </a:r>
          </a:p>
          <a:p>
            <a:pPr lvl="2"/>
            <a:r>
              <a:rPr lang="it-IT" dirty="0" smtClean="0"/>
              <a:t>Traduzione del codice hi-</a:t>
            </a:r>
            <a:r>
              <a:rPr lang="it-IT" dirty="0" err="1" smtClean="0"/>
              <a:t>level</a:t>
            </a:r>
            <a:r>
              <a:rPr lang="it-IT" dirty="0" smtClean="0"/>
              <a:t> in </a:t>
            </a:r>
            <a:r>
              <a:rPr lang="it-IT" dirty="0" err="1" smtClean="0"/>
              <a:t>assembly</a:t>
            </a:r>
            <a:endParaRPr lang="it-IT" dirty="0" smtClean="0"/>
          </a:p>
          <a:p>
            <a:pPr lvl="2"/>
            <a:r>
              <a:rPr lang="it-IT" dirty="0" smtClean="0"/>
              <a:t>Documentazione del codice tramite commenti</a:t>
            </a:r>
          </a:p>
          <a:p>
            <a:pPr lvl="2"/>
            <a:r>
              <a:rPr lang="it-IT" dirty="0" err="1" smtClean="0"/>
              <a:t>Debug</a:t>
            </a:r>
            <a:r>
              <a:rPr lang="it-IT" dirty="0" smtClean="0"/>
              <a:t> e </a:t>
            </a:r>
            <a:r>
              <a:rPr lang="it-IT" dirty="0" err="1" smtClean="0"/>
              <a:t>Testing</a:t>
            </a:r>
            <a:endParaRPr lang="it-IT" dirty="0" smtClean="0"/>
          </a:p>
          <a:p>
            <a:r>
              <a:rPr lang="it-IT" dirty="0" smtClean="0"/>
              <a:t>Una volta superato questo ostacolo e completato il programma,</a:t>
            </a:r>
            <a:r>
              <a:rPr lang="it-IT" dirty="0"/>
              <a:t> </a:t>
            </a:r>
            <a:r>
              <a:rPr lang="it-IT" dirty="0" smtClean="0"/>
              <a:t>RISC-V permette </a:t>
            </a:r>
            <a:r>
              <a:rPr lang="it-IT" dirty="0"/>
              <a:t>di ottenere una velocità di esecuzione molto </a:t>
            </a:r>
            <a:r>
              <a:rPr lang="it-IT" dirty="0" smtClean="0"/>
              <a:t>alta e ottimizzata.</a:t>
            </a:r>
            <a:endParaRPr lang="it-IT" dirty="0"/>
          </a:p>
          <a:p>
            <a:endParaRPr lang="it-IT" dirty="0" smtClean="0"/>
          </a:p>
          <a:p>
            <a:pPr marL="274320" lvl="1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48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935623"/>
          </a:xfrm>
        </p:spPr>
        <p:txBody>
          <a:bodyPr anchor="ctr" anchorCtr="1"/>
          <a:lstStyle/>
          <a:p>
            <a:r>
              <a:rPr lang="it-IT" cap="none" dirty="0" smtClean="0"/>
              <a:t>GRAZIE PER L’ATTENZIONE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7868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Specifiche: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Algoritmo di ordinamento non-comparativo, non è limitato al lower bound </a:t>
            </a:r>
            <a:r>
              <a:rPr lang="it-IT" sz="2000" i="1" noProof="1" smtClean="0"/>
              <a:t>o(n log n)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i="1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Lavora su numeri interi o naturali in una base qualsiasi, a seconda dell’implementazione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Si appoggia a un algoritmo di ordinamento stabile, in questo caso al Counting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noProof="1" smtClean="0"/>
          </a:p>
        </p:txBody>
      </p:sp>
    </p:spTree>
    <p:extLst>
      <p:ext uri="{BB962C8B-B14F-4D97-AF65-F5344CB8AC3E}">
        <p14:creationId xmlns:p14="http://schemas.microsoft.com/office/powerpoint/2010/main" val="42795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Funzionamento</a:t>
            </a:r>
            <a:r>
              <a:rPr lang="it-IT" sz="2000" noProof="1" smtClean="0"/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Partendo dalla cifra meno significativa ordina gli elementi prendendo in considerazione uno spazio decimale per volta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In caso di cife identiche mantiene l’ordine (relativo) del passaggio precedente </a:t>
            </a:r>
            <a:br>
              <a:rPr lang="it-IT" sz="2000" noProof="1" smtClean="0"/>
            </a:br>
            <a:r>
              <a:rPr lang="it-IT" sz="2000" noProof="1" smtClean="0"/>
              <a:t>(vedi nell’ultimo passaggio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08,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42,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74)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Non effettua confronti per decidere in che ordine sistemare i numeri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4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Algoritmi implementati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12692"/>
          </a:xfrm>
        </p:spPr>
        <p:txBody>
          <a:bodyPr>
            <a:normAutofit/>
          </a:bodyPr>
          <a:lstStyle/>
          <a:p>
            <a:r>
              <a:rPr lang="it-IT" dirty="0" err="1" smtClean="0"/>
              <a:t>Radix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/>
          </a:p>
          <a:p>
            <a:pPr lvl="1"/>
            <a:r>
              <a:rPr lang="it-IT" dirty="0" smtClean="0"/>
              <a:t>Funzione richiamata dal programma principale</a:t>
            </a:r>
          </a:p>
          <a:p>
            <a:pPr lvl="1"/>
            <a:r>
              <a:rPr lang="it-IT" dirty="0" smtClean="0"/>
              <a:t>Utilizza la funzione </a:t>
            </a:r>
            <a:r>
              <a:rPr lang="it-IT" dirty="0" err="1" smtClean="0"/>
              <a:t>Max</a:t>
            </a:r>
            <a:r>
              <a:rPr lang="it-IT" dirty="0" smtClean="0"/>
              <a:t> per trovare il numero maggiore</a:t>
            </a:r>
          </a:p>
          <a:p>
            <a:pPr lvl="1"/>
            <a:r>
              <a:rPr lang="it-IT" dirty="0" smtClean="0"/>
              <a:t>Calcola il numero di cifre del numero maggiore, ovvero il numero di passaggi da effettuare</a:t>
            </a:r>
          </a:p>
          <a:p>
            <a:pPr lvl="1"/>
            <a:r>
              <a:rPr lang="it-IT" dirty="0" smtClean="0"/>
              <a:t>Per ogni passaggio richiama il </a:t>
            </a:r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 su uno spazio decimale diverso</a:t>
            </a:r>
          </a:p>
          <a:p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</a:t>
            </a:r>
          </a:p>
          <a:p>
            <a:pPr lvl="1"/>
            <a:r>
              <a:rPr lang="it-IT" dirty="0" smtClean="0"/>
              <a:t>Ordina l’array che gli viene passato considerando una sola cifra decisa dal chiamante</a:t>
            </a:r>
          </a:p>
          <a:p>
            <a:pPr lvl="1"/>
            <a:r>
              <a:rPr lang="it-IT" dirty="0" smtClean="0"/>
              <a:t>Gestisce le cifre uguali mantenendo l’ordine relativo preesistente tra i due elementi</a:t>
            </a:r>
          </a:p>
          <a:p>
            <a:r>
              <a:rPr lang="it-IT" dirty="0" err="1" smtClean="0"/>
              <a:t>Max</a:t>
            </a:r>
            <a:endParaRPr lang="it-IT" dirty="0" smtClean="0"/>
          </a:p>
          <a:p>
            <a:pPr lvl="1"/>
            <a:r>
              <a:rPr lang="it-IT" dirty="0" smtClean="0"/>
              <a:t>Restituisce il numero massimo contenuto dell’array passato come parametro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2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Costo Computazionale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Calcolo del valore massimo </a:t>
            </a:r>
            <a:r>
              <a:rPr lang="it-IT" dirty="0"/>
              <a:t>nell’array, costo O(n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, costo O(</a:t>
            </a:r>
            <a:r>
              <a:rPr lang="it-IT" dirty="0" err="1" smtClean="0"/>
              <a:t>n+k</a:t>
            </a:r>
            <a:r>
              <a:rPr lang="it-IT" dirty="0" smtClean="0"/>
              <a:t>), k=10 (sempre costante), supponendo che n&gt;=10 possiamo approssimare a O(n)</a:t>
            </a:r>
          </a:p>
          <a:p>
            <a:r>
              <a:rPr lang="it-IT" dirty="0" err="1" smtClean="0"/>
              <a:t>Radix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, ripete il </a:t>
            </a:r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d volte, dove d è il numero di cifre del valore massimo dell’array ( d = ⌊ log10(</a:t>
            </a:r>
            <a:r>
              <a:rPr lang="it-IT" dirty="0" err="1" smtClean="0"/>
              <a:t>max</a:t>
            </a:r>
            <a:r>
              <a:rPr lang="it-IT" dirty="0" smtClean="0"/>
              <a:t>) ⌋ +1 )</a:t>
            </a:r>
          </a:p>
          <a:p>
            <a:r>
              <a:rPr lang="it-IT" dirty="0" smtClean="0"/>
              <a:t>Costo complessivo O( n + d*n ), ma d ≥ 1 quindi il costo diventa O(d*n)</a:t>
            </a:r>
          </a:p>
          <a:p>
            <a:r>
              <a:rPr lang="it-IT" dirty="0" smtClean="0"/>
              <a:t>Per competere con un algoritmo comparative con O(</a:t>
            </a:r>
            <a:r>
              <a:rPr lang="it-IT" dirty="0" err="1" smtClean="0"/>
              <a:t>nlogn</a:t>
            </a:r>
            <a:r>
              <a:rPr lang="it-IT" dirty="0" smtClean="0"/>
              <a:t>), la quantità di cifre del numero più alto deve essere al massimo log2(n)</a:t>
            </a:r>
          </a:p>
          <a:p>
            <a:pPr lvl="1"/>
            <a:r>
              <a:rPr lang="it-IT" dirty="0"/>
              <a:t>ES:	n = </a:t>
            </a:r>
            <a:r>
              <a:rPr lang="it-IT" dirty="0" smtClean="0"/>
              <a:t>1’000    log2(1’000) = 9,9    d ≤ 10    </a:t>
            </a:r>
            <a:r>
              <a:rPr lang="it-IT" dirty="0" err="1" smtClean="0"/>
              <a:t>max</a:t>
            </a:r>
            <a:r>
              <a:rPr lang="it-IT" dirty="0" smtClean="0"/>
              <a:t> </a:t>
            </a:r>
            <a:r>
              <a:rPr lang="it-IT" dirty="0"/>
              <a:t>≤ </a:t>
            </a:r>
            <a:r>
              <a:rPr lang="it-IT" dirty="0" smtClean="0"/>
              <a:t>1’000’000’000</a:t>
            </a:r>
          </a:p>
          <a:p>
            <a:r>
              <a:rPr lang="it-IT" dirty="0" smtClean="0"/>
              <a:t>Costo in termini di memoria: O(n)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49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radixsort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5308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C++	algorithm_cpp/radix.cpp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13025"/>
            <a:ext cx="4707128" cy="341603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819150"/>
            <a:ext cx="3590925" cy="582930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822249" y="324350"/>
            <a:ext cx="453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radixsort.s</a:t>
            </a:r>
            <a:endParaRPr lang="it-IT" dirty="0"/>
          </a:p>
        </p:txBody>
      </p:sp>
      <p:cxnSp>
        <p:nvCxnSpPr>
          <p:cNvPr id="11" name="Connettore 4 10"/>
          <p:cNvCxnSpPr/>
          <p:nvPr/>
        </p:nvCxnSpPr>
        <p:spPr>
          <a:xfrm flipV="1">
            <a:off x="4295775" y="1447800"/>
            <a:ext cx="2526474" cy="2352675"/>
          </a:xfrm>
          <a:prstGeom prst="bentConnector3">
            <a:avLst>
              <a:gd name="adj1" fmla="val 37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/>
          <p:cNvCxnSpPr/>
          <p:nvPr/>
        </p:nvCxnSpPr>
        <p:spPr>
          <a:xfrm flipV="1">
            <a:off x="4495800" y="4552950"/>
            <a:ext cx="2326449" cy="1028700"/>
          </a:xfrm>
          <a:prstGeom prst="bentConnector3">
            <a:avLst>
              <a:gd name="adj1" fmla="val 8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/>
          <p:nvPr/>
        </p:nvCxnSpPr>
        <p:spPr>
          <a:xfrm rot="5400000" flipH="1" flipV="1">
            <a:off x="5431282" y="3945384"/>
            <a:ext cx="1743837" cy="1052449"/>
          </a:xfrm>
          <a:prstGeom prst="bentConnector3">
            <a:avLst>
              <a:gd name="adj1" fmla="val 100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[1/3]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7" y="2205609"/>
            <a:ext cx="5748395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</a:t>
            </a:r>
            <a:r>
              <a:rPr lang="it-IT" dirty="0"/>
              <a:t>++	algorithm_cpp/radix.cpp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889194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b="48372"/>
          <a:stretch/>
        </p:blipFill>
        <p:spPr>
          <a:xfrm>
            <a:off x="6822249" y="1289304"/>
            <a:ext cx="5014152" cy="4826909"/>
          </a:xfrm>
          <a:prstGeom prst="rect">
            <a:avLst/>
          </a:prstGeom>
        </p:spPr>
      </p:pic>
      <p:cxnSp>
        <p:nvCxnSpPr>
          <p:cNvPr id="13" name="Connettore 4 12"/>
          <p:cNvCxnSpPr/>
          <p:nvPr/>
        </p:nvCxnSpPr>
        <p:spPr>
          <a:xfrm flipV="1">
            <a:off x="3349487" y="2176670"/>
            <a:ext cx="3468756" cy="1490869"/>
          </a:xfrm>
          <a:prstGeom prst="bentConnector3">
            <a:avLst>
              <a:gd name="adj1" fmla="val 52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7086600" y="3279913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4067175" y="3895725"/>
            <a:ext cx="2943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[2/3]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7721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22249" y="1289304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t="52298" b="-314"/>
          <a:stretch/>
        </p:blipFill>
        <p:spPr>
          <a:xfrm>
            <a:off x="6822249" y="1689414"/>
            <a:ext cx="5014152" cy="4489196"/>
          </a:xfrm>
          <a:prstGeom prst="rect">
            <a:avLst/>
          </a:prstGeom>
        </p:spPr>
      </p:pic>
      <p:cxnSp>
        <p:nvCxnSpPr>
          <p:cNvPr id="10" name="Connettore 4 9"/>
          <p:cNvCxnSpPr/>
          <p:nvPr/>
        </p:nvCxnSpPr>
        <p:spPr>
          <a:xfrm flipV="1">
            <a:off x="3468757" y="2454965"/>
            <a:ext cx="3353492" cy="1997765"/>
          </a:xfrm>
          <a:prstGeom prst="bentConnector3">
            <a:avLst>
              <a:gd name="adj1" fmla="val 72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4 12"/>
          <p:cNvCxnSpPr/>
          <p:nvPr/>
        </p:nvCxnSpPr>
        <p:spPr>
          <a:xfrm>
            <a:off x="3866322" y="4691270"/>
            <a:ext cx="3130826" cy="149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7076661" y="4591878"/>
            <a:ext cx="0" cy="47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7076661" y="3568148"/>
            <a:ext cx="0" cy="13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044908" y="3917725"/>
            <a:ext cx="1208952" cy="636314"/>
          </a:xfrm>
          <a:prstGeom prst="bentConnector3">
            <a:avLst>
              <a:gd name="adj1" fmla="val 99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[3/3]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6832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14592" b="9126"/>
          <a:stretch/>
        </p:blipFill>
        <p:spPr>
          <a:xfrm>
            <a:off x="6822249" y="724460"/>
            <a:ext cx="4976831" cy="511754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t="90306" r="18644"/>
          <a:stretch/>
        </p:blipFill>
        <p:spPr>
          <a:xfrm>
            <a:off x="6822249" y="5803900"/>
            <a:ext cx="4048951" cy="650328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6029325" y="1028700"/>
            <a:ext cx="0" cy="40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6029325" y="1027908"/>
            <a:ext cx="7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3"/>
          <a:srcRect t="9656"/>
          <a:stretch/>
        </p:blipFill>
        <p:spPr>
          <a:xfrm>
            <a:off x="1074127" y="2586101"/>
            <a:ext cx="4955198" cy="4257675"/>
          </a:xfrm>
          <a:prstGeom prst="rect">
            <a:avLst/>
          </a:prstGeom>
        </p:spPr>
      </p:pic>
      <p:cxnSp>
        <p:nvCxnSpPr>
          <p:cNvPr id="12" name="Connettore 1 11"/>
          <p:cNvCxnSpPr/>
          <p:nvPr/>
        </p:nvCxnSpPr>
        <p:spPr>
          <a:xfrm>
            <a:off x="3924300" y="5057775"/>
            <a:ext cx="210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5257800" y="5486400"/>
            <a:ext cx="179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099300" y="5057775"/>
            <a:ext cx="0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/>
          <p:nvPr/>
        </p:nvCxnSpPr>
        <p:spPr>
          <a:xfrm flipV="1">
            <a:off x="3924299" y="3390900"/>
            <a:ext cx="3124201" cy="1906704"/>
          </a:xfrm>
          <a:prstGeom prst="bentConnector3">
            <a:avLst>
              <a:gd name="adj1" fmla="val 79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>
            <a:off x="7099300" y="2205609"/>
            <a:ext cx="0" cy="186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500</TotalTime>
  <Words>410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Adobe Fan Heiti Std B</vt:lpstr>
      <vt:lpstr>Arial</vt:lpstr>
      <vt:lpstr>Rockwell</vt:lpstr>
      <vt:lpstr>Rockwell Condensed</vt:lpstr>
      <vt:lpstr>Wingdings</vt:lpstr>
      <vt:lpstr>Legno</vt:lpstr>
      <vt:lpstr>Presentazione standard di PowerPoint</vt:lpstr>
      <vt:lpstr>Radix Sort</vt:lpstr>
      <vt:lpstr>Radix Sort</vt:lpstr>
      <vt:lpstr>Algoritmi implementati</vt:lpstr>
      <vt:lpstr>Costo Computazionale</vt:lpstr>
      <vt:lpstr>radixsort()</vt:lpstr>
      <vt:lpstr>countingsort() [1/3]</vt:lpstr>
      <vt:lpstr>countingsort() [2/3]</vt:lpstr>
      <vt:lpstr>countingsort() [3/3]</vt:lpstr>
      <vt:lpstr>max()</vt:lpstr>
      <vt:lpstr>Debug e Risultati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Blu Borghi</dc:creator>
  <cp:lastModifiedBy>Blu Borghi</cp:lastModifiedBy>
  <cp:revision>43</cp:revision>
  <dcterms:created xsi:type="dcterms:W3CDTF">2019-08-30T09:01:17Z</dcterms:created>
  <dcterms:modified xsi:type="dcterms:W3CDTF">2019-08-31T11:16:40Z</dcterms:modified>
</cp:coreProperties>
</file>