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61" r:id="rId5"/>
    <p:sldId id="262" r:id="rId6"/>
    <p:sldId id="263" r:id="rId7"/>
    <p:sldId id="276" r:id="rId8"/>
    <p:sldId id="264" r:id="rId9"/>
    <p:sldId id="265" r:id="rId10"/>
    <p:sldId id="266" r:id="rId11"/>
    <p:sldId id="277" r:id="rId12"/>
    <p:sldId id="267" r:id="rId13"/>
    <p:sldId id="278" r:id="rId14"/>
    <p:sldId id="268" r:id="rId15"/>
    <p:sldId id="279" r:id="rId16"/>
    <p:sldId id="269" r:id="rId17"/>
    <p:sldId id="270" r:id="rId18"/>
    <p:sldId id="280" r:id="rId19"/>
    <p:sldId id="281" r:id="rId20"/>
    <p:sldId id="271" r:id="rId21"/>
    <p:sldId id="272" r:id="rId22"/>
    <p:sldId id="283" r:id="rId23"/>
    <p:sldId id="284" r:id="rId24"/>
    <p:sldId id="273" r:id="rId25"/>
    <p:sldId id="274" r:id="rId26"/>
    <p:sldId id="275" r:id="rId2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94" autoAdjust="0"/>
  </p:normalViewPr>
  <p:slideViewPr>
    <p:cSldViewPr snapToGrid="0" snapToObjects="1">
      <p:cViewPr varScale="1">
        <p:scale>
          <a:sx n="107" d="100"/>
          <a:sy n="107" d="100"/>
        </p:scale>
        <p:origin x="102" y="42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2/21/2024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people.wgtn.ac.nz/martien.lubberin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bankofengland.co.uk/-/media/boe/files/prudential-regulation/publication/2021/october/climate-change-adaptation-report-2021.pdf?la=en&amp;hash=FF4A0C618471462E10BC704D4AA58727EC8F8720"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bankofengland.co.uk/-/media/boe/files/prudential-regulation/publication/2021/october/climate-change-adaptation-report-2021.pdf?la=en&amp;hash=FF4A0C618471462E10BC704D4AA58727EC8F8720"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federalreserve.gov/newsevents/pressreleases/bcreg20231024b.htm" TargetMode="External"/><Relationship Id="rId2" Type="http://schemas.openxmlformats.org/officeDocument/2006/relationships/hyperlink" Target="https://www.federalreserve.gov/newsevents/pressreleases/powell-statement-20231024b.htm#:~:text=Banks%20need%20to%20understand%2C%20and,able%20to%20support%20its%20issuanc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federalreserve.gov/newsevents/pressreleases/bcreg20231024b.htm" TargetMode="External"/><Relationship Id="rId2" Type="http://schemas.openxmlformats.org/officeDocument/2006/relationships/hyperlink" Target="https://www.federalreserve.gov/newsevents/pressreleases/powell-statement-20231024b.htm#:~:text=Banks%20need%20to%20understand%2C%20and,able%20to%20support%20its%20issuanc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federalreserve.gov/newsevents/testimony/files/barr20221115a.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federalreserve.gov/newsevents/testimony/files/barr20221115a.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papers.ssrn.com/sol3/papers.cfm?abstract_id=4647667"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bis.org/press/p220913.htm" TargetMode="External"/><Relationship Id="rId2" Type="http://schemas.openxmlformats.org/officeDocument/2006/relationships/hyperlink" Target="https://www.bis.org/press/p220915.ht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bis.org/press/p220913.htm" TargetMode="External"/><Relationship Id="rId2" Type="http://schemas.openxmlformats.org/officeDocument/2006/relationships/hyperlink" Target="https://www.bis.org/press/p220915.ht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bis.org/press/p220913.htm" TargetMode="External"/><Relationship Id="rId2" Type="http://schemas.openxmlformats.org/officeDocument/2006/relationships/hyperlink" Target="https://www.bis.org/press/p220915.ht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www.bis.org/bcbs/publ/d543.pdf" TargetMode="External"/><Relationship Id="rId2" Type="http://schemas.openxmlformats.org/officeDocument/2006/relationships/hyperlink" Target="https://www.bis.org/bcbs/publ/d530.htm" TargetMode="External"/><Relationship Id="rId1" Type="http://schemas.openxmlformats.org/officeDocument/2006/relationships/slideLayout" Target="../slideLayouts/slideLayout2.xml"/><Relationship Id="rId4" Type="http://schemas.openxmlformats.org/officeDocument/2006/relationships/hyperlink" Target="https://www.bis.org/bcbs/publ/d560.pdf"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https://www.bankingsupervision.europa.eu/press/interviews/date/2022/html/ssm.in221115~bd4306961f.en.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bankingsupervision.europa.eu/press/interviews/date/2022/html/ssm.in221115~bd4306961f.en.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bankingsupervision.europa.eu/press/interviews/date/2022/html/ssm.in221115~bd4306961f.en.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ecb.europa.eu/press/blog/date/2021/html/ecb.blog210318~3bbc68ffc5.en.html" TargetMode="External"/><Relationship Id="rId2" Type="http://schemas.openxmlformats.org/officeDocument/2006/relationships/hyperlink" Target="https://www.bankingsupervision.europa.eu/press/pr/date/2022/html/ssm.pr220708~565c38d18a.en.html" TargetMode="Externa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hyperlink" Target="https://media.rabobank.com/m/40a724896dac5e0a/original/Interim-Report-2022-EN.pdf"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ur-lex.europa.eu/legal-content/EN/ALL/?uri=CELEX%3A32013R0575" TargetMode="External"/><Relationship Id="rId7" Type="http://schemas.openxmlformats.org/officeDocument/2006/relationships/image" Target="../media/image6.png"/><Relationship Id="rId2" Type="http://schemas.openxmlformats.org/officeDocument/2006/relationships/hyperlink" Target="https://www.eba.europa.eu/eba-publishes-binding-standards-pillar-3-disclosures-esg-risks" TargetMode="Externa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hyperlink" Target="https://blucap.github.io/piie_2024/EBA%20summary%20of%20ESG%20disclosures%20-%20Pillar%203.jpg" TargetMode="External"/><Relationship Id="rId4" Type="http://schemas.openxmlformats.org/officeDocument/2006/relationships/hyperlink" Target="https://blucap.github.io/piie_2024/ESG%20disclosures%20in%20the%20EU%20-%20financial%20institutions.jpg"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bankingsupervision.europa.eu/ecb/pub/pdf/ssm.221102_presentation_slides~76d2334552.en.pdf" TargetMode="External"/><Relationship Id="rId2" Type="http://schemas.openxmlformats.org/officeDocument/2006/relationships/hyperlink" Target="https://www.bankingsupervision.europa.eu/ecb/pub/pdf/ssm.202011finalguideonclimate-relatedandenvironmentalrisks~58213f6564.en.pdf" TargetMode="External"/><Relationship Id="rId1" Type="http://schemas.openxmlformats.org/officeDocument/2006/relationships/slideLayout" Target="../slideLayouts/slideLayout2.xml"/><Relationship Id="rId4" Type="http://schemas.openxmlformats.org/officeDocument/2006/relationships/hyperlink" Target="https://www.ecb.europa.eu/press/pr/date/2024/html/ecb.pr240130~afa3d90e07.en.htm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bankingsupervision.europa.eu/ecb/pub/pdf/ssm.221102_presentation_slides~76d2334552.en.pdf" TargetMode="External"/><Relationship Id="rId2" Type="http://schemas.openxmlformats.org/officeDocument/2006/relationships/hyperlink" Target="https://www.bankingsupervision.europa.eu/ecb/pub/pdf/ssm.202011finalguideonclimate-relatedandenvironmentalrisks~58213f6564.en.pdf" TargetMode="External"/><Relationship Id="rId1" Type="http://schemas.openxmlformats.org/officeDocument/2006/relationships/slideLayout" Target="../slideLayouts/slideLayout2.xml"/><Relationship Id="rId4" Type="http://schemas.openxmlformats.org/officeDocument/2006/relationships/hyperlink" Target="https://www.ecb.europa.eu/press/pr/date/2024/html/ecb.pr240130~afa3d90e07.en.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bankingsupervision.europa.eu/ecb/pub/pdf/ssm.climate_stress_test_report.20220708~2e3cc0999f.en.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bloomberg.com/news/articles/2023-11-22/ecb-threatens-20-banks-with-fines-for-mismanaging-climate-risk?sref=gPAG2MJ8" TargetMode="External"/><Relationship Id="rId2" Type="http://schemas.openxmlformats.org/officeDocument/2006/relationships/hyperlink" Target="https://www.bankingsupervision.europa.eu/press/pr/date/2022/html/ssm.pr221102~2f7070c567.en.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973321" y="480060"/>
            <a:ext cx="4688333" cy="2674620"/>
          </a:xfrm>
        </p:spPr>
        <p:txBody>
          <a:bodyPr vert="horz" lIns="91440" tIns="45720" rIns="91440" bIns="45720" rtlCol="0" anchor="b">
            <a:normAutofit/>
          </a:bodyPr>
          <a:lstStyle/>
          <a:p>
            <a:pPr lvl="0" algn="l" defTabSz="914400"/>
            <a:r>
              <a:rPr lang="en-US" sz="4100" kern="1200">
                <a:latin typeface="+mj-lt"/>
                <a:ea typeface="+mj-ea"/>
                <a:cs typeface="+mj-cs"/>
              </a:rPr>
              <a:t>Banking prudential policy and climate change risks</a:t>
            </a:r>
          </a:p>
        </p:txBody>
      </p:sp>
      <p:sp>
        <p:nvSpPr>
          <p:cNvPr id="3" name="Subtitle 2"/>
          <p:cNvSpPr>
            <a:spLocks noGrp="1"/>
          </p:cNvSpPr>
          <p:nvPr>
            <p:ph type="subTitle" idx="1"/>
          </p:nvPr>
        </p:nvSpPr>
        <p:spPr>
          <a:xfrm>
            <a:off x="3973320" y="3477006"/>
            <a:ext cx="4688333" cy="1179576"/>
          </a:xfrm>
        </p:spPr>
        <p:txBody>
          <a:bodyPr vert="horz" lIns="91440" tIns="45720" rIns="91440" bIns="45720" rtlCol="0">
            <a:normAutofit/>
          </a:bodyPr>
          <a:lstStyle/>
          <a:p>
            <a:pPr lvl="0" algn="l" defTabSz="914400">
              <a:lnSpc>
                <a:spcPct val="90000"/>
              </a:lnSpc>
            </a:pPr>
            <a:r>
              <a:rPr lang="en-US" sz="1700" dirty="0"/>
              <a:t>Martien Lubberink</a:t>
            </a:r>
          </a:p>
          <a:p>
            <a:pPr lvl="0" indent="-228600" algn="l" defTabSz="914400">
              <a:lnSpc>
                <a:spcPct val="90000"/>
              </a:lnSpc>
              <a:buFont typeface="Arial" panose="020B0604020202020204" pitchFamily="34" charset="0"/>
              <a:buChar char="•"/>
            </a:pPr>
            <a:r>
              <a:rPr lang="en-US" sz="1700" dirty="0"/>
              <a:t>Victoria University Wellington</a:t>
            </a:r>
          </a:p>
          <a:p>
            <a:pPr indent="-228600" algn="l" defTabSz="914400">
              <a:lnSpc>
                <a:spcPct val="90000"/>
              </a:lnSpc>
              <a:buFont typeface="Arial" panose="020B0604020202020204" pitchFamily="34" charset="0"/>
              <a:buChar char="•"/>
            </a:pPr>
            <a:r>
              <a:rPr lang="en-US" sz="1700" dirty="0"/>
              <a:t>Te Herenga Waka</a:t>
            </a:r>
          </a:p>
          <a:p>
            <a:pPr indent="-228600" algn="l" defTabSz="914400">
              <a:lnSpc>
                <a:spcPct val="90000"/>
              </a:lnSpc>
              <a:buFont typeface="Arial" panose="020B0604020202020204" pitchFamily="34" charset="0"/>
              <a:buChar char="•"/>
            </a:pPr>
            <a:r>
              <a:rPr lang="en-US" sz="1700" dirty="0"/>
              <a:t>February 21, 2024</a:t>
            </a:r>
            <a:endParaRPr lang="en-US" sz="1700" dirty="0">
              <a:hlinkClick r:id="rId2"/>
            </a:endParaRPr>
          </a:p>
        </p:txBody>
      </p:sp>
      <p:pic>
        <p:nvPicPr>
          <p:cNvPr id="1026" name="Picture 2" descr="Banking on a changing climate? :: Environmental Finance">
            <a:extLst>
              <a:ext uri="{FF2B5EF4-FFF2-40B4-BE49-F238E27FC236}">
                <a16:creationId xmlns:a16="http://schemas.microsoft.com/office/drawing/2014/main" id="{ABB8325B-FE89-1A50-880E-58B05488104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798" r="42265" b="1"/>
          <a:stretch/>
        </p:blipFill>
        <p:spPr bwMode="auto">
          <a:xfrm>
            <a:off x="20" y="10"/>
            <a:ext cx="3492988" cy="51434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033"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646" y="3306950"/>
            <a:ext cx="3182692" cy="13716"/>
          </a:xfrm>
          <a:custGeom>
            <a:avLst/>
            <a:gdLst>
              <a:gd name="connsiteX0" fmla="*/ 0 w 3182692"/>
              <a:gd name="connsiteY0" fmla="*/ 0 h 13716"/>
              <a:gd name="connsiteX1" fmla="*/ 604711 w 3182692"/>
              <a:gd name="connsiteY1" fmla="*/ 0 h 13716"/>
              <a:gd name="connsiteX2" fmla="*/ 1241250 w 3182692"/>
              <a:gd name="connsiteY2" fmla="*/ 0 h 13716"/>
              <a:gd name="connsiteX3" fmla="*/ 1909615 w 3182692"/>
              <a:gd name="connsiteY3" fmla="*/ 0 h 13716"/>
              <a:gd name="connsiteX4" fmla="*/ 2577981 w 3182692"/>
              <a:gd name="connsiteY4" fmla="*/ 0 h 13716"/>
              <a:gd name="connsiteX5" fmla="*/ 3182692 w 3182692"/>
              <a:gd name="connsiteY5" fmla="*/ 0 h 13716"/>
              <a:gd name="connsiteX6" fmla="*/ 3182692 w 3182692"/>
              <a:gd name="connsiteY6" fmla="*/ 13716 h 13716"/>
              <a:gd name="connsiteX7" fmla="*/ 2482500 w 3182692"/>
              <a:gd name="connsiteY7" fmla="*/ 13716 h 13716"/>
              <a:gd name="connsiteX8" fmla="*/ 1782308 w 3182692"/>
              <a:gd name="connsiteY8" fmla="*/ 13716 h 13716"/>
              <a:gd name="connsiteX9" fmla="*/ 1145769 w 3182692"/>
              <a:gd name="connsiteY9" fmla="*/ 13716 h 13716"/>
              <a:gd name="connsiteX10" fmla="*/ 0 w 3182692"/>
              <a:gd name="connsiteY10" fmla="*/ 13716 h 13716"/>
              <a:gd name="connsiteX11" fmla="*/ 0 w 3182692"/>
              <a:gd name="connsiteY11" fmla="*/ 0 h 13716"/>
              <a:gd name="connsiteX0" fmla="*/ 0 w 3182692"/>
              <a:gd name="connsiteY0" fmla="*/ 0 h 13716"/>
              <a:gd name="connsiteX1" fmla="*/ 604711 w 3182692"/>
              <a:gd name="connsiteY1" fmla="*/ 0 h 13716"/>
              <a:gd name="connsiteX2" fmla="*/ 1145769 w 3182692"/>
              <a:gd name="connsiteY2" fmla="*/ 0 h 13716"/>
              <a:gd name="connsiteX3" fmla="*/ 1845961 w 3182692"/>
              <a:gd name="connsiteY3" fmla="*/ 0 h 13716"/>
              <a:gd name="connsiteX4" fmla="*/ 2450673 w 3182692"/>
              <a:gd name="connsiteY4" fmla="*/ 0 h 13716"/>
              <a:gd name="connsiteX5" fmla="*/ 3182692 w 3182692"/>
              <a:gd name="connsiteY5" fmla="*/ 0 h 13716"/>
              <a:gd name="connsiteX6" fmla="*/ 3182692 w 3182692"/>
              <a:gd name="connsiteY6" fmla="*/ 13716 h 13716"/>
              <a:gd name="connsiteX7" fmla="*/ 2546154 w 3182692"/>
              <a:gd name="connsiteY7" fmla="*/ 13716 h 13716"/>
              <a:gd name="connsiteX8" fmla="*/ 1845961 w 3182692"/>
              <a:gd name="connsiteY8" fmla="*/ 13716 h 13716"/>
              <a:gd name="connsiteX9" fmla="*/ 1304904 w 3182692"/>
              <a:gd name="connsiteY9" fmla="*/ 13716 h 13716"/>
              <a:gd name="connsiteX10" fmla="*/ 668365 w 3182692"/>
              <a:gd name="connsiteY10" fmla="*/ 13716 h 13716"/>
              <a:gd name="connsiteX11" fmla="*/ 0 w 3182692"/>
              <a:gd name="connsiteY11" fmla="*/ 13716 h 13716"/>
              <a:gd name="connsiteX12" fmla="*/ 0 w 3182692"/>
              <a:gd name="connsiteY12"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3716" fill="none" extrusionOk="0">
                <a:moveTo>
                  <a:pt x="0" y="0"/>
                </a:moveTo>
                <a:cubicBezTo>
                  <a:pt x="145195" y="-37571"/>
                  <a:pt x="472618" y="-13696"/>
                  <a:pt x="604711" y="0"/>
                </a:cubicBezTo>
                <a:cubicBezTo>
                  <a:pt x="706652" y="-3280"/>
                  <a:pt x="1039328" y="-8567"/>
                  <a:pt x="1241250" y="0"/>
                </a:cubicBezTo>
                <a:cubicBezTo>
                  <a:pt x="1405712" y="-7891"/>
                  <a:pt x="1711158" y="8053"/>
                  <a:pt x="1909615" y="0"/>
                </a:cubicBezTo>
                <a:cubicBezTo>
                  <a:pt x="2107436" y="-40150"/>
                  <a:pt x="2247192" y="19443"/>
                  <a:pt x="2577981" y="0"/>
                </a:cubicBezTo>
                <a:cubicBezTo>
                  <a:pt x="2894393" y="-5855"/>
                  <a:pt x="3041563" y="17846"/>
                  <a:pt x="3182692" y="0"/>
                </a:cubicBezTo>
                <a:cubicBezTo>
                  <a:pt x="3182187" y="3577"/>
                  <a:pt x="3182507" y="9896"/>
                  <a:pt x="3182692" y="13716"/>
                </a:cubicBezTo>
                <a:cubicBezTo>
                  <a:pt x="2975928" y="52878"/>
                  <a:pt x="2667693" y="14834"/>
                  <a:pt x="2482500" y="13716"/>
                </a:cubicBezTo>
                <a:cubicBezTo>
                  <a:pt x="2299734" y="32340"/>
                  <a:pt x="1925962" y="4731"/>
                  <a:pt x="1782308" y="13716"/>
                </a:cubicBezTo>
                <a:cubicBezTo>
                  <a:pt x="1635580" y="15974"/>
                  <a:pt x="1257854" y="-8235"/>
                  <a:pt x="1145769" y="13716"/>
                </a:cubicBezTo>
                <a:cubicBezTo>
                  <a:pt x="1025065" y="52002"/>
                  <a:pt x="247799" y="-16108"/>
                  <a:pt x="0" y="13716"/>
                </a:cubicBezTo>
                <a:cubicBezTo>
                  <a:pt x="77" y="9528"/>
                  <a:pt x="-88" y="4529"/>
                  <a:pt x="0" y="0"/>
                </a:cubicBezTo>
                <a:close/>
              </a:path>
              <a:path w="3182692" h="13716" stroke="0" extrusionOk="0">
                <a:moveTo>
                  <a:pt x="0" y="0"/>
                </a:moveTo>
                <a:cubicBezTo>
                  <a:pt x="288308" y="19724"/>
                  <a:pt x="431183" y="-26509"/>
                  <a:pt x="604711" y="0"/>
                </a:cubicBezTo>
                <a:cubicBezTo>
                  <a:pt x="795174" y="4405"/>
                  <a:pt x="950067" y="22541"/>
                  <a:pt x="1145769" y="0"/>
                </a:cubicBezTo>
                <a:cubicBezTo>
                  <a:pt x="1301850" y="7702"/>
                  <a:pt x="1499974" y="-70469"/>
                  <a:pt x="1845961" y="0"/>
                </a:cubicBezTo>
                <a:cubicBezTo>
                  <a:pt x="2191264" y="15313"/>
                  <a:pt x="2307232" y="-97"/>
                  <a:pt x="2450673" y="0"/>
                </a:cubicBezTo>
                <a:cubicBezTo>
                  <a:pt x="2596405" y="-19465"/>
                  <a:pt x="3033067" y="-31048"/>
                  <a:pt x="3182692" y="0"/>
                </a:cubicBezTo>
                <a:cubicBezTo>
                  <a:pt x="3181785" y="2997"/>
                  <a:pt x="3182452" y="8915"/>
                  <a:pt x="3182692" y="13716"/>
                </a:cubicBezTo>
                <a:cubicBezTo>
                  <a:pt x="3091120" y="-27594"/>
                  <a:pt x="2811074" y="57121"/>
                  <a:pt x="2546154" y="13716"/>
                </a:cubicBezTo>
                <a:cubicBezTo>
                  <a:pt x="2285186" y="22957"/>
                  <a:pt x="2090205" y="-26893"/>
                  <a:pt x="1845961" y="13716"/>
                </a:cubicBezTo>
                <a:cubicBezTo>
                  <a:pt x="1599794" y="26921"/>
                  <a:pt x="1466284" y="32875"/>
                  <a:pt x="1304904" y="13716"/>
                </a:cubicBezTo>
                <a:cubicBezTo>
                  <a:pt x="1189365" y="39203"/>
                  <a:pt x="952251" y="18889"/>
                  <a:pt x="668365" y="13716"/>
                </a:cubicBezTo>
                <a:cubicBezTo>
                  <a:pt x="407868" y="39023"/>
                  <a:pt x="284672" y="-13977"/>
                  <a:pt x="0" y="13716"/>
                </a:cubicBezTo>
                <a:cubicBezTo>
                  <a:pt x="-131" y="10721"/>
                  <a:pt x="1210" y="5539"/>
                  <a:pt x="0" y="0"/>
                </a:cubicBezTo>
                <a:close/>
              </a:path>
              <a:path w="3182692" h="13716" fill="none" stroke="0" extrusionOk="0">
                <a:moveTo>
                  <a:pt x="0" y="0"/>
                </a:moveTo>
                <a:cubicBezTo>
                  <a:pt x="108839" y="-32375"/>
                  <a:pt x="447732" y="16552"/>
                  <a:pt x="604711" y="0"/>
                </a:cubicBezTo>
                <a:cubicBezTo>
                  <a:pt x="781899" y="-548"/>
                  <a:pt x="1052060" y="7118"/>
                  <a:pt x="1241250" y="0"/>
                </a:cubicBezTo>
                <a:cubicBezTo>
                  <a:pt x="1399482" y="14083"/>
                  <a:pt x="1706293" y="54730"/>
                  <a:pt x="1909615" y="0"/>
                </a:cubicBezTo>
                <a:cubicBezTo>
                  <a:pt x="2085313" y="-24404"/>
                  <a:pt x="2264415" y="16988"/>
                  <a:pt x="2577981" y="0"/>
                </a:cubicBezTo>
                <a:cubicBezTo>
                  <a:pt x="2926098" y="-10318"/>
                  <a:pt x="3036314" y="-14769"/>
                  <a:pt x="3182692" y="0"/>
                </a:cubicBezTo>
                <a:cubicBezTo>
                  <a:pt x="3181757" y="2919"/>
                  <a:pt x="3181706" y="10491"/>
                  <a:pt x="3182692" y="13716"/>
                </a:cubicBezTo>
                <a:cubicBezTo>
                  <a:pt x="2996012" y="-5803"/>
                  <a:pt x="2669008" y="22823"/>
                  <a:pt x="2482500" y="13716"/>
                </a:cubicBezTo>
                <a:cubicBezTo>
                  <a:pt x="2296543" y="16674"/>
                  <a:pt x="1935236" y="3366"/>
                  <a:pt x="1782308" y="13716"/>
                </a:cubicBezTo>
                <a:cubicBezTo>
                  <a:pt x="1607683" y="20918"/>
                  <a:pt x="1291498" y="-3203"/>
                  <a:pt x="1145769" y="13716"/>
                </a:cubicBezTo>
                <a:cubicBezTo>
                  <a:pt x="1015407" y="50753"/>
                  <a:pt x="262557" y="21999"/>
                  <a:pt x="0" y="13716"/>
                </a:cubicBezTo>
                <a:cubicBezTo>
                  <a:pt x="304" y="9505"/>
                  <a:pt x="1021" y="5946"/>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custGeom>
                    <a:avLst/>
                    <a:gdLst>
                      <a:gd name="connsiteX0" fmla="*/ 0 w 3182692"/>
                      <a:gd name="connsiteY0" fmla="*/ 0 h 13716"/>
                      <a:gd name="connsiteX1" fmla="*/ 604711 w 3182692"/>
                      <a:gd name="connsiteY1" fmla="*/ 0 h 13716"/>
                      <a:gd name="connsiteX2" fmla="*/ 1241250 w 3182692"/>
                      <a:gd name="connsiteY2" fmla="*/ 0 h 13716"/>
                      <a:gd name="connsiteX3" fmla="*/ 1909615 w 3182692"/>
                      <a:gd name="connsiteY3" fmla="*/ 0 h 13716"/>
                      <a:gd name="connsiteX4" fmla="*/ 2577981 w 3182692"/>
                      <a:gd name="connsiteY4" fmla="*/ 0 h 13716"/>
                      <a:gd name="connsiteX5" fmla="*/ 3182692 w 3182692"/>
                      <a:gd name="connsiteY5" fmla="*/ 0 h 13716"/>
                      <a:gd name="connsiteX6" fmla="*/ 3182692 w 3182692"/>
                      <a:gd name="connsiteY6" fmla="*/ 13716 h 13716"/>
                      <a:gd name="connsiteX7" fmla="*/ 2482500 w 3182692"/>
                      <a:gd name="connsiteY7" fmla="*/ 13716 h 13716"/>
                      <a:gd name="connsiteX8" fmla="*/ 1782308 w 3182692"/>
                      <a:gd name="connsiteY8" fmla="*/ 13716 h 13716"/>
                      <a:gd name="connsiteX9" fmla="*/ 1145769 w 3182692"/>
                      <a:gd name="connsiteY9" fmla="*/ 13716 h 13716"/>
                      <a:gd name="connsiteX10" fmla="*/ 0 w 3182692"/>
                      <a:gd name="connsiteY10" fmla="*/ 13716 h 13716"/>
                      <a:gd name="connsiteX11" fmla="*/ 0 w 3182692"/>
                      <a:gd name="connsiteY11"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2692" h="13716" fill="none" extrusionOk="0">
                        <a:moveTo>
                          <a:pt x="0" y="0"/>
                        </a:moveTo>
                        <a:cubicBezTo>
                          <a:pt x="126686" y="-21366"/>
                          <a:pt x="467788" y="9025"/>
                          <a:pt x="604711" y="0"/>
                        </a:cubicBezTo>
                        <a:cubicBezTo>
                          <a:pt x="741634" y="-9025"/>
                          <a:pt x="1061620" y="6814"/>
                          <a:pt x="1241250" y="0"/>
                        </a:cubicBezTo>
                        <a:cubicBezTo>
                          <a:pt x="1420880" y="-6814"/>
                          <a:pt x="1713773" y="13383"/>
                          <a:pt x="1909615" y="0"/>
                        </a:cubicBezTo>
                        <a:cubicBezTo>
                          <a:pt x="2105457" y="-13383"/>
                          <a:pt x="2257256" y="13567"/>
                          <a:pt x="2577981" y="0"/>
                        </a:cubicBezTo>
                        <a:cubicBezTo>
                          <a:pt x="2898706" y="-13567"/>
                          <a:pt x="3026063" y="6328"/>
                          <a:pt x="3182692" y="0"/>
                        </a:cubicBezTo>
                        <a:cubicBezTo>
                          <a:pt x="3182212" y="2989"/>
                          <a:pt x="3182051" y="10166"/>
                          <a:pt x="3182692" y="13716"/>
                        </a:cubicBezTo>
                        <a:cubicBezTo>
                          <a:pt x="2998421" y="17170"/>
                          <a:pt x="2675038" y="14442"/>
                          <a:pt x="2482500" y="13716"/>
                        </a:cubicBezTo>
                        <a:cubicBezTo>
                          <a:pt x="2289962" y="12990"/>
                          <a:pt x="1930644" y="2262"/>
                          <a:pt x="1782308" y="13716"/>
                        </a:cubicBezTo>
                        <a:cubicBezTo>
                          <a:pt x="1633972" y="25170"/>
                          <a:pt x="1287388" y="-6564"/>
                          <a:pt x="1145769" y="13716"/>
                        </a:cubicBezTo>
                        <a:cubicBezTo>
                          <a:pt x="1004150" y="33996"/>
                          <a:pt x="256377" y="-42010"/>
                          <a:pt x="0" y="13716"/>
                        </a:cubicBezTo>
                        <a:cubicBezTo>
                          <a:pt x="182" y="9317"/>
                          <a:pt x="482" y="5285"/>
                          <a:pt x="0" y="0"/>
                        </a:cubicBezTo>
                        <a:close/>
                      </a:path>
                      <a:path w="3182692" h="13716" stroke="0" extrusionOk="0">
                        <a:moveTo>
                          <a:pt x="0" y="0"/>
                        </a:moveTo>
                        <a:cubicBezTo>
                          <a:pt x="283446" y="18201"/>
                          <a:pt x="432812" y="7290"/>
                          <a:pt x="604711" y="0"/>
                        </a:cubicBezTo>
                        <a:cubicBezTo>
                          <a:pt x="776610" y="-7290"/>
                          <a:pt x="982253" y="15478"/>
                          <a:pt x="1145769" y="0"/>
                        </a:cubicBezTo>
                        <a:cubicBezTo>
                          <a:pt x="1309285" y="-15478"/>
                          <a:pt x="1514247" y="-25520"/>
                          <a:pt x="1845961" y="0"/>
                        </a:cubicBezTo>
                        <a:cubicBezTo>
                          <a:pt x="2177675" y="25520"/>
                          <a:pt x="2297588" y="16646"/>
                          <a:pt x="2450673" y="0"/>
                        </a:cubicBezTo>
                        <a:cubicBezTo>
                          <a:pt x="2603758" y="-16646"/>
                          <a:pt x="3023048" y="-21196"/>
                          <a:pt x="3182692" y="0"/>
                        </a:cubicBezTo>
                        <a:cubicBezTo>
                          <a:pt x="3182200" y="2764"/>
                          <a:pt x="3182390" y="8747"/>
                          <a:pt x="3182692" y="13716"/>
                        </a:cubicBezTo>
                        <a:cubicBezTo>
                          <a:pt x="3039109" y="-17273"/>
                          <a:pt x="2823860" y="9276"/>
                          <a:pt x="2546154" y="13716"/>
                        </a:cubicBezTo>
                        <a:cubicBezTo>
                          <a:pt x="2268448" y="18156"/>
                          <a:pt x="2098674" y="719"/>
                          <a:pt x="1845961" y="13716"/>
                        </a:cubicBezTo>
                        <a:cubicBezTo>
                          <a:pt x="1593248" y="26713"/>
                          <a:pt x="1456743" y="22988"/>
                          <a:pt x="1304904" y="13716"/>
                        </a:cubicBezTo>
                        <a:cubicBezTo>
                          <a:pt x="1153065" y="4444"/>
                          <a:pt x="947204" y="6554"/>
                          <a:pt x="668365" y="13716"/>
                        </a:cubicBezTo>
                        <a:cubicBezTo>
                          <a:pt x="389526" y="20878"/>
                          <a:pt x="288244" y="-9200"/>
                          <a:pt x="0" y="13716"/>
                        </a:cubicBezTo>
                        <a:cubicBezTo>
                          <a:pt x="614" y="9981"/>
                          <a:pt x="600" y="54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2000"/>
                                  </p:stCondLst>
                                  <p:iterate type="lt">
                                    <p:tmPct val="10000"/>
                                  </p:iterate>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4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273843"/>
            <a:ext cx="7886700" cy="994173"/>
          </a:xfrm>
        </p:spPr>
        <p:txBody>
          <a:bodyPr>
            <a:normAutofit/>
          </a:bodyPr>
          <a:lstStyle/>
          <a:p>
            <a:pPr marL="0" lvl="0" indent="0">
              <a:buNone/>
            </a:pPr>
            <a:r>
              <a:rPr lang="en-NZ" sz="4100"/>
              <a:t>Bank of England</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447038"/>
            <a:ext cx="7886700" cy="3188970"/>
          </a:xfrm>
        </p:spPr>
        <p:txBody>
          <a:bodyPr>
            <a:normAutofit/>
          </a:bodyPr>
          <a:lstStyle/>
          <a:p>
            <a:pPr marL="0" lvl="0" indent="0">
              <a:lnSpc>
                <a:spcPct val="90000"/>
              </a:lnSpc>
              <a:buNone/>
            </a:pPr>
            <a:r>
              <a:rPr sz="1600" dirty="0"/>
              <a:t>On the use of Pillar 1:</a:t>
            </a:r>
            <a:endParaRPr lang="en-NZ" sz="1600"/>
          </a:p>
          <a:p>
            <a:pPr lvl="0">
              <a:lnSpc>
                <a:spcPct val="90000"/>
              </a:lnSpc>
            </a:pPr>
            <a:r>
              <a:rPr sz="1600" dirty="0"/>
              <a:t>“We find that regulatory capital is not the right tool to address the causes of climate change (greenhouse gas emissions), but should have a role in dealing with its consequences (financial risks). … the PRA already expects firms to capture and </a:t>
            </a:r>
            <a:r>
              <a:rPr lang="en-NZ" sz="1600"/>
              <a:t>capitalise</a:t>
            </a:r>
            <a:r>
              <a:rPr sz="1600" dirty="0"/>
              <a:t> for climate-related financial risks where they are material, using current capital frameworks.” (</a:t>
            </a:r>
            <a:r>
              <a:rPr sz="1600" dirty="0">
                <a:hlinkClick r:id="rId2"/>
              </a:rPr>
              <a:t>Sam Woods</a:t>
            </a:r>
            <a:r>
              <a:rPr sz="1600" dirty="0"/>
              <a:t>, Deputy Governor for Prudential Regulation, Bank of England, 28 October 2021)</a:t>
            </a:r>
            <a:endParaRPr lang="en-NZ" sz="1600"/>
          </a:p>
          <a:p>
            <a:pPr lvl="0">
              <a:lnSpc>
                <a:spcPct val="90000"/>
              </a:lnSpc>
            </a:pPr>
            <a:endParaRPr lang="en-NZ" sz="1600"/>
          </a:p>
          <a:p>
            <a:pPr marL="0" lvl="0" indent="0">
              <a:lnSpc>
                <a:spcPct val="90000"/>
              </a:lnSpc>
              <a:buNone/>
            </a:pPr>
            <a:r>
              <a:rPr sz="1600" dirty="0"/>
              <a:t>On the use of Pillar 2:</a:t>
            </a:r>
            <a:endParaRPr lang="en-NZ" sz="1600"/>
          </a:p>
          <a:p>
            <a:pPr lvl="0">
              <a:lnSpc>
                <a:spcPct val="90000"/>
              </a:lnSpc>
            </a:pPr>
            <a:r>
              <a:rPr sz="1600" dirty="0"/>
              <a:t>Currently, firms should capture material climate-related financial risks if they are exposed to these risks and they are not (fully) captured in Pillar 1.</a:t>
            </a:r>
            <a:endParaRPr lang="en-NZ" sz="1600"/>
          </a:p>
          <a:p>
            <a:pPr lvl="0">
              <a:lnSpc>
                <a:spcPct val="90000"/>
              </a:lnSpc>
            </a:pPr>
            <a:r>
              <a:rPr sz="1600" dirty="0"/>
              <a:t>Moreover, the PRA buffer is designed to reflect risks that firms become exposed to in the future over a three to five year time horizon under a severe but plausible stress.</a:t>
            </a:r>
            <a:endParaRPr lang="en-NZ"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C6D10ED-1D55-8546-9C62-1BE85EE83CB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F12907-94DD-0987-A9D3-3B149D9B6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D7F2BE-BF65-2ADC-943A-02DE5CA438E5}"/>
              </a:ext>
            </a:extLst>
          </p:cNvPr>
          <p:cNvSpPr>
            <a:spLocks noGrp="1"/>
          </p:cNvSpPr>
          <p:nvPr>
            <p:ph type="title"/>
          </p:nvPr>
        </p:nvSpPr>
        <p:spPr>
          <a:xfrm>
            <a:off x="628650" y="273843"/>
            <a:ext cx="7886700" cy="994173"/>
          </a:xfrm>
        </p:spPr>
        <p:txBody>
          <a:bodyPr>
            <a:normAutofit/>
          </a:bodyPr>
          <a:lstStyle/>
          <a:p>
            <a:pPr marL="0" lvl="0" indent="0">
              <a:buNone/>
            </a:pPr>
            <a:r>
              <a:rPr lang="en-NZ" sz="4100"/>
              <a:t>Bank of England</a:t>
            </a:r>
          </a:p>
        </p:txBody>
      </p:sp>
      <p:sp>
        <p:nvSpPr>
          <p:cNvPr id="10" name="sketch line">
            <a:extLst>
              <a:ext uri="{FF2B5EF4-FFF2-40B4-BE49-F238E27FC236}">
                <a16:creationId xmlns:a16="http://schemas.microsoft.com/office/drawing/2014/main" id="{DB22809A-AAF9-5862-5BCE-62755574C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66DC60-7A61-DE3E-8687-CC77275CDEA1}"/>
              </a:ext>
            </a:extLst>
          </p:cNvPr>
          <p:cNvSpPr>
            <a:spLocks noGrp="1"/>
          </p:cNvSpPr>
          <p:nvPr>
            <p:ph idx="1"/>
          </p:nvPr>
        </p:nvSpPr>
        <p:spPr>
          <a:xfrm>
            <a:off x="628650" y="1447038"/>
            <a:ext cx="7886700" cy="3188970"/>
          </a:xfrm>
        </p:spPr>
        <p:txBody>
          <a:bodyPr>
            <a:normAutofit/>
          </a:bodyPr>
          <a:lstStyle/>
          <a:p>
            <a:pPr marL="0" lvl="0" indent="0">
              <a:lnSpc>
                <a:spcPct val="90000"/>
              </a:lnSpc>
              <a:buNone/>
            </a:pPr>
            <a:r>
              <a:rPr sz="1600" dirty="0"/>
              <a:t>On the use of Pillar 1:</a:t>
            </a:r>
            <a:endParaRPr lang="en-NZ" sz="1600" dirty="0"/>
          </a:p>
          <a:p>
            <a:pPr lvl="0">
              <a:lnSpc>
                <a:spcPct val="90000"/>
              </a:lnSpc>
            </a:pPr>
            <a:r>
              <a:rPr sz="1600" dirty="0"/>
              <a:t>“We find that </a:t>
            </a:r>
            <a:r>
              <a:rPr sz="1600" dirty="0">
                <a:solidFill>
                  <a:srgbClr val="FF0000"/>
                </a:solidFill>
              </a:rPr>
              <a:t>regulatory capital is not the right tool to address the causes of climate change</a:t>
            </a:r>
            <a:r>
              <a:rPr sz="1600" dirty="0"/>
              <a:t> (greenhouse gas emissions), but should have a role in dealing with its consequences (financial risks). … </a:t>
            </a:r>
            <a:r>
              <a:rPr sz="1600" dirty="0">
                <a:solidFill>
                  <a:srgbClr val="0000CC"/>
                </a:solidFill>
              </a:rPr>
              <a:t>the PRA already expects firms to capture and </a:t>
            </a:r>
            <a:r>
              <a:rPr lang="en-NZ" sz="1600" dirty="0">
                <a:solidFill>
                  <a:srgbClr val="0000CC"/>
                </a:solidFill>
              </a:rPr>
              <a:t>capitalise</a:t>
            </a:r>
            <a:r>
              <a:rPr sz="1600" dirty="0">
                <a:solidFill>
                  <a:srgbClr val="0000CC"/>
                </a:solidFill>
              </a:rPr>
              <a:t> for climate-related financial risks where they are material, using current capital frameworks</a:t>
            </a:r>
            <a:r>
              <a:rPr sz="1600" dirty="0"/>
              <a:t>.” (</a:t>
            </a:r>
            <a:r>
              <a:rPr sz="1600" dirty="0">
                <a:hlinkClick r:id="rId2"/>
              </a:rPr>
              <a:t>Sam Woods</a:t>
            </a:r>
            <a:r>
              <a:rPr sz="1600" dirty="0"/>
              <a:t>, Deputy Governor for Prudential Regulation, Bank of England, 28 October 2021)</a:t>
            </a:r>
            <a:endParaRPr lang="en-NZ" sz="1600" dirty="0"/>
          </a:p>
          <a:p>
            <a:pPr lvl="0">
              <a:lnSpc>
                <a:spcPct val="90000"/>
              </a:lnSpc>
            </a:pPr>
            <a:endParaRPr lang="en-NZ" sz="1600" dirty="0"/>
          </a:p>
          <a:p>
            <a:pPr marL="0" lvl="0" indent="0">
              <a:lnSpc>
                <a:spcPct val="90000"/>
              </a:lnSpc>
              <a:buNone/>
            </a:pPr>
            <a:r>
              <a:rPr sz="1600" dirty="0"/>
              <a:t>On the use of Pillar 2:</a:t>
            </a:r>
            <a:endParaRPr lang="en-NZ" sz="1600" dirty="0"/>
          </a:p>
          <a:p>
            <a:pPr lvl="0">
              <a:lnSpc>
                <a:spcPct val="90000"/>
              </a:lnSpc>
            </a:pPr>
            <a:r>
              <a:rPr sz="1600" dirty="0"/>
              <a:t>Currently, firms should capture material climate-related financial risks if they are exposed to these risks and they are not (fully) captured in Pillar 1.</a:t>
            </a:r>
            <a:endParaRPr lang="en-NZ" sz="1600" dirty="0"/>
          </a:p>
          <a:p>
            <a:pPr lvl="0">
              <a:lnSpc>
                <a:spcPct val="90000"/>
              </a:lnSpc>
            </a:pPr>
            <a:r>
              <a:rPr sz="1600" dirty="0"/>
              <a:t>Moreover, the PRA buffer is designed to reflect risks that firms become exposed to in the future over a three to five year time horizon under a severe but plausible stress.</a:t>
            </a:r>
            <a:endParaRPr lang="en-NZ" sz="1600" dirty="0"/>
          </a:p>
        </p:txBody>
      </p:sp>
    </p:spTree>
    <p:extLst>
      <p:ext uri="{BB962C8B-B14F-4D97-AF65-F5344CB8AC3E}">
        <p14:creationId xmlns:p14="http://schemas.microsoft.com/office/powerpoint/2010/main" val="870883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273843"/>
            <a:ext cx="7886700" cy="994173"/>
          </a:xfrm>
        </p:spPr>
        <p:txBody>
          <a:bodyPr>
            <a:normAutofit/>
          </a:bodyPr>
          <a:lstStyle/>
          <a:p>
            <a:pPr marL="0" lvl="0" indent="0">
              <a:buNone/>
            </a:pPr>
            <a:r>
              <a:rPr lang="en-NZ" sz="4100"/>
              <a:t>Across the Atlantic: the USA</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447038"/>
            <a:ext cx="7886700" cy="3188970"/>
          </a:xfrm>
        </p:spPr>
        <p:txBody>
          <a:bodyPr>
            <a:normAutofit/>
          </a:bodyPr>
          <a:lstStyle/>
          <a:p>
            <a:pPr lvl="0">
              <a:lnSpc>
                <a:spcPct val="90000"/>
              </a:lnSpc>
            </a:pPr>
            <a:r>
              <a:rPr sz="1600" dirty="0"/>
              <a:t>The FED joined the Network of Central Banks and Supervisors for Greening the Financial System (NGFS) relatively late, 2020. (The ECB joined in 2018 and founding Central banks in 2017.)</a:t>
            </a:r>
            <a:endParaRPr lang="en-NZ" sz="1600" dirty="0"/>
          </a:p>
          <a:p>
            <a:pPr lvl="0">
              <a:lnSpc>
                <a:spcPct val="90000"/>
              </a:lnSpc>
            </a:pPr>
            <a:r>
              <a:rPr sz="1600" dirty="0"/>
              <a:t>Attention to climate thanks to efforts of NY Fed Head of Supervision Kevin </a:t>
            </a:r>
            <a:r>
              <a:rPr lang="en-NZ" sz="1600" dirty="0" err="1"/>
              <a:t>Stiroh</a:t>
            </a:r>
            <a:r>
              <a:rPr sz="1600" dirty="0"/>
              <a:t> and former Governor Lael Brainard (2019).</a:t>
            </a:r>
            <a:endParaRPr lang="en-NZ" sz="1600" dirty="0"/>
          </a:p>
          <a:p>
            <a:pPr lvl="0">
              <a:lnSpc>
                <a:spcPct val="90000"/>
              </a:lnSpc>
            </a:pPr>
            <a:r>
              <a:rPr sz="1600" dirty="0">
                <a:hlinkClick r:id="rId2"/>
              </a:rPr>
              <a:t>Jerome Powell</a:t>
            </a:r>
            <a:r>
              <a:rPr sz="1600" dirty="0"/>
              <a:t>:</a:t>
            </a:r>
            <a:endParaRPr lang="en-NZ" sz="1600" dirty="0"/>
          </a:p>
          <a:p>
            <a:pPr lvl="1">
              <a:lnSpc>
                <a:spcPct val="90000"/>
              </a:lnSpc>
            </a:pPr>
            <a:r>
              <a:rPr lang="en-NZ" sz="1600" dirty="0"/>
              <a:t>It is also important to continue to be clear on what we are not doing. The Federal Reserve is not and will not be a “climate policymaker.” Decisions about policies to address climate change must be made by the elected branches of government. Over time, we must be vigilant to avoid crossing or blurring that line. It is not the Fed’s role to tell banks which businesses they can and cannot lend to, and this guidance is not intended to do so. (24 October 2023, at the launch of the </a:t>
            </a:r>
            <a:r>
              <a:rPr lang="en-NZ" sz="1600" dirty="0">
                <a:hlinkClick r:id="rId3"/>
              </a:rPr>
              <a:t>principles for climate-related financial risk management for large financial institutions</a:t>
            </a:r>
            <a:r>
              <a:rPr lang="en-NZ" sz="1600"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A214913-7331-D8BF-03E6-E126F32F621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1D2905-9905-5007-D3A7-2CCC17EDA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E52900-94FD-BAC2-FE52-E47FCDDD5588}"/>
              </a:ext>
            </a:extLst>
          </p:cNvPr>
          <p:cNvSpPr>
            <a:spLocks noGrp="1"/>
          </p:cNvSpPr>
          <p:nvPr>
            <p:ph type="title"/>
          </p:nvPr>
        </p:nvSpPr>
        <p:spPr>
          <a:xfrm>
            <a:off x="628650" y="273843"/>
            <a:ext cx="7886700" cy="994173"/>
          </a:xfrm>
        </p:spPr>
        <p:txBody>
          <a:bodyPr>
            <a:normAutofit/>
          </a:bodyPr>
          <a:lstStyle/>
          <a:p>
            <a:pPr marL="0" lvl="0" indent="0">
              <a:buNone/>
            </a:pPr>
            <a:r>
              <a:rPr lang="en-NZ" sz="4100"/>
              <a:t>Across the Atlantic: the USA</a:t>
            </a:r>
          </a:p>
        </p:txBody>
      </p:sp>
      <p:sp>
        <p:nvSpPr>
          <p:cNvPr id="10" name="sketch line">
            <a:extLst>
              <a:ext uri="{FF2B5EF4-FFF2-40B4-BE49-F238E27FC236}">
                <a16:creationId xmlns:a16="http://schemas.microsoft.com/office/drawing/2014/main" id="{DE7D2146-9E10-6A56-D5C5-FBCFF0675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A2D746-3C90-A1D6-E711-E4494B789ED3}"/>
              </a:ext>
            </a:extLst>
          </p:cNvPr>
          <p:cNvSpPr>
            <a:spLocks noGrp="1"/>
          </p:cNvSpPr>
          <p:nvPr>
            <p:ph idx="1"/>
          </p:nvPr>
        </p:nvSpPr>
        <p:spPr>
          <a:xfrm>
            <a:off x="628650" y="1447038"/>
            <a:ext cx="7886700" cy="3188970"/>
          </a:xfrm>
        </p:spPr>
        <p:txBody>
          <a:bodyPr>
            <a:normAutofit/>
          </a:bodyPr>
          <a:lstStyle/>
          <a:p>
            <a:pPr lvl="0">
              <a:lnSpc>
                <a:spcPct val="90000"/>
              </a:lnSpc>
            </a:pPr>
            <a:r>
              <a:rPr sz="1600" dirty="0"/>
              <a:t>The FED joined the Network of Central Banks and Supervisors for Greening the Financial System (NGFS) relatively late, 2020. (The ECB joined in 2018 and founding Central banks in 2017.)</a:t>
            </a:r>
            <a:endParaRPr lang="en-NZ" sz="1600" dirty="0"/>
          </a:p>
          <a:p>
            <a:pPr lvl="0">
              <a:lnSpc>
                <a:spcPct val="90000"/>
              </a:lnSpc>
            </a:pPr>
            <a:r>
              <a:rPr sz="1600" dirty="0"/>
              <a:t>Attention to climate thanks to efforts of NY Fed Head of Supervision Kevin </a:t>
            </a:r>
            <a:r>
              <a:rPr lang="en-NZ" sz="1600" dirty="0" err="1"/>
              <a:t>Stiroh</a:t>
            </a:r>
            <a:r>
              <a:rPr sz="1600" dirty="0"/>
              <a:t> and former Governor Lael Brainard (2019).</a:t>
            </a:r>
            <a:endParaRPr lang="en-NZ" sz="1600" dirty="0"/>
          </a:p>
          <a:p>
            <a:pPr lvl="0">
              <a:lnSpc>
                <a:spcPct val="90000"/>
              </a:lnSpc>
            </a:pPr>
            <a:r>
              <a:rPr sz="1600" dirty="0">
                <a:hlinkClick r:id="rId2"/>
              </a:rPr>
              <a:t>Jerome Powell</a:t>
            </a:r>
            <a:r>
              <a:rPr sz="1600" dirty="0"/>
              <a:t>:</a:t>
            </a:r>
            <a:endParaRPr lang="en-NZ" sz="1600" dirty="0"/>
          </a:p>
          <a:p>
            <a:pPr lvl="1">
              <a:lnSpc>
                <a:spcPct val="90000"/>
              </a:lnSpc>
            </a:pPr>
            <a:r>
              <a:rPr lang="en-NZ" sz="1600" dirty="0"/>
              <a:t>It is also important to continue to be clear on what we are not doing. </a:t>
            </a:r>
            <a:r>
              <a:rPr lang="en-NZ" sz="1600" dirty="0">
                <a:solidFill>
                  <a:srgbClr val="FF0000"/>
                </a:solidFill>
              </a:rPr>
              <a:t>The Federal Reserve is not and will not be a “climate policymaker.” </a:t>
            </a:r>
            <a:r>
              <a:rPr lang="en-NZ" sz="1600" dirty="0"/>
              <a:t>Decisions about policies to address climate change must be made by the elected branches of government. Over time, we must be vigilant to avoid crossing or blurring that line. </a:t>
            </a:r>
            <a:r>
              <a:rPr lang="en-NZ" sz="1600" dirty="0">
                <a:solidFill>
                  <a:srgbClr val="FF0000"/>
                </a:solidFill>
              </a:rPr>
              <a:t>It is not the Fed’s role to tell banks which businesses they can and cannot lend to</a:t>
            </a:r>
            <a:r>
              <a:rPr lang="en-NZ" sz="1600" dirty="0"/>
              <a:t>, and this guidance is not intended to do so. (24 October 2023, at the launch of the </a:t>
            </a:r>
            <a:r>
              <a:rPr lang="en-NZ" sz="1600" dirty="0">
                <a:hlinkClick r:id="rId3"/>
              </a:rPr>
              <a:t>principles for climate-related financial risk management for large financial institutions</a:t>
            </a:r>
            <a:r>
              <a:rPr lang="en-NZ" sz="1600" dirty="0"/>
              <a:t>.)</a:t>
            </a:r>
          </a:p>
        </p:txBody>
      </p:sp>
    </p:spTree>
    <p:extLst>
      <p:ext uri="{BB962C8B-B14F-4D97-AF65-F5344CB8AC3E}">
        <p14:creationId xmlns:p14="http://schemas.microsoft.com/office/powerpoint/2010/main" val="3552706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273843"/>
            <a:ext cx="7886700" cy="994173"/>
          </a:xfrm>
        </p:spPr>
        <p:txBody>
          <a:bodyPr>
            <a:normAutofit/>
          </a:bodyPr>
          <a:lstStyle/>
          <a:p>
            <a:pPr marL="0" lvl="0" indent="0">
              <a:buNone/>
            </a:pPr>
            <a:r>
              <a:rPr lang="en-NZ" sz="4100"/>
              <a:t>Across the Atlantic: the USA</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447038"/>
            <a:ext cx="7886700" cy="3188970"/>
          </a:xfrm>
        </p:spPr>
        <p:txBody>
          <a:bodyPr>
            <a:normAutofit/>
          </a:bodyPr>
          <a:lstStyle/>
          <a:p>
            <a:pPr lvl="0">
              <a:lnSpc>
                <a:spcPct val="90000"/>
              </a:lnSpc>
            </a:pPr>
            <a:r>
              <a:rPr lang="en-NZ" sz="1600" dirty="0"/>
              <a:t>The FED joined the Network of Central Banks and Supervisors for Greening the Financial System (NGFS) relatively late, 2020. (The ECB joined in 2018 and founding Central banks in 2017.)</a:t>
            </a:r>
          </a:p>
          <a:p>
            <a:pPr lvl="0">
              <a:lnSpc>
                <a:spcPct val="90000"/>
              </a:lnSpc>
            </a:pPr>
            <a:r>
              <a:rPr lang="en-NZ" sz="1600" dirty="0"/>
              <a:t>Attention to climate thanks to efforts of NY Fed Head of Supervision Kevin </a:t>
            </a:r>
            <a:r>
              <a:rPr lang="en-NZ" sz="1600" dirty="0" err="1"/>
              <a:t>Stiroh</a:t>
            </a:r>
            <a:r>
              <a:rPr lang="en-NZ" sz="1600" dirty="0"/>
              <a:t> and former Governor Lael Brainard (2019).</a:t>
            </a:r>
          </a:p>
          <a:p>
            <a:pPr lvl="0">
              <a:lnSpc>
                <a:spcPct val="90000"/>
              </a:lnSpc>
            </a:pPr>
            <a:r>
              <a:rPr lang="en-NZ" sz="1600" dirty="0">
                <a:hlinkClick r:id="rId2"/>
              </a:rPr>
              <a:t>Michael S. Barr</a:t>
            </a:r>
            <a:r>
              <a:rPr lang="en-NZ" sz="1600" dirty="0"/>
              <a:t>:</a:t>
            </a:r>
            <a:endParaRPr lang="en-NZ" sz="1600" dirty="0">
              <a:hlinkClick r:id="rId2"/>
            </a:endParaRPr>
          </a:p>
          <a:p>
            <a:pPr lvl="1">
              <a:lnSpc>
                <a:spcPct val="90000"/>
              </a:lnSpc>
            </a:pPr>
            <a:r>
              <a:rPr lang="en-NZ" sz="1600" dirty="0"/>
              <a:t>“We are also working to understand financial risks related to climate change. At the Federal Reserve, our mandate in this area is important, but narrow, and we are focused on our supervisory responsibilities and our role in promoting a safe and stable financial system.” (15 November 2022)</a:t>
            </a:r>
          </a:p>
          <a:p>
            <a:pPr lvl="0">
              <a:lnSpc>
                <a:spcPct val="90000"/>
              </a:lnSpc>
            </a:pPr>
            <a:r>
              <a:rPr lang="en-NZ" sz="1600" dirty="0"/>
              <a:t>But this year the FED launched a pilot climate scenario analysis exercise assessing banks’ resilience to a set of forward-looking scenarios.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37BEF10-961A-C95D-12D3-B163BAB62DE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4657D5-E18E-6F75-9C06-C7E26E05A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DE52B6-61EB-22A9-1D79-5A88CBE4D38A}"/>
              </a:ext>
            </a:extLst>
          </p:cNvPr>
          <p:cNvSpPr>
            <a:spLocks noGrp="1"/>
          </p:cNvSpPr>
          <p:nvPr>
            <p:ph type="title"/>
          </p:nvPr>
        </p:nvSpPr>
        <p:spPr>
          <a:xfrm>
            <a:off x="628650" y="273843"/>
            <a:ext cx="7886700" cy="994173"/>
          </a:xfrm>
        </p:spPr>
        <p:txBody>
          <a:bodyPr>
            <a:normAutofit/>
          </a:bodyPr>
          <a:lstStyle/>
          <a:p>
            <a:pPr marL="0" lvl="0" indent="0">
              <a:buNone/>
            </a:pPr>
            <a:r>
              <a:rPr lang="en-NZ" sz="4100"/>
              <a:t>Across the Atlantic: the USA</a:t>
            </a:r>
          </a:p>
        </p:txBody>
      </p:sp>
      <p:sp>
        <p:nvSpPr>
          <p:cNvPr id="10" name="sketch line">
            <a:extLst>
              <a:ext uri="{FF2B5EF4-FFF2-40B4-BE49-F238E27FC236}">
                <a16:creationId xmlns:a16="http://schemas.microsoft.com/office/drawing/2014/main" id="{D8AF84A7-AF74-C959-4FAC-341E6CA6C3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C556292-86A4-5418-7386-F783C00CA443}"/>
              </a:ext>
            </a:extLst>
          </p:cNvPr>
          <p:cNvSpPr>
            <a:spLocks noGrp="1"/>
          </p:cNvSpPr>
          <p:nvPr>
            <p:ph idx="1"/>
          </p:nvPr>
        </p:nvSpPr>
        <p:spPr>
          <a:xfrm>
            <a:off x="628650" y="1447038"/>
            <a:ext cx="7886700" cy="3188970"/>
          </a:xfrm>
        </p:spPr>
        <p:txBody>
          <a:bodyPr>
            <a:normAutofit/>
          </a:bodyPr>
          <a:lstStyle/>
          <a:p>
            <a:pPr lvl="0">
              <a:lnSpc>
                <a:spcPct val="90000"/>
              </a:lnSpc>
            </a:pPr>
            <a:r>
              <a:rPr lang="en-NZ" sz="1600" dirty="0"/>
              <a:t>The FED joined the Network of Central Banks and Supervisors for Greening the Financial System (NGFS) relatively late, 2020. (The ECB joined in 2018 and founding Central banks in 2017.)</a:t>
            </a:r>
          </a:p>
          <a:p>
            <a:pPr lvl="0">
              <a:lnSpc>
                <a:spcPct val="90000"/>
              </a:lnSpc>
            </a:pPr>
            <a:r>
              <a:rPr lang="en-NZ" sz="1600" dirty="0"/>
              <a:t>Attention to climate thanks to efforts of NY Fed Head of Supervision Kevin </a:t>
            </a:r>
            <a:r>
              <a:rPr lang="en-NZ" sz="1600" dirty="0" err="1"/>
              <a:t>Stiroh</a:t>
            </a:r>
            <a:r>
              <a:rPr lang="en-NZ" sz="1600" dirty="0"/>
              <a:t> and former Governor Lael Brainard (2019).</a:t>
            </a:r>
          </a:p>
          <a:p>
            <a:pPr lvl="0">
              <a:lnSpc>
                <a:spcPct val="90000"/>
              </a:lnSpc>
            </a:pPr>
            <a:r>
              <a:rPr lang="en-NZ" sz="1600" dirty="0">
                <a:hlinkClick r:id="rId2"/>
              </a:rPr>
              <a:t>Michael S. Barr</a:t>
            </a:r>
            <a:r>
              <a:rPr lang="en-NZ" sz="1600" dirty="0"/>
              <a:t>:</a:t>
            </a:r>
            <a:endParaRPr lang="en-NZ" sz="1600" dirty="0">
              <a:hlinkClick r:id="rId2"/>
            </a:endParaRPr>
          </a:p>
          <a:p>
            <a:pPr lvl="1">
              <a:lnSpc>
                <a:spcPct val="90000"/>
              </a:lnSpc>
            </a:pPr>
            <a:r>
              <a:rPr lang="en-NZ" sz="1600" dirty="0"/>
              <a:t>“We are also working to understand financial risks related to climate change. At the Federal Reserve, </a:t>
            </a:r>
            <a:r>
              <a:rPr lang="en-NZ" sz="1600" dirty="0">
                <a:solidFill>
                  <a:srgbClr val="FF0000"/>
                </a:solidFill>
              </a:rPr>
              <a:t>our mandate in this area is important, but narrow, and we are focused on our supervisory responsibilities and our role in promoting a safe and stable financial system</a:t>
            </a:r>
            <a:r>
              <a:rPr lang="en-NZ" sz="1600" dirty="0"/>
              <a:t>.” (15 November 2022)</a:t>
            </a:r>
          </a:p>
          <a:p>
            <a:pPr lvl="0">
              <a:lnSpc>
                <a:spcPct val="90000"/>
              </a:lnSpc>
            </a:pPr>
            <a:r>
              <a:rPr lang="en-NZ" sz="1600" dirty="0"/>
              <a:t>But this year the FED launched a pilot climate scenario analysis exercise assessing banks’ resilience to a set of forward-looking scenarios.</a:t>
            </a:r>
          </a:p>
        </p:txBody>
      </p:sp>
    </p:spTree>
    <p:extLst>
      <p:ext uri="{BB962C8B-B14F-4D97-AF65-F5344CB8AC3E}">
        <p14:creationId xmlns:p14="http://schemas.microsoft.com/office/powerpoint/2010/main" val="1268466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64" name="Rectangle 6150">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480617"/>
            <a:ext cx="2564892" cy="4187361"/>
          </a:xfrm>
        </p:spPr>
        <p:txBody>
          <a:bodyPr anchor="ctr">
            <a:normAutofit/>
          </a:bodyPr>
          <a:lstStyle/>
          <a:p>
            <a:pPr marL="0" lvl="0" indent="0">
              <a:buNone/>
            </a:pPr>
            <a:r>
              <a:rPr lang="en-NZ" sz="4100"/>
              <a:t>Other countries:</a:t>
            </a:r>
          </a:p>
        </p:txBody>
      </p:sp>
      <p:sp>
        <p:nvSpPr>
          <p:cNvPr id="6165"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200400" y="473202"/>
            <a:ext cx="13716" cy="4192785"/>
          </a:xfrm>
          <a:custGeom>
            <a:avLst/>
            <a:gdLst>
              <a:gd name="connsiteX0" fmla="*/ 0 w 13716"/>
              <a:gd name="connsiteY0" fmla="*/ 0 h 4192785"/>
              <a:gd name="connsiteX1" fmla="*/ 13716 w 13716"/>
              <a:gd name="connsiteY1" fmla="*/ 0 h 4192785"/>
              <a:gd name="connsiteX2" fmla="*/ 13716 w 13716"/>
              <a:gd name="connsiteY2" fmla="*/ 656870 h 4192785"/>
              <a:gd name="connsiteX3" fmla="*/ 13716 w 13716"/>
              <a:gd name="connsiteY3" fmla="*/ 1439523 h 4192785"/>
              <a:gd name="connsiteX4" fmla="*/ 13716 w 13716"/>
              <a:gd name="connsiteY4" fmla="*/ 2054465 h 4192785"/>
              <a:gd name="connsiteX5" fmla="*/ 13716 w 13716"/>
              <a:gd name="connsiteY5" fmla="*/ 2669406 h 4192785"/>
              <a:gd name="connsiteX6" fmla="*/ 13716 w 13716"/>
              <a:gd name="connsiteY6" fmla="*/ 3452060 h 4192785"/>
              <a:gd name="connsiteX7" fmla="*/ 13716 w 13716"/>
              <a:gd name="connsiteY7" fmla="*/ 4192785 h 4192785"/>
              <a:gd name="connsiteX8" fmla="*/ 0 w 13716"/>
              <a:gd name="connsiteY8" fmla="*/ 4192785 h 4192785"/>
              <a:gd name="connsiteX9" fmla="*/ 0 w 13716"/>
              <a:gd name="connsiteY9" fmla="*/ 3535915 h 4192785"/>
              <a:gd name="connsiteX10" fmla="*/ 0 w 13716"/>
              <a:gd name="connsiteY10" fmla="*/ 2795190 h 4192785"/>
              <a:gd name="connsiteX11" fmla="*/ 0 w 13716"/>
              <a:gd name="connsiteY11" fmla="*/ 2012537 h 4192785"/>
              <a:gd name="connsiteX12" fmla="*/ 0 w 13716"/>
              <a:gd name="connsiteY12" fmla="*/ 1271811 h 4192785"/>
              <a:gd name="connsiteX13" fmla="*/ 0 w 13716"/>
              <a:gd name="connsiteY13" fmla="*/ 0 h 4192785"/>
              <a:gd name="connsiteX0" fmla="*/ 0 w 13716"/>
              <a:gd name="connsiteY0" fmla="*/ 0 h 4192785"/>
              <a:gd name="connsiteX1" fmla="*/ 13716 w 13716"/>
              <a:gd name="connsiteY1" fmla="*/ 0 h 4192785"/>
              <a:gd name="connsiteX2" fmla="*/ 13716 w 13716"/>
              <a:gd name="connsiteY2" fmla="*/ 698798 h 4192785"/>
              <a:gd name="connsiteX3" fmla="*/ 13716 w 13716"/>
              <a:gd name="connsiteY3" fmla="*/ 1397595 h 4192785"/>
              <a:gd name="connsiteX4" fmla="*/ 13716 w 13716"/>
              <a:gd name="connsiteY4" fmla="*/ 2138320 h 4192785"/>
              <a:gd name="connsiteX5" fmla="*/ 13716 w 13716"/>
              <a:gd name="connsiteY5" fmla="*/ 2753262 h 4192785"/>
              <a:gd name="connsiteX6" fmla="*/ 13716 w 13716"/>
              <a:gd name="connsiteY6" fmla="*/ 3493988 h 4192785"/>
              <a:gd name="connsiteX7" fmla="*/ 13716 w 13716"/>
              <a:gd name="connsiteY7" fmla="*/ 4192785 h 4192785"/>
              <a:gd name="connsiteX8" fmla="*/ 0 w 13716"/>
              <a:gd name="connsiteY8" fmla="*/ 4192785 h 4192785"/>
              <a:gd name="connsiteX9" fmla="*/ 0 w 13716"/>
              <a:gd name="connsiteY9" fmla="*/ 3452060 h 4192785"/>
              <a:gd name="connsiteX10" fmla="*/ 0 w 13716"/>
              <a:gd name="connsiteY10" fmla="*/ 2711334 h 4192785"/>
              <a:gd name="connsiteX11" fmla="*/ 0 w 13716"/>
              <a:gd name="connsiteY11" fmla="*/ 2012537 h 4192785"/>
              <a:gd name="connsiteX12" fmla="*/ 0 w 13716"/>
              <a:gd name="connsiteY12" fmla="*/ 1397595 h 4192785"/>
              <a:gd name="connsiteX13" fmla="*/ 0 w 13716"/>
              <a:gd name="connsiteY13" fmla="*/ 698797 h 4192785"/>
              <a:gd name="connsiteX14" fmla="*/ 0 w 13716"/>
              <a:gd name="connsiteY14" fmla="*/ 0 h 4192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716" h="4192785" fill="none" extrusionOk="0">
                <a:moveTo>
                  <a:pt x="0" y="0"/>
                </a:moveTo>
                <a:cubicBezTo>
                  <a:pt x="3162" y="-1514"/>
                  <a:pt x="9044" y="-263"/>
                  <a:pt x="13716" y="0"/>
                </a:cubicBezTo>
                <a:cubicBezTo>
                  <a:pt x="30199" y="336990"/>
                  <a:pt x="52257" y="513949"/>
                  <a:pt x="13716" y="656870"/>
                </a:cubicBezTo>
                <a:cubicBezTo>
                  <a:pt x="-29027" y="863694"/>
                  <a:pt x="5028" y="1110824"/>
                  <a:pt x="13716" y="1439523"/>
                </a:cubicBezTo>
                <a:cubicBezTo>
                  <a:pt x="32987" y="1776607"/>
                  <a:pt x="43776" y="1836554"/>
                  <a:pt x="13716" y="2054465"/>
                </a:cubicBezTo>
                <a:cubicBezTo>
                  <a:pt x="15522" y="2276592"/>
                  <a:pt x="-10308" y="2360593"/>
                  <a:pt x="13716" y="2669406"/>
                </a:cubicBezTo>
                <a:cubicBezTo>
                  <a:pt x="-1457" y="2956100"/>
                  <a:pt x="13826" y="3191643"/>
                  <a:pt x="13716" y="3452060"/>
                </a:cubicBezTo>
                <a:cubicBezTo>
                  <a:pt x="26396" y="3715452"/>
                  <a:pt x="10793" y="3856937"/>
                  <a:pt x="13716" y="4192785"/>
                </a:cubicBezTo>
                <a:cubicBezTo>
                  <a:pt x="7375" y="4193036"/>
                  <a:pt x="6504" y="4193004"/>
                  <a:pt x="0" y="4192785"/>
                </a:cubicBezTo>
                <a:cubicBezTo>
                  <a:pt x="6818" y="4019011"/>
                  <a:pt x="-37617" y="3711646"/>
                  <a:pt x="0" y="3535915"/>
                </a:cubicBezTo>
                <a:cubicBezTo>
                  <a:pt x="-13180" y="3284558"/>
                  <a:pt x="-14073" y="2986331"/>
                  <a:pt x="0" y="2795190"/>
                </a:cubicBezTo>
                <a:cubicBezTo>
                  <a:pt x="-733" y="2602834"/>
                  <a:pt x="-3274" y="2303089"/>
                  <a:pt x="0" y="2012537"/>
                </a:cubicBezTo>
                <a:cubicBezTo>
                  <a:pt x="8792" y="1694344"/>
                  <a:pt x="-8233" y="1580919"/>
                  <a:pt x="0" y="1271811"/>
                </a:cubicBezTo>
                <a:cubicBezTo>
                  <a:pt x="42906" y="1032913"/>
                  <a:pt x="-77490" y="335746"/>
                  <a:pt x="0" y="0"/>
                </a:cubicBezTo>
                <a:close/>
              </a:path>
              <a:path w="13716" h="4192785" stroke="0" extrusionOk="0">
                <a:moveTo>
                  <a:pt x="0" y="0"/>
                </a:moveTo>
                <a:cubicBezTo>
                  <a:pt x="4529" y="613"/>
                  <a:pt x="7710" y="-890"/>
                  <a:pt x="13716" y="0"/>
                </a:cubicBezTo>
                <a:cubicBezTo>
                  <a:pt x="59838" y="150266"/>
                  <a:pt x="-1315" y="413416"/>
                  <a:pt x="13716" y="698798"/>
                </a:cubicBezTo>
                <a:cubicBezTo>
                  <a:pt x="3192" y="972673"/>
                  <a:pt x="47791" y="1210228"/>
                  <a:pt x="13716" y="1397595"/>
                </a:cubicBezTo>
                <a:cubicBezTo>
                  <a:pt x="46085" y="1569177"/>
                  <a:pt x="59180" y="1981653"/>
                  <a:pt x="13716" y="2138320"/>
                </a:cubicBezTo>
                <a:cubicBezTo>
                  <a:pt x="-3252" y="2298494"/>
                  <a:pt x="7482" y="2436840"/>
                  <a:pt x="13716" y="2753262"/>
                </a:cubicBezTo>
                <a:cubicBezTo>
                  <a:pt x="5837" y="3044729"/>
                  <a:pt x="33116" y="3154557"/>
                  <a:pt x="13716" y="3493988"/>
                </a:cubicBezTo>
                <a:cubicBezTo>
                  <a:pt x="-10637" y="3819354"/>
                  <a:pt x="19891" y="4028251"/>
                  <a:pt x="13716" y="4192785"/>
                </a:cubicBezTo>
                <a:cubicBezTo>
                  <a:pt x="8331" y="4192521"/>
                  <a:pt x="3770" y="4193484"/>
                  <a:pt x="0" y="4192785"/>
                </a:cubicBezTo>
                <a:cubicBezTo>
                  <a:pt x="-46129" y="3995531"/>
                  <a:pt x="-31646" y="3707986"/>
                  <a:pt x="0" y="3452060"/>
                </a:cubicBezTo>
                <a:cubicBezTo>
                  <a:pt x="35672" y="3218387"/>
                  <a:pt x="39918" y="3058053"/>
                  <a:pt x="0" y="2711334"/>
                </a:cubicBezTo>
                <a:cubicBezTo>
                  <a:pt x="2963" y="2400670"/>
                  <a:pt x="-27305" y="2227294"/>
                  <a:pt x="0" y="2012537"/>
                </a:cubicBezTo>
                <a:cubicBezTo>
                  <a:pt x="10859" y="1779122"/>
                  <a:pt x="-15998" y="1545723"/>
                  <a:pt x="0" y="1397595"/>
                </a:cubicBezTo>
                <a:cubicBezTo>
                  <a:pt x="-1716" y="1277091"/>
                  <a:pt x="24316" y="906230"/>
                  <a:pt x="0" y="698797"/>
                </a:cubicBezTo>
                <a:cubicBezTo>
                  <a:pt x="-26344" y="488705"/>
                  <a:pt x="-19538" y="243034"/>
                  <a:pt x="0" y="0"/>
                </a:cubicBezTo>
                <a:close/>
              </a:path>
              <a:path w="13716" h="4192785" fill="none" stroke="0" extrusionOk="0">
                <a:moveTo>
                  <a:pt x="0" y="0"/>
                </a:moveTo>
                <a:cubicBezTo>
                  <a:pt x="3566" y="-528"/>
                  <a:pt x="8989" y="-405"/>
                  <a:pt x="13716" y="0"/>
                </a:cubicBezTo>
                <a:cubicBezTo>
                  <a:pt x="40605" y="280621"/>
                  <a:pt x="18605" y="537718"/>
                  <a:pt x="13716" y="656870"/>
                </a:cubicBezTo>
                <a:cubicBezTo>
                  <a:pt x="-5646" y="756182"/>
                  <a:pt x="-21456" y="1125929"/>
                  <a:pt x="13716" y="1439523"/>
                </a:cubicBezTo>
                <a:cubicBezTo>
                  <a:pt x="28677" y="1776351"/>
                  <a:pt x="28652" y="1833545"/>
                  <a:pt x="13716" y="2054465"/>
                </a:cubicBezTo>
                <a:cubicBezTo>
                  <a:pt x="7236" y="2272337"/>
                  <a:pt x="-11499" y="2365760"/>
                  <a:pt x="13716" y="2669406"/>
                </a:cubicBezTo>
                <a:cubicBezTo>
                  <a:pt x="57335" y="2948455"/>
                  <a:pt x="5302" y="3178420"/>
                  <a:pt x="13716" y="3452060"/>
                </a:cubicBezTo>
                <a:cubicBezTo>
                  <a:pt x="2627" y="3696586"/>
                  <a:pt x="35203" y="3887837"/>
                  <a:pt x="13716" y="4192785"/>
                </a:cubicBezTo>
                <a:cubicBezTo>
                  <a:pt x="7225" y="4193006"/>
                  <a:pt x="6561" y="4192819"/>
                  <a:pt x="0" y="4192785"/>
                </a:cubicBezTo>
                <a:cubicBezTo>
                  <a:pt x="21000" y="3959346"/>
                  <a:pt x="31643" y="3775224"/>
                  <a:pt x="0" y="3535915"/>
                </a:cubicBezTo>
                <a:cubicBezTo>
                  <a:pt x="-4274" y="3325368"/>
                  <a:pt x="1862" y="2982673"/>
                  <a:pt x="0" y="2795190"/>
                </a:cubicBezTo>
                <a:cubicBezTo>
                  <a:pt x="9982" y="2622004"/>
                  <a:pt x="-33357" y="2306977"/>
                  <a:pt x="0" y="2012537"/>
                </a:cubicBezTo>
                <a:cubicBezTo>
                  <a:pt x="4954" y="1713101"/>
                  <a:pt x="6928" y="1577541"/>
                  <a:pt x="0" y="1271811"/>
                </a:cubicBezTo>
                <a:cubicBezTo>
                  <a:pt x="37457" y="936106"/>
                  <a:pt x="-4230" y="302463"/>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custGeom>
                    <a:avLst/>
                    <a:gdLst>
                      <a:gd name="connsiteX0" fmla="*/ 0 w 13716"/>
                      <a:gd name="connsiteY0" fmla="*/ 0 h 4192785"/>
                      <a:gd name="connsiteX1" fmla="*/ 13716 w 13716"/>
                      <a:gd name="connsiteY1" fmla="*/ 0 h 4192785"/>
                      <a:gd name="connsiteX2" fmla="*/ 13716 w 13716"/>
                      <a:gd name="connsiteY2" fmla="*/ 656870 h 4192785"/>
                      <a:gd name="connsiteX3" fmla="*/ 13716 w 13716"/>
                      <a:gd name="connsiteY3" fmla="*/ 1439523 h 4192785"/>
                      <a:gd name="connsiteX4" fmla="*/ 13716 w 13716"/>
                      <a:gd name="connsiteY4" fmla="*/ 2054465 h 4192785"/>
                      <a:gd name="connsiteX5" fmla="*/ 13716 w 13716"/>
                      <a:gd name="connsiteY5" fmla="*/ 2669406 h 4192785"/>
                      <a:gd name="connsiteX6" fmla="*/ 13716 w 13716"/>
                      <a:gd name="connsiteY6" fmla="*/ 3452060 h 4192785"/>
                      <a:gd name="connsiteX7" fmla="*/ 13716 w 13716"/>
                      <a:gd name="connsiteY7" fmla="*/ 4192785 h 4192785"/>
                      <a:gd name="connsiteX8" fmla="*/ 0 w 13716"/>
                      <a:gd name="connsiteY8" fmla="*/ 4192785 h 4192785"/>
                      <a:gd name="connsiteX9" fmla="*/ 0 w 13716"/>
                      <a:gd name="connsiteY9" fmla="*/ 3535915 h 4192785"/>
                      <a:gd name="connsiteX10" fmla="*/ 0 w 13716"/>
                      <a:gd name="connsiteY10" fmla="*/ 2795190 h 4192785"/>
                      <a:gd name="connsiteX11" fmla="*/ 0 w 13716"/>
                      <a:gd name="connsiteY11" fmla="*/ 2012537 h 4192785"/>
                      <a:gd name="connsiteX12" fmla="*/ 0 w 13716"/>
                      <a:gd name="connsiteY12" fmla="*/ 1271811 h 4192785"/>
                      <a:gd name="connsiteX13" fmla="*/ 0 w 13716"/>
                      <a:gd name="connsiteY13" fmla="*/ 0 h 4192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716" h="4192785" fill="none" extrusionOk="0">
                        <a:moveTo>
                          <a:pt x="0" y="0"/>
                        </a:moveTo>
                        <a:cubicBezTo>
                          <a:pt x="2762" y="-668"/>
                          <a:pt x="9716" y="-533"/>
                          <a:pt x="13716" y="0"/>
                        </a:cubicBezTo>
                        <a:cubicBezTo>
                          <a:pt x="43101" y="303294"/>
                          <a:pt x="18165" y="499581"/>
                          <a:pt x="13716" y="656870"/>
                        </a:cubicBezTo>
                        <a:cubicBezTo>
                          <a:pt x="9268" y="814159"/>
                          <a:pt x="-3904" y="1097817"/>
                          <a:pt x="13716" y="1439523"/>
                        </a:cubicBezTo>
                        <a:cubicBezTo>
                          <a:pt x="31336" y="1781229"/>
                          <a:pt x="31863" y="1833330"/>
                          <a:pt x="13716" y="2054465"/>
                        </a:cubicBezTo>
                        <a:cubicBezTo>
                          <a:pt x="-4431" y="2275600"/>
                          <a:pt x="-12949" y="2362214"/>
                          <a:pt x="13716" y="2669406"/>
                        </a:cubicBezTo>
                        <a:cubicBezTo>
                          <a:pt x="40381" y="2976598"/>
                          <a:pt x="7222" y="3190147"/>
                          <a:pt x="13716" y="3452060"/>
                        </a:cubicBezTo>
                        <a:cubicBezTo>
                          <a:pt x="20210" y="3713973"/>
                          <a:pt x="32379" y="3868494"/>
                          <a:pt x="13716" y="4192785"/>
                        </a:cubicBezTo>
                        <a:cubicBezTo>
                          <a:pt x="7321" y="4193048"/>
                          <a:pt x="6593" y="4192984"/>
                          <a:pt x="0" y="4192785"/>
                        </a:cubicBezTo>
                        <a:cubicBezTo>
                          <a:pt x="19700" y="3996991"/>
                          <a:pt x="-11828" y="3747160"/>
                          <a:pt x="0" y="3535915"/>
                        </a:cubicBezTo>
                        <a:cubicBezTo>
                          <a:pt x="11828" y="3324670"/>
                          <a:pt x="-6947" y="2985802"/>
                          <a:pt x="0" y="2795190"/>
                        </a:cubicBezTo>
                        <a:cubicBezTo>
                          <a:pt x="6947" y="2604578"/>
                          <a:pt x="-6178" y="2328841"/>
                          <a:pt x="0" y="2012537"/>
                        </a:cubicBezTo>
                        <a:cubicBezTo>
                          <a:pt x="6178" y="1696233"/>
                          <a:pt x="-4349" y="1569506"/>
                          <a:pt x="0" y="1271811"/>
                        </a:cubicBezTo>
                        <a:cubicBezTo>
                          <a:pt x="4349" y="974116"/>
                          <a:pt x="-33857" y="310195"/>
                          <a:pt x="0" y="0"/>
                        </a:cubicBezTo>
                        <a:close/>
                      </a:path>
                      <a:path w="13716" h="4192785" stroke="0" extrusionOk="0">
                        <a:moveTo>
                          <a:pt x="0" y="0"/>
                        </a:moveTo>
                        <a:cubicBezTo>
                          <a:pt x="4626" y="620"/>
                          <a:pt x="7856" y="-428"/>
                          <a:pt x="13716" y="0"/>
                        </a:cubicBezTo>
                        <a:cubicBezTo>
                          <a:pt x="36569" y="165299"/>
                          <a:pt x="-959" y="427555"/>
                          <a:pt x="13716" y="698798"/>
                        </a:cubicBezTo>
                        <a:cubicBezTo>
                          <a:pt x="28391" y="970041"/>
                          <a:pt x="15108" y="1226199"/>
                          <a:pt x="13716" y="1397595"/>
                        </a:cubicBezTo>
                        <a:cubicBezTo>
                          <a:pt x="12324" y="1568991"/>
                          <a:pt x="33487" y="1960267"/>
                          <a:pt x="13716" y="2138320"/>
                        </a:cubicBezTo>
                        <a:cubicBezTo>
                          <a:pt x="-6055" y="2316373"/>
                          <a:pt x="9981" y="2460267"/>
                          <a:pt x="13716" y="2753262"/>
                        </a:cubicBezTo>
                        <a:cubicBezTo>
                          <a:pt x="17451" y="3046257"/>
                          <a:pt x="29160" y="3157591"/>
                          <a:pt x="13716" y="3493988"/>
                        </a:cubicBezTo>
                        <a:cubicBezTo>
                          <a:pt x="-1728" y="3830385"/>
                          <a:pt x="-13162" y="4010665"/>
                          <a:pt x="13716" y="4192785"/>
                        </a:cubicBezTo>
                        <a:cubicBezTo>
                          <a:pt x="8162" y="4192735"/>
                          <a:pt x="3367" y="4193247"/>
                          <a:pt x="0" y="4192785"/>
                        </a:cubicBezTo>
                        <a:cubicBezTo>
                          <a:pt x="-14367" y="3952600"/>
                          <a:pt x="-29772" y="3700205"/>
                          <a:pt x="0" y="3452060"/>
                        </a:cubicBezTo>
                        <a:cubicBezTo>
                          <a:pt x="29772" y="3203916"/>
                          <a:pt x="19521" y="3045349"/>
                          <a:pt x="0" y="2711334"/>
                        </a:cubicBezTo>
                        <a:cubicBezTo>
                          <a:pt x="-19521" y="2377319"/>
                          <a:pt x="-11220" y="2227855"/>
                          <a:pt x="0" y="2012537"/>
                        </a:cubicBezTo>
                        <a:cubicBezTo>
                          <a:pt x="11220" y="1797219"/>
                          <a:pt x="-19081" y="1542505"/>
                          <a:pt x="0" y="1397595"/>
                        </a:cubicBezTo>
                        <a:cubicBezTo>
                          <a:pt x="19081" y="1252685"/>
                          <a:pt x="27623" y="900159"/>
                          <a:pt x="0" y="698797"/>
                        </a:cubicBezTo>
                        <a:cubicBezTo>
                          <a:pt x="-27623" y="497435"/>
                          <a:pt x="-34740" y="20074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ST">
            <a:extLst>
              <a:ext uri="{FF2B5EF4-FFF2-40B4-BE49-F238E27FC236}">
                <a16:creationId xmlns:a16="http://schemas.microsoft.com/office/drawing/2014/main" id="{7F3D186E-DFAF-6A5C-A34C-7CA52D14D80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490722" y="544663"/>
            <a:ext cx="5170932" cy="279230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3490722" y="3598932"/>
            <a:ext cx="5170932" cy="1071366"/>
          </a:xfrm>
        </p:spPr>
        <p:txBody>
          <a:bodyPr anchor="t">
            <a:normAutofit/>
          </a:bodyPr>
          <a:lstStyle/>
          <a:p>
            <a:pPr marL="0" lvl="0" indent="0">
              <a:buNone/>
            </a:pPr>
            <a:endParaRPr lang="it-IT" sz="1700"/>
          </a:p>
          <a:p>
            <a:pPr marL="0" lvl="0" indent="0">
              <a:buNone/>
            </a:pPr>
            <a:r>
              <a:rPr lang="it-IT" sz="1700"/>
              <a:t>Source: </a:t>
            </a:r>
            <a:r>
              <a:rPr lang="it-IT" sz="1700">
                <a:hlinkClick r:id="rId3"/>
              </a:rPr>
              <a:t>Carlo Di Maio, et al. 2023</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273843"/>
            <a:ext cx="7886700" cy="994173"/>
          </a:xfrm>
        </p:spPr>
        <p:txBody>
          <a:bodyPr>
            <a:normAutofit/>
          </a:bodyPr>
          <a:lstStyle/>
          <a:p>
            <a:pPr marL="0" lvl="0" indent="0">
              <a:buNone/>
            </a:pPr>
            <a:r>
              <a:rPr lang="en-NZ" sz="4100"/>
              <a:t>The Basel Committee</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447038"/>
            <a:ext cx="7886700" cy="3188970"/>
          </a:xfrm>
        </p:spPr>
        <p:txBody>
          <a:bodyPr>
            <a:normAutofit fontScale="92500" lnSpcReduction="10000"/>
          </a:bodyPr>
          <a:lstStyle/>
          <a:p>
            <a:pPr marL="0" lvl="0" indent="0">
              <a:lnSpc>
                <a:spcPct val="90000"/>
              </a:lnSpc>
              <a:buNone/>
            </a:pPr>
            <a:r>
              <a:rPr lang="en-NZ" sz="1600" dirty="0"/>
              <a:t>Different views on the urgency of climate-related financial risks:</a:t>
            </a:r>
          </a:p>
          <a:p>
            <a:pPr marL="0" lvl="0" indent="0">
              <a:lnSpc>
                <a:spcPct val="90000"/>
              </a:lnSpc>
              <a:buNone/>
            </a:pPr>
            <a:endParaRPr lang="en-NZ" sz="1600" dirty="0"/>
          </a:p>
          <a:p>
            <a:pPr lvl="0">
              <a:lnSpc>
                <a:spcPct val="90000"/>
              </a:lnSpc>
            </a:pPr>
            <a:r>
              <a:rPr lang="en-NZ" sz="1600" dirty="0"/>
              <a:t>The Basel committee on 15 September 2022 </a:t>
            </a:r>
            <a:r>
              <a:rPr lang="en-NZ" sz="1600" dirty="0">
                <a:hlinkClick r:id="rId2"/>
              </a:rPr>
              <a:t>mentioned</a:t>
            </a:r>
            <a:r>
              <a:rPr lang="en-NZ" sz="1600" dirty="0"/>
              <a:t> re climate: “Discuss ongoing work related to measures to address climate-related financial risks.”</a:t>
            </a:r>
          </a:p>
          <a:p>
            <a:pPr lvl="0">
              <a:lnSpc>
                <a:spcPct val="90000"/>
              </a:lnSpc>
            </a:pPr>
            <a:endParaRPr lang="en-NZ" sz="1600" dirty="0"/>
          </a:p>
          <a:p>
            <a:pPr marL="0" lvl="0" indent="0">
              <a:lnSpc>
                <a:spcPct val="90000"/>
              </a:lnSpc>
              <a:buNone/>
            </a:pPr>
            <a:r>
              <a:rPr lang="en-NZ" sz="1600" dirty="0"/>
              <a:t>and, referring to the </a:t>
            </a:r>
            <a:r>
              <a:rPr lang="en-NZ" sz="1600" dirty="0">
                <a:hlinkClick r:id="rId3"/>
              </a:rPr>
              <a:t>GHOS</a:t>
            </a:r>
          </a:p>
          <a:p>
            <a:pPr lvl="0">
              <a:lnSpc>
                <a:spcPct val="90000"/>
              </a:lnSpc>
            </a:pPr>
            <a:r>
              <a:rPr lang="en-NZ" sz="1600" dirty="0"/>
              <a:t>The GHOS also reviewed the Committee’s work on </a:t>
            </a:r>
            <a:r>
              <a:rPr lang="en-NZ" sz="1600" u="sng" dirty="0"/>
              <a:t>climate-related</a:t>
            </a:r>
            <a:r>
              <a:rPr lang="en-NZ" sz="1600" dirty="0"/>
              <a:t> financial risks and </a:t>
            </a:r>
            <a:r>
              <a:rPr lang="en-NZ" sz="1600" u="sng" dirty="0" err="1"/>
              <a:t>cryptoassets</a:t>
            </a:r>
            <a:r>
              <a:rPr lang="en-NZ" sz="1600" dirty="0"/>
              <a:t>.</a:t>
            </a:r>
          </a:p>
          <a:p>
            <a:pPr lvl="0">
              <a:lnSpc>
                <a:spcPct val="90000"/>
              </a:lnSpc>
            </a:pPr>
            <a:r>
              <a:rPr lang="en-NZ" sz="1600" dirty="0"/>
              <a:t>On climate, GHOS members reaffirmed the scope of the Committee’s work – and endorsed the Committee’s holistic approach to developing and assessing potential measures related to disclosure, supervision and/or regulation.</a:t>
            </a:r>
          </a:p>
          <a:p>
            <a:pPr lvl="0">
              <a:lnSpc>
                <a:spcPct val="90000"/>
              </a:lnSpc>
            </a:pPr>
            <a:r>
              <a:rPr lang="en-NZ" sz="1600" dirty="0"/>
              <a:t>On </a:t>
            </a:r>
            <a:r>
              <a:rPr lang="en-NZ" sz="1600" dirty="0" err="1"/>
              <a:t>cryptoassets</a:t>
            </a:r>
            <a:r>
              <a:rPr lang="en-NZ" sz="1600" dirty="0"/>
              <a:t>, members reiterated the importance of designing a robust and prudent regulatory framework for banks’ exposures to </a:t>
            </a:r>
            <a:r>
              <a:rPr lang="en-NZ" sz="1600" dirty="0" err="1"/>
              <a:t>cryptoassets</a:t>
            </a:r>
            <a:r>
              <a:rPr lang="en-NZ" sz="1600" dirty="0"/>
              <a:t> that promotes responsible innovation while preserving financial stability. The GHOS tasked the Committee with finalising such a framework around the end of this year.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19716F6-EA3E-4CBA-A49C-286FCFE2F27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357704D-0CDF-5F6E-757E-E0E45082C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04FD2E-5217-186D-4A64-C5EE1CB2C643}"/>
              </a:ext>
            </a:extLst>
          </p:cNvPr>
          <p:cNvSpPr>
            <a:spLocks noGrp="1"/>
          </p:cNvSpPr>
          <p:nvPr>
            <p:ph type="title"/>
          </p:nvPr>
        </p:nvSpPr>
        <p:spPr>
          <a:xfrm>
            <a:off x="628650" y="273843"/>
            <a:ext cx="7886700" cy="994173"/>
          </a:xfrm>
        </p:spPr>
        <p:txBody>
          <a:bodyPr>
            <a:normAutofit/>
          </a:bodyPr>
          <a:lstStyle/>
          <a:p>
            <a:pPr marL="0" lvl="0" indent="0">
              <a:buNone/>
            </a:pPr>
            <a:r>
              <a:rPr lang="en-NZ" sz="4100"/>
              <a:t>The Basel Committee</a:t>
            </a:r>
          </a:p>
        </p:txBody>
      </p:sp>
      <p:sp>
        <p:nvSpPr>
          <p:cNvPr id="10" name="sketch line">
            <a:extLst>
              <a:ext uri="{FF2B5EF4-FFF2-40B4-BE49-F238E27FC236}">
                <a16:creationId xmlns:a16="http://schemas.microsoft.com/office/drawing/2014/main" id="{304972DC-DF2E-45D9-2BCF-49F04C7CF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FBBFB0-A4A8-4A76-FEB2-D871B879AAB2}"/>
              </a:ext>
            </a:extLst>
          </p:cNvPr>
          <p:cNvSpPr>
            <a:spLocks noGrp="1"/>
          </p:cNvSpPr>
          <p:nvPr>
            <p:ph idx="1"/>
          </p:nvPr>
        </p:nvSpPr>
        <p:spPr>
          <a:xfrm>
            <a:off x="628650" y="1447038"/>
            <a:ext cx="7886700" cy="3188970"/>
          </a:xfrm>
        </p:spPr>
        <p:txBody>
          <a:bodyPr>
            <a:normAutofit fontScale="92500" lnSpcReduction="10000"/>
          </a:bodyPr>
          <a:lstStyle/>
          <a:p>
            <a:pPr marL="0" lvl="0" indent="0">
              <a:lnSpc>
                <a:spcPct val="90000"/>
              </a:lnSpc>
              <a:buNone/>
            </a:pPr>
            <a:r>
              <a:rPr lang="en-NZ" sz="1600" dirty="0"/>
              <a:t>Different views on the urgency of climate-related financial risks:</a:t>
            </a:r>
          </a:p>
          <a:p>
            <a:pPr marL="0" lvl="0" indent="0">
              <a:lnSpc>
                <a:spcPct val="90000"/>
              </a:lnSpc>
              <a:buNone/>
            </a:pPr>
            <a:endParaRPr lang="en-NZ" sz="1600" dirty="0"/>
          </a:p>
          <a:p>
            <a:pPr lvl="0">
              <a:lnSpc>
                <a:spcPct val="90000"/>
              </a:lnSpc>
            </a:pPr>
            <a:r>
              <a:rPr lang="en-NZ" sz="1600" dirty="0"/>
              <a:t>The Basel committee on 15 September 2022 </a:t>
            </a:r>
            <a:r>
              <a:rPr lang="en-NZ" sz="1600" dirty="0">
                <a:hlinkClick r:id="rId2"/>
              </a:rPr>
              <a:t>mentioned</a:t>
            </a:r>
            <a:r>
              <a:rPr lang="en-NZ" sz="1600" dirty="0"/>
              <a:t> re climate: “Discuss ongoing work related to measures to address climate-related financial risks.”</a:t>
            </a:r>
          </a:p>
          <a:p>
            <a:pPr lvl="0">
              <a:lnSpc>
                <a:spcPct val="90000"/>
              </a:lnSpc>
            </a:pPr>
            <a:endParaRPr lang="en-NZ" sz="1600" dirty="0"/>
          </a:p>
          <a:p>
            <a:pPr marL="0" lvl="0" indent="0">
              <a:lnSpc>
                <a:spcPct val="90000"/>
              </a:lnSpc>
              <a:buNone/>
            </a:pPr>
            <a:r>
              <a:rPr lang="en-NZ" sz="1600" dirty="0"/>
              <a:t>and, referring to the </a:t>
            </a:r>
            <a:r>
              <a:rPr lang="en-NZ" sz="1600" dirty="0">
                <a:hlinkClick r:id="rId3"/>
              </a:rPr>
              <a:t>GHOS</a:t>
            </a:r>
          </a:p>
          <a:p>
            <a:pPr lvl="0">
              <a:lnSpc>
                <a:spcPct val="90000"/>
              </a:lnSpc>
            </a:pPr>
            <a:r>
              <a:rPr lang="en-NZ" sz="1600" dirty="0"/>
              <a:t>The GHOS also reviewed the Committee’s work on </a:t>
            </a:r>
            <a:r>
              <a:rPr lang="en-NZ" sz="1600" u="sng" dirty="0">
                <a:solidFill>
                  <a:srgbClr val="FF0000"/>
                </a:solidFill>
              </a:rPr>
              <a:t>climate-related</a:t>
            </a:r>
            <a:r>
              <a:rPr lang="en-NZ" sz="1600" dirty="0"/>
              <a:t> financial risks and </a:t>
            </a:r>
            <a:r>
              <a:rPr lang="en-NZ" sz="1600" u="sng" dirty="0" err="1"/>
              <a:t>cryptoassets</a:t>
            </a:r>
            <a:r>
              <a:rPr lang="en-NZ" sz="1600" dirty="0"/>
              <a:t>.</a:t>
            </a:r>
          </a:p>
          <a:p>
            <a:pPr lvl="0">
              <a:lnSpc>
                <a:spcPct val="90000"/>
              </a:lnSpc>
            </a:pPr>
            <a:r>
              <a:rPr lang="en-NZ" sz="1600" dirty="0">
                <a:solidFill>
                  <a:srgbClr val="FF0000"/>
                </a:solidFill>
              </a:rPr>
              <a:t>On climate</a:t>
            </a:r>
            <a:r>
              <a:rPr lang="en-NZ" sz="1600" dirty="0"/>
              <a:t>, GHOS members reaffirmed the scope of the Committee’s work – and endorsed the Committee’s </a:t>
            </a:r>
            <a:r>
              <a:rPr lang="en-NZ" sz="1600" dirty="0">
                <a:solidFill>
                  <a:srgbClr val="FF0000"/>
                </a:solidFill>
              </a:rPr>
              <a:t>holistic approach</a:t>
            </a:r>
            <a:r>
              <a:rPr lang="en-NZ" sz="1600" dirty="0"/>
              <a:t> to developing and assessing potential measures related to disclosure, supervision and/or regulation.</a:t>
            </a:r>
          </a:p>
          <a:p>
            <a:pPr lvl="0">
              <a:lnSpc>
                <a:spcPct val="90000"/>
              </a:lnSpc>
            </a:pPr>
            <a:r>
              <a:rPr lang="en-NZ" sz="1600" dirty="0"/>
              <a:t>On </a:t>
            </a:r>
            <a:r>
              <a:rPr lang="en-NZ" sz="1600" dirty="0" err="1"/>
              <a:t>cryptoassets</a:t>
            </a:r>
            <a:r>
              <a:rPr lang="en-NZ" sz="1600" dirty="0"/>
              <a:t>, members reiterated the importance of designing a robust and prudent regulatory framework for banks’ exposures to </a:t>
            </a:r>
            <a:r>
              <a:rPr lang="en-NZ" sz="1600" dirty="0" err="1"/>
              <a:t>cryptoassets</a:t>
            </a:r>
            <a:r>
              <a:rPr lang="en-NZ" sz="1600" dirty="0"/>
              <a:t> that promotes responsible innovation while preserving financial stability. The GHOS tasked the Committee with finalising such a framework around the end of this year.</a:t>
            </a:r>
          </a:p>
        </p:txBody>
      </p:sp>
    </p:spTree>
    <p:extLst>
      <p:ext uri="{BB962C8B-B14F-4D97-AF65-F5344CB8AC3E}">
        <p14:creationId xmlns:p14="http://schemas.microsoft.com/office/powerpoint/2010/main" val="1112043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FCE63BF-D009-E18D-41D4-174F4E9DA27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BDF076-033A-B6BE-5B6E-A493694BF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A7B388-E4E6-4A31-7569-26D43CC93719}"/>
              </a:ext>
            </a:extLst>
          </p:cNvPr>
          <p:cNvSpPr>
            <a:spLocks noGrp="1"/>
          </p:cNvSpPr>
          <p:nvPr>
            <p:ph type="title"/>
          </p:nvPr>
        </p:nvSpPr>
        <p:spPr>
          <a:xfrm>
            <a:off x="628650" y="273843"/>
            <a:ext cx="7886700" cy="994173"/>
          </a:xfrm>
        </p:spPr>
        <p:txBody>
          <a:bodyPr>
            <a:normAutofit/>
          </a:bodyPr>
          <a:lstStyle/>
          <a:p>
            <a:pPr marL="0" lvl="0" indent="0">
              <a:buNone/>
            </a:pPr>
            <a:r>
              <a:rPr lang="en-NZ" sz="4100"/>
              <a:t>The Basel Committee</a:t>
            </a:r>
          </a:p>
        </p:txBody>
      </p:sp>
      <p:sp>
        <p:nvSpPr>
          <p:cNvPr id="10" name="sketch line">
            <a:extLst>
              <a:ext uri="{FF2B5EF4-FFF2-40B4-BE49-F238E27FC236}">
                <a16:creationId xmlns:a16="http://schemas.microsoft.com/office/drawing/2014/main" id="{990324C4-F900-3EDB-74E9-FC8947B8D3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4405FC0-FAF1-3719-862E-75E103604E1C}"/>
              </a:ext>
            </a:extLst>
          </p:cNvPr>
          <p:cNvSpPr>
            <a:spLocks noGrp="1"/>
          </p:cNvSpPr>
          <p:nvPr>
            <p:ph idx="1"/>
          </p:nvPr>
        </p:nvSpPr>
        <p:spPr>
          <a:xfrm>
            <a:off x="628650" y="1447038"/>
            <a:ext cx="7886700" cy="3188970"/>
          </a:xfrm>
        </p:spPr>
        <p:txBody>
          <a:bodyPr>
            <a:normAutofit fontScale="92500" lnSpcReduction="10000"/>
          </a:bodyPr>
          <a:lstStyle/>
          <a:p>
            <a:pPr marL="0" lvl="0" indent="0">
              <a:lnSpc>
                <a:spcPct val="90000"/>
              </a:lnSpc>
              <a:buNone/>
            </a:pPr>
            <a:r>
              <a:rPr lang="en-NZ" sz="1600" dirty="0"/>
              <a:t>Different views on the urgency of climate-related financial risks:</a:t>
            </a:r>
          </a:p>
          <a:p>
            <a:pPr marL="0" lvl="0" indent="0">
              <a:lnSpc>
                <a:spcPct val="90000"/>
              </a:lnSpc>
              <a:buNone/>
            </a:pPr>
            <a:endParaRPr lang="en-NZ" sz="1600" dirty="0"/>
          </a:p>
          <a:p>
            <a:pPr lvl="0">
              <a:lnSpc>
                <a:spcPct val="90000"/>
              </a:lnSpc>
            </a:pPr>
            <a:r>
              <a:rPr lang="en-NZ" sz="1600" dirty="0"/>
              <a:t>The Basel committee on 15 September 2022 </a:t>
            </a:r>
            <a:r>
              <a:rPr lang="en-NZ" sz="1600" dirty="0">
                <a:hlinkClick r:id="rId2"/>
              </a:rPr>
              <a:t>mentioned</a:t>
            </a:r>
            <a:r>
              <a:rPr lang="en-NZ" sz="1600" dirty="0"/>
              <a:t> re climate: “Discuss ongoing work related to measures to address climate-related financial risks.”</a:t>
            </a:r>
          </a:p>
          <a:p>
            <a:pPr lvl="0">
              <a:lnSpc>
                <a:spcPct val="90000"/>
              </a:lnSpc>
            </a:pPr>
            <a:endParaRPr lang="en-NZ" sz="1600" dirty="0"/>
          </a:p>
          <a:p>
            <a:pPr marL="0" lvl="0" indent="0">
              <a:lnSpc>
                <a:spcPct val="90000"/>
              </a:lnSpc>
              <a:buNone/>
            </a:pPr>
            <a:r>
              <a:rPr lang="en-NZ" sz="1600" dirty="0"/>
              <a:t>and, referring to the </a:t>
            </a:r>
            <a:r>
              <a:rPr lang="en-NZ" sz="1600" dirty="0">
                <a:hlinkClick r:id="rId3"/>
              </a:rPr>
              <a:t>GHOS</a:t>
            </a:r>
          </a:p>
          <a:p>
            <a:pPr lvl="0">
              <a:lnSpc>
                <a:spcPct val="90000"/>
              </a:lnSpc>
            </a:pPr>
            <a:r>
              <a:rPr lang="en-NZ" sz="1600" dirty="0"/>
              <a:t>The GHOS also reviewed the Committee’s work on </a:t>
            </a:r>
            <a:r>
              <a:rPr lang="en-NZ" sz="1600" u="sng" dirty="0"/>
              <a:t>climate-related</a:t>
            </a:r>
            <a:r>
              <a:rPr lang="en-NZ" sz="1600" dirty="0"/>
              <a:t> financial risks and </a:t>
            </a:r>
            <a:r>
              <a:rPr lang="en-NZ" sz="1600" u="sng" dirty="0" err="1">
                <a:solidFill>
                  <a:srgbClr val="0000CC"/>
                </a:solidFill>
              </a:rPr>
              <a:t>cryptoassets</a:t>
            </a:r>
            <a:r>
              <a:rPr lang="en-NZ" sz="1600" dirty="0"/>
              <a:t>.</a:t>
            </a:r>
          </a:p>
          <a:p>
            <a:pPr lvl="0">
              <a:lnSpc>
                <a:spcPct val="90000"/>
              </a:lnSpc>
            </a:pPr>
            <a:r>
              <a:rPr lang="en-NZ" sz="1600" dirty="0"/>
              <a:t>On climate, GHOS members reaffirmed the scope of the Committee’s work – and endorsed the Committee’s holistic approach to developing and assessing potential measures related to disclosure, supervision and/or regulation.</a:t>
            </a:r>
          </a:p>
          <a:p>
            <a:pPr lvl="0">
              <a:lnSpc>
                <a:spcPct val="90000"/>
              </a:lnSpc>
            </a:pPr>
            <a:r>
              <a:rPr lang="en-NZ" sz="1600" dirty="0"/>
              <a:t>On </a:t>
            </a:r>
            <a:r>
              <a:rPr lang="en-NZ" sz="1600" dirty="0" err="1">
                <a:solidFill>
                  <a:srgbClr val="0000CC"/>
                </a:solidFill>
              </a:rPr>
              <a:t>cryptoassets</a:t>
            </a:r>
            <a:r>
              <a:rPr lang="en-NZ" sz="1600" dirty="0"/>
              <a:t>, members reiterated the importance of designing a robust and prudent regulatory framework for banks’ exposures to </a:t>
            </a:r>
            <a:r>
              <a:rPr lang="en-NZ" sz="1600" dirty="0" err="1"/>
              <a:t>cryptoassets</a:t>
            </a:r>
            <a:r>
              <a:rPr lang="en-NZ" sz="1600" dirty="0"/>
              <a:t> that promotes responsible innovation while preserving financial stability. </a:t>
            </a:r>
            <a:r>
              <a:rPr lang="en-NZ" sz="1600" dirty="0">
                <a:solidFill>
                  <a:srgbClr val="0000CC"/>
                </a:solidFill>
              </a:rPr>
              <a:t>The GHOS tasked the Committee with finalising such a framework </a:t>
            </a:r>
            <a:r>
              <a:rPr lang="en-NZ" sz="1600" u="sng" dirty="0">
                <a:solidFill>
                  <a:srgbClr val="0000CC"/>
                </a:solidFill>
              </a:rPr>
              <a:t>around the end of this year</a:t>
            </a:r>
            <a:r>
              <a:rPr lang="en-NZ" sz="1600" dirty="0"/>
              <a:t>.</a:t>
            </a:r>
          </a:p>
        </p:txBody>
      </p:sp>
    </p:spTree>
    <p:extLst>
      <p:ext uri="{BB962C8B-B14F-4D97-AF65-F5344CB8AC3E}">
        <p14:creationId xmlns:p14="http://schemas.microsoft.com/office/powerpoint/2010/main" val="2153907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61" name="Rectangle 106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9161" y="479394"/>
            <a:ext cx="2678858" cy="2680137"/>
          </a:xfrm>
        </p:spPr>
        <p:txBody>
          <a:bodyPr vert="horz" lIns="91440" tIns="45720" rIns="91440" bIns="45720" rtlCol="0" anchor="b">
            <a:normAutofit/>
          </a:bodyPr>
          <a:lstStyle/>
          <a:p>
            <a:pPr lvl="0" algn="l" defTabSz="914400">
              <a:lnSpc>
                <a:spcPct val="90000"/>
              </a:lnSpc>
            </a:pPr>
            <a:r>
              <a:rPr lang="en-US" sz="4600" kern="1200">
                <a:solidFill>
                  <a:schemeClr val="tx1"/>
                </a:solidFill>
                <a:latin typeface="+mj-lt"/>
                <a:ea typeface="+mj-ea"/>
                <a:cs typeface="+mj-cs"/>
              </a:rPr>
              <a:t>A promising start …</a:t>
            </a:r>
          </a:p>
        </p:txBody>
      </p:sp>
      <p:sp>
        <p:nvSpPr>
          <p:cNvPr id="3" name="Content Placeholder 2">
            <a:extLst>
              <a:ext uri="{FF2B5EF4-FFF2-40B4-BE49-F238E27FC236}">
                <a16:creationId xmlns:a16="http://schemas.microsoft.com/office/drawing/2014/main" id="{8C34E85C-64EE-BA68-9D3B-C8ABFD83B564}"/>
              </a:ext>
            </a:extLst>
          </p:cNvPr>
          <p:cNvSpPr>
            <a:spLocks noGrp="1"/>
          </p:cNvSpPr>
          <p:nvPr>
            <p:ph sz="half" idx="1"/>
          </p:nvPr>
        </p:nvSpPr>
        <p:spPr>
          <a:xfrm>
            <a:off x="479161" y="3473370"/>
            <a:ext cx="2678858" cy="1169496"/>
          </a:xfrm>
        </p:spPr>
        <p:txBody>
          <a:bodyPr vert="horz" lIns="91440" tIns="45720" rIns="91440" bIns="45720" rtlCol="0">
            <a:normAutofit/>
          </a:bodyPr>
          <a:lstStyle/>
          <a:p>
            <a:pPr marL="0" indent="0" defTabSz="914400">
              <a:lnSpc>
                <a:spcPct val="90000"/>
              </a:lnSpc>
              <a:spcBef>
                <a:spcPts val="1000"/>
              </a:spcBef>
              <a:buNone/>
            </a:pPr>
            <a:r>
              <a:rPr lang="en-US" sz="1900" kern="1200">
                <a:solidFill>
                  <a:schemeClr val="tx1"/>
                </a:solidFill>
                <a:latin typeface="+mn-lt"/>
                <a:ea typeface="+mn-ea"/>
                <a:cs typeface="+mn-cs"/>
              </a:rPr>
              <a:t>When I started preparing these slides, I found this comment somewhere on my drive:</a:t>
            </a:r>
          </a:p>
        </p:txBody>
      </p:sp>
      <p:sp>
        <p:nvSpPr>
          <p:cNvPr id="106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3306950"/>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eg_obs">
            <a:extLst>
              <a:ext uri="{FF2B5EF4-FFF2-40B4-BE49-F238E27FC236}">
                <a16:creationId xmlns:a16="http://schemas.microsoft.com/office/drawing/2014/main" id="{60436B61-EE1E-614A-EEBD-8213A19B829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3490722" y="1242541"/>
            <a:ext cx="5410962" cy="26378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273843"/>
            <a:ext cx="7886700" cy="994173"/>
          </a:xfrm>
        </p:spPr>
        <p:txBody>
          <a:bodyPr>
            <a:normAutofit/>
          </a:bodyPr>
          <a:lstStyle/>
          <a:p>
            <a:pPr marL="0" lvl="0" indent="0">
              <a:buNone/>
            </a:pPr>
            <a:r>
              <a:rPr lang="en-NZ" sz="4100"/>
              <a:t>The Basel Committee</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447038"/>
            <a:ext cx="7886700" cy="3188970"/>
          </a:xfrm>
        </p:spPr>
        <p:txBody>
          <a:bodyPr>
            <a:normAutofit fontScale="92500" lnSpcReduction="20000"/>
          </a:bodyPr>
          <a:lstStyle/>
          <a:p>
            <a:pPr marL="0" lvl="0" indent="0">
              <a:buNone/>
            </a:pPr>
            <a:r>
              <a:rPr lang="en-NZ" sz="1600" dirty="0"/>
              <a:t>So, the Committee moves cautiously. It suggests that climate risk should be part of the overall risk management framework, i.e. no change to Pillar 1 proposed.</a:t>
            </a:r>
          </a:p>
          <a:p>
            <a:pPr marL="0" lvl="0" indent="0">
              <a:buNone/>
            </a:pPr>
            <a:endParaRPr lang="en-NZ" sz="1600" dirty="0"/>
          </a:p>
          <a:p>
            <a:pPr lvl="0"/>
            <a:r>
              <a:rPr lang="en-NZ" sz="1600" dirty="0"/>
              <a:t>“The high degree of uncertainty around the timing of physical and transition risks suggests that banks should take a prudent and dynamic approach to developing their risk management capacities.” (FAQ of </a:t>
            </a:r>
            <a:r>
              <a:rPr lang="en-NZ" sz="1600" dirty="0">
                <a:hlinkClick r:id="rId2"/>
              </a:rPr>
              <a:t>November 2021</a:t>
            </a:r>
            <a:r>
              <a:rPr lang="en-NZ" sz="1600" dirty="0"/>
              <a:t>).</a:t>
            </a:r>
          </a:p>
          <a:p>
            <a:pPr lvl="0"/>
            <a:endParaRPr lang="en-NZ" sz="1600" dirty="0"/>
          </a:p>
          <a:p>
            <a:pPr lvl="0"/>
            <a:r>
              <a:rPr lang="en-NZ" sz="1600" dirty="0"/>
              <a:t>“The Basel Committee is taking a holistic approach to addressing climate-related financial risks to the global banking system in support of its mandate to strengthen the regulation, supervision and practices of banks worldwide with the purpose of enhancing financial stability.” (Principles on climate-related financial risks of </a:t>
            </a:r>
            <a:r>
              <a:rPr lang="en-NZ" sz="1600" dirty="0">
                <a:hlinkClick r:id="rId3"/>
              </a:rPr>
              <a:t>December 2022</a:t>
            </a:r>
            <a:r>
              <a:rPr lang="en-NZ" sz="1600" dirty="0"/>
              <a:t>).</a:t>
            </a:r>
          </a:p>
          <a:p>
            <a:pPr lvl="0"/>
            <a:endParaRPr lang="en-NZ" sz="1600" dirty="0"/>
          </a:p>
          <a:p>
            <a:pPr lvl="0"/>
            <a:r>
              <a:rPr lang="en-NZ" sz="1600" dirty="0"/>
              <a:t>On disclosures, the Committee moves cautiously. It appears to take inspiration from the EBA’s Pillar 3 disclosures standard. (See </a:t>
            </a:r>
            <a:r>
              <a:rPr lang="en-NZ" sz="1600" i="1" dirty="0"/>
              <a:t>Disclosure of climate related financial risks</a:t>
            </a:r>
            <a:r>
              <a:rPr lang="en-NZ" sz="1600" dirty="0"/>
              <a:t>, </a:t>
            </a:r>
            <a:r>
              <a:rPr lang="en-NZ" sz="1600" dirty="0">
                <a:hlinkClick r:id="rId4"/>
              </a:rPr>
              <a:t>November 2023</a:t>
            </a:r>
            <a:r>
              <a:rPr lang="en-NZ" sz="1600" dirty="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273843"/>
            <a:ext cx="7886700" cy="994173"/>
          </a:xfrm>
        </p:spPr>
        <p:txBody>
          <a:bodyPr>
            <a:normAutofit/>
          </a:bodyPr>
          <a:lstStyle/>
          <a:p>
            <a:pPr marL="0" lvl="0" indent="0">
              <a:buNone/>
            </a:pPr>
            <a:r>
              <a:rPr lang="en-NZ" sz="4100" dirty="0"/>
              <a:t>Some observations: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447038"/>
            <a:ext cx="7886700" cy="3188970"/>
          </a:xfrm>
        </p:spPr>
        <p:txBody>
          <a:bodyPr>
            <a:normAutofit/>
          </a:bodyPr>
          <a:lstStyle/>
          <a:p>
            <a:pPr lvl="0"/>
            <a:r>
              <a:rPr sz="1600" dirty="0"/>
              <a:t>Globally a strong focus on disclosures (Pillar 3) and supervisory review measures (Pillar 2)</a:t>
            </a:r>
          </a:p>
          <a:p>
            <a:pPr lvl="0"/>
            <a:r>
              <a:rPr sz="1600" dirty="0"/>
              <a:t>Pillar 1, i.e. capital requirements</a:t>
            </a:r>
            <a:r>
              <a:rPr lang="en-NZ" sz="1600" dirty="0"/>
              <a:t>,</a:t>
            </a:r>
            <a:r>
              <a:rPr sz="1600" dirty="0"/>
              <a:t> still untouchable. ECB’s </a:t>
            </a:r>
            <a:r>
              <a:rPr sz="1600" dirty="0">
                <a:hlinkClick r:id="rId2"/>
              </a:rPr>
              <a:t>Andrea </a:t>
            </a:r>
            <a:r>
              <a:rPr lang="en-NZ" sz="1600" dirty="0" err="1">
                <a:hlinkClick r:id="rId2"/>
              </a:rPr>
              <a:t>Enria</a:t>
            </a:r>
            <a:r>
              <a:rPr sz="1600" dirty="0"/>
              <a:t>: “I don’t think we are still talking about the Pillar 1 requirements at the moment”</a:t>
            </a:r>
          </a:p>
          <a:p>
            <a:pPr lvl="0"/>
            <a:r>
              <a:rPr sz="1600" dirty="0"/>
              <a:t>ECB taking the lead, at times overzealous, e.g. by way of re-interpreting its mandate:</a:t>
            </a:r>
          </a:p>
          <a:p>
            <a:pPr lvl="1"/>
            <a:r>
              <a:rPr lang="en-NZ" sz="1600" i="1" dirty="0"/>
              <a:t>The primary objective of the ECB shall be to maintain price stability.</a:t>
            </a:r>
          </a:p>
          <a:p>
            <a:pPr lvl="1"/>
            <a:r>
              <a:rPr lang="en-NZ" sz="1600" i="1" dirty="0">
                <a:solidFill>
                  <a:schemeClr val="bg1">
                    <a:lumMod val="65000"/>
                  </a:schemeClr>
                </a:solidFill>
              </a:rPr>
              <a:t>Without prejudice to the objective of price stability, the ECB shall support the general economic policies in the Union with a view to contributing to the achievement of the objectives of the Union … .</a:t>
            </a:r>
          </a:p>
          <a:p>
            <a:pPr lvl="1"/>
            <a:r>
              <a:rPr lang="en-NZ" sz="1600" i="1" dirty="0">
                <a:solidFill>
                  <a:schemeClr val="bg1">
                    <a:lumMod val="65000"/>
                  </a:schemeClr>
                </a:solidFill>
              </a:rPr>
              <a:t>The ECB shall act in accordance with the principle of an open market economy with free competition, favouring an efficient allocation of resources, and in compliance with the principles set out in Article 119.</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9F63557-A3C9-871B-7483-7339BAA4FA8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24CA36-FDDD-8E9A-C0A1-7EAC7BA247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0F2571-37C1-EAA0-B7ED-FF1B465836DF}"/>
              </a:ext>
            </a:extLst>
          </p:cNvPr>
          <p:cNvSpPr>
            <a:spLocks noGrp="1"/>
          </p:cNvSpPr>
          <p:nvPr>
            <p:ph type="title"/>
          </p:nvPr>
        </p:nvSpPr>
        <p:spPr>
          <a:xfrm>
            <a:off x="628650" y="273843"/>
            <a:ext cx="7886700" cy="994173"/>
          </a:xfrm>
        </p:spPr>
        <p:txBody>
          <a:bodyPr>
            <a:normAutofit/>
          </a:bodyPr>
          <a:lstStyle/>
          <a:p>
            <a:pPr marL="0" lvl="0" indent="0">
              <a:buNone/>
            </a:pPr>
            <a:r>
              <a:rPr lang="en-NZ" sz="4100" dirty="0"/>
              <a:t>Some observations:</a:t>
            </a:r>
          </a:p>
        </p:txBody>
      </p:sp>
      <p:sp>
        <p:nvSpPr>
          <p:cNvPr id="10" name="sketch line">
            <a:extLst>
              <a:ext uri="{FF2B5EF4-FFF2-40B4-BE49-F238E27FC236}">
                <a16:creationId xmlns:a16="http://schemas.microsoft.com/office/drawing/2014/main" id="{199994EB-93FC-A14D-983C-EEBF27E7E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BD2626D-192A-941C-8AAC-42F54362A6F8}"/>
              </a:ext>
            </a:extLst>
          </p:cNvPr>
          <p:cNvSpPr>
            <a:spLocks noGrp="1"/>
          </p:cNvSpPr>
          <p:nvPr>
            <p:ph idx="1"/>
          </p:nvPr>
        </p:nvSpPr>
        <p:spPr>
          <a:xfrm>
            <a:off x="628650" y="1447038"/>
            <a:ext cx="7886700" cy="3188970"/>
          </a:xfrm>
        </p:spPr>
        <p:txBody>
          <a:bodyPr>
            <a:normAutofit/>
          </a:bodyPr>
          <a:lstStyle/>
          <a:p>
            <a:pPr lvl="0"/>
            <a:r>
              <a:rPr sz="1600" dirty="0"/>
              <a:t>Globally a strong focus on disclosures (Pillar 3) and supervisory review measures (Pillar 2)</a:t>
            </a:r>
          </a:p>
          <a:p>
            <a:pPr lvl="0"/>
            <a:r>
              <a:rPr sz="1600" dirty="0"/>
              <a:t>Pillar 1, i.e. capital requirements</a:t>
            </a:r>
            <a:r>
              <a:rPr lang="en-NZ" sz="1600" dirty="0"/>
              <a:t>,</a:t>
            </a:r>
            <a:r>
              <a:rPr sz="1600" dirty="0"/>
              <a:t> still untouchable. ECB’s </a:t>
            </a:r>
            <a:r>
              <a:rPr sz="1600" dirty="0">
                <a:hlinkClick r:id="rId2"/>
              </a:rPr>
              <a:t>Andrea </a:t>
            </a:r>
            <a:r>
              <a:rPr lang="en-NZ" sz="1600" dirty="0" err="1">
                <a:hlinkClick r:id="rId2"/>
              </a:rPr>
              <a:t>Enria</a:t>
            </a:r>
            <a:r>
              <a:rPr sz="1600" dirty="0"/>
              <a:t>: “I don’t think we are still talking about the Pillar 1 requirements at the moment”</a:t>
            </a:r>
          </a:p>
          <a:p>
            <a:pPr lvl="0"/>
            <a:r>
              <a:rPr sz="1600" dirty="0"/>
              <a:t>ECB taking the lead, at times overzealous, e.g. by way of re-interpreting its mandate:</a:t>
            </a:r>
          </a:p>
          <a:p>
            <a:pPr lvl="1"/>
            <a:r>
              <a:rPr lang="en-NZ" sz="1600" i="1" dirty="0"/>
              <a:t>The primary objective of the ECB shall be to maintain price stability.</a:t>
            </a:r>
          </a:p>
          <a:p>
            <a:pPr lvl="1"/>
            <a:r>
              <a:rPr lang="en-NZ" sz="1600" i="1" dirty="0"/>
              <a:t>Without prejudice to the objective of price stability, </a:t>
            </a:r>
            <a:r>
              <a:rPr lang="en-NZ" sz="1600" i="1" dirty="0">
                <a:solidFill>
                  <a:srgbClr val="0000CC"/>
                </a:solidFill>
              </a:rPr>
              <a:t>the ECB shall support the general economic policies in the Union with a view to contributing to the achievement of the objectives of the Union</a:t>
            </a:r>
            <a:r>
              <a:rPr lang="en-NZ" sz="1600" i="1" dirty="0"/>
              <a:t> … .</a:t>
            </a:r>
          </a:p>
          <a:p>
            <a:pPr lvl="1"/>
            <a:r>
              <a:rPr lang="en-NZ" sz="1600" i="1" dirty="0">
                <a:solidFill>
                  <a:schemeClr val="bg1">
                    <a:lumMod val="65000"/>
                  </a:schemeClr>
                </a:solidFill>
              </a:rPr>
              <a:t>The ECB shall act in accordance with the principle of an open market economy with free competition, favouring an efficient allocation of resources, and in compliance with the principles set out in Article 119.</a:t>
            </a:r>
          </a:p>
        </p:txBody>
      </p:sp>
    </p:spTree>
    <p:extLst>
      <p:ext uri="{BB962C8B-B14F-4D97-AF65-F5344CB8AC3E}">
        <p14:creationId xmlns:p14="http://schemas.microsoft.com/office/powerpoint/2010/main" val="2069854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2158C16-539B-8691-8A25-0E0C1525CCE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E9E23DB-BECE-227B-DC61-69DB14B2FD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8B33D0-583E-02E0-F4E4-4F80F289A4AD}"/>
              </a:ext>
            </a:extLst>
          </p:cNvPr>
          <p:cNvSpPr>
            <a:spLocks noGrp="1"/>
          </p:cNvSpPr>
          <p:nvPr>
            <p:ph type="title"/>
          </p:nvPr>
        </p:nvSpPr>
        <p:spPr>
          <a:xfrm>
            <a:off x="628650" y="273843"/>
            <a:ext cx="7886700" cy="994173"/>
          </a:xfrm>
        </p:spPr>
        <p:txBody>
          <a:bodyPr>
            <a:normAutofit/>
          </a:bodyPr>
          <a:lstStyle/>
          <a:p>
            <a:pPr marL="0" lvl="0" indent="0">
              <a:buNone/>
            </a:pPr>
            <a:r>
              <a:rPr lang="en-NZ" sz="4100" dirty="0"/>
              <a:t>Some observations:</a:t>
            </a:r>
          </a:p>
        </p:txBody>
      </p:sp>
      <p:sp>
        <p:nvSpPr>
          <p:cNvPr id="10" name="sketch line">
            <a:extLst>
              <a:ext uri="{FF2B5EF4-FFF2-40B4-BE49-F238E27FC236}">
                <a16:creationId xmlns:a16="http://schemas.microsoft.com/office/drawing/2014/main" id="{85D5611F-BC17-D0B7-C284-22D20B920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FFB00B4-82EF-49BE-A4A0-D7A286E67534}"/>
              </a:ext>
            </a:extLst>
          </p:cNvPr>
          <p:cNvSpPr>
            <a:spLocks noGrp="1"/>
          </p:cNvSpPr>
          <p:nvPr>
            <p:ph idx="1"/>
          </p:nvPr>
        </p:nvSpPr>
        <p:spPr>
          <a:xfrm>
            <a:off x="628650" y="1447038"/>
            <a:ext cx="7886700" cy="3188970"/>
          </a:xfrm>
        </p:spPr>
        <p:txBody>
          <a:bodyPr>
            <a:normAutofit/>
          </a:bodyPr>
          <a:lstStyle/>
          <a:p>
            <a:pPr lvl="0"/>
            <a:r>
              <a:rPr sz="1600" dirty="0"/>
              <a:t>Globally a strong focus on disclosures (Pillar 3) and supervisory review measures (Pillar 2)</a:t>
            </a:r>
          </a:p>
          <a:p>
            <a:pPr lvl="0"/>
            <a:r>
              <a:rPr sz="1600" dirty="0"/>
              <a:t>Pillar 1, i.e. capital requirements</a:t>
            </a:r>
            <a:r>
              <a:rPr lang="en-NZ" sz="1600" dirty="0"/>
              <a:t>,</a:t>
            </a:r>
            <a:r>
              <a:rPr sz="1600" dirty="0"/>
              <a:t> still untouchable. ECB’s </a:t>
            </a:r>
            <a:r>
              <a:rPr sz="1600" dirty="0">
                <a:hlinkClick r:id="rId2"/>
              </a:rPr>
              <a:t>Andrea </a:t>
            </a:r>
            <a:r>
              <a:rPr lang="en-NZ" sz="1600" dirty="0" err="1">
                <a:hlinkClick r:id="rId2"/>
              </a:rPr>
              <a:t>Enria</a:t>
            </a:r>
            <a:r>
              <a:rPr sz="1600" dirty="0"/>
              <a:t>: “I don’t think we are still talking about the Pillar 1 requirements at the moment”</a:t>
            </a:r>
          </a:p>
          <a:p>
            <a:pPr lvl="0"/>
            <a:r>
              <a:rPr sz="1600" dirty="0"/>
              <a:t>ECB taking the lead, at times overzealous, e.g. by way of re-interpreting its mandate:</a:t>
            </a:r>
          </a:p>
          <a:p>
            <a:pPr lvl="1"/>
            <a:r>
              <a:rPr lang="en-NZ" sz="1600" i="1" dirty="0"/>
              <a:t>The primary objective of the ECB shall be to maintain price stability.</a:t>
            </a:r>
          </a:p>
          <a:p>
            <a:pPr lvl="1"/>
            <a:r>
              <a:rPr lang="en-NZ" sz="1600" i="1" dirty="0"/>
              <a:t>Without prejudice to the objective of price stability, the ECB shall support the general economic policies in the Union with a view to contributing to the achievement of the objectives of the Union … .</a:t>
            </a:r>
          </a:p>
          <a:p>
            <a:pPr lvl="1"/>
            <a:r>
              <a:rPr lang="en-NZ" sz="1600" i="1" dirty="0"/>
              <a:t>The ECB shall act in accordance with the principle of an </a:t>
            </a:r>
            <a:r>
              <a:rPr lang="en-NZ" sz="1600" i="1" dirty="0">
                <a:solidFill>
                  <a:srgbClr val="0000CC"/>
                </a:solidFill>
              </a:rPr>
              <a:t>open market economy with free competition, favouring an efficient allocation of resources</a:t>
            </a:r>
            <a:r>
              <a:rPr lang="en-NZ" sz="1600" i="1" dirty="0"/>
              <a:t>, and in compliance with the principles set out in Article 119.</a:t>
            </a:r>
          </a:p>
        </p:txBody>
      </p:sp>
    </p:spTree>
    <p:extLst>
      <p:ext uri="{BB962C8B-B14F-4D97-AF65-F5344CB8AC3E}">
        <p14:creationId xmlns:p14="http://schemas.microsoft.com/office/powerpoint/2010/main" val="3129526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9369" y="178904"/>
            <a:ext cx="8263890" cy="1075811"/>
          </a:xfrm>
        </p:spPr>
        <p:txBody>
          <a:bodyPr vert="horz" lIns="91440" tIns="45720" rIns="91440" bIns="45720" rtlCol="0" anchor="ctr">
            <a:normAutofit/>
          </a:bodyPr>
          <a:lstStyle/>
          <a:p>
            <a:r>
              <a:rPr lang="en-US" sz="4100" dirty="0"/>
              <a:t>Some observations:</a:t>
            </a:r>
          </a:p>
        </p:txBody>
      </p:sp>
      <p:sp>
        <p:nvSpPr>
          <p:cNvPr id="717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261158"/>
            <a:ext cx="8229600" cy="13716"/>
          </a:xfrm>
          <a:custGeom>
            <a:avLst/>
            <a:gdLst>
              <a:gd name="connsiteX0" fmla="*/ 0 w 8229600"/>
              <a:gd name="connsiteY0" fmla="*/ 0 h 13716"/>
              <a:gd name="connsiteX1" fmla="*/ 521208 w 8229600"/>
              <a:gd name="connsiteY1" fmla="*/ 0 h 13716"/>
              <a:gd name="connsiteX2" fmla="*/ 1371600 w 8229600"/>
              <a:gd name="connsiteY2" fmla="*/ 0 h 13716"/>
              <a:gd name="connsiteX3" fmla="*/ 2221992 w 8229600"/>
              <a:gd name="connsiteY3" fmla="*/ 0 h 13716"/>
              <a:gd name="connsiteX4" fmla="*/ 3072384 w 8229600"/>
              <a:gd name="connsiteY4" fmla="*/ 0 h 13716"/>
              <a:gd name="connsiteX5" fmla="*/ 3511296 w 8229600"/>
              <a:gd name="connsiteY5" fmla="*/ 0 h 13716"/>
              <a:gd name="connsiteX6" fmla="*/ 4114800 w 8229600"/>
              <a:gd name="connsiteY6" fmla="*/ 0 h 13716"/>
              <a:gd name="connsiteX7" fmla="*/ 4553712 w 8229600"/>
              <a:gd name="connsiteY7" fmla="*/ 0 h 13716"/>
              <a:gd name="connsiteX8" fmla="*/ 5239512 w 8229600"/>
              <a:gd name="connsiteY8" fmla="*/ 0 h 13716"/>
              <a:gd name="connsiteX9" fmla="*/ 5843016 w 8229600"/>
              <a:gd name="connsiteY9" fmla="*/ 0 h 13716"/>
              <a:gd name="connsiteX10" fmla="*/ 6611112 w 8229600"/>
              <a:gd name="connsiteY10" fmla="*/ 0 h 13716"/>
              <a:gd name="connsiteX11" fmla="*/ 7461504 w 8229600"/>
              <a:gd name="connsiteY11" fmla="*/ 0 h 13716"/>
              <a:gd name="connsiteX12" fmla="*/ 8229600 w 8229600"/>
              <a:gd name="connsiteY12" fmla="*/ 0 h 13716"/>
              <a:gd name="connsiteX13" fmla="*/ 8229600 w 8229600"/>
              <a:gd name="connsiteY13" fmla="*/ 13716 h 13716"/>
              <a:gd name="connsiteX14" fmla="*/ 7461504 w 8229600"/>
              <a:gd name="connsiteY14" fmla="*/ 13716 h 13716"/>
              <a:gd name="connsiteX15" fmla="*/ 6940296 w 8229600"/>
              <a:gd name="connsiteY15" fmla="*/ 13716 h 13716"/>
              <a:gd name="connsiteX16" fmla="*/ 6419088 w 8229600"/>
              <a:gd name="connsiteY16" fmla="*/ 13716 h 13716"/>
              <a:gd name="connsiteX17" fmla="*/ 5650992 w 8229600"/>
              <a:gd name="connsiteY17" fmla="*/ 13716 h 13716"/>
              <a:gd name="connsiteX18" fmla="*/ 5129784 w 8229600"/>
              <a:gd name="connsiteY18" fmla="*/ 13716 h 13716"/>
              <a:gd name="connsiteX19" fmla="*/ 4690872 w 8229600"/>
              <a:gd name="connsiteY19" fmla="*/ 13716 h 13716"/>
              <a:gd name="connsiteX20" fmla="*/ 4087368 w 8229600"/>
              <a:gd name="connsiteY20" fmla="*/ 13716 h 13716"/>
              <a:gd name="connsiteX21" fmla="*/ 3401568 w 8229600"/>
              <a:gd name="connsiteY21" fmla="*/ 13716 h 13716"/>
              <a:gd name="connsiteX22" fmla="*/ 2798064 w 8229600"/>
              <a:gd name="connsiteY22" fmla="*/ 13716 h 13716"/>
              <a:gd name="connsiteX23" fmla="*/ 2276856 w 8229600"/>
              <a:gd name="connsiteY23" fmla="*/ 13716 h 13716"/>
              <a:gd name="connsiteX24" fmla="*/ 1426464 w 8229600"/>
              <a:gd name="connsiteY24" fmla="*/ 13716 h 13716"/>
              <a:gd name="connsiteX25" fmla="*/ 740664 w 8229600"/>
              <a:gd name="connsiteY25" fmla="*/ 13716 h 13716"/>
              <a:gd name="connsiteX26" fmla="*/ 0 w 8229600"/>
              <a:gd name="connsiteY26" fmla="*/ 13716 h 13716"/>
              <a:gd name="connsiteX27" fmla="*/ 0 w 8229600"/>
              <a:gd name="connsiteY27" fmla="*/ 0 h 13716"/>
              <a:gd name="connsiteX0" fmla="*/ 0 w 8229600"/>
              <a:gd name="connsiteY0" fmla="*/ 0 h 13716"/>
              <a:gd name="connsiteX1" fmla="*/ 521208 w 8229600"/>
              <a:gd name="connsiteY1" fmla="*/ 0 h 13716"/>
              <a:gd name="connsiteX2" fmla="*/ 960120 w 8229600"/>
              <a:gd name="connsiteY2" fmla="*/ 0 h 13716"/>
              <a:gd name="connsiteX3" fmla="*/ 1481328 w 8229600"/>
              <a:gd name="connsiteY3" fmla="*/ 0 h 13716"/>
              <a:gd name="connsiteX4" fmla="*/ 2167128 w 8229600"/>
              <a:gd name="connsiteY4" fmla="*/ 0 h 13716"/>
              <a:gd name="connsiteX5" fmla="*/ 2935224 w 8229600"/>
              <a:gd name="connsiteY5" fmla="*/ 0 h 13716"/>
              <a:gd name="connsiteX6" fmla="*/ 3785616 w 8229600"/>
              <a:gd name="connsiteY6" fmla="*/ 0 h 13716"/>
              <a:gd name="connsiteX7" fmla="*/ 4636008 w 8229600"/>
              <a:gd name="connsiteY7" fmla="*/ 0 h 13716"/>
              <a:gd name="connsiteX8" fmla="*/ 5239512 w 8229600"/>
              <a:gd name="connsiteY8" fmla="*/ 0 h 13716"/>
              <a:gd name="connsiteX9" fmla="*/ 6007608 w 8229600"/>
              <a:gd name="connsiteY9" fmla="*/ 0 h 13716"/>
              <a:gd name="connsiteX10" fmla="*/ 6693408 w 8229600"/>
              <a:gd name="connsiteY10" fmla="*/ 0 h 13716"/>
              <a:gd name="connsiteX11" fmla="*/ 7296912 w 8229600"/>
              <a:gd name="connsiteY11" fmla="*/ 0 h 13716"/>
              <a:gd name="connsiteX12" fmla="*/ 8229600 w 8229600"/>
              <a:gd name="connsiteY12" fmla="*/ 0 h 13716"/>
              <a:gd name="connsiteX13" fmla="*/ 8229600 w 8229600"/>
              <a:gd name="connsiteY13" fmla="*/ 13716 h 13716"/>
              <a:gd name="connsiteX14" fmla="*/ 7626096 w 8229600"/>
              <a:gd name="connsiteY14" fmla="*/ 13716 h 13716"/>
              <a:gd name="connsiteX15" fmla="*/ 7022592 w 8229600"/>
              <a:gd name="connsiteY15" fmla="*/ 13716 h 13716"/>
              <a:gd name="connsiteX16" fmla="*/ 6172200 w 8229600"/>
              <a:gd name="connsiteY16" fmla="*/ 13716 h 13716"/>
              <a:gd name="connsiteX17" fmla="*/ 5650992 w 8229600"/>
              <a:gd name="connsiteY17" fmla="*/ 13716 h 13716"/>
              <a:gd name="connsiteX18" fmla="*/ 4882896 w 8229600"/>
              <a:gd name="connsiteY18" fmla="*/ 13716 h 13716"/>
              <a:gd name="connsiteX19" fmla="*/ 4443984 w 8229600"/>
              <a:gd name="connsiteY19" fmla="*/ 13716 h 13716"/>
              <a:gd name="connsiteX20" fmla="*/ 3758184 w 8229600"/>
              <a:gd name="connsiteY20" fmla="*/ 13716 h 13716"/>
              <a:gd name="connsiteX21" fmla="*/ 3236976 w 8229600"/>
              <a:gd name="connsiteY21" fmla="*/ 13716 h 13716"/>
              <a:gd name="connsiteX22" fmla="*/ 2386584 w 8229600"/>
              <a:gd name="connsiteY22" fmla="*/ 13716 h 13716"/>
              <a:gd name="connsiteX23" fmla="*/ 1947672 w 8229600"/>
              <a:gd name="connsiteY23" fmla="*/ 13716 h 13716"/>
              <a:gd name="connsiteX24" fmla="*/ 1261872 w 8229600"/>
              <a:gd name="connsiteY24" fmla="*/ 13716 h 13716"/>
              <a:gd name="connsiteX25" fmla="*/ 822960 w 8229600"/>
              <a:gd name="connsiteY25" fmla="*/ 13716 h 13716"/>
              <a:gd name="connsiteX26" fmla="*/ 0 w 8229600"/>
              <a:gd name="connsiteY26" fmla="*/ 13716 h 13716"/>
              <a:gd name="connsiteX27" fmla="*/ 0 w 8229600"/>
              <a:gd name="connsiteY27"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3716" fill="none" extrusionOk="0">
                <a:moveTo>
                  <a:pt x="0" y="0"/>
                </a:moveTo>
                <a:cubicBezTo>
                  <a:pt x="215278" y="6969"/>
                  <a:pt x="340572" y="21894"/>
                  <a:pt x="521208" y="0"/>
                </a:cubicBezTo>
                <a:cubicBezTo>
                  <a:pt x="745939" y="29643"/>
                  <a:pt x="1127486" y="-40512"/>
                  <a:pt x="1371600" y="0"/>
                </a:cubicBezTo>
                <a:cubicBezTo>
                  <a:pt x="1567490" y="28416"/>
                  <a:pt x="1945702" y="13075"/>
                  <a:pt x="2221992" y="0"/>
                </a:cubicBezTo>
                <a:cubicBezTo>
                  <a:pt x="2446218" y="-17340"/>
                  <a:pt x="2853686" y="-7924"/>
                  <a:pt x="3072384" y="0"/>
                </a:cubicBezTo>
                <a:cubicBezTo>
                  <a:pt x="3286960" y="20656"/>
                  <a:pt x="3324417" y="20174"/>
                  <a:pt x="3511296" y="0"/>
                </a:cubicBezTo>
                <a:cubicBezTo>
                  <a:pt x="3710690" y="-39182"/>
                  <a:pt x="3945457" y="-64074"/>
                  <a:pt x="4114800" y="0"/>
                </a:cubicBezTo>
                <a:cubicBezTo>
                  <a:pt x="4336079" y="28138"/>
                  <a:pt x="4420759" y="12117"/>
                  <a:pt x="4553712" y="0"/>
                </a:cubicBezTo>
                <a:cubicBezTo>
                  <a:pt x="4688252" y="-2224"/>
                  <a:pt x="5047430" y="19664"/>
                  <a:pt x="5239512" y="0"/>
                </a:cubicBezTo>
                <a:cubicBezTo>
                  <a:pt x="5424392" y="-49610"/>
                  <a:pt x="5708717" y="13540"/>
                  <a:pt x="5843016" y="0"/>
                </a:cubicBezTo>
                <a:cubicBezTo>
                  <a:pt x="6005788" y="32949"/>
                  <a:pt x="6198255" y="37080"/>
                  <a:pt x="6611112" y="0"/>
                </a:cubicBezTo>
                <a:cubicBezTo>
                  <a:pt x="6954152" y="635"/>
                  <a:pt x="7244390" y="18057"/>
                  <a:pt x="7461504" y="0"/>
                </a:cubicBezTo>
                <a:cubicBezTo>
                  <a:pt x="7693790" y="9882"/>
                  <a:pt x="7984486" y="17646"/>
                  <a:pt x="8229600" y="0"/>
                </a:cubicBezTo>
                <a:cubicBezTo>
                  <a:pt x="8228997" y="6635"/>
                  <a:pt x="8229550" y="9822"/>
                  <a:pt x="8229600" y="13716"/>
                </a:cubicBezTo>
                <a:cubicBezTo>
                  <a:pt x="7945777" y="15373"/>
                  <a:pt x="7812308" y="-13083"/>
                  <a:pt x="7461504" y="13716"/>
                </a:cubicBezTo>
                <a:cubicBezTo>
                  <a:pt x="7129391" y="48613"/>
                  <a:pt x="7087333" y="37334"/>
                  <a:pt x="6940296" y="13716"/>
                </a:cubicBezTo>
                <a:cubicBezTo>
                  <a:pt x="6810862" y="-27592"/>
                  <a:pt x="6701312" y="14789"/>
                  <a:pt x="6419088" y="13716"/>
                </a:cubicBezTo>
                <a:cubicBezTo>
                  <a:pt x="6152777" y="14283"/>
                  <a:pt x="5868611" y="44230"/>
                  <a:pt x="5650992" y="13716"/>
                </a:cubicBezTo>
                <a:cubicBezTo>
                  <a:pt x="5439747" y="10678"/>
                  <a:pt x="5334901" y="-5616"/>
                  <a:pt x="5129784" y="13716"/>
                </a:cubicBezTo>
                <a:cubicBezTo>
                  <a:pt x="4955906" y="35886"/>
                  <a:pt x="4793216" y="29316"/>
                  <a:pt x="4690872" y="13716"/>
                </a:cubicBezTo>
                <a:cubicBezTo>
                  <a:pt x="4552374" y="26515"/>
                  <a:pt x="4318742" y="1676"/>
                  <a:pt x="4087368" y="13716"/>
                </a:cubicBezTo>
                <a:cubicBezTo>
                  <a:pt x="3849418" y="28053"/>
                  <a:pt x="3751577" y="25116"/>
                  <a:pt x="3401568" y="13716"/>
                </a:cubicBezTo>
                <a:cubicBezTo>
                  <a:pt x="3067953" y="15837"/>
                  <a:pt x="3012425" y="22307"/>
                  <a:pt x="2798064" y="13716"/>
                </a:cubicBezTo>
                <a:cubicBezTo>
                  <a:pt x="2565154" y="11948"/>
                  <a:pt x="2426719" y="-36366"/>
                  <a:pt x="2276856" y="13716"/>
                </a:cubicBezTo>
                <a:cubicBezTo>
                  <a:pt x="2090980" y="-190"/>
                  <a:pt x="1702030" y="-12752"/>
                  <a:pt x="1426464" y="13716"/>
                </a:cubicBezTo>
                <a:cubicBezTo>
                  <a:pt x="1104481" y="65071"/>
                  <a:pt x="985013" y="-12262"/>
                  <a:pt x="740664" y="13716"/>
                </a:cubicBezTo>
                <a:cubicBezTo>
                  <a:pt x="507391" y="37071"/>
                  <a:pt x="191740" y="-16226"/>
                  <a:pt x="0" y="13716"/>
                </a:cubicBezTo>
                <a:cubicBezTo>
                  <a:pt x="503" y="9208"/>
                  <a:pt x="165" y="5575"/>
                  <a:pt x="0" y="0"/>
                </a:cubicBezTo>
                <a:close/>
              </a:path>
              <a:path w="8229600" h="13716" stroke="0" extrusionOk="0">
                <a:moveTo>
                  <a:pt x="0" y="0"/>
                </a:moveTo>
                <a:cubicBezTo>
                  <a:pt x="270709" y="-27213"/>
                  <a:pt x="397128" y="23656"/>
                  <a:pt x="521208" y="0"/>
                </a:cubicBezTo>
                <a:cubicBezTo>
                  <a:pt x="631319" y="-5947"/>
                  <a:pt x="842157" y="28261"/>
                  <a:pt x="960120" y="0"/>
                </a:cubicBezTo>
                <a:cubicBezTo>
                  <a:pt x="1077930" y="6549"/>
                  <a:pt x="1318669" y="-15893"/>
                  <a:pt x="1481328" y="0"/>
                </a:cubicBezTo>
                <a:cubicBezTo>
                  <a:pt x="1659104" y="-21090"/>
                  <a:pt x="1870243" y="69945"/>
                  <a:pt x="2167128" y="0"/>
                </a:cubicBezTo>
                <a:cubicBezTo>
                  <a:pt x="2460684" y="-5519"/>
                  <a:pt x="2753885" y="-62993"/>
                  <a:pt x="2935224" y="0"/>
                </a:cubicBezTo>
                <a:cubicBezTo>
                  <a:pt x="3115119" y="56580"/>
                  <a:pt x="3535280" y="40687"/>
                  <a:pt x="3785616" y="0"/>
                </a:cubicBezTo>
                <a:cubicBezTo>
                  <a:pt x="4057881" y="25645"/>
                  <a:pt x="4308335" y="-2666"/>
                  <a:pt x="4636008" y="0"/>
                </a:cubicBezTo>
                <a:cubicBezTo>
                  <a:pt x="4987152" y="19805"/>
                  <a:pt x="5025979" y="14149"/>
                  <a:pt x="5239512" y="0"/>
                </a:cubicBezTo>
                <a:cubicBezTo>
                  <a:pt x="5437586" y="211"/>
                  <a:pt x="5752721" y="5618"/>
                  <a:pt x="6007608" y="0"/>
                </a:cubicBezTo>
                <a:cubicBezTo>
                  <a:pt x="6280137" y="-5132"/>
                  <a:pt x="6386079" y="-21510"/>
                  <a:pt x="6693408" y="0"/>
                </a:cubicBezTo>
                <a:cubicBezTo>
                  <a:pt x="6986580" y="4991"/>
                  <a:pt x="7015252" y="-18088"/>
                  <a:pt x="7296912" y="0"/>
                </a:cubicBezTo>
                <a:cubicBezTo>
                  <a:pt x="7569796" y="10390"/>
                  <a:pt x="7895472" y="71473"/>
                  <a:pt x="8229600" y="0"/>
                </a:cubicBezTo>
                <a:cubicBezTo>
                  <a:pt x="8229236" y="7266"/>
                  <a:pt x="8229919" y="9308"/>
                  <a:pt x="8229600" y="13716"/>
                </a:cubicBezTo>
                <a:cubicBezTo>
                  <a:pt x="8094333" y="-9824"/>
                  <a:pt x="7850928" y="32876"/>
                  <a:pt x="7626096" y="13716"/>
                </a:cubicBezTo>
                <a:cubicBezTo>
                  <a:pt x="7448378" y="-5141"/>
                  <a:pt x="7315174" y="-6416"/>
                  <a:pt x="7022592" y="13716"/>
                </a:cubicBezTo>
                <a:cubicBezTo>
                  <a:pt x="6686163" y="45927"/>
                  <a:pt x="6352629" y="18938"/>
                  <a:pt x="6172200" y="13716"/>
                </a:cubicBezTo>
                <a:cubicBezTo>
                  <a:pt x="6015590" y="37773"/>
                  <a:pt x="5770309" y="16706"/>
                  <a:pt x="5650992" y="13716"/>
                </a:cubicBezTo>
                <a:cubicBezTo>
                  <a:pt x="5483975" y="7520"/>
                  <a:pt x="5165324" y="64376"/>
                  <a:pt x="4882896" y="13716"/>
                </a:cubicBezTo>
                <a:cubicBezTo>
                  <a:pt x="4568934" y="2481"/>
                  <a:pt x="4556334" y="23104"/>
                  <a:pt x="4443984" y="13716"/>
                </a:cubicBezTo>
                <a:cubicBezTo>
                  <a:pt x="4320775" y="6004"/>
                  <a:pt x="4034988" y="-8062"/>
                  <a:pt x="3758184" y="13716"/>
                </a:cubicBezTo>
                <a:cubicBezTo>
                  <a:pt x="3445155" y="-5570"/>
                  <a:pt x="3367892" y="9252"/>
                  <a:pt x="3236976" y="13716"/>
                </a:cubicBezTo>
                <a:cubicBezTo>
                  <a:pt x="3093796" y="21836"/>
                  <a:pt x="2635824" y="19560"/>
                  <a:pt x="2386584" y="13716"/>
                </a:cubicBezTo>
                <a:cubicBezTo>
                  <a:pt x="2139815" y="-7869"/>
                  <a:pt x="2105958" y="21373"/>
                  <a:pt x="1947672" y="13716"/>
                </a:cubicBezTo>
                <a:cubicBezTo>
                  <a:pt x="1801011" y="-24483"/>
                  <a:pt x="1533636" y="10074"/>
                  <a:pt x="1261872" y="13716"/>
                </a:cubicBezTo>
                <a:cubicBezTo>
                  <a:pt x="989528" y="27655"/>
                  <a:pt x="1025848" y="10113"/>
                  <a:pt x="822960" y="13716"/>
                </a:cubicBezTo>
                <a:cubicBezTo>
                  <a:pt x="653456" y="16384"/>
                  <a:pt x="304027" y="3429"/>
                  <a:pt x="0" y="13716"/>
                </a:cubicBezTo>
                <a:cubicBezTo>
                  <a:pt x="326" y="10292"/>
                  <a:pt x="-17" y="5199"/>
                  <a:pt x="0" y="0"/>
                </a:cubicBezTo>
                <a:close/>
              </a:path>
              <a:path w="8229600" h="13716" fill="none" stroke="0" extrusionOk="0">
                <a:moveTo>
                  <a:pt x="0" y="0"/>
                </a:moveTo>
                <a:cubicBezTo>
                  <a:pt x="205130" y="6064"/>
                  <a:pt x="324007" y="6684"/>
                  <a:pt x="521208" y="0"/>
                </a:cubicBezTo>
                <a:cubicBezTo>
                  <a:pt x="695888" y="-14632"/>
                  <a:pt x="1101879" y="6017"/>
                  <a:pt x="1371600" y="0"/>
                </a:cubicBezTo>
                <a:cubicBezTo>
                  <a:pt x="1622968" y="4691"/>
                  <a:pt x="1936552" y="-7433"/>
                  <a:pt x="2221992" y="0"/>
                </a:cubicBezTo>
                <a:cubicBezTo>
                  <a:pt x="2498663" y="51226"/>
                  <a:pt x="2885875" y="-8757"/>
                  <a:pt x="3072384" y="0"/>
                </a:cubicBezTo>
                <a:cubicBezTo>
                  <a:pt x="3288944" y="24235"/>
                  <a:pt x="3331110" y="5443"/>
                  <a:pt x="3511296" y="0"/>
                </a:cubicBezTo>
                <a:cubicBezTo>
                  <a:pt x="3687973" y="-19690"/>
                  <a:pt x="3901025" y="-20092"/>
                  <a:pt x="4114800" y="0"/>
                </a:cubicBezTo>
                <a:cubicBezTo>
                  <a:pt x="4336102" y="32988"/>
                  <a:pt x="4416982" y="-5831"/>
                  <a:pt x="4553712" y="0"/>
                </a:cubicBezTo>
                <a:cubicBezTo>
                  <a:pt x="4674310" y="-5056"/>
                  <a:pt x="5080160" y="-12181"/>
                  <a:pt x="5239512" y="0"/>
                </a:cubicBezTo>
                <a:cubicBezTo>
                  <a:pt x="5419031" y="-38513"/>
                  <a:pt x="5691629" y="2226"/>
                  <a:pt x="5843016" y="0"/>
                </a:cubicBezTo>
                <a:cubicBezTo>
                  <a:pt x="5978317" y="-40553"/>
                  <a:pt x="6314754" y="9782"/>
                  <a:pt x="6611112" y="0"/>
                </a:cubicBezTo>
                <a:cubicBezTo>
                  <a:pt x="6973004" y="-17646"/>
                  <a:pt x="7175490" y="18489"/>
                  <a:pt x="7461504" y="0"/>
                </a:cubicBezTo>
                <a:cubicBezTo>
                  <a:pt x="7746737" y="-34159"/>
                  <a:pt x="7962178" y="39853"/>
                  <a:pt x="8229600" y="0"/>
                </a:cubicBezTo>
                <a:cubicBezTo>
                  <a:pt x="8228815" y="6665"/>
                  <a:pt x="8229309" y="10133"/>
                  <a:pt x="8229600" y="13716"/>
                </a:cubicBezTo>
                <a:cubicBezTo>
                  <a:pt x="7944174" y="-33676"/>
                  <a:pt x="7795646" y="-38977"/>
                  <a:pt x="7461504" y="13716"/>
                </a:cubicBezTo>
                <a:cubicBezTo>
                  <a:pt x="7129776" y="46515"/>
                  <a:pt x="7082769" y="26874"/>
                  <a:pt x="6940296" y="13716"/>
                </a:cubicBezTo>
                <a:cubicBezTo>
                  <a:pt x="6799665" y="-20447"/>
                  <a:pt x="6652769" y="27211"/>
                  <a:pt x="6419088" y="13716"/>
                </a:cubicBezTo>
                <a:cubicBezTo>
                  <a:pt x="6143970" y="47703"/>
                  <a:pt x="5863165" y="-21103"/>
                  <a:pt x="5650992" y="13716"/>
                </a:cubicBezTo>
                <a:cubicBezTo>
                  <a:pt x="5419172" y="36034"/>
                  <a:pt x="5309448" y="-4977"/>
                  <a:pt x="5129784" y="13716"/>
                </a:cubicBezTo>
                <a:cubicBezTo>
                  <a:pt x="4947928" y="21451"/>
                  <a:pt x="4795021" y="1288"/>
                  <a:pt x="4690872" y="13716"/>
                </a:cubicBezTo>
                <a:cubicBezTo>
                  <a:pt x="4564358" y="-14151"/>
                  <a:pt x="4295485" y="-29852"/>
                  <a:pt x="4087368" y="13716"/>
                </a:cubicBezTo>
                <a:cubicBezTo>
                  <a:pt x="3871704" y="35834"/>
                  <a:pt x="3732927" y="-15470"/>
                  <a:pt x="3401568" y="13716"/>
                </a:cubicBezTo>
                <a:cubicBezTo>
                  <a:pt x="3075889" y="15088"/>
                  <a:pt x="3025898" y="39828"/>
                  <a:pt x="2798064" y="13716"/>
                </a:cubicBezTo>
                <a:cubicBezTo>
                  <a:pt x="2581856" y="-25441"/>
                  <a:pt x="2428311" y="-9472"/>
                  <a:pt x="2276856" y="13716"/>
                </a:cubicBezTo>
                <a:cubicBezTo>
                  <a:pt x="2098246" y="48711"/>
                  <a:pt x="1737531" y="51387"/>
                  <a:pt x="1426464" y="13716"/>
                </a:cubicBezTo>
                <a:cubicBezTo>
                  <a:pt x="1104708" y="21917"/>
                  <a:pt x="1006595" y="11356"/>
                  <a:pt x="740664" y="13716"/>
                </a:cubicBezTo>
                <a:cubicBezTo>
                  <a:pt x="480378" y="28512"/>
                  <a:pt x="202592" y="-16929"/>
                  <a:pt x="0" y="13716"/>
                </a:cubicBezTo>
                <a:cubicBezTo>
                  <a:pt x="244" y="8978"/>
                  <a:pt x="436" y="6414"/>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custGeom>
                    <a:avLst/>
                    <a:gdLst>
                      <a:gd name="connsiteX0" fmla="*/ 0 w 8229600"/>
                      <a:gd name="connsiteY0" fmla="*/ 0 h 13716"/>
                      <a:gd name="connsiteX1" fmla="*/ 521208 w 8229600"/>
                      <a:gd name="connsiteY1" fmla="*/ 0 h 13716"/>
                      <a:gd name="connsiteX2" fmla="*/ 1371600 w 8229600"/>
                      <a:gd name="connsiteY2" fmla="*/ 0 h 13716"/>
                      <a:gd name="connsiteX3" fmla="*/ 2221992 w 8229600"/>
                      <a:gd name="connsiteY3" fmla="*/ 0 h 13716"/>
                      <a:gd name="connsiteX4" fmla="*/ 3072384 w 8229600"/>
                      <a:gd name="connsiteY4" fmla="*/ 0 h 13716"/>
                      <a:gd name="connsiteX5" fmla="*/ 3511296 w 8229600"/>
                      <a:gd name="connsiteY5" fmla="*/ 0 h 13716"/>
                      <a:gd name="connsiteX6" fmla="*/ 4114800 w 8229600"/>
                      <a:gd name="connsiteY6" fmla="*/ 0 h 13716"/>
                      <a:gd name="connsiteX7" fmla="*/ 4553712 w 8229600"/>
                      <a:gd name="connsiteY7" fmla="*/ 0 h 13716"/>
                      <a:gd name="connsiteX8" fmla="*/ 5239512 w 8229600"/>
                      <a:gd name="connsiteY8" fmla="*/ 0 h 13716"/>
                      <a:gd name="connsiteX9" fmla="*/ 5843016 w 8229600"/>
                      <a:gd name="connsiteY9" fmla="*/ 0 h 13716"/>
                      <a:gd name="connsiteX10" fmla="*/ 6611112 w 8229600"/>
                      <a:gd name="connsiteY10" fmla="*/ 0 h 13716"/>
                      <a:gd name="connsiteX11" fmla="*/ 7461504 w 8229600"/>
                      <a:gd name="connsiteY11" fmla="*/ 0 h 13716"/>
                      <a:gd name="connsiteX12" fmla="*/ 8229600 w 8229600"/>
                      <a:gd name="connsiteY12" fmla="*/ 0 h 13716"/>
                      <a:gd name="connsiteX13" fmla="*/ 8229600 w 8229600"/>
                      <a:gd name="connsiteY13" fmla="*/ 13716 h 13716"/>
                      <a:gd name="connsiteX14" fmla="*/ 7461504 w 8229600"/>
                      <a:gd name="connsiteY14" fmla="*/ 13716 h 13716"/>
                      <a:gd name="connsiteX15" fmla="*/ 6940296 w 8229600"/>
                      <a:gd name="connsiteY15" fmla="*/ 13716 h 13716"/>
                      <a:gd name="connsiteX16" fmla="*/ 6419088 w 8229600"/>
                      <a:gd name="connsiteY16" fmla="*/ 13716 h 13716"/>
                      <a:gd name="connsiteX17" fmla="*/ 5650992 w 8229600"/>
                      <a:gd name="connsiteY17" fmla="*/ 13716 h 13716"/>
                      <a:gd name="connsiteX18" fmla="*/ 5129784 w 8229600"/>
                      <a:gd name="connsiteY18" fmla="*/ 13716 h 13716"/>
                      <a:gd name="connsiteX19" fmla="*/ 4690872 w 8229600"/>
                      <a:gd name="connsiteY19" fmla="*/ 13716 h 13716"/>
                      <a:gd name="connsiteX20" fmla="*/ 4087368 w 8229600"/>
                      <a:gd name="connsiteY20" fmla="*/ 13716 h 13716"/>
                      <a:gd name="connsiteX21" fmla="*/ 3401568 w 8229600"/>
                      <a:gd name="connsiteY21" fmla="*/ 13716 h 13716"/>
                      <a:gd name="connsiteX22" fmla="*/ 2798064 w 8229600"/>
                      <a:gd name="connsiteY22" fmla="*/ 13716 h 13716"/>
                      <a:gd name="connsiteX23" fmla="*/ 2276856 w 8229600"/>
                      <a:gd name="connsiteY23" fmla="*/ 13716 h 13716"/>
                      <a:gd name="connsiteX24" fmla="*/ 1426464 w 8229600"/>
                      <a:gd name="connsiteY24" fmla="*/ 13716 h 13716"/>
                      <a:gd name="connsiteX25" fmla="*/ 740664 w 8229600"/>
                      <a:gd name="connsiteY25" fmla="*/ 13716 h 13716"/>
                      <a:gd name="connsiteX26" fmla="*/ 0 w 8229600"/>
                      <a:gd name="connsiteY26" fmla="*/ 13716 h 13716"/>
                      <a:gd name="connsiteX27" fmla="*/ 0 w 8229600"/>
                      <a:gd name="connsiteY27"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3716"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9169" y="6566"/>
                          <a:pt x="8229218" y="9895"/>
                          <a:pt x="8229600" y="13716"/>
                        </a:cubicBezTo>
                        <a:cubicBezTo>
                          <a:pt x="7940706" y="-13865"/>
                          <a:pt x="7792584" y="-20581"/>
                          <a:pt x="7461504" y="13716"/>
                        </a:cubicBezTo>
                        <a:cubicBezTo>
                          <a:pt x="7130424" y="48013"/>
                          <a:pt x="7080072" y="39273"/>
                          <a:pt x="6940296" y="13716"/>
                        </a:cubicBezTo>
                        <a:cubicBezTo>
                          <a:pt x="6800520" y="-11841"/>
                          <a:pt x="6672872" y="22099"/>
                          <a:pt x="6419088" y="13716"/>
                        </a:cubicBezTo>
                        <a:cubicBezTo>
                          <a:pt x="6165304" y="5333"/>
                          <a:pt x="5869721" y="415"/>
                          <a:pt x="5650992" y="13716"/>
                        </a:cubicBezTo>
                        <a:cubicBezTo>
                          <a:pt x="5432263" y="27017"/>
                          <a:pt x="5308310" y="-1549"/>
                          <a:pt x="5129784" y="13716"/>
                        </a:cubicBezTo>
                        <a:cubicBezTo>
                          <a:pt x="4951258" y="28981"/>
                          <a:pt x="4799696" y="10785"/>
                          <a:pt x="4690872" y="13716"/>
                        </a:cubicBezTo>
                        <a:cubicBezTo>
                          <a:pt x="4582048" y="16647"/>
                          <a:pt x="4311124" y="-12408"/>
                          <a:pt x="4087368" y="13716"/>
                        </a:cubicBezTo>
                        <a:cubicBezTo>
                          <a:pt x="3863612" y="39840"/>
                          <a:pt x="3730288" y="8802"/>
                          <a:pt x="3401568" y="13716"/>
                        </a:cubicBezTo>
                        <a:cubicBezTo>
                          <a:pt x="3072848" y="18630"/>
                          <a:pt x="3020684" y="27853"/>
                          <a:pt x="2798064" y="13716"/>
                        </a:cubicBezTo>
                        <a:cubicBezTo>
                          <a:pt x="2575444" y="-421"/>
                          <a:pt x="2440915" y="-11924"/>
                          <a:pt x="2276856" y="13716"/>
                        </a:cubicBezTo>
                        <a:cubicBezTo>
                          <a:pt x="2112797" y="39356"/>
                          <a:pt x="1726502" y="-14132"/>
                          <a:pt x="1426464" y="13716"/>
                        </a:cubicBezTo>
                        <a:cubicBezTo>
                          <a:pt x="1126426" y="41564"/>
                          <a:pt x="992925" y="16444"/>
                          <a:pt x="740664" y="13716"/>
                        </a:cubicBezTo>
                        <a:cubicBezTo>
                          <a:pt x="488403" y="10988"/>
                          <a:pt x="195650" y="-20633"/>
                          <a:pt x="0" y="13716"/>
                        </a:cubicBezTo>
                        <a:cubicBezTo>
                          <a:pt x="120" y="8944"/>
                          <a:pt x="-32" y="6034"/>
                          <a:pt x="0" y="0"/>
                        </a:cubicBezTo>
                        <a:close/>
                      </a:path>
                      <a:path w="8229600" h="13716"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29365" y="6754"/>
                          <a:pt x="8229865" y="9234"/>
                          <a:pt x="8229600" y="13716"/>
                        </a:cubicBezTo>
                        <a:cubicBezTo>
                          <a:pt x="8075287" y="30482"/>
                          <a:pt x="7821366" y="17278"/>
                          <a:pt x="7626096" y="13716"/>
                        </a:cubicBezTo>
                        <a:cubicBezTo>
                          <a:pt x="7430826" y="10154"/>
                          <a:pt x="7320004" y="-14241"/>
                          <a:pt x="7022592" y="13716"/>
                        </a:cubicBezTo>
                        <a:cubicBezTo>
                          <a:pt x="6725180" y="41673"/>
                          <a:pt x="6348804" y="-18597"/>
                          <a:pt x="6172200" y="13716"/>
                        </a:cubicBezTo>
                        <a:cubicBezTo>
                          <a:pt x="5995596" y="46029"/>
                          <a:pt x="5788102" y="18318"/>
                          <a:pt x="5650992" y="13716"/>
                        </a:cubicBezTo>
                        <a:cubicBezTo>
                          <a:pt x="5513882" y="9114"/>
                          <a:pt x="5198399" y="24549"/>
                          <a:pt x="4882896" y="13716"/>
                        </a:cubicBezTo>
                        <a:cubicBezTo>
                          <a:pt x="4567393" y="2883"/>
                          <a:pt x="4557008" y="22393"/>
                          <a:pt x="4443984" y="13716"/>
                        </a:cubicBezTo>
                        <a:cubicBezTo>
                          <a:pt x="4330960" y="5039"/>
                          <a:pt x="4061674" y="24319"/>
                          <a:pt x="3758184" y="13716"/>
                        </a:cubicBezTo>
                        <a:cubicBezTo>
                          <a:pt x="3454694" y="3113"/>
                          <a:pt x="3380392" y="14547"/>
                          <a:pt x="3236976" y="13716"/>
                        </a:cubicBezTo>
                        <a:cubicBezTo>
                          <a:pt x="3093560" y="12885"/>
                          <a:pt x="2632116" y="33035"/>
                          <a:pt x="2386584" y="13716"/>
                        </a:cubicBezTo>
                        <a:cubicBezTo>
                          <a:pt x="2141052" y="-5603"/>
                          <a:pt x="2110884" y="24205"/>
                          <a:pt x="1947672" y="13716"/>
                        </a:cubicBezTo>
                        <a:cubicBezTo>
                          <a:pt x="1784460" y="3227"/>
                          <a:pt x="1535467" y="-4111"/>
                          <a:pt x="1261872" y="13716"/>
                        </a:cubicBezTo>
                        <a:cubicBezTo>
                          <a:pt x="988277" y="31543"/>
                          <a:pt x="1021096" y="5803"/>
                          <a:pt x="822960" y="13716"/>
                        </a:cubicBezTo>
                        <a:cubicBezTo>
                          <a:pt x="624824" y="21629"/>
                          <a:pt x="298309" y="-3289"/>
                          <a:pt x="0" y="13716"/>
                        </a:cubicBezTo>
                        <a:cubicBezTo>
                          <a:pt x="52" y="10594"/>
                          <a:pt x="386" y="5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429369" y="1553487"/>
            <a:ext cx="5035164" cy="3089379"/>
          </a:xfrm>
        </p:spPr>
        <p:txBody>
          <a:bodyPr vert="horz" lIns="91440" tIns="45720" rIns="91440" bIns="45720" rtlCol="0" anchor="t">
            <a:normAutofit/>
          </a:bodyPr>
          <a:lstStyle/>
          <a:p>
            <a:pPr marL="0" lvl="0" indent="-228600" defTabSz="914400">
              <a:lnSpc>
                <a:spcPct val="90000"/>
              </a:lnSpc>
              <a:buFont typeface="Arial" panose="020B0604020202020204" pitchFamily="34" charset="0"/>
              <a:buChar char="•"/>
            </a:pPr>
            <a:r>
              <a:rPr lang="en-US" sz="1700" dirty="0"/>
              <a:t>The ECB also creates a strong sense of urgency and it makes odd reporting and research choices.</a:t>
            </a:r>
          </a:p>
          <a:p>
            <a:pPr marL="0" lvl="0" indent="-228600" defTabSz="914400">
              <a:lnSpc>
                <a:spcPct val="90000"/>
              </a:lnSpc>
              <a:buFont typeface="Arial" panose="020B0604020202020204" pitchFamily="34" charset="0"/>
              <a:buChar char="•"/>
            </a:pPr>
            <a:endParaRPr lang="en-US" sz="1700" dirty="0"/>
          </a:p>
          <a:p>
            <a:pPr lvl="0" indent="-228600" defTabSz="914400">
              <a:lnSpc>
                <a:spcPct val="90000"/>
              </a:lnSpc>
              <a:buFont typeface="Arial" panose="020B0604020202020204" pitchFamily="34" charset="0"/>
              <a:buChar char="•"/>
            </a:pPr>
            <a:r>
              <a:rPr lang="en-US" sz="1700" dirty="0">
                <a:hlinkClick r:id="rId2"/>
              </a:rPr>
              <a:t>ECB 2022 climate risk stress test: </a:t>
            </a:r>
            <a:r>
              <a:rPr lang="en-US" sz="1700" dirty="0"/>
              <a:t>Projection of €70bn of aggregate losses on a sum of €25tn of assets.</a:t>
            </a:r>
          </a:p>
          <a:p>
            <a:pPr lvl="0" indent="-228600" defTabSz="914400">
              <a:lnSpc>
                <a:spcPct val="90000"/>
              </a:lnSpc>
              <a:buFont typeface="Arial" panose="020B0604020202020204" pitchFamily="34" charset="0"/>
              <a:buChar char="•"/>
            </a:pPr>
            <a:endParaRPr lang="en-US" sz="1700" dirty="0"/>
          </a:p>
          <a:p>
            <a:pPr lvl="0" indent="-228600" defTabSz="914400">
              <a:lnSpc>
                <a:spcPct val="90000"/>
              </a:lnSpc>
              <a:buFont typeface="Arial" panose="020B0604020202020204" pitchFamily="34" charset="0"/>
              <a:buChar char="•"/>
            </a:pPr>
            <a:r>
              <a:rPr lang="en-US" sz="1700" dirty="0"/>
              <a:t>Note also the picture from an earlier </a:t>
            </a:r>
            <a:r>
              <a:rPr lang="en-US" sz="1700" dirty="0">
                <a:hlinkClick r:id="rId3"/>
              </a:rPr>
              <a:t>ECB climate stress test document</a:t>
            </a:r>
            <a:r>
              <a:rPr lang="en-US" sz="1700" dirty="0"/>
              <a:t>:</a:t>
            </a:r>
          </a:p>
        </p:txBody>
      </p:sp>
      <p:pic>
        <p:nvPicPr>
          <p:cNvPr id="7170" name="Picture 2" descr="247">
            <a:extLst>
              <a:ext uri="{FF2B5EF4-FFF2-40B4-BE49-F238E27FC236}">
                <a16:creationId xmlns:a16="http://schemas.microsoft.com/office/drawing/2014/main" id="{D2F96E15-71E5-BC2F-6C20-D0836A6B89C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710" r="-5" b="-5"/>
          <a:stretch/>
        </p:blipFill>
        <p:spPr bwMode="auto">
          <a:xfrm>
            <a:off x="5756743" y="1570482"/>
            <a:ext cx="2955798" cy="30723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273843"/>
            <a:ext cx="7886700" cy="994173"/>
          </a:xfrm>
        </p:spPr>
        <p:txBody>
          <a:bodyPr>
            <a:normAutofit/>
          </a:bodyPr>
          <a:lstStyle/>
          <a:p>
            <a:pPr marL="0" lvl="0" indent="0">
              <a:buNone/>
            </a:pPr>
            <a:r>
              <a:rPr lang="en-NZ" sz="3800"/>
              <a:t>Much ado about Pillar 1, but note IFRS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447038"/>
            <a:ext cx="7886700" cy="3188970"/>
          </a:xfrm>
        </p:spPr>
        <p:txBody>
          <a:bodyPr>
            <a:normAutofit/>
          </a:bodyPr>
          <a:lstStyle/>
          <a:p>
            <a:pPr lvl="0"/>
            <a:r>
              <a:rPr lang="en-NZ" sz="1700"/>
              <a:t>IFRS</a:t>
            </a:r>
          </a:p>
          <a:p>
            <a:pPr lvl="1"/>
            <a:r>
              <a:rPr lang="en-NZ" sz="1700"/>
              <a:t>Stranded assets will at some point affect the bottom line, resulting in lower capital.</a:t>
            </a:r>
          </a:p>
          <a:p>
            <a:pPr lvl="1"/>
            <a:r>
              <a:rPr lang="en-NZ" sz="1700"/>
              <a:t>See </a:t>
            </a:r>
            <a:r>
              <a:rPr lang="en-NZ" sz="1700">
                <a:hlinkClick r:id="rId2"/>
              </a:rPr>
              <a:t>Rabobank in 2022</a:t>
            </a:r>
            <a:r>
              <a:rPr lang="en-NZ" sz="1700"/>
              <a:t>: “The share of stage 2 exposures increased to 8.4%, on June 30, 2022, due to the classification of some sectors as vulnerable … and after the Dutch government published its nitrogen policy approach.”</a:t>
            </a:r>
          </a:p>
          <a:p>
            <a:pPr lvl="0"/>
            <a:r>
              <a:rPr lang="en-NZ" sz="1700"/>
              <a:t>ISSB</a:t>
            </a:r>
          </a:p>
          <a:p>
            <a:pPr lvl="1"/>
            <a:r>
              <a:rPr lang="en-NZ" sz="1700"/>
              <a:t>“The Basel Committee welcomes the IFRS Foundation’s establishment of the International Sustainability Standards Board”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273843"/>
            <a:ext cx="7886700" cy="994173"/>
          </a:xfrm>
        </p:spPr>
        <p:txBody>
          <a:bodyPr>
            <a:normAutofit/>
          </a:bodyPr>
          <a:lstStyle/>
          <a:p>
            <a:pPr marL="0" lvl="0" indent="0">
              <a:buNone/>
            </a:pPr>
            <a:r>
              <a:rPr lang="en-NZ" sz="4100"/>
              <a:t>Wrapping up</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447038"/>
            <a:ext cx="7886700" cy="3188970"/>
          </a:xfrm>
        </p:spPr>
        <p:txBody>
          <a:bodyPr>
            <a:normAutofit/>
          </a:bodyPr>
          <a:lstStyle/>
          <a:p>
            <a:pPr lvl="0"/>
            <a:r>
              <a:rPr lang="en-NZ" sz="1700"/>
              <a:t>Pillar 1: Minimum Capital Requirements - most powerful tool</a:t>
            </a:r>
          </a:p>
          <a:p>
            <a:pPr lvl="1"/>
            <a:r>
              <a:rPr lang="en-NZ" sz="1700"/>
              <a:t>But untouchable for now.</a:t>
            </a:r>
          </a:p>
          <a:p>
            <a:pPr lvl="0"/>
            <a:r>
              <a:rPr lang="en-NZ" sz="1700"/>
              <a:t>Pillar 2: Supervisory Review Process</a:t>
            </a:r>
          </a:p>
          <a:p>
            <a:pPr lvl="1"/>
            <a:r>
              <a:rPr lang="en-NZ" sz="1700"/>
              <a:t>Bank supervisors tread carefully, unless Pillar 2 used for covering material climate-related financial risks (BOE), while ECB appears to use Pillar 2 to discipline banks.</a:t>
            </a:r>
          </a:p>
          <a:p>
            <a:pPr lvl="0"/>
            <a:r>
              <a:rPr lang="en-NZ" sz="1700"/>
              <a:t>Pillar 3: Disclosures - popular, but “You cannot talk yourself out of s..t you acted yourself into.”</a:t>
            </a:r>
          </a:p>
          <a:p>
            <a:pPr marL="0" lvl="0" indent="0">
              <a:buNone/>
            </a:pPr>
            <a:r>
              <a:rPr lang="en-NZ" sz="1700"/>
              <a:t>Europe takes the lead, but global regulators may want to promote the importance of IFRS and ISSB.</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6" name="Rectangle 206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20">
            <a:extLst>
              <a:ext uri="{FF2B5EF4-FFF2-40B4-BE49-F238E27FC236}">
                <a16:creationId xmlns:a16="http://schemas.microsoft.com/office/drawing/2014/main" id="{56272DFA-9F4A-017E-697C-91F4EF893AA1}"/>
              </a:ext>
            </a:extLst>
          </p:cNvPr>
          <p:cNvSpPr>
            <a:spLocks noGrp="1"/>
          </p:cNvSpPr>
          <p:nvPr>
            <p:ph type="title"/>
          </p:nvPr>
        </p:nvSpPr>
        <p:spPr>
          <a:xfrm>
            <a:off x="473202" y="479640"/>
            <a:ext cx="2571750" cy="1289304"/>
          </a:xfrm>
        </p:spPr>
        <p:txBody>
          <a:bodyPr vert="horz" lIns="91440" tIns="45720" rIns="91440" bIns="45720" rtlCol="0" anchor="b">
            <a:normAutofit/>
          </a:bodyPr>
          <a:lstStyle/>
          <a:p>
            <a:pPr algn="l" defTabSz="914400">
              <a:lnSpc>
                <a:spcPct val="90000"/>
              </a:lnSpc>
            </a:pPr>
            <a:r>
              <a:rPr lang="en-US" sz="2900" kern="1200" dirty="0">
                <a:solidFill>
                  <a:schemeClr val="tx1"/>
                </a:solidFill>
                <a:latin typeface="+mj-lt"/>
                <a:ea typeface="+mj-ea"/>
                <a:cs typeface="+mj-cs"/>
              </a:rPr>
              <a:t>The Good, the Bad and the Ugly …</a:t>
            </a:r>
          </a:p>
        </p:txBody>
      </p:sp>
      <p:sp>
        <p:nvSpPr>
          <p:cNvPr id="2067"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930317"/>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22">
            <a:extLst>
              <a:ext uri="{FF2B5EF4-FFF2-40B4-BE49-F238E27FC236}">
                <a16:creationId xmlns:a16="http://schemas.microsoft.com/office/drawing/2014/main" id="{0B940CD0-4644-BA08-7BD2-2427634FF545}"/>
              </a:ext>
            </a:extLst>
          </p:cNvPr>
          <p:cNvSpPr>
            <a:spLocks noGrp="1"/>
          </p:cNvSpPr>
          <p:nvPr>
            <p:ph sz="half" idx="1"/>
          </p:nvPr>
        </p:nvSpPr>
        <p:spPr>
          <a:xfrm>
            <a:off x="473202" y="2105406"/>
            <a:ext cx="2571750" cy="2558034"/>
          </a:xfrm>
        </p:spPr>
        <p:txBody>
          <a:bodyPr vert="horz" lIns="91440" tIns="45720" rIns="91440" bIns="45720" rtlCol="0" anchor="t">
            <a:normAutofit/>
          </a:bodyPr>
          <a:lstStyle/>
          <a:p>
            <a:pPr lvl="0" indent="-228600" defTabSz="914400">
              <a:lnSpc>
                <a:spcPct val="90000"/>
              </a:lnSpc>
              <a:buFont typeface="Arial" panose="020B0604020202020204" pitchFamily="34" charset="0"/>
              <a:buChar char="•"/>
            </a:pPr>
            <a:r>
              <a:rPr lang="en-US" sz="1600" dirty="0"/>
              <a:t>The Basel bank supervision approach:</a:t>
            </a:r>
          </a:p>
          <a:p>
            <a:pPr lvl="1" indent="-228600" defTabSz="914400">
              <a:lnSpc>
                <a:spcPct val="90000"/>
              </a:lnSpc>
              <a:buFont typeface="Arial" panose="020B0604020202020204" pitchFamily="34" charset="0"/>
              <a:buChar char="•"/>
            </a:pPr>
            <a:r>
              <a:rPr lang="en-US" sz="1600" dirty="0"/>
              <a:t>Pillar 1: Minimum Capital Requirements</a:t>
            </a:r>
          </a:p>
          <a:p>
            <a:pPr lvl="1" indent="-228600" defTabSz="914400">
              <a:lnSpc>
                <a:spcPct val="90000"/>
              </a:lnSpc>
              <a:buFont typeface="Arial" panose="020B0604020202020204" pitchFamily="34" charset="0"/>
              <a:buChar char="•"/>
            </a:pPr>
            <a:r>
              <a:rPr lang="en-US" sz="1600" dirty="0"/>
              <a:t>Pillar 2: Supervisory Review Process</a:t>
            </a:r>
          </a:p>
          <a:p>
            <a:pPr lvl="1" indent="-228600" defTabSz="914400">
              <a:lnSpc>
                <a:spcPct val="90000"/>
              </a:lnSpc>
              <a:buFont typeface="Arial" panose="020B0604020202020204" pitchFamily="34" charset="0"/>
              <a:buChar char="•"/>
            </a:pPr>
            <a:r>
              <a:rPr lang="en-US" sz="1600" dirty="0"/>
              <a:t>Pillar 3: Disclosures, Market Discipline</a:t>
            </a:r>
          </a:p>
          <a:p>
            <a:pPr indent="-228600" defTabSz="914400">
              <a:lnSpc>
                <a:spcPct val="90000"/>
              </a:lnSpc>
              <a:buFont typeface="Arial" panose="020B0604020202020204" pitchFamily="34" charset="0"/>
              <a:buChar char="•"/>
            </a:pPr>
            <a:endParaRPr lang="en-US" sz="1600" dirty="0"/>
          </a:p>
        </p:txBody>
      </p:sp>
      <p:pic>
        <p:nvPicPr>
          <p:cNvPr id="2050" name="Picture 2" descr="GBU">
            <a:extLst>
              <a:ext uri="{FF2B5EF4-FFF2-40B4-BE49-F238E27FC236}">
                <a16:creationId xmlns:a16="http://schemas.microsoft.com/office/drawing/2014/main" id="{0E723CCA-77E0-04D9-ADCA-8218CBF1F122}"/>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l="12273" r="12499"/>
          <a:stretch/>
        </p:blipFill>
        <p:spPr bwMode="auto">
          <a:xfrm>
            <a:off x="3981568" y="480060"/>
            <a:ext cx="4196097" cy="41833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2" name="Rectangle 307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479640"/>
            <a:ext cx="2571750" cy="1289304"/>
          </a:xfrm>
        </p:spPr>
        <p:txBody>
          <a:bodyPr anchor="b">
            <a:normAutofit/>
          </a:bodyPr>
          <a:lstStyle/>
          <a:p>
            <a:pPr marL="0" lvl="0" indent="0">
              <a:lnSpc>
                <a:spcPct val="90000"/>
              </a:lnSpc>
              <a:buNone/>
            </a:pPr>
            <a:r>
              <a:rPr lang="en-NZ" sz="3500"/>
              <a:t>BCBS membership</a:t>
            </a:r>
          </a:p>
        </p:txBody>
      </p:sp>
      <p:sp>
        <p:nvSpPr>
          <p:cNvPr id="309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930317"/>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73201" y="2105406"/>
            <a:ext cx="3135537" cy="2558034"/>
          </a:xfrm>
        </p:spPr>
        <p:txBody>
          <a:bodyPr anchor="t">
            <a:normAutofit/>
          </a:bodyPr>
          <a:lstStyle/>
          <a:p>
            <a:pPr marL="0" lvl="0" indent="0">
              <a:lnSpc>
                <a:spcPct val="90000"/>
              </a:lnSpc>
              <a:buNone/>
            </a:pPr>
            <a:r>
              <a:rPr lang="en-NZ" sz="1700" dirty="0"/>
              <a:t>Dominant players are:</a:t>
            </a:r>
          </a:p>
          <a:p>
            <a:pPr lvl="0">
              <a:lnSpc>
                <a:spcPct val="90000"/>
              </a:lnSpc>
            </a:pPr>
            <a:r>
              <a:rPr lang="en-NZ" sz="1700" dirty="0"/>
              <a:t>Europe: ten countries + ECB, and ECB-SSM. EBA and EC are observers.</a:t>
            </a:r>
          </a:p>
          <a:p>
            <a:pPr lvl="0">
              <a:lnSpc>
                <a:spcPct val="90000"/>
              </a:lnSpc>
            </a:pPr>
            <a:r>
              <a:rPr lang="en-NZ" sz="1700" dirty="0"/>
              <a:t>The </a:t>
            </a:r>
            <a:r>
              <a:rPr lang="en-NZ" sz="1700" b="1" dirty="0"/>
              <a:t>United</a:t>
            </a:r>
            <a:r>
              <a:rPr lang="en-NZ" sz="1700" dirty="0"/>
              <a:t> States: four agencies.</a:t>
            </a:r>
          </a:p>
          <a:p>
            <a:pPr lvl="0">
              <a:lnSpc>
                <a:spcPct val="90000"/>
              </a:lnSpc>
            </a:pPr>
            <a:r>
              <a:rPr lang="en-NZ" sz="1700" dirty="0"/>
              <a:t>(I grouped Hong Kong SAR with China.)</a:t>
            </a:r>
          </a:p>
          <a:p>
            <a:pPr marL="0" lvl="0" indent="0">
              <a:lnSpc>
                <a:spcPct val="90000"/>
              </a:lnSpc>
              <a:buNone/>
            </a:pPr>
            <a:endParaRPr lang="en-NZ" sz="1700" dirty="0"/>
          </a:p>
        </p:txBody>
      </p:sp>
      <p:pic>
        <p:nvPicPr>
          <p:cNvPr id="3074" name="Picture 2" descr="GBU">
            <a:extLst>
              <a:ext uri="{FF2B5EF4-FFF2-40B4-BE49-F238E27FC236}">
                <a16:creationId xmlns:a16="http://schemas.microsoft.com/office/drawing/2014/main" id="{45463FA2-588B-3327-E691-119730806C3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490722" y="1523247"/>
            <a:ext cx="5177790" cy="20970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7" name="Rectangle 4106">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192024"/>
            <a:ext cx="7879842" cy="761238"/>
          </a:xfrm>
        </p:spPr>
        <p:txBody>
          <a:bodyPr vert="horz" lIns="91440" tIns="45720" rIns="91440" bIns="45720" rtlCol="0" anchor="b">
            <a:normAutofit/>
          </a:bodyPr>
          <a:lstStyle/>
          <a:p>
            <a:pPr marL="0" lvl="0" indent="0" algn="l" defTabSz="914400">
              <a:lnSpc>
                <a:spcPct val="90000"/>
              </a:lnSpc>
            </a:pPr>
            <a:r>
              <a:rPr lang="en-US" sz="4400" kern="1200">
                <a:solidFill>
                  <a:schemeClr val="tx1"/>
                </a:solidFill>
                <a:latin typeface="+mj-lt"/>
                <a:ea typeface="+mj-ea"/>
                <a:cs typeface="+mj-cs"/>
              </a:rPr>
              <a:t>A dominant player: Europe</a:t>
            </a:r>
          </a:p>
        </p:txBody>
      </p:sp>
      <p:sp>
        <p:nvSpPr>
          <p:cNvPr id="4109" name="Rectangle 4108">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464" y="1225876"/>
            <a:ext cx="7838694"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11" name="Rectangle 4110">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30936" y="1153632"/>
            <a:ext cx="1405092" cy="823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p:cNvSpPr>
          <p:nvPr/>
        </p:nvSpPr>
        <p:spPr>
          <a:xfrm>
            <a:off x="649464" y="1321952"/>
            <a:ext cx="4768323" cy="3370710"/>
          </a:xfrm>
          <a:prstGeom prst="rect">
            <a:avLst/>
          </a:prstGeom>
        </p:spPr>
        <p:txBody>
          <a:bodyPr>
            <a:normAutofit/>
          </a:bodyPr>
          <a:lstStyle/>
          <a:p>
            <a:pPr defTabSz="361188">
              <a:spcAft>
                <a:spcPts val="600"/>
              </a:spcAft>
            </a:pPr>
            <a:r>
              <a:rPr sz="1600" kern="1200" dirty="0">
                <a:solidFill>
                  <a:schemeClr val="tx1"/>
                </a:solidFill>
                <a:latin typeface="+mn-lt"/>
                <a:ea typeface="+mn-ea"/>
                <a:cs typeface="+mn-cs"/>
              </a:rPr>
              <a:t>The EU does a lot in this space, in particular regarding disclosures:</a:t>
            </a:r>
          </a:p>
          <a:p>
            <a:pPr defTabSz="361188">
              <a:spcAft>
                <a:spcPts val="600"/>
              </a:spcAft>
            </a:pPr>
            <a:r>
              <a:rPr sz="1600" kern="1200" dirty="0">
                <a:solidFill>
                  <a:schemeClr val="tx1"/>
                </a:solidFill>
                <a:latin typeface="+mn-lt"/>
                <a:ea typeface="+mn-ea"/>
                <a:cs typeface="+mn-cs"/>
              </a:rPr>
              <a:t>See the EBA’s </a:t>
            </a:r>
            <a:r>
              <a:rPr sz="1600" kern="1200" dirty="0">
                <a:solidFill>
                  <a:schemeClr val="tx1"/>
                </a:solidFill>
                <a:latin typeface="+mn-lt"/>
                <a:ea typeface="+mn-ea"/>
                <a:cs typeface="+mn-cs"/>
                <a:hlinkClick r:id="rId2"/>
              </a:rPr>
              <a:t>Pillar 3 ESG ITS</a:t>
            </a:r>
            <a:r>
              <a:rPr sz="1600" kern="1200" dirty="0">
                <a:solidFill>
                  <a:schemeClr val="tx1"/>
                </a:solidFill>
                <a:latin typeface="+mn-lt"/>
                <a:ea typeface="+mn-ea"/>
                <a:cs typeface="+mn-cs"/>
              </a:rPr>
              <a:t> (Article 449a of the </a:t>
            </a:r>
            <a:r>
              <a:rPr sz="1600" kern="1200" dirty="0">
                <a:solidFill>
                  <a:schemeClr val="tx1"/>
                </a:solidFill>
                <a:latin typeface="+mn-lt"/>
                <a:ea typeface="+mn-ea"/>
                <a:cs typeface="+mn-cs"/>
                <a:hlinkClick r:id="rId3"/>
              </a:rPr>
              <a:t>CRR</a:t>
            </a:r>
            <a:r>
              <a:rPr sz="1600" kern="1200" dirty="0">
                <a:solidFill>
                  <a:schemeClr val="tx1"/>
                </a:solidFill>
                <a:latin typeface="+mn-lt"/>
                <a:ea typeface="+mn-ea"/>
                <a:cs typeface="+mn-cs"/>
              </a:rPr>
              <a:t>).</a:t>
            </a:r>
          </a:p>
          <a:p>
            <a:pPr marL="361188" lvl="1" defTabSz="361188">
              <a:spcAft>
                <a:spcPts val="600"/>
              </a:spcAft>
            </a:pPr>
            <a:r>
              <a:rPr sz="1100" kern="1200" dirty="0">
                <a:solidFill>
                  <a:schemeClr val="tx1"/>
                </a:solidFill>
                <a:latin typeface="+mn-lt"/>
                <a:ea typeface="+mn-ea"/>
                <a:cs typeface="+mn-cs"/>
              </a:rPr>
              <a:t>Part of wider </a:t>
            </a:r>
            <a:r>
              <a:rPr sz="1100" kern="1200" dirty="0">
                <a:solidFill>
                  <a:schemeClr val="tx1"/>
                </a:solidFill>
                <a:latin typeface="+mn-lt"/>
                <a:ea typeface="+mn-ea"/>
                <a:cs typeface="+mn-cs"/>
                <a:hlinkClick r:id="rId4"/>
              </a:rPr>
              <a:t>EU disclosure initiatives</a:t>
            </a:r>
            <a:r>
              <a:rPr sz="1100" kern="1200" dirty="0">
                <a:solidFill>
                  <a:schemeClr val="tx1"/>
                </a:solidFill>
                <a:latin typeface="+mn-lt"/>
                <a:ea typeface="+mn-ea"/>
                <a:cs typeface="+mn-cs"/>
              </a:rPr>
              <a:t>.</a:t>
            </a:r>
          </a:p>
          <a:p>
            <a:pPr marL="361188" lvl="1" defTabSz="361188">
              <a:spcAft>
                <a:spcPts val="600"/>
              </a:spcAft>
            </a:pPr>
            <a:r>
              <a:rPr sz="1100" kern="1200" dirty="0">
                <a:solidFill>
                  <a:schemeClr val="tx1"/>
                </a:solidFill>
                <a:latin typeface="+mn-lt"/>
                <a:ea typeface="+mn-ea"/>
                <a:cs typeface="+mn-cs"/>
              </a:rPr>
              <a:t>Neatly summarized in </a:t>
            </a:r>
            <a:r>
              <a:rPr sz="1100" kern="1200" dirty="0">
                <a:solidFill>
                  <a:schemeClr val="tx1"/>
                </a:solidFill>
                <a:latin typeface="+mn-lt"/>
                <a:ea typeface="+mn-ea"/>
                <a:cs typeface="+mn-cs"/>
                <a:hlinkClick r:id="rId5"/>
              </a:rPr>
              <a:t>this graph</a:t>
            </a:r>
            <a:r>
              <a:rPr sz="1100" kern="1200" dirty="0">
                <a:solidFill>
                  <a:schemeClr val="tx1"/>
                </a:solidFill>
                <a:latin typeface="+mn-lt"/>
                <a:ea typeface="+mn-ea"/>
                <a:cs typeface="+mn-cs"/>
              </a:rPr>
              <a:t>.</a:t>
            </a:r>
          </a:p>
          <a:p>
            <a:pPr defTabSz="361188">
              <a:spcAft>
                <a:spcPts val="600"/>
              </a:spcAft>
            </a:pPr>
            <a:r>
              <a:rPr sz="1600" kern="1200" dirty="0">
                <a:solidFill>
                  <a:schemeClr val="tx1"/>
                </a:solidFill>
                <a:latin typeface="+mn-lt"/>
                <a:ea typeface="+mn-ea"/>
                <a:cs typeface="+mn-cs"/>
              </a:rPr>
              <a:t>Time-lines:</a:t>
            </a:r>
          </a:p>
          <a:p>
            <a:pPr marL="361188" lvl="1" defTabSz="361188">
              <a:spcAft>
                <a:spcPts val="600"/>
              </a:spcAft>
            </a:pPr>
            <a:r>
              <a:rPr sz="1100" kern="1200" dirty="0">
                <a:solidFill>
                  <a:schemeClr val="tx1"/>
                </a:solidFill>
                <a:latin typeface="+mn-lt"/>
                <a:ea typeface="+mn-ea"/>
                <a:cs typeface="+mn-cs"/>
              </a:rPr>
              <a:t>First disclosure reference date as of 31 December 2022.</a:t>
            </a:r>
          </a:p>
          <a:p>
            <a:pPr marL="361188" lvl="1" defTabSz="361188">
              <a:spcAft>
                <a:spcPts val="600"/>
              </a:spcAft>
            </a:pPr>
            <a:r>
              <a:rPr sz="1100" kern="1200" dirty="0">
                <a:solidFill>
                  <a:schemeClr val="tx1"/>
                </a:solidFill>
                <a:latin typeface="+mn-lt"/>
                <a:ea typeface="+mn-ea"/>
                <a:cs typeface="+mn-cs"/>
              </a:rPr>
              <a:t>Phase-in period until June 2024 for Scope 3 emissions and alignment metrics.</a:t>
            </a:r>
          </a:p>
          <a:p>
            <a:pPr marL="361188" lvl="1" defTabSz="361188">
              <a:spcAft>
                <a:spcPts val="600"/>
              </a:spcAft>
            </a:pPr>
            <a:r>
              <a:rPr sz="1100" kern="1200" dirty="0">
                <a:solidFill>
                  <a:schemeClr val="tx1"/>
                </a:solidFill>
                <a:latin typeface="+mn-lt"/>
                <a:ea typeface="+mn-ea"/>
                <a:cs typeface="+mn-cs"/>
              </a:rPr>
              <a:t>The disclosure of information on the GAR will start to apply in 2024 for data as of end 2023.</a:t>
            </a:r>
            <a:endParaRPr dirty="0"/>
          </a:p>
        </p:txBody>
      </p:sp>
      <p:sp>
        <p:nvSpPr>
          <p:cNvPr id="4" name="Content Placeholder 3"/>
          <p:cNvSpPr>
            <a:spLocks/>
          </p:cNvSpPr>
          <p:nvPr/>
        </p:nvSpPr>
        <p:spPr>
          <a:xfrm>
            <a:off x="4602448" y="1656320"/>
            <a:ext cx="3227424" cy="2712673"/>
          </a:xfrm>
          <a:prstGeom prst="rect">
            <a:avLst/>
          </a:prstGeom>
        </p:spPr>
        <p:txBody>
          <a:bodyPr>
            <a:normAutofit/>
          </a:bodyPr>
          <a:lstStyle/>
          <a:p>
            <a:pPr defTabSz="361188">
              <a:spcAft>
                <a:spcPts val="600"/>
              </a:spcAft>
            </a:pPr>
            <a:endParaRPr sz="1422" kern="1200">
              <a:solidFill>
                <a:schemeClr val="tx1"/>
              </a:solidFill>
              <a:latin typeface="+mn-lt"/>
              <a:ea typeface="+mn-ea"/>
              <a:cs typeface="+mn-cs"/>
            </a:endParaRPr>
          </a:p>
          <a:p>
            <a:pPr marL="0" lvl="0" indent="0">
              <a:spcAft>
                <a:spcPts val="600"/>
              </a:spcAft>
              <a:buNone/>
            </a:pPr>
            <a:endParaRPr/>
          </a:p>
        </p:txBody>
      </p:sp>
      <p:pic>
        <p:nvPicPr>
          <p:cNvPr id="4098" name="Picture 2" descr="EBA1">
            <a:extLst>
              <a:ext uri="{FF2B5EF4-FFF2-40B4-BE49-F238E27FC236}">
                <a16:creationId xmlns:a16="http://schemas.microsoft.com/office/drawing/2014/main" id="{B6D33B20-21FE-7DA4-7DED-D82A5FE7FE4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78682" y="1444699"/>
            <a:ext cx="2412085" cy="180197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EBA1">
            <a:extLst>
              <a:ext uri="{FF2B5EF4-FFF2-40B4-BE49-F238E27FC236}">
                <a16:creationId xmlns:a16="http://schemas.microsoft.com/office/drawing/2014/main" id="{1D390663-EAC9-EFB1-12D8-69025A39485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78682" y="3335291"/>
            <a:ext cx="2351190" cy="13775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273843"/>
            <a:ext cx="7886700" cy="994173"/>
          </a:xfrm>
        </p:spPr>
        <p:txBody>
          <a:bodyPr>
            <a:normAutofit/>
          </a:bodyPr>
          <a:lstStyle/>
          <a:p>
            <a:pPr marL="0" lvl="0" indent="0">
              <a:buNone/>
            </a:pPr>
            <a:r>
              <a:rPr lang="en-NZ" sz="4100"/>
              <a:t>The ambitious ECB</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447038"/>
            <a:ext cx="7886700" cy="3188970"/>
          </a:xfrm>
        </p:spPr>
        <p:txBody>
          <a:bodyPr>
            <a:normAutofit lnSpcReduction="10000"/>
          </a:bodyPr>
          <a:lstStyle/>
          <a:p>
            <a:pPr marL="0" lvl="0" indent="0">
              <a:lnSpc>
                <a:spcPct val="90000"/>
              </a:lnSpc>
              <a:buNone/>
            </a:pPr>
            <a:r>
              <a:rPr lang="en-NZ" sz="1400" dirty="0"/>
              <a:t>Important document: </a:t>
            </a:r>
            <a:r>
              <a:rPr lang="en-NZ" sz="1400" i="1" dirty="0"/>
              <a:t>Guide on climate-related and environmental risks</a:t>
            </a:r>
            <a:r>
              <a:rPr lang="en-NZ" sz="1400" dirty="0"/>
              <a:t>, which includes supervisory </a:t>
            </a:r>
            <a:r>
              <a:rPr lang="en-NZ" sz="1400" dirty="0">
                <a:hlinkClick r:id="rId2"/>
              </a:rPr>
              <a:t>expectations</a:t>
            </a:r>
            <a:r>
              <a:rPr lang="en-NZ" sz="1400" dirty="0"/>
              <a:t> to banks (2020).</a:t>
            </a:r>
          </a:p>
          <a:p>
            <a:pPr marL="0" lvl="0" indent="0">
              <a:lnSpc>
                <a:spcPct val="90000"/>
              </a:lnSpc>
              <a:buNone/>
            </a:pPr>
            <a:endParaRPr lang="en-NZ" sz="1400" dirty="0"/>
          </a:p>
          <a:p>
            <a:pPr marL="0" lvl="0" indent="0">
              <a:lnSpc>
                <a:spcPct val="90000"/>
              </a:lnSpc>
              <a:buNone/>
            </a:pPr>
            <a:r>
              <a:rPr lang="en-NZ" sz="1400" dirty="0"/>
              <a:t>Following the </a:t>
            </a:r>
            <a:r>
              <a:rPr lang="en-NZ" sz="1400" dirty="0">
                <a:hlinkClick r:id="rId3"/>
              </a:rPr>
              <a:t>November 2022 thematic review</a:t>
            </a:r>
            <a:r>
              <a:rPr lang="en-NZ" sz="1400" dirty="0"/>
              <a:t>, banks should, by end of 2024:</a:t>
            </a:r>
          </a:p>
          <a:p>
            <a:pPr marL="685800" lvl="1" indent="-342900">
              <a:lnSpc>
                <a:spcPct val="90000"/>
              </a:lnSpc>
              <a:buAutoNum type="arabicPeriod"/>
            </a:pPr>
            <a:r>
              <a:rPr lang="en-NZ" sz="1400" dirty="0"/>
              <a:t>Adequately categorise climate and environmental risks and to conduct a full assessment of their impact on the banks’ activities by March 2023 at the latest.</a:t>
            </a:r>
          </a:p>
          <a:p>
            <a:pPr marL="685800" lvl="1" indent="-342900">
              <a:lnSpc>
                <a:spcPct val="90000"/>
              </a:lnSpc>
              <a:buAutoNum type="arabicPeriod"/>
            </a:pPr>
            <a:r>
              <a:rPr lang="en-NZ" sz="1400" dirty="0"/>
              <a:t>At the latest by the end of 2023, include climate and environmental risks in their governance, strategy and risk management.</a:t>
            </a:r>
          </a:p>
          <a:p>
            <a:pPr marL="685800" lvl="1" indent="-342900">
              <a:lnSpc>
                <a:spcPct val="90000"/>
              </a:lnSpc>
              <a:buAutoNum type="arabicPeriod"/>
            </a:pPr>
            <a:r>
              <a:rPr lang="en-NZ" sz="1400" dirty="0"/>
              <a:t>By the end of 2024 meet all remaining supervisory expectations on climate and environmental risks outlined in 2020, including full integration in the Internal Capital Adequacy Assessment Process (ICAAP) and stress testing.</a:t>
            </a:r>
          </a:p>
          <a:p>
            <a:pPr marL="685800" lvl="1" indent="-342900">
              <a:lnSpc>
                <a:spcPct val="90000"/>
              </a:lnSpc>
              <a:buAutoNum type="arabicPeriod"/>
            </a:pPr>
            <a:endParaRPr lang="en-NZ" sz="1400" dirty="0"/>
          </a:p>
          <a:p>
            <a:pPr marL="0" lvl="0" indent="0">
              <a:lnSpc>
                <a:spcPct val="90000"/>
              </a:lnSpc>
              <a:buNone/>
            </a:pPr>
            <a:r>
              <a:rPr lang="en-NZ" sz="1400" dirty="0"/>
              <a:t>Most recently, it </a:t>
            </a:r>
            <a:r>
              <a:rPr lang="en-NZ" sz="1400" dirty="0">
                <a:hlinkClick r:id="rId4"/>
              </a:rPr>
              <a:t>decided</a:t>
            </a:r>
            <a:r>
              <a:rPr lang="en-NZ" sz="1400" dirty="0"/>
              <a:t> to step up climate work with a focus on green transition, climate and nature-related risks: </a:t>
            </a:r>
            <a:r>
              <a:rPr lang="en-NZ" sz="1400" i="1" dirty="0"/>
              <a:t>By broadening and intensifying our efforts we can better understand the implications of these changes and, in doing so, help to underpin stability and support the green transition of the economy and the financial system.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865BB3-A380-18CB-F9BF-D30D00AB849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8EBD3C-6EEF-6BE6-3DEB-6C6658CEBE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CFEB86-4765-00CF-3EB2-E3C2D5C85883}"/>
              </a:ext>
            </a:extLst>
          </p:cNvPr>
          <p:cNvSpPr>
            <a:spLocks noGrp="1"/>
          </p:cNvSpPr>
          <p:nvPr>
            <p:ph type="title"/>
          </p:nvPr>
        </p:nvSpPr>
        <p:spPr>
          <a:xfrm>
            <a:off x="628650" y="273843"/>
            <a:ext cx="7886700" cy="994173"/>
          </a:xfrm>
        </p:spPr>
        <p:txBody>
          <a:bodyPr>
            <a:normAutofit/>
          </a:bodyPr>
          <a:lstStyle/>
          <a:p>
            <a:pPr marL="0" lvl="0" indent="0">
              <a:buNone/>
            </a:pPr>
            <a:r>
              <a:rPr lang="en-NZ" sz="4100"/>
              <a:t>The ambitious ECB</a:t>
            </a:r>
          </a:p>
        </p:txBody>
      </p:sp>
      <p:sp>
        <p:nvSpPr>
          <p:cNvPr id="10" name="sketch line">
            <a:extLst>
              <a:ext uri="{FF2B5EF4-FFF2-40B4-BE49-F238E27FC236}">
                <a16:creationId xmlns:a16="http://schemas.microsoft.com/office/drawing/2014/main" id="{118FAAB3-C5F3-8242-D8CC-C4238C0F8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B3F16E6-C448-6990-D2C3-A3FBEA6E2145}"/>
              </a:ext>
            </a:extLst>
          </p:cNvPr>
          <p:cNvSpPr>
            <a:spLocks noGrp="1"/>
          </p:cNvSpPr>
          <p:nvPr>
            <p:ph idx="1"/>
          </p:nvPr>
        </p:nvSpPr>
        <p:spPr>
          <a:xfrm>
            <a:off x="628650" y="1447038"/>
            <a:ext cx="7886700" cy="3188970"/>
          </a:xfrm>
        </p:spPr>
        <p:txBody>
          <a:bodyPr>
            <a:normAutofit lnSpcReduction="10000"/>
          </a:bodyPr>
          <a:lstStyle/>
          <a:p>
            <a:pPr marL="0" lvl="0" indent="0">
              <a:lnSpc>
                <a:spcPct val="90000"/>
              </a:lnSpc>
              <a:buNone/>
            </a:pPr>
            <a:r>
              <a:rPr lang="en-NZ" sz="1400" dirty="0"/>
              <a:t>Important document: </a:t>
            </a:r>
            <a:r>
              <a:rPr lang="en-NZ" sz="1400" i="1" dirty="0"/>
              <a:t>Guide on climate-related and environmental risks</a:t>
            </a:r>
            <a:r>
              <a:rPr lang="en-NZ" sz="1400" dirty="0"/>
              <a:t>, which includes supervisory </a:t>
            </a:r>
            <a:r>
              <a:rPr lang="en-NZ" sz="1400" dirty="0">
                <a:hlinkClick r:id="rId2"/>
              </a:rPr>
              <a:t>expectations</a:t>
            </a:r>
            <a:r>
              <a:rPr lang="en-NZ" sz="1400" dirty="0"/>
              <a:t> to banks (2020).</a:t>
            </a:r>
          </a:p>
          <a:p>
            <a:pPr marL="0" lvl="0" indent="0">
              <a:lnSpc>
                <a:spcPct val="90000"/>
              </a:lnSpc>
              <a:buNone/>
            </a:pPr>
            <a:endParaRPr lang="en-NZ" sz="1400" dirty="0"/>
          </a:p>
          <a:p>
            <a:pPr marL="0" lvl="0" indent="0">
              <a:lnSpc>
                <a:spcPct val="90000"/>
              </a:lnSpc>
              <a:buNone/>
            </a:pPr>
            <a:r>
              <a:rPr lang="en-NZ" sz="1400" dirty="0"/>
              <a:t>Following the </a:t>
            </a:r>
            <a:r>
              <a:rPr lang="en-NZ" sz="1400" dirty="0">
                <a:hlinkClick r:id="rId3"/>
              </a:rPr>
              <a:t>November 2022 thematic review</a:t>
            </a:r>
            <a:r>
              <a:rPr lang="en-NZ" sz="1400" dirty="0"/>
              <a:t>, banks should, by end of 2024:</a:t>
            </a:r>
          </a:p>
          <a:p>
            <a:pPr marL="685800" lvl="1" indent="-342900">
              <a:lnSpc>
                <a:spcPct val="90000"/>
              </a:lnSpc>
              <a:buAutoNum type="arabicPeriod"/>
            </a:pPr>
            <a:r>
              <a:rPr lang="en-NZ" sz="1400" dirty="0"/>
              <a:t>Adequately categorise climate and environmental risks and to conduct a full assessment of their impact on the banks’ activities by March 2023 at the latest.</a:t>
            </a:r>
          </a:p>
          <a:p>
            <a:pPr marL="685800" lvl="1" indent="-342900">
              <a:lnSpc>
                <a:spcPct val="90000"/>
              </a:lnSpc>
              <a:buAutoNum type="arabicPeriod"/>
            </a:pPr>
            <a:r>
              <a:rPr lang="en-NZ" sz="1400" dirty="0"/>
              <a:t>At the latest by the end of 2023, include climate and environmental risks in their governance, strategy and risk management.</a:t>
            </a:r>
          </a:p>
          <a:p>
            <a:pPr marL="685800" lvl="1" indent="-342900">
              <a:lnSpc>
                <a:spcPct val="90000"/>
              </a:lnSpc>
              <a:buAutoNum type="arabicPeriod"/>
            </a:pPr>
            <a:r>
              <a:rPr lang="en-NZ" sz="1400" dirty="0"/>
              <a:t>By the end of 2024 meet all remaining supervisory expectations on climate and environmental risks outlined in 2020, including full integration in the Internal Capital Adequacy Assessment Process (ICAAP) and stress testing.</a:t>
            </a:r>
          </a:p>
          <a:p>
            <a:pPr marL="685800" lvl="1" indent="-342900">
              <a:lnSpc>
                <a:spcPct val="90000"/>
              </a:lnSpc>
              <a:buAutoNum type="arabicPeriod"/>
            </a:pPr>
            <a:endParaRPr lang="en-NZ" sz="1400" dirty="0"/>
          </a:p>
          <a:p>
            <a:pPr marL="0" lvl="0" indent="0">
              <a:lnSpc>
                <a:spcPct val="90000"/>
              </a:lnSpc>
              <a:buNone/>
            </a:pPr>
            <a:r>
              <a:rPr lang="en-NZ" sz="1400" dirty="0"/>
              <a:t>Most recently, it </a:t>
            </a:r>
            <a:r>
              <a:rPr lang="en-NZ" sz="1400" dirty="0">
                <a:hlinkClick r:id="rId4"/>
              </a:rPr>
              <a:t>decided</a:t>
            </a:r>
            <a:r>
              <a:rPr lang="en-NZ" sz="1400" dirty="0"/>
              <a:t> to step up climate work with a focus on green transition, climate and </a:t>
            </a:r>
            <a:r>
              <a:rPr lang="en-NZ" sz="1400" dirty="0">
                <a:solidFill>
                  <a:srgbClr val="FF0000"/>
                </a:solidFill>
              </a:rPr>
              <a:t>nature-related risks</a:t>
            </a:r>
            <a:r>
              <a:rPr lang="en-NZ" sz="1400" dirty="0"/>
              <a:t>: </a:t>
            </a:r>
            <a:r>
              <a:rPr lang="en-NZ" sz="1400" i="1" dirty="0"/>
              <a:t>By broadening and intensifying our efforts we can better understand the implications of these changes and, in doing so, help to underpin stability and support the green transition of the economy and the financial system.</a:t>
            </a:r>
          </a:p>
        </p:txBody>
      </p:sp>
    </p:spTree>
    <p:extLst>
      <p:ext uri="{BB962C8B-B14F-4D97-AF65-F5344CB8AC3E}">
        <p14:creationId xmlns:p14="http://schemas.microsoft.com/office/powerpoint/2010/main" val="1315322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479640"/>
            <a:ext cx="2571750" cy="1289304"/>
          </a:xfrm>
        </p:spPr>
        <p:txBody>
          <a:bodyPr anchor="b">
            <a:normAutofit/>
          </a:bodyPr>
          <a:lstStyle/>
          <a:p>
            <a:pPr marL="0" lvl="0" indent="0">
              <a:lnSpc>
                <a:spcPct val="90000"/>
              </a:lnSpc>
              <a:buNone/>
            </a:pPr>
            <a:r>
              <a:rPr lang="en-NZ" sz="3200"/>
              <a:t>The ambitious ECB</a:t>
            </a:r>
          </a:p>
        </p:txBody>
      </p:sp>
      <p:sp>
        <p:nvSpPr>
          <p:cNvPr id="512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930317"/>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73201" y="2105406"/>
            <a:ext cx="3484546" cy="2530602"/>
          </a:xfrm>
        </p:spPr>
        <p:txBody>
          <a:bodyPr anchor="t">
            <a:normAutofit/>
          </a:bodyPr>
          <a:lstStyle/>
          <a:p>
            <a:pPr marL="0" lvl="0" indent="0">
              <a:lnSpc>
                <a:spcPct val="90000"/>
              </a:lnSpc>
              <a:buNone/>
            </a:pPr>
            <a:r>
              <a:rPr lang="en-NZ" sz="1400" dirty="0"/>
              <a:t>The ECB also relies on stress testing:</a:t>
            </a:r>
          </a:p>
          <a:p>
            <a:pPr>
              <a:lnSpc>
                <a:spcPct val="90000"/>
              </a:lnSpc>
            </a:pPr>
            <a:r>
              <a:rPr lang="en-NZ" sz="1400" dirty="0"/>
              <a:t>“The outcomes of the exercise will instead be incorporated into the annual SREP assessment in a qualitative manner, alongside the findings of the parallel thematic review on climate-related and environmental risks.” (</a:t>
            </a:r>
            <a:r>
              <a:rPr lang="en-NZ" sz="1400" dirty="0">
                <a:hlinkClick r:id="rId2"/>
              </a:rPr>
              <a:t>ECB, 2022 climate risk stress test</a:t>
            </a:r>
            <a:r>
              <a:rPr lang="en-NZ" sz="1400" dirty="0"/>
              <a:t>)</a:t>
            </a:r>
          </a:p>
          <a:p>
            <a:pPr marL="0" lvl="0" indent="0">
              <a:lnSpc>
                <a:spcPct val="90000"/>
              </a:lnSpc>
              <a:buNone/>
            </a:pPr>
            <a:endParaRPr lang="en-NZ" sz="1400" dirty="0"/>
          </a:p>
        </p:txBody>
      </p:sp>
      <p:pic>
        <p:nvPicPr>
          <p:cNvPr id="5122" name="Picture 2" descr="ST">
            <a:extLst>
              <a:ext uri="{FF2B5EF4-FFF2-40B4-BE49-F238E27FC236}">
                <a16:creationId xmlns:a16="http://schemas.microsoft.com/office/drawing/2014/main" id="{8FF037FA-3C30-6116-8861-06823ECDD2D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55872" y="2105406"/>
            <a:ext cx="4668481" cy="24392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273843"/>
            <a:ext cx="7886700" cy="994173"/>
          </a:xfrm>
        </p:spPr>
        <p:txBody>
          <a:bodyPr>
            <a:normAutofit/>
          </a:bodyPr>
          <a:lstStyle/>
          <a:p>
            <a:pPr marL="0" lvl="0" indent="0">
              <a:buNone/>
            </a:pPr>
            <a:r>
              <a:rPr lang="en-NZ" sz="4100" dirty="0"/>
              <a:t>And the ECB will use the stick:</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447038"/>
            <a:ext cx="7886700" cy="3188970"/>
          </a:xfrm>
        </p:spPr>
        <p:txBody>
          <a:bodyPr>
            <a:normAutofit/>
          </a:bodyPr>
          <a:lstStyle/>
          <a:p>
            <a:pPr lvl="0"/>
            <a:r>
              <a:rPr lang="en-NZ" sz="1700" dirty="0"/>
              <a:t>“for a small number of institutions, the outcome of the 2022 supervisory exercises on C&amp;E risks had an impact on their SREP scores. These in turn, have an impact on their Pillar 2 capital requirements” (</a:t>
            </a:r>
            <a:r>
              <a:rPr lang="en-NZ" sz="1700" dirty="0">
                <a:hlinkClick r:id="rId2"/>
              </a:rPr>
              <a:t>ECB, Walking the Talk, November 2022</a:t>
            </a:r>
            <a:r>
              <a:rPr lang="en-NZ" sz="1700" dirty="0"/>
              <a:t>)</a:t>
            </a:r>
          </a:p>
          <a:p>
            <a:pPr lvl="0"/>
            <a:r>
              <a:rPr lang="en-NZ" sz="1700" dirty="0"/>
              <a:t>Last November, the ECB </a:t>
            </a:r>
            <a:r>
              <a:rPr lang="en-NZ" sz="1700" dirty="0">
                <a:hlinkClick r:id="rId3"/>
              </a:rPr>
              <a:t>threatened</a:t>
            </a:r>
            <a:r>
              <a:rPr lang="en-NZ" sz="1700" dirty="0"/>
              <a:t> to fine banks over climate risk shortcomings.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322</TotalTime>
  <Words>2969</Words>
  <Application>Microsoft Office PowerPoint</Application>
  <PresentationFormat>On-screen Show (16:9)</PresentationFormat>
  <Paragraphs>164</Paragraphs>
  <Slides>26</Slides>
  <Notes>0</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Office Theme</vt:lpstr>
      <vt:lpstr>Banking prudential policy and climate change risks</vt:lpstr>
      <vt:lpstr>A promising start …</vt:lpstr>
      <vt:lpstr>The Good, the Bad and the Ugly …</vt:lpstr>
      <vt:lpstr>BCBS membership</vt:lpstr>
      <vt:lpstr>A dominant player: Europe</vt:lpstr>
      <vt:lpstr>The ambitious ECB</vt:lpstr>
      <vt:lpstr>The ambitious ECB</vt:lpstr>
      <vt:lpstr>The ambitious ECB</vt:lpstr>
      <vt:lpstr>And the ECB will use the stick:</vt:lpstr>
      <vt:lpstr>Bank of England</vt:lpstr>
      <vt:lpstr>Bank of England</vt:lpstr>
      <vt:lpstr>Across the Atlantic: the USA</vt:lpstr>
      <vt:lpstr>Across the Atlantic: the USA</vt:lpstr>
      <vt:lpstr>Across the Atlantic: the USA</vt:lpstr>
      <vt:lpstr>Across the Atlantic: the USA</vt:lpstr>
      <vt:lpstr>Other countries:</vt:lpstr>
      <vt:lpstr>The Basel Committee</vt:lpstr>
      <vt:lpstr>The Basel Committee</vt:lpstr>
      <vt:lpstr>The Basel Committee</vt:lpstr>
      <vt:lpstr>The Basel Committee</vt:lpstr>
      <vt:lpstr>Some observations:</vt:lpstr>
      <vt:lpstr>Some observations:</vt:lpstr>
      <vt:lpstr>Some observations:</vt:lpstr>
      <vt:lpstr>Some observations:</vt:lpstr>
      <vt:lpstr>Much ado about Pillar 1, but note IFRS</vt:lpstr>
      <vt:lpstr>Wrapping up</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 prudential policy and climate change risks</dc:title>
  <dc:creator>Martien Lubberink</dc:creator>
  <cp:keywords/>
  <cp:lastModifiedBy>Martien Lubberink</cp:lastModifiedBy>
  <cp:revision>5</cp:revision>
  <dcterms:created xsi:type="dcterms:W3CDTF">2024-02-20T05:28:52Z</dcterms:created>
  <dcterms:modified xsi:type="dcterms:W3CDTF">2024-02-21T15:00:49Z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ate">
    <vt:lpwstr>21 February 2024</vt:lpwstr>
  </property>
  <property fmtid="{D5CDD505-2E9C-101B-9397-08002B2CF9AE}" pid="6" name="date-format">
    <vt:lpwstr>DD MMMM YYYY</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subtitle">
    <vt:lpwstr/>
  </property>
  <property fmtid="{D5CDD505-2E9C-101B-9397-08002B2CF9AE}" pid="12" name="toc-title">
    <vt:lpwstr>Table of contents</vt:lpwstr>
  </property>
</Properties>
</file>