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674" r:id="rId2"/>
    <p:sldId id="863" r:id="rId3"/>
    <p:sldId id="840" r:id="rId4"/>
    <p:sldId id="841" r:id="rId5"/>
    <p:sldId id="886" r:id="rId6"/>
    <p:sldId id="882" r:id="rId7"/>
    <p:sldId id="875" r:id="rId8"/>
    <p:sldId id="892" r:id="rId9"/>
    <p:sldId id="867" r:id="rId10"/>
    <p:sldId id="877" r:id="rId11"/>
    <p:sldId id="894" r:id="rId12"/>
    <p:sldId id="878" r:id="rId13"/>
    <p:sldId id="890" r:id="rId14"/>
    <p:sldId id="823" r:id="rId15"/>
    <p:sldId id="885" r:id="rId16"/>
    <p:sldId id="641" r:id="rId17"/>
    <p:sldId id="881" r:id="rId18"/>
    <p:sldId id="53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BD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79207" autoAdjust="0"/>
  </p:normalViewPr>
  <p:slideViewPr>
    <p:cSldViewPr snapToGrid="0">
      <p:cViewPr varScale="1">
        <p:scale>
          <a:sx n="84" d="100"/>
          <a:sy n="84" d="100"/>
        </p:scale>
        <p:origin x="17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Snake</a:t>
            </a:r>
            <a:r>
              <a:rPr lang="zh-CN" altLang="en-US" dirty="0"/>
              <a:t>来自</a:t>
            </a:r>
            <a:r>
              <a:rPr lang="en-US" altLang="zh-CN" dirty="0"/>
              <a:t>1988</a:t>
            </a:r>
            <a:r>
              <a:rPr lang="zh-CN" altLang="en-US" dirty="0"/>
              <a:t>年一篇叫做</a:t>
            </a:r>
            <a:r>
              <a:rPr lang="en-US" altLang="zh-CN" dirty="0"/>
              <a:t>active contour models</a:t>
            </a:r>
            <a:r>
              <a:rPr lang="zh-CN" altLang="en-US" dirty="0"/>
              <a:t>的文章。</a:t>
            </a:r>
            <a:endParaRPr lang="en-US" altLang="zh-CN" dirty="0"/>
          </a:p>
          <a:p>
            <a:r>
              <a:rPr lang="en-US" altLang="zh-CN" dirty="0"/>
              <a:t>Rui Yang</a:t>
            </a:r>
            <a:r>
              <a:rPr lang="zh-CN" altLang="en-US" dirty="0"/>
              <a:t>：清华深圳国际研究生院学生，一篇</a:t>
            </a:r>
            <a:r>
              <a:rPr lang="en-US" altLang="zh-CN" dirty="0"/>
              <a:t>ECCV</a:t>
            </a:r>
            <a:r>
              <a:rPr lang="zh-CN" altLang="en-US" dirty="0"/>
              <a:t>做的是改进</a:t>
            </a:r>
            <a:r>
              <a:rPr lang="en-US" altLang="zh-CN" dirty="0" err="1"/>
              <a:t>ViT</a:t>
            </a:r>
            <a:r>
              <a:rPr lang="zh-CN" altLang="en-US" dirty="0"/>
              <a:t>的工作。</a:t>
            </a:r>
            <a:endParaRPr lang="en-US" altLang="zh-CN" dirty="0"/>
          </a:p>
          <a:p>
            <a:r>
              <a:rPr lang="en-US" altLang="zh-CN" dirty="0"/>
              <a:t>Lin Song</a:t>
            </a:r>
            <a:r>
              <a:rPr lang="zh-CN" altLang="en-US" dirty="0"/>
              <a:t>：检测、语义分割。</a:t>
            </a:r>
            <a:endParaRPr lang="en-US" altLang="zh-CN" dirty="0"/>
          </a:p>
          <a:p>
            <a:r>
              <a:rPr lang="en-US" altLang="zh-CN" dirty="0" err="1"/>
              <a:t>Yixiao</a:t>
            </a:r>
            <a:r>
              <a:rPr lang="en-US" altLang="zh-CN" dirty="0"/>
              <a:t> Ge(1635)</a:t>
            </a:r>
            <a:r>
              <a:rPr lang="zh-CN" altLang="en-US" dirty="0"/>
              <a:t>：最高引用量的两篇文章是做预适应的</a:t>
            </a:r>
            <a:r>
              <a:rPr lang="en-US" altLang="zh-CN" dirty="0"/>
              <a:t>(</a:t>
            </a:r>
            <a:r>
              <a:rPr lang="zh-CN" altLang="en-US" dirty="0"/>
              <a:t>都是一作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Xiu Li(</a:t>
            </a:r>
            <a:r>
              <a:rPr lang="zh-CN" altLang="en-US" dirty="0"/>
              <a:t>李秀</a:t>
            </a:r>
            <a:r>
              <a:rPr lang="en-US" altLang="zh-CN" dirty="0"/>
              <a:t>)</a:t>
            </a:r>
            <a:r>
              <a:rPr lang="zh-CN" altLang="en-US" dirty="0"/>
              <a:t>：清华深圳国际研究生院，信息科学与技术学部主任，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研究方向为智能系统、数据挖掘与模式识别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认为边界区域会出现在颜色转变大的区域。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0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4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5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还包括 </a:t>
            </a:r>
            <a:r>
              <a:rPr lang="en-US" altLang="zh-CN" dirty="0"/>
              <a:t>mask r-</a:t>
            </a:r>
            <a:r>
              <a:rPr lang="en-US" altLang="zh-CN" dirty="0" err="1"/>
              <a:t>cnn</a:t>
            </a:r>
            <a:r>
              <a:rPr lang="en-US" altLang="zh-CN" dirty="0"/>
              <a:t> </a:t>
            </a:r>
            <a:r>
              <a:rPr lang="zh-CN" altLang="en-US" dirty="0"/>
              <a:t>中的分类损失和回归损失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1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COCO</a:t>
            </a:r>
            <a:r>
              <a:rPr lang="zh-CN" altLang="en-US" dirty="0"/>
              <a:t>的 </a:t>
            </a:r>
            <a:r>
              <a:rPr lang="en-US" altLang="zh-CN" dirty="0"/>
              <a:t>1x schedule </a:t>
            </a:r>
            <a:r>
              <a:rPr lang="zh-CN" altLang="en-US" dirty="0"/>
              <a:t>是 </a:t>
            </a:r>
            <a:r>
              <a:rPr lang="en-US" altLang="zh-CN" dirty="0"/>
              <a:t>90k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Cityscape </a:t>
            </a:r>
            <a:r>
              <a:rPr lang="zh-CN" altLang="en-US" dirty="0"/>
              <a:t>是 </a:t>
            </a:r>
            <a:r>
              <a:rPr lang="en-US" altLang="zh-CN" dirty="0"/>
              <a:t>24k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3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46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3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5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第一个端到端的边界框标注实例分割工作。</a:t>
            </a:r>
            <a:r>
              <a:rPr lang="en-US" altLang="zh-CN" dirty="0"/>
              <a:t>p</a:t>
            </a:r>
            <a:r>
              <a:rPr lang="zh-CN" altLang="en-US" dirty="0"/>
              <a:t>是位置</a:t>
            </a:r>
            <a:r>
              <a:rPr lang="en-US" altLang="zh-CN" dirty="0"/>
              <a:t> S</a:t>
            </a:r>
            <a:r>
              <a:rPr lang="zh-CN" altLang="en-US" dirty="0"/>
              <a:t>是</a:t>
            </a:r>
            <a:r>
              <a:rPr lang="en-US" altLang="zh-CN" dirty="0"/>
              <a:t>score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6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、把 </a:t>
            </a:r>
            <a:r>
              <a:rPr lang="en-US" altLang="zh-CN" dirty="0"/>
              <a:t>BBTP </a:t>
            </a:r>
            <a:r>
              <a:rPr lang="zh-CN" altLang="en-US" dirty="0"/>
              <a:t>的 </a:t>
            </a:r>
            <a:r>
              <a:rPr lang="en-US" altLang="zh-CN" dirty="0"/>
              <a:t>MIL </a:t>
            </a:r>
            <a:r>
              <a:rPr lang="zh-CN" altLang="en-US" dirty="0"/>
              <a:t>损失使用投影损失描述出来，不用在边界框内执行采样步骤了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BBTP </a:t>
            </a:r>
            <a:r>
              <a:rPr lang="zh-CN" altLang="en-US" dirty="0"/>
              <a:t>成对项包含了所有相邻的像素对，其假设空间上相邻的像素对应具有相同的标签，不可避免地引入了严重的噪声监督。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49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原因是投影损失和对称亲和损失的有害耦合。</a:t>
            </a:r>
            <a:endParaRPr lang="en-US" altLang="zh-CN" dirty="0"/>
          </a:p>
          <a:p>
            <a:r>
              <a:rPr lang="zh-CN" altLang="en-US" dirty="0"/>
              <a:t>不仅鼓励二者的置信度要相同，还鼓励了二者尽可能地向</a:t>
            </a:r>
            <a:r>
              <a:rPr lang="en-US" altLang="zh-CN" dirty="0"/>
              <a:t>0, 0</a:t>
            </a:r>
            <a:r>
              <a:rPr lang="zh-CN" altLang="en-US" dirty="0"/>
              <a:t>或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方向优化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5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认为：成对项过度简化了成对的像素拥有相同标签的假设。</a:t>
            </a:r>
            <a:endParaRPr lang="en-US" altLang="zh-CN" dirty="0"/>
          </a:p>
          <a:p>
            <a:r>
              <a:rPr lang="zh-CN" altLang="en-US" dirty="0"/>
              <a:t>损失：概率图作为权重，加权求和像素值的方差。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5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使用原型生成语义感知图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6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8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CIoU</a:t>
            </a:r>
            <a:r>
              <a:rPr lang="zh-CN" altLang="en-US" dirty="0"/>
              <a:t>三项，第二项鼓励两个</a:t>
            </a:r>
            <a:r>
              <a:rPr lang="en-US" altLang="zh-CN" dirty="0"/>
              <a:t>box</a:t>
            </a:r>
            <a:r>
              <a:rPr lang="zh-CN" altLang="en-US" dirty="0"/>
              <a:t>的中心点尽可能地相近，第三项鼓励两个框的长宽比尽可能地相近。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79469" cy="14938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28" y="4875748"/>
            <a:ext cx="6275672" cy="198225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7" y="2840038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1185" y="6395700"/>
            <a:ext cx="2844800" cy="3176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516015" y="6395700"/>
            <a:ext cx="2844800" cy="317621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73195" y="3087434"/>
            <a:ext cx="5582400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/>
              <a:t>编辑标题</a:t>
            </a:r>
          </a:p>
        </p:txBody>
      </p:sp>
      <p:grpSp>
        <p:nvGrpSpPr>
          <p:cNvPr id="7" name="Group 4" descr="#wm#_54_13_*Z"/>
          <p:cNvGrpSpPr/>
          <p:nvPr/>
        </p:nvGrpSpPr>
        <p:grpSpPr bwMode="auto">
          <a:xfrm>
            <a:off x="2387600" y="3000375"/>
            <a:ext cx="1591733" cy="857250"/>
            <a:chOff x="0" y="0"/>
            <a:chExt cx="1880" cy="1352"/>
          </a:xfrm>
        </p:grpSpPr>
        <p:sp>
          <p:nvSpPr>
            <p:cNvPr id="8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9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1312" y="1372997"/>
            <a:ext cx="3484800" cy="39168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3484800" cy="39168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 descr="#wm#_54_35_*Z"/>
          <p:cNvGrpSpPr/>
          <p:nvPr>
            <p:custDataLst>
              <p:tags r:id="rId1"/>
            </p:custDataLst>
          </p:nvPr>
        </p:nvGrpSpPr>
        <p:grpSpPr bwMode="auto">
          <a:xfrm>
            <a:off x="791633" y="2940050"/>
            <a:ext cx="986367" cy="977900"/>
            <a:chOff x="0" y="0"/>
            <a:chExt cx="1165" cy="1540"/>
          </a:xfrm>
        </p:grpSpPr>
        <p:sp>
          <p:nvSpPr>
            <p:cNvPr id="3" name="AutoShape 5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" name="AutoShape 6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" name="AutoShape 7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8" descr="#wm#_54_35_*Z"/>
          <p:cNvGrpSpPr/>
          <p:nvPr>
            <p:custDataLst>
              <p:tags r:id="rId2"/>
            </p:custDataLst>
          </p:nvPr>
        </p:nvGrpSpPr>
        <p:grpSpPr bwMode="auto">
          <a:xfrm rot="10800000">
            <a:off x="10411884" y="2940050"/>
            <a:ext cx="986367" cy="977900"/>
            <a:chOff x="0" y="0"/>
            <a:chExt cx="1165" cy="1540"/>
          </a:xfrm>
        </p:grpSpPr>
        <p:sp>
          <p:nvSpPr>
            <p:cNvPr id="7" name="AutoShape 9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AutoShape 10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AutoShape 11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0"/>
            <a:ext cx="10972800" cy="5873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71200" y="1450721"/>
            <a:ext cx="7449600" cy="282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40685" y="241300"/>
            <a:ext cx="1741715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41300"/>
            <a:ext cx="9004663" cy="588486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5459" y="241300"/>
            <a:ext cx="10936941" cy="6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77925"/>
            <a:ext cx="109728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0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0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0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722855" y="136206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arXiv:2303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715C7-A0CF-5444-8908-15AFA573A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76" y="2409952"/>
            <a:ext cx="10219048" cy="20380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8463D5-0CE7-DFE3-2D96-63342FD3DDD1}"/>
              </a:ext>
            </a:extLst>
          </p:cNvPr>
          <p:cNvSpPr txBox="1"/>
          <p:nvPr/>
        </p:nvSpPr>
        <p:spPr>
          <a:xfrm>
            <a:off x="823281" y="792488"/>
            <a:ext cx="6620674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局部成对损失。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81559D-E8A3-0C40-96A6-B19251B6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58" y="1961753"/>
            <a:ext cx="4854102" cy="643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F7D81C-B6E1-1E0A-EA6E-D2340458E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660" y="3081020"/>
            <a:ext cx="4669100" cy="695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6C47C6-4AE2-648E-764D-E45BF02D8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325" y="4295051"/>
            <a:ext cx="4792435" cy="625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27365FB-D50E-88FF-0189-5FA324F23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976" y="3756195"/>
            <a:ext cx="4676431" cy="253239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97AC041-EACA-65B2-8305-C77869E850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3163" y="908388"/>
            <a:ext cx="2424055" cy="24090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753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8463D5-0CE7-DFE3-2D96-63342FD3DDD1}"/>
              </a:ext>
            </a:extLst>
          </p:cNvPr>
          <p:cNvSpPr txBox="1"/>
          <p:nvPr/>
        </p:nvSpPr>
        <p:spPr>
          <a:xfrm>
            <a:off x="823281" y="792488"/>
            <a:ext cx="6620674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局部成对损失。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6C47C6-4AE2-648E-764D-E45BF02D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9" y="1890960"/>
            <a:ext cx="4943302" cy="645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D571D4-48D5-19D7-5BB3-FD80DB73F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02" y="2735388"/>
            <a:ext cx="4888059" cy="20897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F44F76-EDEB-F1B6-E405-2EA26BCE8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419" y="5384340"/>
            <a:ext cx="3175585" cy="268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19ECC0-5173-DDE2-54A6-0BC7F0742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004" y="5374385"/>
            <a:ext cx="1154757" cy="278734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57F12BA-8BF3-122C-5D4F-65A40119B2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26432" y="235556"/>
            <a:ext cx="3842365" cy="46454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88A903-4B0C-A2D1-064D-B0D718AAC1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6100"/>
          <a:stretch/>
        </p:blipFill>
        <p:spPr>
          <a:xfrm>
            <a:off x="6603241" y="4704657"/>
            <a:ext cx="4676431" cy="1618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582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CFDCCB-042D-940A-BEA3-D31BFB46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053" y="908388"/>
            <a:ext cx="2233447" cy="24095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A2F12B-AC96-2919-D827-89A1EE9DB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55" y="2345415"/>
            <a:ext cx="4876190" cy="12095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5502AD1-D76D-3652-B6B1-F638C1DE06B6}"/>
              </a:ext>
            </a:extLst>
          </p:cNvPr>
          <p:cNvSpPr txBox="1"/>
          <p:nvPr/>
        </p:nvSpPr>
        <p:spPr>
          <a:xfrm>
            <a:off x="823281" y="1004922"/>
            <a:ext cx="6620674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全局成对损失。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D91421A-3791-D471-0152-E6AB579D2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326" y="4233947"/>
            <a:ext cx="4447619" cy="1361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612E09-E4BE-A18B-B427-13F11469DD15}"/>
                  </a:ext>
                </a:extLst>
              </p:cNvPr>
              <p:cNvSpPr txBox="1"/>
              <p:nvPr/>
            </p:nvSpPr>
            <p:spPr>
              <a:xfrm>
                <a:off x="6418109" y="4441011"/>
                <a:ext cx="5502237" cy="1782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2.3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、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Clipping 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策略。</a:t>
                </a: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indent="452438">
                  <a:lnSpc>
                    <a:spcPct val="150000"/>
                  </a:lnSpc>
                </a:pP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将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pred 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polygon 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所占的矩形区域插值到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S×S (S=72) 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；也将对应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GT 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所占的矩形区域插值到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S×S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。即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𝑙𝑝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𝑔𝑝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仅</m:t>
                    </m:r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在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RoI 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中算损失。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612E09-E4BE-A18B-B427-13F11469D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4441011"/>
                <a:ext cx="5502237" cy="1782860"/>
              </a:xfrm>
              <a:prstGeom prst="rect">
                <a:avLst/>
              </a:prstGeom>
              <a:blipFill>
                <a:blip r:embed="rId7"/>
                <a:stretch>
                  <a:fillRect l="-998" b="-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2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9081E4-CAE8-CA17-385D-622986C9B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661" y="908388"/>
            <a:ext cx="5533333" cy="53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FB6EC45-7824-3264-F1E9-81699655D764}"/>
                  </a:ext>
                </a:extLst>
              </p:cNvPr>
              <p:cNvSpPr txBox="1"/>
              <p:nvPr/>
            </p:nvSpPr>
            <p:spPr>
              <a:xfrm>
                <a:off x="823281" y="1004922"/>
                <a:ext cx="4453799" cy="4490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、网络结构。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 indent="452438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基于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Mask R-CNN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 indent="452438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初始化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vertex embeddings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使用预测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box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的椭圆顶点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(64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个顶点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 indent="452438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Cross-Attention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Deformable cross-attention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Decoder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堆叠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4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次。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 indent="452438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使不用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RoI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时在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RoI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中计算。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FB6EC45-7824-3264-F1E9-81699655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" y="1004922"/>
                <a:ext cx="4453799" cy="4490973"/>
              </a:xfrm>
              <a:prstGeom prst="rect">
                <a:avLst/>
              </a:prstGeom>
              <a:blipFill>
                <a:blip r:embed="rId5"/>
                <a:stretch>
                  <a:fillRect l="-1094" r="-684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1B2B920-CB61-8C99-3C54-ECE65EDB3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299" y="5653291"/>
            <a:ext cx="4164781" cy="3995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47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  <a:endParaRPr lang="en-US" altLang="zh-CN" sz="1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9BC371-B980-2F0F-B4A6-725A3E0B7816}"/>
                  </a:ext>
                </a:extLst>
              </p:cNvPr>
              <p:cNvSpPr txBox="1"/>
              <p:nvPr/>
            </p:nvSpPr>
            <p:spPr>
              <a:xfrm>
                <a:off x="796469" y="1616577"/>
                <a:ext cx="10072370" cy="277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defTabSz="895350">
                  <a:lnSpc>
                    <a:spcPct val="2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实验设置：</a:t>
                </a: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47675" indent="447675" defTabSz="895350">
                  <a:lnSpc>
                    <a:spcPct val="2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数据集：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COCO2017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Cityscapes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47675" indent="447675" defTabSz="895350">
                  <a:lnSpc>
                    <a:spcPct val="2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主干网络：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R50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R101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47675" indent="447675" defTabSz="895350">
                  <a:lnSpc>
                    <a:spcPct val="2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超参数：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= 1.0, 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= 0.5, 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= 0.03, 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=72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47675" indent="447675" defTabSz="895350">
                  <a:lnSpc>
                    <a:spcPct val="2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初始学习率：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 ×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9BC371-B980-2F0F-B4A6-725A3E0B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69" y="1616577"/>
                <a:ext cx="10072370" cy="2777940"/>
              </a:xfrm>
              <a:prstGeom prst="rect">
                <a:avLst/>
              </a:prstGeom>
              <a:blipFill>
                <a:blip r:embed="rId4"/>
                <a:stretch>
                  <a:fillRect b="-2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448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Experiments</a:t>
            </a:r>
            <a:endParaRPr lang="en-US" altLang="zh-CN" sz="1800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97C4D5-EE02-5569-7A28-A8D70ED2B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45" y="908388"/>
            <a:ext cx="5240555" cy="5617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7E1343-BFDA-B186-636A-9F3BFDDFB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927" y="1538712"/>
            <a:ext cx="5225187" cy="3780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674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Ablation Study</a:t>
            </a:r>
            <a:endParaRPr lang="en-US" altLang="zh-CN" sz="1800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F4849-EFA6-FC8E-A7E5-2DABA8FE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9" y="1101899"/>
            <a:ext cx="4474012" cy="49864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47EB03-12F1-D8FF-936B-EEEBBDB25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531" y="908388"/>
            <a:ext cx="4712997" cy="5344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7A1C8E-B0A8-3A68-BAD0-51C03E6D3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470" y="5550352"/>
            <a:ext cx="1460155" cy="10918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05119E-DF05-9762-7027-2320ABF525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878" t="61894" r="65599" b="16085"/>
          <a:stretch/>
        </p:blipFill>
        <p:spPr>
          <a:xfrm>
            <a:off x="5849547" y="993816"/>
            <a:ext cx="937260" cy="937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233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Ablation Study</a:t>
            </a:r>
            <a:endParaRPr lang="en-US" altLang="zh-CN" sz="1800" dirty="0">
              <a:latin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15CC5C-D426-37A9-1136-19A96A70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02" y="1363401"/>
            <a:ext cx="5348132" cy="3350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59FB87-34FE-81E7-5891-4A8229861D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1"/>
          <a:stretch/>
        </p:blipFill>
        <p:spPr>
          <a:xfrm>
            <a:off x="6266046" y="208162"/>
            <a:ext cx="5564852" cy="6408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B4B9EB-8EFC-FB2C-841D-E0AA1FBD2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91" y="5664187"/>
            <a:ext cx="4943302" cy="645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D8597C-92E6-C2AA-5385-C51415105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91" y="5095026"/>
            <a:ext cx="4164781" cy="3995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648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195" y="3087434"/>
            <a:ext cx="3308934" cy="856800"/>
          </a:xfrm>
        </p:spPr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Thank you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Background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6469" y="908388"/>
            <a:ext cx="10072370" cy="555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defTabSz="895350"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框标注弱监督分割：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47675" indent="447675" defTabSz="895350"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框标注的方法的基本特征是：可以保证框外全是背景，但难以定位框内的前景区域。这些方法主要分为几个类别：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47675" indent="447675" defTabSz="895350"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、以传统方法生成伪标签训练模型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SDI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Box2Seg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PIP)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47675" indent="447675" defTabSz="895350"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、以深度学习方法生成伪标签，再训练实例分割模型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BBAM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BAP)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47675" indent="447675" defTabSz="895350"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、利用边界框标注端到端地训练分割模型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BBTP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BoxInst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BoxLevelSet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47675" indent="447675" defTabSz="895350">
              <a:lnSpc>
                <a:spcPct val="200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47675" indent="447675" defTabSz="895350"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目前所有的框标注弱监督实例分割方法都集中在基于掩码的框架上。然而目前还没有基于深度学习的方法用于弱监督的多边形实例分割。本工作首次实现了只使用边界框注释的多边形实例分割。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38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Work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 (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BBTP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)</a:t>
            </a:r>
            <a:endParaRPr lang="en-US" altLang="zh-C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29DDB0-D58D-490F-9C26-5FB3F241E929}"/>
                  </a:ext>
                </a:extLst>
              </p:cNvPr>
              <p:cNvSpPr txBox="1"/>
              <p:nvPr/>
            </p:nvSpPr>
            <p:spPr>
              <a:xfrm>
                <a:off x="645459" y="1593590"/>
                <a:ext cx="4587403" cy="2828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2438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𝑚𝑖𝑙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依据紧密度先验，优化框内每行每列中置信度最高的像素点。</a:t>
                </a: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indent="452438">
                  <a:lnSpc>
                    <a:spcPct val="200000"/>
                  </a:lnSpc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indent="452438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𝑝𝑎𝑖𝑟𝑤𝑖𝑠𝑒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鼓励相邻像素具有相似的置信度。</a:t>
                </a: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29DDB0-D58D-490F-9C26-5FB3F24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9" y="1593590"/>
                <a:ext cx="4587403" cy="2828338"/>
              </a:xfrm>
              <a:prstGeom prst="rect">
                <a:avLst/>
              </a:prstGeom>
              <a:blipFill>
                <a:blip r:embed="rId4"/>
                <a:stretch>
                  <a:fillRect l="-1197" r="-399" b="-2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EFBBDFD-650A-4C33-85E6-6947D532FC0A}"/>
              </a:ext>
            </a:extLst>
          </p:cNvPr>
          <p:cNvSpPr txBox="1"/>
          <p:nvPr/>
        </p:nvSpPr>
        <p:spPr>
          <a:xfrm>
            <a:off x="765647" y="6596390"/>
            <a:ext cx="114263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Cheng-Chun Hsu,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-Jui Hsu, Chung-Chi Tsai,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YenYu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 and Yung-Yu Chuang. Weakly supervised instance segmentation using the bounding box tightness prior. NIPS 2019.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338BC5-FF9B-49FC-A9A3-B4D1EC9512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501"/>
          <a:stretch/>
        </p:blipFill>
        <p:spPr>
          <a:xfrm>
            <a:off x="5513242" y="2257055"/>
            <a:ext cx="6468160" cy="23438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9E10F3-C5B8-B264-229B-C89D88AC4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444" y="4890276"/>
            <a:ext cx="3152381" cy="6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360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Work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BoxInst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)</a:t>
            </a:r>
            <a:endParaRPr lang="en-US" altLang="zh-C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29DDB0-D58D-490F-9C26-5FB3F241E929}"/>
                  </a:ext>
                </a:extLst>
              </p:cNvPr>
              <p:cNvSpPr txBox="1"/>
              <p:nvPr/>
            </p:nvSpPr>
            <p:spPr>
              <a:xfrm>
                <a:off x="645459" y="1314315"/>
                <a:ext cx="4268691" cy="287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indent="3556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𝑝𝑟𝑜𝑗𝑒𝑐𝑡𝑖𝑜𝑛</m:t>
                        </m:r>
                      </m:sub>
                    </m:sSub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</a:rPr>
                  <a:t>建立了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</a:rPr>
                  <a:t>mask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</a:rPr>
                  <a:t>轴向的投影与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</a:rPr>
                  <a:t>box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</a:rPr>
                  <a:t>轴向的投影间的关系。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R="0" lvl="0" indent="3556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R="0" lvl="0" indent="3556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𝑝𝑎𝑖𝑟𝑤𝑖𝑠𝑒</m:t>
                        </m:r>
                      </m:sub>
                    </m:sSub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</a:rPr>
                  <a:t>是构建临近像素间关系的成对损失。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29DDB0-D58D-490F-9C26-5FB3F24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9" y="1314315"/>
                <a:ext cx="4268691" cy="2872966"/>
              </a:xfrm>
              <a:prstGeom prst="rect">
                <a:avLst/>
              </a:prstGeom>
              <a:blipFill>
                <a:blip r:embed="rId4"/>
                <a:stretch>
                  <a:fillRect l="-1286" b="-2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EFBBDFD-650A-4C33-85E6-6947D532FC0A}"/>
              </a:ext>
            </a:extLst>
          </p:cNvPr>
          <p:cNvSpPr txBox="1"/>
          <p:nvPr/>
        </p:nvSpPr>
        <p:spPr>
          <a:xfrm>
            <a:off x="3207055" y="6596390"/>
            <a:ext cx="89849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Zhi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Tian,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Chunhua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Shen,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Xinlong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Wang, and Hao Chen.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BoxInst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: High-performance instance segmentation with box annotations. CVPR 2021.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BF7F96-3852-4A6C-A941-8C6BC7352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18" y="1446228"/>
            <a:ext cx="6037926" cy="42561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C479DE-2C35-6059-29DF-E569672AC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81" y="5372522"/>
            <a:ext cx="4388785" cy="7534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E71DE3-7A07-C9E2-D0BE-67F4EBABD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81" y="4657676"/>
            <a:ext cx="4268691" cy="3089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498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Work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AsyInst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)</a:t>
            </a:r>
            <a:endParaRPr lang="en-US" altLang="zh-CN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9DDB0-D58D-490F-9C26-5FB3F241E929}"/>
              </a:ext>
            </a:extLst>
          </p:cNvPr>
          <p:cNvSpPr txBox="1"/>
          <p:nvPr/>
        </p:nvSpPr>
        <p:spPr>
          <a:xfrm>
            <a:off x="645459" y="1145080"/>
            <a:ext cx="5046424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355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改进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BoxInst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的亲和损失，将对称的亲和损失改成了不对称的亲和损失。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FBBDFD-650A-4C33-85E6-6947D532FC0A}"/>
              </a:ext>
            </a:extLst>
          </p:cNvPr>
          <p:cNvSpPr txBox="1"/>
          <p:nvPr/>
        </p:nvSpPr>
        <p:spPr>
          <a:xfrm>
            <a:off x="2260315" y="6596390"/>
            <a:ext cx="9931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Yang S, Jing L, Xiao J, et al.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AsyInst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: Asymmetric Affinity with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DepthGrad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and Color for Box-Supervised Instance Segmentation.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:2212.03517.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3C2E94-52C5-181B-6B8B-897D03FC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72" y="990729"/>
            <a:ext cx="5517208" cy="25615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D2E62C-9B66-92A9-2D35-CACF59760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72" y="3993782"/>
            <a:ext cx="5517207" cy="21519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4E27C7-19A2-5874-EC0E-F08A89AB40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8"/>
          <a:stretch/>
        </p:blipFill>
        <p:spPr>
          <a:xfrm>
            <a:off x="762870" y="5132097"/>
            <a:ext cx="4338406" cy="11346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F472F2-2290-D82A-5994-DA7CAD428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0" y="3993782"/>
            <a:ext cx="4107081" cy="7051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C3602D-036F-4884-94DD-1FE056DB1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871" y="2851918"/>
            <a:ext cx="3428986" cy="7013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99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Work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  <a:sym typeface="Arial" panose="020B0604020202020204" pitchFamily="34" charset="0"/>
              </a:rPr>
              <a:t>BoxLevelSet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)</a:t>
            </a:r>
            <a:endParaRPr lang="en-US" altLang="zh-CN" dirty="0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A5BAC3-A744-4C7F-BA39-5ED07E1DA633}"/>
              </a:ext>
            </a:extLst>
          </p:cNvPr>
          <p:cNvSpPr txBox="1"/>
          <p:nvPr/>
        </p:nvSpPr>
        <p:spPr>
          <a:xfrm>
            <a:off x="1009486" y="1034565"/>
            <a:ext cx="6620674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、沿用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BoxInst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的投影损失。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、引入水平集思想，使用水平集的模式建立辅助损失。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AB567C-2E51-E842-99C6-85893FDE5DE3}"/>
              </a:ext>
            </a:extLst>
          </p:cNvPr>
          <p:cNvSpPr txBox="1"/>
          <p:nvPr/>
        </p:nvSpPr>
        <p:spPr>
          <a:xfrm>
            <a:off x="6569848" y="6596390"/>
            <a:ext cx="56221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Wentong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"Box-supervised instance segmentation with level set evolution." ECCV 2022.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547A34-BA31-4379-FEDF-D3377B799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666" y="3609734"/>
            <a:ext cx="8866667" cy="1533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28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Related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Work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  <a:sym typeface="Arial" panose="020B0604020202020204" pitchFamily="34" charset="0"/>
              </a:rPr>
              <a:t>SIM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j-cs"/>
                <a:sym typeface="Arial" panose="020B0604020202020204" pitchFamily="34" charset="0"/>
              </a:rPr>
              <a:t>)</a:t>
            </a:r>
            <a:endParaRPr lang="en-US" altLang="zh-CN" dirty="0"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441" y="1206083"/>
            <a:ext cx="5275559" cy="444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defTabSz="895350"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亲和损失依赖于相邻像素颜色的相似度，当前景实例与背景或附近的其他实例有相似的外观时，就会导致混淆。因此本文提出语义感知图（解决亲和损失的混淆）。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2438" defTabSz="895350">
              <a:lnSpc>
                <a:spcPct val="200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2438" defTabSz="895350"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此外，由于边界框内可能出现具有相同语义的多个实例，本文提出自我矫正机制（减轻语义感知图的假阳性）监督分割网络。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062F49-95B4-80A3-5338-5999CA7F9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13" y="1076988"/>
            <a:ext cx="5425077" cy="47040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677C4F-68C3-B83E-F9A1-30656C3EC9B0}"/>
              </a:ext>
            </a:extLst>
          </p:cNvPr>
          <p:cNvSpPr txBox="1"/>
          <p:nvPr/>
        </p:nvSpPr>
        <p:spPr>
          <a:xfrm>
            <a:off x="3714750" y="6596390"/>
            <a:ext cx="84772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Ruihuang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"SIM: Semantic-aware Instance Mask Generation for Box-Supervised Instance Segmentation." 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arXiv:2303.08578.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75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5208" y="1244826"/>
            <a:ext cx="5275559" cy="266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损失分为三个部分：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2438" defTabSz="895350"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、基于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point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的单项损失（类比投影损失）。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2438" defTabSz="895350"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、距离感知的成对损失。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indent="-266700" defTabSz="895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局部成对损失。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indent="-266700" defTabSz="895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全局成对损失。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4731DD-B1FB-F50E-6674-478401300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732" y="724238"/>
            <a:ext cx="5523809" cy="540952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CFEE697-4683-82C4-08AE-98058366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241300"/>
            <a:ext cx="10936941" cy="667088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98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Method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54A12E-16AF-88F6-C4D6-EAA4816F882A}"/>
              </a:ext>
            </a:extLst>
          </p:cNvPr>
          <p:cNvSpPr txBox="1"/>
          <p:nvPr/>
        </p:nvSpPr>
        <p:spPr>
          <a:xfrm>
            <a:off x="778374" y="1086774"/>
            <a:ext cx="4567350" cy="167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的单项损失。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0" indent="44767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单项损失的设计是为了确保预测的多边形的所有顶点都被包围在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GT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的边界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FE53B-B42A-E858-7106-499F8E7F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448" y="1638524"/>
            <a:ext cx="5580952" cy="35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05E04E-B132-844D-ED0F-25459F42D2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78374" y="3032294"/>
            <a:ext cx="4657143" cy="34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78A251-D9C1-BE24-0C03-5FDC53D3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946" y="3880923"/>
            <a:ext cx="3828571" cy="3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FFCEBC-F2EE-893B-C8A9-CBE7A610E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974" y="4515203"/>
            <a:ext cx="2928750" cy="4705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8BC002-4416-DEDF-5E5D-7F91AA0EE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4903" y="5130726"/>
            <a:ext cx="2880821" cy="49147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E936842-64EE-E2FB-6916-A52DDA5FF0EA}"/>
              </a:ext>
            </a:extLst>
          </p:cNvPr>
          <p:cNvSpPr txBox="1"/>
          <p:nvPr/>
        </p:nvSpPr>
        <p:spPr>
          <a:xfrm>
            <a:off x="5257800" y="6596390"/>
            <a:ext cx="6934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Zheng Z, Wang P, Liu W, et al. "Distance-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loss: Faster and better learning for bounding box regression." AAAI 2020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2CC4AAD-BF1E-A69D-6A00-F60F025E45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2256" y="5631889"/>
            <a:ext cx="1663468" cy="4536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853B47A-A70C-29D7-1177-22C6AE3E01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74" y="4948572"/>
            <a:ext cx="1831438" cy="1347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2156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54"/>
</p:tagLst>
</file>

<file path=ppt/theme/theme1.xml><?xml version="1.0" encoding="utf-8"?>
<a:theme xmlns:a="http://schemas.openxmlformats.org/drawingml/2006/main" name="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21823</TotalTime>
  <Words>1088</Words>
  <Application>Microsoft Office PowerPoint</Application>
  <PresentationFormat>宽屏</PresentationFormat>
  <Paragraphs>100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黑体</vt:lpstr>
      <vt:lpstr>宋体</vt:lpstr>
      <vt:lpstr>Arial</vt:lpstr>
      <vt:lpstr>Calibri</vt:lpstr>
      <vt:lpstr>Cambria Math</vt:lpstr>
      <vt:lpstr>Times New Roman</vt:lpstr>
      <vt:lpstr>默认设计模板</vt:lpstr>
      <vt:lpstr>PowerPoint 演示文稿</vt:lpstr>
      <vt:lpstr>Background</vt:lpstr>
      <vt:lpstr>Related Work (BBTP)</vt:lpstr>
      <vt:lpstr>Related Work (BoxInst)</vt:lpstr>
      <vt:lpstr>Related Work (AsyInst)</vt:lpstr>
      <vt:lpstr>Related Work (BoxLevelSet)</vt:lpstr>
      <vt:lpstr>Related Work (SIM)</vt:lpstr>
      <vt:lpstr>Method</vt:lpstr>
      <vt:lpstr>Method</vt:lpstr>
      <vt:lpstr>Method</vt:lpstr>
      <vt:lpstr>Method</vt:lpstr>
      <vt:lpstr>Method</vt:lpstr>
      <vt:lpstr>Method</vt:lpstr>
      <vt:lpstr>Experiments</vt:lpstr>
      <vt:lpstr>Experiments</vt:lpstr>
      <vt:lpstr>Ablation Study</vt:lpstr>
      <vt:lpstr>Ablation Study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朝君</cp:lastModifiedBy>
  <cp:revision>3584</cp:revision>
  <dcterms:created xsi:type="dcterms:W3CDTF">2016-05-10T13:56:00Z</dcterms:created>
  <dcterms:modified xsi:type="dcterms:W3CDTF">2023-04-17T09:03:47Z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