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tags/tag24.xml" ContentType="application/vnd.openxmlformats-officedocument.presentationml.tags+xml"/>
  <Override PartName="/ppt/notesSlides/notesSlide16.xml" ContentType="application/vnd.openxmlformats-officedocument.presentationml.notesSlide+xml"/>
  <Override PartName="/ppt/tags/tag25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70" r:id="rId2"/>
    <p:sldId id="680" r:id="rId3"/>
    <p:sldId id="730" r:id="rId4"/>
    <p:sldId id="737" r:id="rId5"/>
    <p:sldId id="731" r:id="rId6"/>
    <p:sldId id="720" r:id="rId7"/>
    <p:sldId id="687" r:id="rId8"/>
    <p:sldId id="689" r:id="rId9"/>
    <p:sldId id="721" r:id="rId10"/>
    <p:sldId id="691" r:id="rId11"/>
    <p:sldId id="732" r:id="rId12"/>
    <p:sldId id="733" r:id="rId13"/>
    <p:sldId id="734" r:id="rId14"/>
    <p:sldId id="713" r:id="rId15"/>
    <p:sldId id="735" r:id="rId16"/>
    <p:sldId id="695" r:id="rId17"/>
    <p:sldId id="736" r:id="rId18"/>
    <p:sldId id="536" r:id="rId19"/>
  </p:sldIdLst>
  <p:sldSz cx="12192000" cy="6858000"/>
  <p:notesSz cx="6858000" cy="9144000"/>
  <p:defaultTextStyle>
    <a:defPPr>
      <a:defRPr lang="zh-CN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84099" autoAdjust="0"/>
  </p:normalViewPr>
  <p:slideViewPr>
    <p:cSldViewPr snapToGrid="0">
      <p:cViewPr varScale="1">
        <p:scale>
          <a:sx n="95" d="100"/>
          <a:sy n="95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3B1F0-920C-4486-B953-FF4DA6E9947F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A7459-18C3-4079-BA83-157291B24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34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来自百度飞桨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搜不到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其他的工作如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PPYOLO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714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484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76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33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929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717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230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44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5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Two Stage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先由算法生成一系列作为样本的候选框，再通过卷积神经网络进行样本分类。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517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29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02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DETR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把目标检测做成了一个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set prediction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（集合预测）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的问题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DETR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由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CNN backbone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transformer encoder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transformer decoder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prediction heads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组成。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(1) CNN backbone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提取图像的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feature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(2) Encoder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通过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self-attention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建模全局关系对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feature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进行增强。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(3) Decoder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主要包含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self-attention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cross-attention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Cross- attention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中有若干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queries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，每个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query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去由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encoder feature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构造的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key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中进行查询，找到跟物体有关的区域，将这些区域的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feature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提取出来。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Self-attention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则在不同的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query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之间进行交互，实现类似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NMS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的效果。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(4)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最后的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prediction heads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基于每个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query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decoder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中提取到的特征，预测出物体的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bounding box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的位置和类别。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然而，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DETR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的训练收敛速度非常慢，要训练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500 epochs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才能达到比较好的性能。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283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对每一个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query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，之前关注所有的空间位置（所有位置作为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key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），现在只关注更有意义的、网络认为更包含局部信息的位置（少且固定数量位置作为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key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），缓解特征图大带来大运算量的问题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实施过程中，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zq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（特征图） 输入给一个线性映射，输出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3MK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个通道，前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2MK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个通道编码采样的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offset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决定每一个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query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应该找哪些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key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，最后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个通道，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输出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keys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的贡献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909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为了解决对高质量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content embedding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的依赖，我们将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DETR decoder cross-attention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的功能进行解耦，并提出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conditional spatial embedding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Content embedding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只负责根据外观去搜寻跟物体相关的区域，而不用考虑跟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spatial embedding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的匹配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;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对于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spatial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部分，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conditional spatial embedding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可以显式地定位物体的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extremity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区域，缩小搜索物体的范围。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上文提到，我们是基于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(1)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当前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layer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decoder embedding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中包含的信息，以及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(2) reference point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一起预测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box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信息的。这也就是说，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decoder embedding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中包含了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box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有关的区域 （比如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box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的四条边、或者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box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内部的点）到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reference point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的偏移量。因此，我们在生成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conditional spatial query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Pq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时，也要同时考虑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reference point 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s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decoder embedding 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f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 :</a:t>
            </a: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decoder embedding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是从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reference point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产生的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unnormalized 2D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坐标，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Reference point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是从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object query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预测出的一个坐标，大概估计了这个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query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负责的区域范围。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我们选择一种计算上较为简单的设计：对角矩阵。假设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所处的空间是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256-d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的，那么对角矩阵的对角线上的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256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个元素可以记为向量 。那么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conditional spatial query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可以通过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element-wise multiplication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得到，如公式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0174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9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4979469" cy="14938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328" y="4875748"/>
            <a:ext cx="6275672" cy="1982251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3818" y="2840039"/>
            <a:ext cx="7844367" cy="947737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altLang="zh-CN" noProof="0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7468" y="3886201"/>
            <a:ext cx="7857067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zh-CN" altLang="zh-CN" noProof="0" dirty="0"/>
              <a:t>单击此处编辑母版副标题样式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34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6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1185" y="6395701"/>
            <a:ext cx="2844800" cy="31762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516015" y="6395701"/>
            <a:ext cx="2844800" cy="317621"/>
          </a:xfrm>
        </p:spPr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7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4" name="Group 7"/>
          <p:cNvGrpSpPr/>
          <p:nvPr/>
        </p:nvGrpSpPr>
        <p:grpSpPr bwMode="auto">
          <a:xfrm>
            <a:off x="1" y="241301"/>
            <a:ext cx="6096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211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211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7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73196" y="3087434"/>
            <a:ext cx="5582400" cy="856800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/>
              <a:t>编辑标题</a:t>
            </a:r>
          </a:p>
        </p:txBody>
      </p:sp>
      <p:grpSp>
        <p:nvGrpSpPr>
          <p:cNvPr id="7" name="Group 4" descr="#wm#_54_13_*Z"/>
          <p:cNvGrpSpPr/>
          <p:nvPr/>
        </p:nvGrpSpPr>
        <p:grpSpPr bwMode="auto">
          <a:xfrm>
            <a:off x="2387601" y="3000375"/>
            <a:ext cx="1591733" cy="857250"/>
            <a:chOff x="0" y="0"/>
            <a:chExt cx="1880" cy="1352"/>
          </a:xfrm>
        </p:grpSpPr>
        <p:sp>
          <p:nvSpPr>
            <p:cNvPr id="8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zh-CN" sz="2211"/>
            </a:p>
          </p:txBody>
        </p:sp>
        <p:sp>
          <p:nvSpPr>
            <p:cNvPr id="9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0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61312" y="1372997"/>
            <a:ext cx="3484800" cy="3916800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1680" y="1372997"/>
            <a:ext cx="3484800" cy="3916800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7" name="Group 7"/>
          <p:cNvGrpSpPr/>
          <p:nvPr/>
        </p:nvGrpSpPr>
        <p:grpSpPr bwMode="auto">
          <a:xfrm>
            <a:off x="1" y="241301"/>
            <a:ext cx="6096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211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211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4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71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8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 descr="#wm#_54_35_*Z"/>
          <p:cNvGrpSpPr/>
          <p:nvPr>
            <p:custDataLst>
              <p:tags r:id="rId1"/>
            </p:custDataLst>
          </p:nvPr>
        </p:nvGrpSpPr>
        <p:grpSpPr bwMode="auto">
          <a:xfrm>
            <a:off x="791634" y="2940051"/>
            <a:ext cx="986367" cy="977900"/>
            <a:chOff x="0" y="0"/>
            <a:chExt cx="1165" cy="1540"/>
          </a:xfrm>
        </p:grpSpPr>
        <p:sp>
          <p:nvSpPr>
            <p:cNvPr id="3" name="AutoShape 5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211"/>
            </a:p>
          </p:txBody>
        </p:sp>
        <p:sp>
          <p:nvSpPr>
            <p:cNvPr id="4" name="AutoShape 6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211"/>
            </a:p>
          </p:txBody>
        </p:sp>
        <p:sp>
          <p:nvSpPr>
            <p:cNvPr id="5" name="AutoShape 7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211"/>
            </a:p>
          </p:txBody>
        </p:sp>
      </p:grpSp>
      <p:grpSp>
        <p:nvGrpSpPr>
          <p:cNvPr id="6" name="Group 8" descr="#wm#_54_35_*Z"/>
          <p:cNvGrpSpPr/>
          <p:nvPr>
            <p:custDataLst>
              <p:tags r:id="rId2"/>
            </p:custDataLst>
          </p:nvPr>
        </p:nvGrpSpPr>
        <p:grpSpPr bwMode="auto">
          <a:xfrm rot="10800000">
            <a:off x="10411884" y="2940051"/>
            <a:ext cx="986367" cy="977900"/>
            <a:chOff x="0" y="0"/>
            <a:chExt cx="1165" cy="1540"/>
          </a:xfrm>
        </p:grpSpPr>
        <p:sp>
          <p:nvSpPr>
            <p:cNvPr id="7" name="AutoShape 9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211"/>
            </a:p>
          </p:txBody>
        </p:sp>
        <p:sp>
          <p:nvSpPr>
            <p:cNvPr id="8" name="AutoShape 10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211"/>
            </a:p>
          </p:txBody>
        </p:sp>
        <p:sp>
          <p:nvSpPr>
            <p:cNvPr id="9" name="AutoShape 11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211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13600" y="3110400"/>
            <a:ext cx="7564800" cy="6444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5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0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5141977"/>
            <a:ext cx="11001600" cy="119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41301"/>
            <a:ext cx="10972800" cy="5873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71200" y="1450722"/>
            <a:ext cx="7449600" cy="2822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1" y="241301"/>
            <a:ext cx="6096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211"/>
            </a:p>
          </p:txBody>
        </p:sp>
        <p:sp>
          <p:nvSpPr>
            <p:cNvPr id="12" name="Rectangle 9"/>
            <p:cNvSpPr>
              <a:spLocks noChangeArrowheads="1"/>
            </p:cNvSpPr>
            <p:nvPr userDrawn="1"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211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2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40686" y="241301"/>
            <a:ext cx="1741715" cy="58848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41301"/>
            <a:ext cx="9004663" cy="588486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08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5460" y="241300"/>
            <a:ext cx="10936941" cy="6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77925"/>
            <a:ext cx="10972800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5701"/>
            <a:ext cx="3860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7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3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703F776-BB6B-4889-9F90-A41BA3C9B5FF}"/>
              </a:ext>
            </a:extLst>
          </p:cNvPr>
          <p:cNvSpPr txBox="1"/>
          <p:nvPr/>
        </p:nvSpPr>
        <p:spPr>
          <a:xfrm>
            <a:off x="120578" y="6334780"/>
            <a:ext cx="640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sz="1400" dirty="0" err="1">
                <a:solidFill>
                  <a:srgbClr val="000000"/>
                </a:solidFill>
                <a:latin typeface="Arial"/>
                <a:ea typeface="黑体"/>
              </a:rPr>
              <a:t>Lv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黑体"/>
              </a:rPr>
              <a:t>, Wenyu, et al. "</a:t>
            </a:r>
            <a:r>
              <a:rPr lang="en-US" altLang="zh-CN" sz="1400" dirty="0" err="1">
                <a:solidFill>
                  <a:srgbClr val="000000"/>
                </a:solidFill>
                <a:latin typeface="Arial"/>
                <a:ea typeface="黑体"/>
              </a:rPr>
              <a:t>Detrs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黑体"/>
              </a:rPr>
              <a:t> beat </a:t>
            </a:r>
            <a:r>
              <a:rPr lang="en-US" altLang="zh-CN" sz="1400" dirty="0" err="1">
                <a:solidFill>
                  <a:srgbClr val="000000"/>
                </a:solidFill>
                <a:latin typeface="Arial"/>
                <a:ea typeface="黑体"/>
              </a:rPr>
              <a:t>yolos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黑体"/>
              </a:rPr>
              <a:t> on real-time object detection." </a:t>
            </a:r>
            <a:r>
              <a:rPr lang="en-US" altLang="zh-CN" sz="1400" dirty="0" err="1">
                <a:solidFill>
                  <a:srgbClr val="000000"/>
                </a:solidFill>
                <a:latin typeface="Arial"/>
                <a:ea typeface="黑体"/>
              </a:rPr>
              <a:t>arXiv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黑体"/>
              </a:rPr>
              <a:t> preprint arXiv:2304.08069 (2023).</a:t>
            </a:r>
            <a:endParaRPr lang="zh-CN" altLang="en-US" sz="1400" dirty="0">
              <a:solidFill>
                <a:srgbClr val="000000"/>
              </a:solidFill>
              <a:latin typeface="Arial"/>
              <a:ea typeface="黑体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30D238-257F-99FA-811D-BCC607CC6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11" y="2078959"/>
            <a:ext cx="11106778" cy="270008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"/>
    </mc:Choice>
    <mc:Fallback xmlns="">
      <p:transition spd="slow" advTm="7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Methods</a:t>
            </a:r>
            <a:r>
              <a:rPr lang="zh-CN" altLang="en-US" dirty="0">
                <a:latin typeface="+mn-lt"/>
              </a:rPr>
              <a:t>：</a:t>
            </a:r>
            <a:r>
              <a:rPr lang="en-US" altLang="zh-CN" dirty="0">
                <a:latin typeface="+mn-lt"/>
              </a:rPr>
              <a:t>Overview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20D992-9347-ED43-E0A1-E6CA37A27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75" y="1232047"/>
            <a:ext cx="11897248" cy="36797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3CBF98-189C-1B25-8D42-33E8F0686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650" y="5424986"/>
            <a:ext cx="9256699" cy="11378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490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"/>
    </mc:Choice>
    <mc:Fallback xmlns="">
      <p:transition spd="slow" advTm="23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EF33414B-029C-4700-5E10-0D3FD6DFF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929" y="5949612"/>
            <a:ext cx="4343824" cy="8863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Methods</a:t>
            </a:r>
            <a:r>
              <a:rPr lang="zh-CN" altLang="en-US" dirty="0">
                <a:latin typeface="+mn-lt"/>
              </a:rPr>
              <a:t>：</a:t>
            </a:r>
            <a:r>
              <a:rPr lang="en-US" altLang="zh-CN" dirty="0">
                <a:latin typeface="+mn-lt"/>
              </a:rPr>
              <a:t>Efficient Hybrid Encoder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5130958-EB65-E4EF-1CD6-1423DC613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654" y="850610"/>
            <a:ext cx="4698374" cy="498378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D8847E-A88E-36C0-533F-9EAFFC54A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843" y="1123641"/>
            <a:ext cx="4851503" cy="2213396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A6ACFF04-86C0-B53B-7C11-5959DC442930}"/>
              </a:ext>
            </a:extLst>
          </p:cNvPr>
          <p:cNvSpPr txBox="1"/>
          <p:nvPr/>
        </p:nvSpPr>
        <p:spPr>
          <a:xfrm>
            <a:off x="6001504" y="3768797"/>
            <a:ext cx="5692179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将自注意操作应用于语义概念更丰富的高级特征，可以捕获图像中概念实体之间的联系，从而便于后续模块对图像中物体的检测和识别。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6AF30FE-B651-1923-FA26-BE2F5BB16939}"/>
              </a:ext>
            </a:extLst>
          </p:cNvPr>
          <p:cNvSpPr txBox="1"/>
          <p:nvPr/>
        </p:nvSpPr>
        <p:spPr>
          <a:xfrm>
            <a:off x="6001504" y="5326795"/>
            <a:ext cx="5692179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同时，由于缺乏语义概念，并且存在与高级特征交互重复和混淆的风险，低级特征的尺度内交互是不必要的。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356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"/>
    </mc:Choice>
    <mc:Fallback xmlns="">
      <p:transition spd="slow" advTm="23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7637F1-E834-3119-731C-A0847CE09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930" y="4479602"/>
            <a:ext cx="5561905" cy="12476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Methods</a:t>
            </a:r>
            <a:r>
              <a:rPr lang="zh-CN" altLang="en-US" dirty="0">
                <a:latin typeface="+mn-lt"/>
              </a:rPr>
              <a:t>：</a:t>
            </a:r>
            <a:r>
              <a:rPr lang="en-US" altLang="zh-CN" dirty="0">
                <a:latin typeface="+mn-lt"/>
              </a:rPr>
              <a:t>Efficient Hybrid Encoder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6994C9E-F276-E7EC-ED81-5C9217820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27" y="1130779"/>
            <a:ext cx="4861037" cy="41276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B0A8CDE-7543-C1B1-744E-2A79BCD843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519" y="1777220"/>
            <a:ext cx="4103335" cy="18335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DDBF250-DE4E-068A-4727-6096044680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8601" y="5727221"/>
            <a:ext cx="2885714" cy="8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718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"/>
    </mc:Choice>
    <mc:Fallback xmlns="">
      <p:transition spd="slow" advTm="23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9B7BF01-866C-B196-2BE2-B6EA80C6E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351" y="1166403"/>
            <a:ext cx="5251643" cy="510456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Methods</a:t>
            </a:r>
            <a:r>
              <a:rPr lang="zh-CN" altLang="en-US" dirty="0">
                <a:latin typeface="+mn-lt"/>
              </a:rPr>
              <a:t>：</a:t>
            </a:r>
            <a:r>
              <a:rPr lang="en-US" altLang="zh-CN" dirty="0" err="1">
                <a:latin typeface="+mn-lt"/>
              </a:rPr>
              <a:t>IoU</a:t>
            </a:r>
            <a:r>
              <a:rPr lang="en-US" altLang="zh-CN" dirty="0">
                <a:latin typeface="+mn-lt"/>
              </a:rPr>
              <a:t>-aware Query Selection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6F838D-44C7-D468-AA2C-9A4F45C2C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582" y="4733694"/>
            <a:ext cx="5457143" cy="86666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AA30FFE-C3EF-A2FF-A5C0-37DB44A808F9}"/>
              </a:ext>
            </a:extLst>
          </p:cNvPr>
          <p:cNvSpPr txBox="1"/>
          <p:nvPr/>
        </p:nvSpPr>
        <p:spPr>
          <a:xfrm>
            <a:off x="573690" y="1437479"/>
            <a:ext cx="5117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利用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classification score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从编码器中选择前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个特征来初始化对象查询。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5202A8-01A8-FE99-69BE-A2AA36374BBB}"/>
              </a:ext>
            </a:extLst>
          </p:cNvPr>
          <p:cNvSpPr txBox="1"/>
          <p:nvPr/>
        </p:nvSpPr>
        <p:spPr>
          <a:xfrm>
            <a:off x="932764" y="3088415"/>
            <a:ext cx="5117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由于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分类分数和位置置信度分布不一致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，部分预测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bbox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分类分数高，但与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GT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bbox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不接近。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EB7E25C-DD07-FCF2-26DB-E356D5B606B9}"/>
              </a:ext>
            </a:extLst>
          </p:cNvPr>
          <p:cNvSpPr/>
          <p:nvPr/>
        </p:nvSpPr>
        <p:spPr bwMode="auto">
          <a:xfrm rot="5400000">
            <a:off x="2875464" y="2308047"/>
            <a:ext cx="514411" cy="351692"/>
          </a:xfrm>
          <a:prstGeom prst="rightArrow">
            <a:avLst>
              <a:gd name="adj1" fmla="val 23786"/>
              <a:gd name="adj2" fmla="val 49265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5" name="图形 14" descr="实心填充的哭泣表情 纯色填充">
            <a:extLst>
              <a:ext uri="{FF2B5EF4-FFF2-40B4-BE49-F238E27FC236}">
                <a16:creationId xmlns:a16="http://schemas.microsoft.com/office/drawing/2014/main" id="{89B66B50-126B-DD8D-AEC7-0D062A5D9F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7711" y="3138588"/>
            <a:ext cx="545053" cy="54505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C331680-1BB9-9C68-434E-6C7F66D59326}"/>
              </a:ext>
            </a:extLst>
          </p:cNvPr>
          <p:cNvSpPr txBox="1"/>
          <p:nvPr/>
        </p:nvSpPr>
        <p:spPr>
          <a:xfrm>
            <a:off x="387711" y="4181207"/>
            <a:ext cx="127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</a:rPr>
              <a:t>Solution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31633EB-62CD-C656-A37B-64C073277950}"/>
              </a:ext>
            </a:extLst>
          </p:cNvPr>
          <p:cNvSpPr txBox="1"/>
          <p:nvPr/>
        </p:nvSpPr>
        <p:spPr>
          <a:xfrm>
            <a:off x="440006" y="5727341"/>
            <a:ext cx="627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约束模型在训练过程中对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IoU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分数高的特征产生高分类分数，对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IoU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分数低的特征产生低分类分数。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95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"/>
    </mc:Choice>
    <mc:Fallback xmlns="">
      <p:transition spd="slow" advTm="23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Experiments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F53D04-2789-615D-418E-98414A1A1DEE}"/>
              </a:ext>
            </a:extLst>
          </p:cNvPr>
          <p:cNvSpPr txBox="1"/>
          <p:nvPr/>
        </p:nvSpPr>
        <p:spPr>
          <a:xfrm>
            <a:off x="645460" y="1084207"/>
            <a:ext cx="892138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</a:rPr>
              <a:t>Setsup</a:t>
            </a:r>
            <a:endParaRPr lang="zh-CN" altLang="en-US" dirty="0">
              <a:highlight>
                <a:srgbClr val="FFFF00"/>
              </a:highligh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92630F-0D33-3E06-69D7-EF4ACF5595BC}"/>
              </a:ext>
            </a:extLst>
          </p:cNvPr>
          <p:cNvSpPr txBox="1"/>
          <p:nvPr/>
        </p:nvSpPr>
        <p:spPr>
          <a:xfrm>
            <a:off x="2856096" y="1869457"/>
            <a:ext cx="3092528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Dataset: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Microsoft COCO.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4A9B58-AC7C-B240-4BE8-BCF6D9C9A6FB}"/>
              </a:ext>
            </a:extLst>
          </p:cNvPr>
          <p:cNvSpPr txBox="1"/>
          <p:nvPr/>
        </p:nvSpPr>
        <p:spPr>
          <a:xfrm>
            <a:off x="2856096" y="2632462"/>
            <a:ext cx="7182207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Implementation Details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3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backbone: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ResNet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,  HGNetv2 pretrained on ImageNet.</a:t>
            </a:r>
          </a:p>
          <a:p>
            <a:pPr marL="74293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AIFI: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1 transformer layer.</a:t>
            </a:r>
          </a:p>
          <a:p>
            <a:pPr marL="74293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fusion block in CCMF: 3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RepBlocks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</a:p>
          <a:p>
            <a:pPr marL="74293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IoU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-aware query selection: top 300 encoder features.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822347-5916-C29D-3B58-64D8DA596FB9}"/>
              </a:ext>
            </a:extLst>
          </p:cNvPr>
          <p:cNvSpPr txBox="1"/>
          <p:nvPr/>
        </p:nvSpPr>
        <p:spPr>
          <a:xfrm>
            <a:off x="2856096" y="5056820"/>
            <a:ext cx="7543948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The training strategy and hyperparameters of the decoder almost follow DINO.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26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"/>
    </mc:Choice>
    <mc:Fallback xmlns="">
      <p:transition spd="slow" advTm="23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Experiments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958F21-342A-455B-DAF3-91030B704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360" y="908388"/>
            <a:ext cx="9599279" cy="58831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015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"/>
    </mc:Choice>
    <mc:Fallback xmlns="">
      <p:transition spd="slow" advTm="23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37BDD2E-CFFF-4F3E-64F4-9D3B76A3D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830" y="2125086"/>
            <a:ext cx="6811162" cy="31062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Experiments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21D0DB-7ED9-43CE-C843-FE75DEC06833}"/>
              </a:ext>
            </a:extLst>
          </p:cNvPr>
          <p:cNvSpPr txBox="1"/>
          <p:nvPr/>
        </p:nvSpPr>
        <p:spPr>
          <a:xfrm>
            <a:off x="735895" y="1154546"/>
            <a:ext cx="460982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</a:rPr>
              <a:t>Ablation Study on </a:t>
            </a:r>
            <a:r>
              <a:rPr lang="en-US" altLang="zh-CN" dirty="0" err="1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</a:rPr>
              <a:t>IoU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</a:rPr>
              <a:t>-aware Query Selection</a:t>
            </a:r>
            <a:endParaRPr lang="zh-CN" altLang="en-US" dirty="0">
              <a:highlight>
                <a:srgbClr val="FFFF00"/>
              </a:highligh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605E46-AAF5-EC65-2026-769E73DBABAE}"/>
              </a:ext>
            </a:extLst>
          </p:cNvPr>
          <p:cNvSpPr txBox="1"/>
          <p:nvPr/>
        </p:nvSpPr>
        <p:spPr>
          <a:xfrm>
            <a:off x="183236" y="5593079"/>
            <a:ext cx="30020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</a:rPr>
              <a:t>Ablation Study on Decoder</a:t>
            </a:r>
            <a:endParaRPr lang="zh-CN" altLang="en-US" dirty="0">
              <a:highlight>
                <a:srgbClr val="FFFF00"/>
              </a:highligh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187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"/>
    </mc:Choice>
    <mc:Fallback xmlns="">
      <p:transition spd="slow" advTm="23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Experiments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605E46-AAF5-EC65-2026-769E73DBABAE}"/>
              </a:ext>
            </a:extLst>
          </p:cNvPr>
          <p:cNvSpPr txBox="1"/>
          <p:nvPr/>
        </p:nvSpPr>
        <p:spPr>
          <a:xfrm>
            <a:off x="1047395" y="908388"/>
            <a:ext cx="30020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</a:rPr>
              <a:t>Ablation Study on Decoder</a:t>
            </a:r>
            <a:endParaRPr lang="zh-CN" altLang="en-US" dirty="0">
              <a:highlight>
                <a:srgbClr val="FFFF00"/>
              </a:highligh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3FF10D-8322-EF9F-D18C-DF4A5FEEA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828" y="1575476"/>
            <a:ext cx="5504762" cy="48190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897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"/>
    </mc:Choice>
    <mc:Fallback xmlns="">
      <p:transition spd="slow" advTm="23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Thank you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Introduction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AD84E1-A7D7-29A6-ADAA-BD79AAFFCAFB}"/>
              </a:ext>
            </a:extLst>
          </p:cNvPr>
          <p:cNvSpPr txBox="1"/>
          <p:nvPr/>
        </p:nvSpPr>
        <p:spPr>
          <a:xfrm>
            <a:off x="894826" y="100216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主流目标检测器：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7372A0-3DCB-BCA3-D43A-2D8773526269}"/>
              </a:ext>
            </a:extLst>
          </p:cNvPr>
          <p:cNvSpPr txBox="1"/>
          <p:nvPr/>
        </p:nvSpPr>
        <p:spPr>
          <a:xfrm>
            <a:off x="894826" y="1529711"/>
            <a:ext cx="1068757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二阶段目标检测器：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R-CNN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系列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优点：检测精度高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缺点：检测速度慢，需要提供已有的初始猜测，即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Proposal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，具有复杂的架构，并且缺乏全局上下文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一阶段目标检测器：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 YOLO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系列，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FCOS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优点：检测速度快，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缺点：检测精度稍逊，同样需要提供已有的初始猜测，即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Anchor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Transformer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的目标检测器：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DETR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优点：有效地消除了手工设计的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Anchor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和非极大值抑制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(NMS)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，使对象检测端到端优化。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缺点：训练收敛速度很慢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"/>
    </mc:Choice>
    <mc:Fallback xmlns="">
      <p:transition spd="slow" advTm="23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461" y="241300"/>
            <a:ext cx="5082798" cy="6670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</a:rPr>
              <a:t>Motivation-NMS</a:t>
            </a:r>
            <a:r>
              <a:rPr lang="zh-CN" altLang="en-US" dirty="0">
                <a:latin typeface="+mn-lt"/>
              </a:rPr>
              <a:t>（非极大值抑制）</a:t>
            </a:r>
            <a:endParaRPr lang="en-US" altLang="zh-CN" dirty="0">
              <a:latin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564916-94B1-0786-F116-EDA4F329B50E}"/>
              </a:ext>
            </a:extLst>
          </p:cNvPr>
          <p:cNvSpPr txBox="1"/>
          <p:nvPr/>
        </p:nvSpPr>
        <p:spPr>
          <a:xfrm>
            <a:off x="1092369" y="1137745"/>
            <a:ext cx="418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传统目标检测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pipelbne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（包含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NMS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操作）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EE9F010-BCA4-82AE-B902-D296ED3C9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27" y="1569700"/>
            <a:ext cx="4787064" cy="482377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9121191-2B77-7A1D-81FA-0E8E6187AEB5}"/>
              </a:ext>
            </a:extLst>
          </p:cNvPr>
          <p:cNvSpPr txBox="1"/>
          <p:nvPr/>
        </p:nvSpPr>
        <p:spPr>
          <a:xfrm>
            <a:off x="6554610" y="908388"/>
            <a:ext cx="2292906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标准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NMS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算法流程：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2FA2202-C911-058E-1D29-1E7D9BFF3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280" y="1572140"/>
            <a:ext cx="4356472" cy="48237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083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"/>
    </mc:Choice>
    <mc:Fallback xmlns="">
      <p:transition spd="slow" advTm="2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461" y="241300"/>
            <a:ext cx="8548782" cy="66708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Motivation-NMS</a:t>
            </a:r>
            <a:r>
              <a:rPr lang="zh-CN" altLang="en-US" dirty="0">
                <a:latin typeface="+mn-lt"/>
              </a:rPr>
              <a:t>对于实时目标检测器的深重影响</a:t>
            </a:r>
            <a:endParaRPr lang="en-US" altLang="zh-CN" dirty="0">
              <a:latin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EBFE15-1AFF-BCB6-2DCE-4A6A7D8D8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61" y="2053145"/>
            <a:ext cx="5780952" cy="41333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BD6196-85B9-524B-23C1-B51D15E6D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767" y="1924390"/>
            <a:ext cx="3380952" cy="22952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508D8A-4164-1591-AD7C-1E31DA4C4E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588" y="4489113"/>
            <a:ext cx="3000000" cy="219047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6564916-94B1-0786-F116-EDA4F329B50E}"/>
              </a:ext>
            </a:extLst>
          </p:cNvPr>
          <p:cNvSpPr txBox="1"/>
          <p:nvPr/>
        </p:nvSpPr>
        <p:spPr>
          <a:xfrm>
            <a:off x="1966127" y="1273649"/>
            <a:ext cx="825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NMS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的执行时间主要取决于输入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</a:rPr>
              <a:t>预测框的数量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</a:rPr>
              <a:t>Iou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</a:rPr>
              <a:t>阈值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</a:rPr>
              <a:t>Score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</a:rPr>
              <a:t>阈值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两个超参数。</a:t>
            </a:r>
          </a:p>
        </p:txBody>
      </p:sp>
      <p:pic>
        <p:nvPicPr>
          <p:cNvPr id="17" name="图形 16" descr="原子 纯色填充">
            <a:extLst>
              <a:ext uri="{FF2B5EF4-FFF2-40B4-BE49-F238E27FC236}">
                <a16:creationId xmlns:a16="http://schemas.microsoft.com/office/drawing/2014/main" id="{EE241B6D-D60C-494D-EE14-0B8020584F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6989" y="1228746"/>
            <a:ext cx="459138" cy="4591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550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"/>
    </mc:Choice>
    <mc:Fallback xmlns="">
      <p:transition spd="slow" advTm="23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Introduction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230342-1727-3894-8892-07A3D4A51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499" y="1036138"/>
            <a:ext cx="5270984" cy="55805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793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"/>
    </mc:Choice>
    <mc:Fallback xmlns="">
      <p:transition spd="slow" advTm="23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Related Works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4A3AEB-0792-6806-60FB-BC45BB9124F1}"/>
              </a:ext>
            </a:extLst>
          </p:cNvPr>
          <p:cNvSpPr txBox="1"/>
          <p:nvPr/>
        </p:nvSpPr>
        <p:spPr>
          <a:xfrm>
            <a:off x="906013" y="106540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DETR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E12EFF-96DE-0589-0431-62089B29BB50}"/>
              </a:ext>
            </a:extLst>
          </p:cNvPr>
          <p:cNvSpPr txBox="1"/>
          <p:nvPr/>
        </p:nvSpPr>
        <p:spPr>
          <a:xfrm>
            <a:off x="298846" y="6334780"/>
            <a:ext cx="1189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Nicolas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Carion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, Francisco Massa, Gabriel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Synnaeve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, Nicolas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Usunier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, Alexander Kirillov, and Sergey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Zagoruyko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End-toend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object detection with transformers. In European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Conference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on Computer Vision, pages 213–229. Springer, 2020.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68E8B7-AB2C-1745-A852-701D8F19E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08" y="1586384"/>
            <a:ext cx="7093917" cy="35163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F8AADA-FDAB-E9C3-FE3E-66BB69ACF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788" y="5141346"/>
            <a:ext cx="4778014" cy="6670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D6644E7-022A-7101-7E08-7FD5DC6CB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013" y="5780721"/>
            <a:ext cx="6391840" cy="625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866449-83BD-41C1-8D6B-94700AC37C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2223" y="1214737"/>
            <a:ext cx="4214508" cy="44285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211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"/>
    </mc:Choice>
    <mc:Fallback xmlns="">
      <p:transition spd="slow" advTm="23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Related Works</a:t>
            </a:r>
            <a:r>
              <a:rPr lang="zh-CN" altLang="en-US" dirty="0">
                <a:latin typeface="+mn-lt"/>
              </a:rPr>
              <a:t>：</a:t>
            </a:r>
            <a:r>
              <a:rPr lang="en-US" altLang="zh-CN" dirty="0">
                <a:latin typeface="+mn-lt"/>
              </a:rPr>
              <a:t>DETR-Like Detectors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E698DC-C3EF-CA33-EC5F-9620BAA29BB7}"/>
              </a:ext>
            </a:extLst>
          </p:cNvPr>
          <p:cNvSpPr txBox="1"/>
          <p:nvPr/>
        </p:nvSpPr>
        <p:spPr>
          <a:xfrm>
            <a:off x="804412" y="955804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Deformable DETR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2C152C-6266-2AE9-DAA0-3047447A92CE}"/>
              </a:ext>
            </a:extLst>
          </p:cNvPr>
          <p:cNvSpPr txBox="1"/>
          <p:nvPr/>
        </p:nvSpPr>
        <p:spPr>
          <a:xfrm>
            <a:off x="1005380" y="6462813"/>
            <a:ext cx="10389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Zhu,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Xizhou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, et al. "Deformable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detr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: Deformable transformers for end-to-end object detection."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arXiv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preprint arXiv:2010.04159 (2020).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99D82A-F564-3AB2-9DED-7A7D164A2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225" y="1140472"/>
            <a:ext cx="6327406" cy="39193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2730FE-F258-85EE-6085-A3452F446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0286" y="5020968"/>
            <a:ext cx="6971428" cy="6952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8BCBC5-E9BF-E2BF-EE5C-33DC802984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524" y="5631280"/>
            <a:ext cx="7980952" cy="7238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165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"/>
    </mc:Choice>
    <mc:Fallback xmlns="">
      <p:transition spd="slow" advTm="23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4CB5B15-BF4B-4849-D11A-F87ED7BA8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553" y="1138700"/>
            <a:ext cx="4083187" cy="48926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Related Works</a:t>
            </a:r>
            <a:r>
              <a:rPr lang="zh-CN" altLang="en-US" dirty="0">
                <a:latin typeface="+mn-lt"/>
              </a:rPr>
              <a:t>：</a:t>
            </a:r>
            <a:r>
              <a:rPr lang="en-US" altLang="zh-CN" dirty="0">
                <a:latin typeface="+mn-lt"/>
              </a:rPr>
              <a:t>DETR-Like Detectors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F9EB02-9B95-C915-5F2D-BE994BDF3193}"/>
              </a:ext>
            </a:extLst>
          </p:cNvPr>
          <p:cNvSpPr txBox="1"/>
          <p:nvPr/>
        </p:nvSpPr>
        <p:spPr>
          <a:xfrm>
            <a:off x="1177319" y="904259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Conditional DETR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C7620E-321A-833D-8F6B-6AC9A4D46139}"/>
              </a:ext>
            </a:extLst>
          </p:cNvPr>
          <p:cNvSpPr txBox="1"/>
          <p:nvPr/>
        </p:nvSpPr>
        <p:spPr>
          <a:xfrm>
            <a:off x="344855" y="6261674"/>
            <a:ext cx="11847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Depu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Meng,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Xiaokang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Chen,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Zejia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Fan, Gang Zeng,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Houqiang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Li,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Yuhui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Yuan, Lei Sun, and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Jingdong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Wang. Conditional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detr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for fast training convergence.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arXiv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preprint arXiv:2108.06152, 2021.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52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"/>
    </mc:Choice>
    <mc:Fallback xmlns="">
      <p:transition spd="slow" advTm="23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Related Works</a:t>
            </a:r>
            <a:r>
              <a:rPr lang="zh-CN" altLang="en-US" dirty="0">
                <a:latin typeface="+mn-lt"/>
              </a:rPr>
              <a:t>：</a:t>
            </a:r>
            <a:r>
              <a:rPr lang="en-US" altLang="zh-CN" dirty="0">
                <a:latin typeface="+mn-lt"/>
              </a:rPr>
              <a:t>DETR-Like Detectors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AD4364-DA97-213A-9F93-A8C784DC76E4}"/>
              </a:ext>
            </a:extLst>
          </p:cNvPr>
          <p:cNvSpPr txBox="1"/>
          <p:nvPr/>
        </p:nvSpPr>
        <p:spPr>
          <a:xfrm>
            <a:off x="964736" y="97361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DINO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6CC272-3A7B-05BC-C786-1DBA443F7961}"/>
              </a:ext>
            </a:extLst>
          </p:cNvPr>
          <p:cNvSpPr txBox="1"/>
          <p:nvPr/>
        </p:nvSpPr>
        <p:spPr>
          <a:xfrm>
            <a:off x="580642" y="6354003"/>
            <a:ext cx="11611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Zhang, Hao, et al. "Dino: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Detr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with improved denoising anchor boxes for end-to-end object detection."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arXiv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preprint arXiv:2203.03605 (2022).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614CD4-7359-91F3-9E18-0446A60BB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881" y="1342945"/>
            <a:ext cx="8824382" cy="48665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303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"/>
    </mc:Choice>
    <mc:Fallback xmlns="">
      <p:transition spd="slow" advTm="23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54"/>
</p:tagLst>
</file>

<file path=ppt/theme/theme1.xml><?xml version="1.0" encoding="utf-8"?>
<a:theme xmlns:a="http://schemas.openxmlformats.org/drawingml/2006/main" name="默认设计模板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16298</TotalTime>
  <Words>1135</Words>
  <Application>Microsoft Office PowerPoint</Application>
  <PresentationFormat>宽屏</PresentationFormat>
  <Paragraphs>86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-apple-system</vt:lpstr>
      <vt:lpstr>等线</vt:lpstr>
      <vt:lpstr>黑体</vt:lpstr>
      <vt:lpstr>微软雅黑</vt:lpstr>
      <vt:lpstr>Arial</vt:lpstr>
      <vt:lpstr>Calibri</vt:lpstr>
      <vt:lpstr>tahoma</vt:lpstr>
      <vt:lpstr>Times New Roman</vt:lpstr>
      <vt:lpstr>Wingdings</vt:lpstr>
      <vt:lpstr>默认设计模板</vt:lpstr>
      <vt:lpstr>PowerPoint 演示文稿</vt:lpstr>
      <vt:lpstr>Introduction</vt:lpstr>
      <vt:lpstr>Motivation-NMS（非极大值抑制）</vt:lpstr>
      <vt:lpstr>Motivation-NMS对于实时目标检测器的深重影响</vt:lpstr>
      <vt:lpstr>Introduction</vt:lpstr>
      <vt:lpstr>Related Works</vt:lpstr>
      <vt:lpstr>Related Works：DETR-Like Detectors</vt:lpstr>
      <vt:lpstr>Related Works：DETR-Like Detectors</vt:lpstr>
      <vt:lpstr>Related Works：DETR-Like Detectors</vt:lpstr>
      <vt:lpstr>Methods：Overview</vt:lpstr>
      <vt:lpstr>Methods：Efficient Hybrid Encoder</vt:lpstr>
      <vt:lpstr>Methods：Efficient Hybrid Encoder</vt:lpstr>
      <vt:lpstr>Methods：IoU-aware Query Selection</vt:lpstr>
      <vt:lpstr>Experiments</vt:lpstr>
      <vt:lpstr>Experiments</vt:lpstr>
      <vt:lpstr>Experiments</vt:lpstr>
      <vt:lpstr>Experiments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296</cp:revision>
  <dcterms:created xsi:type="dcterms:W3CDTF">2022-06-15T07:04:30Z</dcterms:created>
  <dcterms:modified xsi:type="dcterms:W3CDTF">2023-05-22T10:52:28Z</dcterms:modified>
</cp:coreProperties>
</file>