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84" r:id="rId4"/>
    <p:sldId id="580" r:id="rId6"/>
    <p:sldId id="766" r:id="rId7"/>
    <p:sldId id="592" r:id="rId8"/>
    <p:sldId id="804" r:id="rId9"/>
    <p:sldId id="771" r:id="rId10"/>
    <p:sldId id="805" r:id="rId11"/>
    <p:sldId id="588" r:id="rId12"/>
    <p:sldId id="806" r:id="rId13"/>
    <p:sldId id="634" r:id="rId14"/>
    <p:sldId id="807" r:id="rId15"/>
    <p:sldId id="808" r:id="rId16"/>
    <p:sldId id="278" r:id="rId17"/>
    <p:sldId id="770" r:id="rId18"/>
    <p:sldId id="406" r:id="rId19"/>
    <p:sldId id="809" r:id="rId20"/>
    <p:sldId id="790" r:id="rId21"/>
    <p:sldId id="582" r:id="rId22"/>
    <p:sldId id="692" r:id="rId23"/>
    <p:sldId id="536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郭 杰" initials="郭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94" autoAdjust="0"/>
  </p:normalViewPr>
  <p:slideViewPr>
    <p:cSldViewPr snapToGrid="0">
      <p:cViewPr varScale="1">
        <p:scale>
          <a:sx n="65" d="100"/>
          <a:sy n="65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57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614F-A677-497E-834E-CF28A46933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C19BC-A2BA-4927-B10C-8065D9812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号在</a:t>
            </a:r>
            <a:r>
              <a:rPr lang="en-US" altLang="zh-CN" dirty="0"/>
              <a:t>arxiv</a:t>
            </a:r>
            <a:r>
              <a:rPr lang="zh-CN" altLang="en-US" dirty="0"/>
              <a:t>上挂出来的，已经中了</a:t>
            </a:r>
            <a:r>
              <a:rPr lang="en-US" altLang="zh-CN" dirty="0"/>
              <a:t>CVPR2023</a:t>
            </a:r>
            <a:r>
              <a:rPr lang="zh-CN" altLang="en-US" dirty="0"/>
              <a:t>；是梁老师之前介绍过的L2P和DualPrompt的后续工作，引入</a:t>
            </a:r>
            <a:r>
              <a:rPr lang="en-US" altLang="zh-CN" dirty="0"/>
              <a:t>prompt</a:t>
            </a:r>
            <a:r>
              <a:rPr lang="zh-CN" altLang="en-US" dirty="0"/>
              <a:t>来做增量分类，这一类方法的特点就是不需要存储额外的</a:t>
            </a:r>
            <a:r>
              <a:rPr lang="zh-CN" altLang="en-US" dirty="0"/>
              <a:t>数据</a:t>
            </a:r>
            <a:endParaRPr lang="zh-CN" altLang="en-US" dirty="0"/>
          </a:p>
          <a:p>
            <a:r>
              <a:rPr lang="zh-CN" altLang="en-US" dirty="0"/>
              <a:t>一作：佐治亚理工学院交互计算学院的博士生，今年马上就毕业了，在</a:t>
            </a:r>
            <a:r>
              <a:rPr dirty="0">
                <a:sym typeface="+mn-ea"/>
              </a:rPr>
              <a:t>麻省理工-</a:t>
            </a:r>
            <a:r>
              <a:rPr lang="en-US" dirty="0">
                <a:sym typeface="+mn-ea"/>
              </a:rPr>
              <a:t>IBM</a:t>
            </a:r>
            <a:r>
              <a:rPr lang="zh-CN" altLang="en-US" dirty="0">
                <a:sym typeface="+mn-ea"/>
              </a:rPr>
              <a:t>沃森</a:t>
            </a:r>
            <a:r>
              <a:rPr lang="en-US" altLang="zh-CN" dirty="0">
                <a:sym typeface="+mn-ea"/>
              </a:rPr>
              <a:t>AI</a:t>
            </a:r>
            <a:r>
              <a:rPr dirty="0">
                <a:sym typeface="+mn-ea"/>
              </a:rPr>
              <a:t>实验室</a:t>
            </a:r>
            <a:r>
              <a:rPr lang="zh-CN" dirty="0">
                <a:sym typeface="+mn-ea"/>
              </a:rPr>
              <a:t>实习期间完成的工作，</a:t>
            </a:r>
            <a:r>
              <a:rPr lang="zh-CN" altLang="en-US" dirty="0"/>
              <a:t>主要研究方向就是</a:t>
            </a:r>
            <a:r>
              <a:rPr lang="en-US" altLang="zh-CN" dirty="0"/>
              <a:t>CV</a:t>
            </a:r>
            <a:r>
              <a:rPr lang="zh-CN" altLang="en-US" dirty="0"/>
              <a:t>和</a:t>
            </a:r>
            <a:r>
              <a:rPr lang="en-US" altLang="zh-CN" dirty="0"/>
              <a:t>NLP</a:t>
            </a:r>
            <a:r>
              <a:rPr lang="zh-CN" altLang="en-US" dirty="0"/>
              <a:t>领域的增量学习，以一作中了两篇</a:t>
            </a:r>
            <a:r>
              <a:rPr lang="en-US" altLang="zh-CN" dirty="0"/>
              <a:t>CVPR2023</a:t>
            </a:r>
            <a:r>
              <a:rPr lang="zh-CN" altLang="en-US" dirty="0"/>
              <a:t>，还分别在</a:t>
            </a:r>
            <a:r>
              <a:rPr lang="en-US" altLang="zh-CN" dirty="0"/>
              <a:t>ICCV2021</a:t>
            </a:r>
            <a:r>
              <a:rPr lang="zh-CN" altLang="en-US" dirty="0"/>
              <a:t>和</a:t>
            </a:r>
            <a:r>
              <a:rPr lang="en-US" altLang="zh-CN" dirty="0"/>
              <a:t>IJCAI2021</a:t>
            </a:r>
            <a:r>
              <a:rPr lang="zh-CN" altLang="en-US" dirty="0"/>
              <a:t>上发表过一篇</a:t>
            </a:r>
            <a:r>
              <a:rPr lang="zh-CN" altLang="en-US" dirty="0"/>
              <a:t>文章</a:t>
            </a:r>
            <a:endParaRPr lang="zh-CN" altLang="en-US" dirty="0"/>
          </a:p>
          <a:p>
            <a:r>
              <a:rPr lang="zh-CN" altLang="en-US" dirty="0"/>
              <a:t>二作：</a:t>
            </a:r>
            <a:r>
              <a:rPr dirty="0">
                <a:sym typeface="+mn-ea"/>
              </a:rPr>
              <a:t>于2015年7月加入IBM研究院</a:t>
            </a:r>
            <a:r>
              <a:rPr lang="zh-CN" dirty="0">
                <a:sym typeface="+mn-ea"/>
              </a:rPr>
              <a:t>，在</a:t>
            </a:r>
            <a:r>
              <a:rPr dirty="0">
                <a:sym typeface="+mn-ea"/>
              </a:rPr>
              <a:t> IBM</a:t>
            </a:r>
            <a:r>
              <a:rPr lang="zh-CN" dirty="0">
                <a:sym typeface="+mn-ea"/>
              </a:rPr>
              <a:t>的</a:t>
            </a:r>
            <a:r>
              <a:rPr dirty="0">
                <a:sym typeface="+mn-ea"/>
              </a:rPr>
              <a:t>AI研究</a:t>
            </a:r>
            <a:r>
              <a:rPr lang="zh-CN" dirty="0">
                <a:sym typeface="+mn-ea"/>
              </a:rPr>
              <a:t>院中</a:t>
            </a:r>
            <a:r>
              <a:rPr dirty="0">
                <a:sym typeface="+mn-ea"/>
              </a:rPr>
              <a:t>领导多媒体部门的AI视觉研究小组</a:t>
            </a:r>
            <a:r>
              <a:rPr lang="zh-CN" dirty="0">
                <a:sym typeface="+mn-ea"/>
              </a:rPr>
              <a:t>，现在是</a:t>
            </a:r>
            <a:r>
              <a:rPr lang="en-US" altLang="zh-CN" dirty="0">
                <a:sym typeface="+mn-ea"/>
              </a:rPr>
              <a:t>MIT</a:t>
            </a:r>
            <a:r>
              <a:rPr dirty="0"/>
              <a:t>-</a:t>
            </a:r>
            <a:r>
              <a:rPr lang="en-US" dirty="0"/>
              <a:t>IBM</a:t>
            </a:r>
            <a:r>
              <a:rPr lang="zh-CN" altLang="en-US" dirty="0"/>
              <a:t>沃森</a:t>
            </a:r>
            <a:r>
              <a:rPr lang="en-US" altLang="zh-CN" dirty="0"/>
              <a:t>AI</a:t>
            </a:r>
            <a:r>
              <a:rPr dirty="0"/>
              <a:t>实验室的首席研究科学家</a:t>
            </a:r>
            <a:r>
              <a:rPr lang="zh-CN" dirty="0"/>
              <a:t>，谷歌学术引用量两千多</a:t>
            </a:r>
            <a:endParaRPr lang="zh-CN" dirty="0"/>
          </a:p>
          <a:p>
            <a:r>
              <a:rPr lang="zh-CN" dirty="0"/>
              <a:t>三作：谷歌学术</a:t>
            </a:r>
            <a:r>
              <a:rPr lang="zh-CN" dirty="0"/>
              <a:t>无信息</a:t>
            </a:r>
            <a:endParaRPr lang="zh-CN" dirty="0"/>
          </a:p>
          <a:p>
            <a:r>
              <a:rPr lang="zh-CN" dirty="0"/>
              <a:t>四作：莱斯大学的博士生，</a:t>
            </a:r>
            <a:r>
              <a:rPr lang="en-US" altLang="zh-CN" dirty="0"/>
              <a:t>22</a:t>
            </a:r>
            <a:r>
              <a:rPr lang="zh-CN" altLang="en-US" dirty="0"/>
              <a:t>年开始</a:t>
            </a:r>
            <a:r>
              <a:rPr lang="zh-CN" dirty="0"/>
              <a:t>在单位</a:t>
            </a:r>
            <a:r>
              <a:rPr lang="en-US" altLang="zh-CN" dirty="0"/>
              <a:t>2</a:t>
            </a:r>
            <a:r>
              <a:rPr lang="zh-CN" altLang="en-US" dirty="0"/>
              <a:t>实习，</a:t>
            </a:r>
            <a:r>
              <a:rPr lang="zh-CN" dirty="0"/>
              <a:t>谷歌学术应用量</a:t>
            </a:r>
            <a:r>
              <a:rPr lang="zh-CN" dirty="0"/>
              <a:t>两百多</a:t>
            </a:r>
            <a:endParaRPr lang="zh-CN" dirty="0"/>
          </a:p>
          <a:p>
            <a:r>
              <a:rPr lang="zh-CN" dirty="0"/>
              <a:t>下面这几个作者都是</a:t>
            </a:r>
            <a:r>
              <a:rPr lang="en-US" altLang="zh-CN" dirty="0"/>
              <a:t>IBM</a:t>
            </a:r>
            <a:r>
              <a:rPr lang="zh-CN" altLang="en-US" dirty="0"/>
              <a:t>研究院的成员</a:t>
            </a:r>
            <a:endParaRPr lang="zh-CN" dirty="0"/>
          </a:p>
          <a:p>
            <a:r>
              <a:rPr lang="zh-CN" dirty="0"/>
              <a:t>五作：谷歌学术应用量</a:t>
            </a:r>
            <a:r>
              <a:rPr lang="zh-CN" dirty="0"/>
              <a:t>一千多</a:t>
            </a:r>
            <a:endParaRPr lang="zh-CN" dirty="0"/>
          </a:p>
          <a:p>
            <a:r>
              <a:rPr lang="zh-CN" dirty="0"/>
              <a:t>六作：谷歌学术引用量</a:t>
            </a:r>
            <a:r>
              <a:rPr lang="zh-CN" dirty="0"/>
              <a:t>两百多</a:t>
            </a:r>
            <a:endParaRPr lang="zh-CN" dirty="0"/>
          </a:p>
          <a:p>
            <a:r>
              <a:rPr lang="zh-CN" dirty="0"/>
              <a:t>七作：</a:t>
            </a:r>
            <a:r>
              <a:rPr lang="en-US" altLang="zh-CN" dirty="0"/>
              <a:t>18</a:t>
            </a:r>
            <a:r>
              <a:rPr lang="zh-CN" altLang="en-US" dirty="0"/>
              <a:t>年从加州大学河滨分校博士毕业，</a:t>
            </a:r>
            <a:r>
              <a:rPr lang="zh-CN" dirty="0"/>
              <a:t>谷歌学术</a:t>
            </a:r>
            <a:r>
              <a:rPr lang="zh-CN" dirty="0"/>
              <a:t>引用量</a:t>
            </a:r>
            <a:r>
              <a:rPr lang="zh-CN" dirty="0"/>
              <a:t>两千多</a:t>
            </a:r>
            <a:endParaRPr lang="zh-CN" dirty="0"/>
          </a:p>
          <a:p>
            <a:r>
              <a:rPr lang="zh-CN" dirty="0"/>
              <a:t>八作：</a:t>
            </a:r>
            <a:r>
              <a:rPr lang="en-US" altLang="zh-CN" dirty="0"/>
              <a:t>MIT</a:t>
            </a:r>
            <a:r>
              <a:rPr dirty="0">
                <a:sym typeface="+mn-ea"/>
              </a:rPr>
              <a:t>-</a:t>
            </a:r>
            <a:r>
              <a:rPr lang="en-US" dirty="0">
                <a:sym typeface="+mn-ea"/>
              </a:rPr>
              <a:t>IBM</a:t>
            </a:r>
            <a:r>
              <a:rPr lang="zh-CN" altLang="en-US" dirty="0">
                <a:sym typeface="+mn-ea"/>
              </a:rPr>
              <a:t>沃森</a:t>
            </a:r>
            <a:r>
              <a:rPr lang="en-US" altLang="zh-CN" dirty="0">
                <a:sym typeface="+mn-ea"/>
              </a:rPr>
              <a:t>AI</a:t>
            </a:r>
            <a:r>
              <a:rPr dirty="0">
                <a:sym typeface="+mn-ea"/>
              </a:rPr>
              <a:t>实验室</a:t>
            </a:r>
            <a:r>
              <a:rPr lang="zh-CN" dirty="0">
                <a:sym typeface="+mn-ea"/>
              </a:rPr>
              <a:t>的首席科学家和管理者，很多顶会的</a:t>
            </a:r>
            <a:r>
              <a:rPr lang="en-US" altLang="zh-CN" dirty="0">
                <a:sym typeface="+mn-ea"/>
              </a:rPr>
              <a:t>Area Chair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TPAMI</a:t>
            </a:r>
            <a:r>
              <a:rPr lang="zh-CN" altLang="en-US" dirty="0">
                <a:sym typeface="+mn-ea"/>
              </a:rPr>
              <a:t>的副主编，</a:t>
            </a:r>
            <a:r>
              <a:rPr lang="zh-CN" dirty="0"/>
              <a:t>谷歌学术引用量接近一万六千</a:t>
            </a:r>
            <a:endParaRPr dirty="0"/>
          </a:p>
          <a:p>
            <a:r>
              <a:rPr lang="zh-CN" altLang="en-US" dirty="0"/>
              <a:t>通讯作者：一作的导师，佐治亚理工学院的副教授，领导机器人感知与学习实验室，研究方向集中在非全监督的学习和分布式</a:t>
            </a:r>
            <a:r>
              <a:rPr lang="zh-CN" altLang="en-US" dirty="0"/>
              <a:t>感知，谷歌学术应用量</a:t>
            </a:r>
            <a:r>
              <a:rPr lang="zh-CN" altLang="en-US" dirty="0"/>
              <a:t>六千多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C19BC-A2BA-4927-B10C-8065D9812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先对</a:t>
            </a:r>
            <a:r>
              <a:rPr lang="en-US" altLang="zh-CN"/>
              <a:t>query</a:t>
            </a:r>
            <a:r>
              <a:rPr lang="zh-CN" altLang="en-US"/>
              <a:t>进行</a:t>
            </a:r>
            <a:r>
              <a:rPr lang="zh-CN" altLang="en-US"/>
              <a:t>加权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zh-CN" altLang="en-US"/>
              <a:t>：</a:t>
            </a:r>
            <a:r>
              <a:rPr lang="en-US" altLang="zh-CN"/>
              <a:t>100</a:t>
            </a:r>
            <a:endParaRPr lang="en-US" altLang="zh-CN"/>
          </a:p>
          <a:p>
            <a:r>
              <a:rPr lang="en-US" altLang="zh-CN"/>
              <a:t>N</a:t>
            </a:r>
            <a:r>
              <a:rPr lang="zh-CN" altLang="en-US"/>
              <a:t>：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20</a:t>
            </a:r>
            <a:endParaRPr lang="en-US" altLang="zh-CN"/>
          </a:p>
          <a:p>
            <a:r>
              <a:rPr lang="zh-CN" altLang="en-US"/>
              <a:t>正交向量之间不会彼此干扰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ImageNet-R：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个类别，图片风格多样，</a:t>
            </a:r>
            <a:r>
              <a:rPr lang="en-US" altLang="zh-CN" dirty="0"/>
              <a:t>ImageNet-R</a:t>
            </a:r>
            <a:r>
              <a:rPr lang="zh-CN" altLang="en-US" dirty="0"/>
              <a:t>的数据分布和预训练数据有显著</a:t>
            </a:r>
            <a:r>
              <a:rPr lang="zh-CN" altLang="en-US" dirty="0"/>
              <a:t>差异</a:t>
            </a:r>
            <a:endParaRPr lang="zh-CN" altLang="en-US" dirty="0"/>
          </a:p>
          <a:p>
            <a:r>
              <a:rPr lang="zh-CN" altLang="en-US" dirty="0"/>
              <a:t>一种设置下</a:t>
            </a:r>
            <a:r>
              <a:rPr lang="en-US" altLang="zh-CN" dirty="0"/>
              <a:t>FN</a:t>
            </a:r>
            <a:r>
              <a:rPr lang="zh-CN" altLang="en-US" dirty="0"/>
              <a:t>比</a:t>
            </a:r>
            <a:r>
              <a:rPr lang="en-US" altLang="zh-CN" dirty="0"/>
              <a:t>DualPrompt</a:t>
            </a:r>
            <a:r>
              <a:rPr lang="zh-CN" altLang="en-US" dirty="0"/>
              <a:t>更高，但是</a:t>
            </a:r>
            <a:r>
              <a:rPr lang="en-US" altLang="zh-CN" dirty="0"/>
              <a:t>AN</a:t>
            </a:r>
            <a:r>
              <a:rPr lang="zh-CN" altLang="en-US" dirty="0"/>
              <a:t>是主要的评价指标，而且该模型有更强的学习能力</a:t>
            </a:r>
            <a:r>
              <a:rPr lang="en-US" altLang="zh-CN" dirty="0"/>
              <a:t>(</a:t>
            </a:r>
            <a:r>
              <a:rPr lang="zh-CN" altLang="en-US" dirty="0"/>
              <a:t>可塑性</a:t>
            </a:r>
            <a:r>
              <a:rPr lang="en-US" altLang="zh-CN" dirty="0"/>
              <a:t>)</a:t>
            </a:r>
            <a:r>
              <a:rPr lang="zh-CN" altLang="en-US" dirty="0"/>
              <a:t>，所以可以牺牲一定的稳定性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C19BC-A2BA-4927-B10C-8065D9812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作者没有详细介绍</a:t>
            </a:r>
            <a:r>
              <a:rPr lang="en-US" altLang="zh-CN" dirty="0"/>
              <a:t>CODA-P-S</a:t>
            </a:r>
            <a:r>
              <a:rPr lang="zh-CN" altLang="en-US" dirty="0"/>
              <a:t>的配置，为什么</a:t>
            </a:r>
            <a:r>
              <a:rPr lang="en-US" altLang="zh-CN" dirty="0"/>
              <a:t>Deep L2P++</a:t>
            </a:r>
            <a:r>
              <a:rPr lang="zh-CN" altLang="en-US" dirty="0"/>
              <a:t>这么大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C19BC-A2BA-4927-B10C-8065D9812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Learning without forgetting在这个</a:t>
            </a:r>
            <a:r>
              <a:rPr lang="en-US" altLang="zh-CN" dirty="0"/>
              <a:t>benchmark</a:t>
            </a:r>
            <a:r>
              <a:rPr lang="zh-CN" altLang="en-US" dirty="0"/>
              <a:t>上表现比</a:t>
            </a:r>
            <a:r>
              <a:rPr lang="en-US" altLang="zh-CN" dirty="0"/>
              <a:t>prompt</a:t>
            </a:r>
            <a:r>
              <a:rPr lang="zh-CN" altLang="en-US" dirty="0"/>
              <a:t>方法要好</a:t>
            </a:r>
            <a:r>
              <a:rPr lang="en-US" altLang="zh-CN" dirty="0"/>
              <a:t>(</a:t>
            </a:r>
            <a:r>
              <a:rPr lang="zh-CN" altLang="en-US" dirty="0"/>
              <a:t>没有分析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C19BC-A2BA-4927-B10C-8065D9812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既有语义变化，又有风格</a:t>
            </a:r>
            <a:r>
              <a:rPr lang="zh-CN" altLang="en-US" dirty="0"/>
              <a:t>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C19BC-A2BA-4927-B10C-8065D9812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attention keys</a:t>
            </a:r>
            <a:r>
              <a:rPr lang="zh-CN" altLang="en-US" dirty="0"/>
              <a:t>，</a:t>
            </a:r>
            <a:r>
              <a:rPr lang="en-US" altLang="zh-CN" dirty="0"/>
              <a:t>query</a:t>
            </a:r>
            <a:r>
              <a:rPr lang="zh-CN" altLang="en-US" dirty="0"/>
              <a:t>的处理过程就和</a:t>
            </a:r>
            <a:r>
              <a:rPr lang="en-US" altLang="zh-CN" dirty="0"/>
              <a:t>DualPrompt</a:t>
            </a:r>
            <a:r>
              <a:rPr lang="zh-CN" altLang="en-US" dirty="0"/>
              <a:t>比较类似，牺牲了一定学习能力来获取更强的</a:t>
            </a:r>
            <a:r>
              <a:rPr lang="zh-CN" altLang="en-US" dirty="0"/>
              <a:t>稳定性</a:t>
            </a:r>
            <a:endParaRPr lang="zh-CN" altLang="en-US" dirty="0"/>
          </a:p>
          <a:p>
            <a:r>
              <a:rPr lang="zh-CN" altLang="en-US" dirty="0"/>
              <a:t>没有冻结和正交化操作的话，构成</a:t>
            </a:r>
            <a:r>
              <a:rPr lang="en-US" altLang="zh-CN" dirty="0"/>
              <a:t>prompt</a:t>
            </a:r>
            <a:r>
              <a:rPr lang="zh-CN" altLang="en-US" dirty="0"/>
              <a:t>的过程就和一个全连接层相类似，会有较大程度的</a:t>
            </a:r>
            <a:r>
              <a:rPr lang="zh-CN" altLang="en-US" dirty="0"/>
              <a:t>遗忘</a:t>
            </a:r>
            <a:endParaRPr lang="zh-CN" altLang="en-US" dirty="0"/>
          </a:p>
          <a:p>
            <a:r>
              <a:rPr lang="zh-CN" altLang="en-US" dirty="0"/>
              <a:t>图三对比了</a:t>
            </a:r>
            <a:r>
              <a:rPr lang="en-US" altLang="zh-CN" dirty="0"/>
              <a:t>prompt</a:t>
            </a:r>
            <a:r>
              <a:rPr lang="zh-CN" altLang="en-US" dirty="0"/>
              <a:t>的数量，和</a:t>
            </a:r>
            <a:r>
              <a:rPr lang="en-US" altLang="zh-CN" dirty="0"/>
              <a:t>motivation</a:t>
            </a:r>
            <a:r>
              <a:rPr lang="zh-CN" altLang="en-US" dirty="0"/>
              <a:t>相照应，扩大</a:t>
            </a:r>
            <a:r>
              <a:rPr lang="en-US" altLang="zh-CN" dirty="0"/>
              <a:t>prompt</a:t>
            </a:r>
            <a:r>
              <a:rPr lang="zh-CN" altLang="en-US" dirty="0"/>
              <a:t>池的规模不会有明显提升，但是扩大</a:t>
            </a:r>
            <a:r>
              <a:rPr lang="en-US" altLang="zh-CN" dirty="0"/>
              <a:t>prompt</a:t>
            </a:r>
            <a:r>
              <a:rPr lang="zh-CN" altLang="en-US" dirty="0"/>
              <a:t>组件的数量可以持续提升，更强的学习能力和</a:t>
            </a:r>
            <a:r>
              <a:rPr lang="zh-CN" altLang="en-US" dirty="0"/>
              <a:t>可扩展性</a:t>
            </a:r>
            <a:endParaRPr lang="zh-CN" altLang="en-US" dirty="0"/>
          </a:p>
          <a:p>
            <a:r>
              <a:rPr lang="zh-CN" altLang="en-US" dirty="0"/>
              <a:t>图四对比的是</a:t>
            </a:r>
            <a:r>
              <a:rPr lang="en-US" altLang="zh-CN" dirty="0"/>
              <a:t>prompt</a:t>
            </a:r>
            <a:r>
              <a:rPr lang="zh-CN" altLang="en-US" dirty="0"/>
              <a:t>的长度，也是和</a:t>
            </a:r>
            <a:r>
              <a:rPr lang="en-US" altLang="zh-CN" dirty="0"/>
              <a:t>motivation</a:t>
            </a:r>
            <a:r>
              <a:rPr lang="zh-CN" altLang="en-US" dirty="0"/>
              <a:t>相照应，单纯让</a:t>
            </a:r>
            <a:r>
              <a:rPr lang="en-US" altLang="zh-CN" dirty="0"/>
              <a:t>prompt</a:t>
            </a:r>
            <a:r>
              <a:rPr lang="zh-CN" altLang="en-US" dirty="0"/>
              <a:t>变的更长不会使得性能有明显提升，需要设计额外的方式来增强模型可塑性，比如本文使用的</a:t>
            </a:r>
            <a:r>
              <a:rPr lang="en-US" altLang="zh-CN" dirty="0"/>
              <a:t>prompt</a:t>
            </a:r>
            <a:r>
              <a:rPr lang="zh-CN" altLang="en-US" dirty="0"/>
              <a:t>组件这种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C19BC-A2BA-4927-B10C-8065D9812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C19BC-A2BA-4927-B10C-8065D9812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扩大</a:t>
            </a:r>
            <a:r>
              <a:rPr lang="en-US" altLang="zh-CN" dirty="0"/>
              <a:t>prompt</a:t>
            </a:r>
            <a:r>
              <a:rPr lang="zh-CN" altLang="en-US" dirty="0"/>
              <a:t>的尺寸不能提高可塑性，从一个新的角度来提升学习</a:t>
            </a:r>
            <a:r>
              <a:rPr lang="zh-CN" altLang="en-US" dirty="0"/>
              <a:t>能力</a:t>
            </a:r>
            <a:endParaRPr lang="zh-CN" altLang="en-US" dirty="0"/>
          </a:p>
          <a:p>
            <a:r>
              <a:rPr lang="zh-CN" altLang="en-US" dirty="0"/>
              <a:t>这种分解方式通过扩展一个新的维度</a:t>
            </a:r>
            <a:r>
              <a:rPr lang="en-US" altLang="zh-CN" dirty="0"/>
              <a:t>( </a:t>
            </a:r>
            <a:r>
              <a:rPr lang="zh-CN" altLang="en-US" dirty="0"/>
              <a:t>组件的数量</a:t>
            </a:r>
            <a:r>
              <a:rPr lang="en-US" altLang="zh-CN" dirty="0"/>
              <a:t>)</a:t>
            </a:r>
            <a:r>
              <a:rPr lang="zh-CN" altLang="en-US" dirty="0"/>
              <a:t>，使得模型具有更强的</a:t>
            </a:r>
            <a:r>
              <a:rPr lang="en-US" altLang="zh-CN" dirty="0"/>
              <a:t>prompt</a:t>
            </a:r>
            <a:r>
              <a:rPr lang="zh-CN" altLang="en-US" dirty="0"/>
              <a:t>能力</a:t>
            </a:r>
            <a:endParaRPr lang="zh-CN" altLang="en-US" dirty="0"/>
          </a:p>
          <a:p>
            <a:r>
              <a:rPr lang="zh-CN" altLang="en-US" dirty="0"/>
              <a:t>这种方式天然地会鼓励知识的复用，未来的任务也会包含之前的</a:t>
            </a:r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C19BC-A2BA-4927-B10C-8065D9812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通过优化</a:t>
            </a:r>
            <a:r>
              <a:rPr lang="en-US" altLang="zh-CN" dirty="0"/>
              <a:t>prompts</a:t>
            </a:r>
            <a:r>
              <a:rPr lang="zh-CN" altLang="en-US" dirty="0"/>
              <a:t>来指导模型进行</a:t>
            </a:r>
            <a:r>
              <a:rPr lang="zh-CN" altLang="en-US" dirty="0"/>
              <a:t>预测</a:t>
            </a:r>
            <a:endParaRPr lang="zh-CN" altLang="en-US" dirty="0"/>
          </a:p>
          <a:p>
            <a:r>
              <a:rPr lang="zh-CN" altLang="en-US" dirty="0"/>
              <a:t>维护一个</a:t>
            </a:r>
            <a:r>
              <a:rPr lang="en-US" altLang="zh-CN" dirty="0"/>
              <a:t>prompt pool</a:t>
            </a:r>
            <a:r>
              <a:rPr lang="zh-CN" altLang="en-US" dirty="0"/>
              <a:t>，使得相似的任务能够共享知识，同时又有内部的</a:t>
            </a:r>
            <a:r>
              <a:rPr lang="zh-CN" altLang="en-US" dirty="0"/>
              <a:t>差异性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8C19BC-A2BA-4927-B10C-8065D9812B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8C19BC-A2BA-4927-B10C-8065D9812B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L2P</a:t>
            </a:r>
            <a:r>
              <a:rPr lang="zh-CN" altLang="en-US" dirty="0"/>
              <a:t>中没有对共同特征和专有特征进行</a:t>
            </a:r>
            <a:r>
              <a:rPr lang="zh-CN" altLang="en-US" dirty="0"/>
              <a:t>解耦</a:t>
            </a:r>
            <a:endParaRPr lang="zh-CN" altLang="en-US" dirty="0"/>
          </a:p>
          <a:p>
            <a:r>
              <a:rPr lang="zh-CN" altLang="en-US" dirty="0"/>
              <a:t>startg = 1, endg = 2, starte = 3, ende = 5</a:t>
            </a:r>
            <a:endParaRPr lang="zh-CN" altLang="en-US" dirty="0"/>
          </a:p>
          <a:p>
            <a:r>
              <a:rPr lang="zh-CN" altLang="en-US" dirty="0"/>
              <a:t>Lg = 5 and Le = 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8C19BC-A2BA-4927-B10C-8065D9812B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8C19BC-A2BA-4927-B10C-8065D9812B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C19BC-A2BA-4927-B10C-8065D9812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单纯增大</a:t>
            </a:r>
            <a:r>
              <a:rPr lang="en-US" altLang="zh-CN" dirty="0"/>
              <a:t>prompt</a:t>
            </a:r>
            <a:r>
              <a:rPr lang="zh-CN" altLang="en-US" dirty="0"/>
              <a:t>的长度不会有</a:t>
            </a:r>
            <a:r>
              <a:rPr lang="zh-CN" altLang="en-US" dirty="0"/>
              <a:t>明显提升</a:t>
            </a:r>
            <a:endParaRPr lang="zh-CN" altLang="en-US" dirty="0"/>
          </a:p>
          <a:p>
            <a:r>
              <a:rPr lang="en-US" altLang="zh-CN" dirty="0"/>
              <a:t>prompts</a:t>
            </a:r>
            <a:r>
              <a:rPr lang="zh-CN" altLang="en-US" dirty="0"/>
              <a:t>组件的两个优点：保持一个固定的</a:t>
            </a:r>
            <a:r>
              <a:rPr lang="en-US" altLang="zh-CN" dirty="0"/>
              <a:t>prompts</a:t>
            </a:r>
            <a:r>
              <a:rPr lang="zh-CN" altLang="en-US" dirty="0"/>
              <a:t>长度，但提供更强的学习能力</a:t>
            </a:r>
            <a:r>
              <a:rPr lang="en-US" altLang="zh-CN" dirty="0"/>
              <a:t>(</a:t>
            </a:r>
            <a:r>
              <a:rPr lang="zh-CN" altLang="en-US" dirty="0"/>
              <a:t>模型容量</a:t>
            </a:r>
            <a:r>
              <a:rPr lang="en-US" altLang="zh-CN" dirty="0"/>
              <a:t>)</a:t>
            </a:r>
            <a:r>
              <a:rPr lang="zh-CN" altLang="en-US" dirty="0"/>
              <a:t>；新任务的</a:t>
            </a:r>
            <a:r>
              <a:rPr lang="en-US" altLang="zh-CN" dirty="0"/>
              <a:t>prompt</a:t>
            </a:r>
            <a:r>
              <a:rPr lang="zh-CN" altLang="en-US" dirty="0"/>
              <a:t>会复用旧任务的知识，而不是重新训练一个新的</a:t>
            </a:r>
            <a:r>
              <a:rPr lang="en-US" altLang="zh-CN" dirty="0"/>
              <a:t>prompt</a:t>
            </a:r>
            <a:endParaRPr lang="en-US" altLang="zh-CN" dirty="0"/>
          </a:p>
          <a:p>
            <a:r>
              <a:rPr lang="zh-CN" altLang="en-US" dirty="0"/>
              <a:t>所有可学习参数都可以直接通过分类损失进行优化，可以端到端</a:t>
            </a:r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C19BC-A2BA-4927-B10C-8065D9812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979469" cy="14938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28" y="4875748"/>
            <a:ext cx="6275672" cy="198225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7" y="2840038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  <a:endParaRPr lang="zh-CN" altLang="zh-CN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  <a:endParaRPr lang="zh-CN" altLang="zh-CN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73195" y="3087434"/>
            <a:ext cx="5582400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grpSp>
        <p:nvGrpSpPr>
          <p:cNvPr id="7" name="Group 4" descr="#wm#_54_13_*Z"/>
          <p:cNvGrpSpPr/>
          <p:nvPr/>
        </p:nvGrpSpPr>
        <p:grpSpPr bwMode="auto">
          <a:xfrm>
            <a:off x="2387600" y="3000375"/>
            <a:ext cx="1591733" cy="857250"/>
            <a:chOff x="0" y="0"/>
            <a:chExt cx="1880" cy="1352"/>
          </a:xfrm>
        </p:grpSpPr>
        <p:sp>
          <p:nvSpPr>
            <p:cNvPr id="8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9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1312" y="1372997"/>
            <a:ext cx="3484800" cy="39168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3484800" cy="39168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791633" y="2940050"/>
            <a:ext cx="986367" cy="977900"/>
            <a:chOff x="0" y="0"/>
            <a:chExt cx="1165" cy="1540"/>
          </a:xfrm>
        </p:grpSpPr>
        <p:sp>
          <p:nvSpPr>
            <p:cNvPr id="3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8" descr="#wm#_54_35_*Z"/>
          <p:cNvGrpSpPr/>
          <p:nvPr>
            <p:custDataLst>
              <p:tags r:id="rId6"/>
            </p:custDataLst>
          </p:nvPr>
        </p:nvGrpSpPr>
        <p:grpSpPr bwMode="auto">
          <a:xfrm rot="10800000">
            <a:off x="10411884" y="2940050"/>
            <a:ext cx="986367" cy="977900"/>
            <a:chOff x="0" y="0"/>
            <a:chExt cx="1165" cy="1540"/>
          </a:xfrm>
        </p:grpSpPr>
        <p:sp>
          <p:nvSpPr>
            <p:cNvPr id="7" name="AutoShape 9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AutoShape 10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AutoShape 11" descr="#wm#_54_35_*Z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0"/>
            <a:ext cx="10972800" cy="5873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71200" y="1450721"/>
            <a:ext cx="7449600" cy="282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40685" y="241300"/>
            <a:ext cx="1741715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41300"/>
            <a:ext cx="9004663" cy="588486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1185" y="6395700"/>
            <a:ext cx="2844800" cy="3176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516015" y="6395700"/>
            <a:ext cx="2844800" cy="317621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AA45-3B88-41CC-A410-DAC3E77BA3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E2CC-FEDF-47C5-9420-5B85973BC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5459" y="241300"/>
            <a:ext cx="10936941" cy="6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77925"/>
            <a:ext cx="1097280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0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0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0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image" Target="../media/image21.png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image" Target="../media/image16.png"/><Relationship Id="rId4" Type="http://schemas.openxmlformats.org/officeDocument/2006/relationships/tags" Target="../tags/tag34.xml"/><Relationship Id="rId3" Type="http://schemas.openxmlformats.org/officeDocument/2006/relationships/image" Target="../media/image20.png"/><Relationship Id="rId2" Type="http://schemas.openxmlformats.org/officeDocument/2006/relationships/tags" Target="../tags/tag33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23.png"/><Relationship Id="rId11" Type="http://schemas.openxmlformats.org/officeDocument/2006/relationships/tags" Target="../tags/tag38.xml"/><Relationship Id="rId10" Type="http://schemas.openxmlformats.org/officeDocument/2006/relationships/image" Target="../media/image22.png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25.png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../media/image16.png"/><Relationship Id="rId4" Type="http://schemas.openxmlformats.org/officeDocument/2006/relationships/tags" Target="../tags/tag41.xml"/><Relationship Id="rId3" Type="http://schemas.openxmlformats.org/officeDocument/2006/relationships/image" Target="../media/image24.png"/><Relationship Id="rId2" Type="http://schemas.openxmlformats.org/officeDocument/2006/relationships/tags" Target="../tags/tag40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26.png"/><Relationship Id="rId1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7.png"/><Relationship Id="rId3" Type="http://schemas.openxmlformats.org/officeDocument/2006/relationships/tags" Target="../tags/tag46.xml"/><Relationship Id="rId2" Type="http://schemas.openxmlformats.org/officeDocument/2006/relationships/image" Target="../media/image16.png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0.png"/><Relationship Id="rId2" Type="http://schemas.openxmlformats.org/officeDocument/2006/relationships/tags" Target="../tags/tag47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35.png"/><Relationship Id="rId7" Type="http://schemas.openxmlformats.org/officeDocument/2006/relationships/tags" Target="../tags/tag52.xml"/><Relationship Id="rId6" Type="http://schemas.openxmlformats.org/officeDocument/2006/relationships/image" Target="../media/image34.png"/><Relationship Id="rId5" Type="http://schemas.openxmlformats.org/officeDocument/2006/relationships/tags" Target="../tags/tag51.xml"/><Relationship Id="rId4" Type="http://schemas.openxmlformats.org/officeDocument/2006/relationships/image" Target="../media/image33.png"/><Relationship Id="rId3" Type="http://schemas.openxmlformats.org/officeDocument/2006/relationships/tags" Target="../tags/tag50.xml"/><Relationship Id="rId2" Type="http://schemas.openxmlformats.org/officeDocument/2006/relationships/image" Target="../media/image32.png"/><Relationship Id="rId10" Type="http://schemas.openxmlformats.org/officeDocument/2006/relationships/notesSlide" Target="../notesSlides/notesSlide16.xml"/><Relationship Id="rId1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1" Type="http://schemas.openxmlformats.org/officeDocument/2006/relationships/tags" Target="../tags/tag5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9.png"/><Relationship Id="rId3" Type="http://schemas.openxmlformats.org/officeDocument/2006/relationships/tags" Target="../tags/tag56.xml"/><Relationship Id="rId2" Type="http://schemas.openxmlformats.org/officeDocument/2006/relationships/image" Target="../media/image38.png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tags" Target="../tags/tag13.xml"/><Relationship Id="rId2" Type="http://schemas.openxmlformats.org/officeDocument/2006/relationships/image" Target="../media/image5.png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20.xml"/><Relationship Id="rId7" Type="http://schemas.openxmlformats.org/officeDocument/2006/relationships/image" Target="../media/image11.png"/><Relationship Id="rId6" Type="http://schemas.openxmlformats.org/officeDocument/2006/relationships/tags" Target="../tags/tag19.xml"/><Relationship Id="rId5" Type="http://schemas.openxmlformats.org/officeDocument/2006/relationships/image" Target="../media/image10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3.png"/><Relationship Id="rId10" Type="http://schemas.openxmlformats.org/officeDocument/2006/relationships/tags" Target="../tags/tag21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14.png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image" Target="../media/image17.png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16.png"/><Relationship Id="rId2" Type="http://schemas.openxmlformats.org/officeDocument/2006/relationships/tags" Target="../tags/tag26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9.png"/><Relationship Id="rId10" Type="http://schemas.openxmlformats.org/officeDocument/2006/relationships/tags" Target="../tags/tag31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85985" y="6059170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CVPR 2023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1135" y="2056765"/>
            <a:ext cx="11809730" cy="25152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：Prompt-Component Weighting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851525" y="3457575"/>
                <a:ext cx="5920740" cy="328485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342900" marR="0" lvl="0" indent="-342900" algn="l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key-query的匹配可以视作在高维空间中的一个聚类过程，比较困难</a:t>
                </a: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对于每一个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</m:ctrlPr>
                      </m:sSubPr>
                      <m:e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，再引入对应的可学习参数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</m:ctrlPr>
                      </m:sSubPr>
                      <m:e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(作者称之为attention vector)，与</a:t>
                </a:r>
                <a14:m>
                  <m:oMath xmlns:m="http://schemas.openxmlformats.org/officeDocument/2006/math"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𝑞</m:t>
                    </m:r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(</m:t>
                    </m:r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𝑥</m:t>
                    </m:r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)</m:t>
                    </m:r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逐点相乘</a:t>
                </a: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R="0" lvl="0" indent="0" algn="l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</m:ctrlPr>
                      </m:sSubPr>
                      <m:e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𝐾</m:t>
                        </m:r>
                      </m:e>
                      <m:sub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</m:ctrlPr>
                      </m:sSubPr>
                      <m:e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的维度和</a:t>
                </a:r>
                <a14:m>
                  <m:oMath xmlns:m="http://schemas.openxmlformats.org/officeDocument/2006/math"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𝑞</m:t>
                    </m:r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(</m:t>
                    </m:r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𝑥</m:t>
                    </m:r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)</m:t>
                    </m:r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相同，都是</a:t>
                </a:r>
                <a14:m>
                  <m:oMath xmlns:m="http://schemas.openxmlformats.org/officeDocument/2006/math"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𝐷</m:t>
                    </m:r>
                  </m:oMath>
                </a14:m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851525" y="3457575"/>
                <a:ext cx="5920740" cy="32848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47800" y="908685"/>
            <a:ext cx="7870190" cy="2542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5110" y="3529330"/>
                <a:ext cx="4876165" cy="30911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类比L2P的匹配方式，一种基于key和</a:t>
                </a:r>
                <a:r>
                  <a:rPr 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相似度</a:t>
                </a:r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计算权重的方式：</a:t>
                </a: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对于每一个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</m:ctrlPr>
                      </m:sSubPr>
                      <m:e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，与之对应的可学习参数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</m:ctrlPr>
                      </m:sSubPr>
                      <m:e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𝐾</m:t>
                        </m:r>
                      </m:e>
                      <m:sub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，计算</a:t>
                </a:r>
                <a14:m>
                  <m:oMath xmlns:m="http://schemas.openxmlformats.org/officeDocument/2006/math"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𝑞</m:t>
                    </m:r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(</m:t>
                    </m:r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𝑥</m:t>
                    </m:r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)</m:t>
                    </m:r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</m:ctrlPr>
                      </m:sSubPr>
                      <m:e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𝐾</m:t>
                        </m:r>
                      </m:e>
                      <m:sub>
                        <m:r>
                          <a:rPr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𝑚</m:t>
                        </m:r>
                      </m:sub>
                    </m:sSub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的余弦相似度</a:t>
                </a: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245110" y="3529330"/>
                <a:ext cx="4876165" cy="3091180"/>
              </a:xfrm>
              <a:prstGeom prst="rect">
                <a:avLst/>
              </a:prstGeom>
              <a:blipFill rotWithShape="1">
                <a:blip r:embed="rId8"/>
                <a:stretch>
                  <a:fillRect b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5110" y="4656455"/>
            <a:ext cx="5306060" cy="708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82970" y="5479415"/>
            <a:ext cx="5838190" cy="715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：Expansion &amp; Orthogonality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73405" y="3679825"/>
                <a:ext cx="4744085" cy="264033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克服遗忘，在学习新任务时只更新新的组件，冻结旧的组件</a:t>
                </a: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总共有</a:t>
                </a:r>
                <a14:m>
                  <m:oMath xmlns:m="http://schemas.openxmlformats.org/officeDocument/2006/math"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𝑀</m:t>
                    </m:r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个组件，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𝑁</m:t>
                    </m:r>
                  </m:oMath>
                </a14:m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个任务(训练步骤)</a:t>
                </a:r>
                <a:r>
                  <a:rPr 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，对每一个任务学习</a:t>
                </a:r>
                <a14:m>
                  <m:oMath xmlns:m="http://schemas.openxmlformats.org/officeDocument/2006/math">
                    <m:r>
                      <a:rPr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𝑀</m:t>
                    </m:r>
                    <m:r>
                      <a: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/</m:t>
                    </m:r>
                    <m:r>
                      <a:rPr lang="en-US" sz="2000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个组件，增量过程中旧任务的可学习参数也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被冻结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73405" y="3679825"/>
                <a:ext cx="4744085" cy="2640330"/>
              </a:xfrm>
              <a:prstGeom prst="rect">
                <a:avLst/>
              </a:prstGeom>
              <a:blipFill rotWithShape="1">
                <a:blip r:embed="rId3"/>
                <a:stretch>
                  <a:fillRect r="-1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47800" y="908685"/>
            <a:ext cx="7870190" cy="2542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895975" y="3688715"/>
                <a:ext cx="4744085" cy="264033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减少新旧知识间的干扰，对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𝑃</m:t>
                    </m:r>
                    <m:r>
                      <a: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，</m:t>
                    </m:r>
                    <m:r>
                      <a:rPr lang="en-US" sz="2000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𝐾</m:t>
                    </m:r>
                    <m:r>
                      <a: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，</m:t>
                    </m:r>
                    <m:r>
                      <a:rPr lang="en-US" sz="2000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施加正交约束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   </a:t>
                </a:r>
                <a:r>
                  <a:rPr 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是任意矩阵，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𝐼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是单位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矩阵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5895975" y="3688715"/>
                <a:ext cx="4744085" cy="264033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00115" y="4756785"/>
            <a:ext cx="5034280" cy="645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：Full Optimization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3235" y="1078865"/>
            <a:ext cx="10977880" cy="35471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56410" y="4997450"/>
            <a:ext cx="8431530" cy="1334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：数据集，实现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细节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27580" y="1003935"/>
                <a:ext cx="8258175" cy="51511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数据集</a:t>
                </a:r>
                <a:endParaRPr kumimoji="0" lang="en-US" altLang="zh-CN" sz="2000" b="0" i="0" u="none" strike="noStrike" kern="1200" cap="none" spc="0" normalizeH="0" baseline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ImageNet-R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：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个类别，图片风格多样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CIFAR-100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DomainNet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20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实现细节</a:t>
                </a:r>
                <a:endPara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backbone：ViT-B/16，在ImageNet1K上预训练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resize 224*224，batch size 128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ImageNet-R 50 epochs；CIFAR-100和DomainNet 20 epochs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lr：1e-3；</a:t>
                </a:r>
                <a14:m>
                  <m:oMath xmlns:m="http://schemas.openxmlformats.org/officeDocument/2006/math">
                    <m:r>
                      <a:rPr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𝜆</m:t>
                    </m:r>
                    <m:r>
                      <a:rPr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=</m:t>
                    </m:r>
                    <m:r>
                      <a:rPr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0</m:t>
                    </m:r>
                    <m:r>
                      <a:rPr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.</m:t>
                    </m:r>
                    <m:r>
                      <a:rPr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1</m:t>
                    </m:r>
                  </m:oMath>
                </a14:m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prompt长度8，prompt组件数量100是从[4,40]，[5,500]中选取的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用不同的类别增量顺序跑多次实验，取得均值和标准差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sym typeface="+mn-ea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  <a:defRPr/>
                </a:pP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580" y="1003935"/>
                <a:ext cx="8258175" cy="5151120"/>
              </a:xfrm>
              <a:prstGeom prst="rect">
                <a:avLst/>
              </a:prstGeom>
              <a:blipFill rotWithShape="1">
                <a:blip r:embed="rId1"/>
                <a:stretch>
                  <a:fillRect b="-22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：评价指标，对比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方法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80820" y="904875"/>
                <a:ext cx="8571865" cy="56007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20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评价指标</a:t>
                </a:r>
                <a:endPara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训练完</a:t>
                </a:r>
                <a:r>
                  <a:rPr 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步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之后，在第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𝜏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个任务上的准确率为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𝜏</m:t>
                        </m:r>
                      </m:sub>
                    </m:sSub>
                  </m:oMath>
                </a14:m>
                <a:endParaRPr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average accuracy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，主要的评价指标</a:t>
                </a:r>
                <a:endParaRPr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average forgetting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，额外的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参考</a:t>
                </a: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20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对比方法</a:t>
                </a:r>
                <a:endPara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L2P++：prompt池尺寸为20，prompt长度为20，选5个；prefix tuning代替原来的prompt tuning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Deep L2P++：和DualPrompt一样在前五层插入prompts，而不是只在第一层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DualPrompt：1-2层长度为5的prompts(general prompts)，3-5层长度为20的prompts(task-expert)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CODA-P：1-5层插入prompts，长度为8的prompt，100个prompt组件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CODA-P-S：规模更小，可学习参数量与DualPrompt相当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20" y="904875"/>
                <a:ext cx="8571865" cy="5600700"/>
              </a:xfrm>
              <a:prstGeom prst="rect">
                <a:avLst/>
              </a:prstGeom>
              <a:blipFill rotWithShape="1">
                <a:blip r:embed="rId1"/>
                <a:stretch>
                  <a:fillRect b="-6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89140" y="1146175"/>
            <a:ext cx="4639945" cy="1726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ImageNet-R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660" y="1290320"/>
            <a:ext cx="1204785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ImageNet-R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153285"/>
            <a:ext cx="5969645" cy="34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818640"/>
            <a:ext cx="6099810" cy="269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6970" y="2163445"/>
            <a:ext cx="5936238" cy="34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65545" y="1797685"/>
            <a:ext cx="5908040" cy="2717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CIFAR-100 and DomainNet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075" y="1244600"/>
            <a:ext cx="12036425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r>
              <a:rPr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new dual-shift benchmark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54600" y="822325"/>
            <a:ext cx="6266815" cy="5869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865" y="2479675"/>
            <a:ext cx="5283835" cy="2413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在语义变化的基础上引入分布变化</a:t>
            </a:r>
            <a:endParaRPr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在ImageNet-R中有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种图像</a:t>
            </a: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风格</a:t>
            </a:r>
            <a:endParaRPr 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艺术、卡通、涂鸦、刺绣、</a:t>
            </a:r>
            <a:r>
              <a:rPr 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雕塑、素描、纹身、视频游戏</a:t>
            </a:r>
            <a:r>
              <a:rPr 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等等</a:t>
            </a:r>
            <a:endParaRPr 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分成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个任务，每个任务包含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类别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对每个任务的训练数据随机移除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种风格的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：Ablations and Additional Analysis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555" y="1866900"/>
            <a:ext cx="6245860" cy="28390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64325" y="814705"/>
            <a:ext cx="4765675" cy="5821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92350" y="1152525"/>
            <a:ext cx="7061835" cy="4772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70C0"/>
                </a:solidFill>
              </a:rPr>
              <a:t>增量</a:t>
            </a:r>
            <a:r>
              <a:rPr lang="zh-CN" altLang="en-US" sz="2800" dirty="0">
                <a:solidFill>
                  <a:srgbClr val="0070C0"/>
                </a:solidFill>
              </a:rPr>
              <a:t>学习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脆弱的假设：模型部署后要处理的内容与经过训练的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内容相一致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现实世界是动态变化的，模型需要有持续更新的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70C0"/>
                </a:solidFill>
              </a:rPr>
              <a:t>重新</a:t>
            </a:r>
            <a:r>
              <a:rPr lang="zh-CN" altLang="en-US" sz="2800" dirty="0">
                <a:solidFill>
                  <a:srgbClr val="0070C0"/>
                </a:solidFill>
              </a:rPr>
              <a:t>训练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把新的数据和旧的数据混合在一起重新训练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性能好，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但是对大规模应用来说开销太大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希望模型只基于新数据进行更新，但是会发生灾难性遗忘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70C0"/>
                </a:solidFill>
              </a:rPr>
              <a:t>基于rehearsal的</a:t>
            </a:r>
            <a:r>
              <a:rPr lang="zh-CN" altLang="en-US" sz="2800" dirty="0">
                <a:solidFill>
                  <a:srgbClr val="0070C0"/>
                </a:solidFill>
              </a:rPr>
              <a:t>方法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存储或生成一部分旧数据，和新数据一起进行训练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隐私权限问题，内存开销问题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Thank you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02590" y="1584960"/>
            <a:ext cx="5748020" cy="420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rehearsal</a:t>
            </a:r>
            <a:r>
              <a:rPr lang="en-US" altLang="zh-CN" sz="2800" dirty="0">
                <a:solidFill>
                  <a:srgbClr val="0070C0"/>
                </a:solidFill>
                <a:sym typeface="+mn-ea"/>
              </a:rPr>
              <a:t>-free</a:t>
            </a:r>
            <a:r>
              <a:rPr lang="zh-CN" altLang="en-US" sz="2800" dirty="0">
                <a:solidFill>
                  <a:srgbClr val="0070C0"/>
                </a:solidFill>
                <a:sym typeface="+mn-ea"/>
              </a:rPr>
              <a:t>的方法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(L2P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Dualprompt)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效果很好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不会对ViT的参数进行修改，可学习的是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不能进行端到端的优化，基于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的过程不能反向传播，需要单独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牺牲了可塑性来维持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稳定性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70C0"/>
                </a:solidFill>
              </a:rPr>
              <a:t>本文的</a:t>
            </a:r>
            <a:r>
              <a:rPr lang="zh-CN" altLang="en-US" sz="2800" dirty="0">
                <a:solidFill>
                  <a:srgbClr val="0070C0"/>
                </a:solidFill>
              </a:rPr>
              <a:t>改进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用decomposed prompt来替代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池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引入基于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的组件加权机制，可以端到端进行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70C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70320" y="241300"/>
            <a:ext cx="5313680" cy="6275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0" y="6334970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[67] Zifeng Wang, Zizhao Zhang, Chen-Yu Lee, Han Zhang, Ruoxi Sun, Xiaoqi Ren, Guolong Su, Vincent Perot, Jennifer Dy, and Tomas Pfister. Learning to prompt for continual learning. In Proceedings of the IEEE/CVF Conference on Computer Vision and Pattern Recognition, pages 139–149, 2022.</a:t>
            </a:r>
            <a:endParaRPr lang="en-US" altLang="zh-CN" sz="14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060" y="908685"/>
            <a:ext cx="2790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L2P</a:t>
            </a:r>
            <a:r>
              <a:rPr lang="en-US" altLang="zh-CN" sz="1800" dirty="0" err="1">
                <a:ea typeface="微软雅黑" panose="020B0503020204020204" pitchFamily="34" charset="-122"/>
              </a:rPr>
              <a:t>(CVPR2022)</a:t>
            </a:r>
            <a:endParaRPr lang="en-US" altLang="zh-CN" sz="1800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805" y="1892300"/>
            <a:ext cx="11901805" cy="4268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87495" y="120650"/>
            <a:ext cx="5254625" cy="139319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169920" y="1703070"/>
            <a:ext cx="66592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0" y="6334970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[67] Zifeng Wang, Zizhao Zhang, Chen-Yu Lee, Han Zhang, Ruoxi Sun, Xiaoqi Ren, Guolong Su, Vincent Perot, Jennifer Dy, and Tomas Pfister. Learning to prompt for continual learning. In Proceedings of the IEEE/CVF Conference on Computer Vision and Pattern Recognition, pages 139–149, 2022.</a:t>
            </a:r>
            <a:endParaRPr lang="en-US" altLang="zh-CN" sz="14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060" y="908685"/>
            <a:ext cx="2790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L2P</a:t>
            </a:r>
            <a:r>
              <a:rPr lang="en-US" altLang="zh-CN" sz="1800" dirty="0" err="1">
                <a:ea typeface="微软雅黑" panose="020B0503020204020204" pitchFamily="34" charset="-122"/>
              </a:rPr>
              <a:t>(CVPR2022)</a:t>
            </a:r>
            <a:endParaRPr lang="en-US" altLang="zh-CN" sz="1800" dirty="0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8435" y="121920"/>
            <a:ext cx="9418955" cy="6179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0" y="6338780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[66] Zifeng Wang, Zizhao Zhang, Sayna Ebrahimi, Ruoxi Sun, Han Zhang, Chen-Yu Lee, Xiaoqi Ren, Guolong Su, Vincent Perot, Jennifer Dy, et al. Dualprompt: Complementary prompting for rehearsal-free continual learning. arXiv preprint arXiv:2204.04799, 2022.</a:t>
            </a:r>
            <a:endParaRPr lang="en-US" altLang="zh-CN" sz="14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060" y="908685"/>
            <a:ext cx="307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DualPrompt</a:t>
            </a:r>
            <a:r>
              <a:rPr lang="en-US" altLang="zh-CN" sz="1800" dirty="0" err="1">
                <a:ea typeface="微软雅黑" panose="020B0503020204020204" pitchFamily="34" charset="-122"/>
              </a:rPr>
              <a:t>(ECCV2022)</a:t>
            </a:r>
            <a:endParaRPr lang="en-US" altLang="zh-CN" sz="1800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8840" y="1276350"/>
            <a:ext cx="9636125" cy="5062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0" y="6338780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[66] Zifeng Wang, Zizhao Zhang, Sayna Ebrahimi, Ruoxi Sun, Han Zhang, Chen-Yu Lee, Xiaoqi Ren, Guolong Su, Vincent Perot, Jennifer Dy, et al. Dualprompt: Complementary prompting for rehearsal-free continual learning. arXiv preprint arXiv:2204.04799, 2022.</a:t>
            </a:r>
            <a:endParaRPr lang="en-US" altLang="zh-CN" sz="14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060" y="908685"/>
            <a:ext cx="307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DualPrompt</a:t>
            </a:r>
            <a:r>
              <a:rPr lang="en-US" altLang="zh-CN" sz="1800" dirty="0" err="1">
                <a:ea typeface="微软雅黑" panose="020B0503020204020204" pitchFamily="34" charset="-122"/>
              </a:rPr>
              <a:t>(ECCV2022)</a:t>
            </a:r>
            <a:endParaRPr lang="en-US" altLang="zh-CN" sz="1800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9130" y="1367790"/>
            <a:ext cx="7084695" cy="12496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78485" y="2541905"/>
                <a:ext cx="10430510" cy="356679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prompt function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可以看作对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MSA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层输入进行的修改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ViT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中，输入为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ℎ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ℎ</m:t>
                    </m:r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ℎ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𝑄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ℎ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𝐾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ℎ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𝑉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sup>
                    </m:sSup>
                  </m:oMath>
                </a14:m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Prompt Tuning</a:t>
                </a:r>
                <a:r>
                  <a:rPr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(Pro-T)</a:t>
                </a:r>
                <a:r>
                  <a:rPr 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，输出的维度为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sup>
                    </m:sSup>
                  </m:oMath>
                </a14:m>
                <a:endParaRPr 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Prefix Tuning</a:t>
                </a:r>
                <a:r>
                  <a:rPr 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(Pre-T)：把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𝑝</m:t>
                    </m:r>
                  </m:oMath>
                </a14:m>
                <a:r>
                  <a:rPr 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分成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，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/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，输出的序列长度不变，仍为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sup>
                    </m:sSup>
                  </m:oMath>
                </a14:m>
                <a:endParaRPr 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8485" y="2541905"/>
                <a:ext cx="10430510" cy="35667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6275" y="4178300"/>
            <a:ext cx="7277100" cy="767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6275" y="5308600"/>
            <a:ext cx="7001510" cy="8807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347710" y="2536825"/>
            <a:ext cx="3759200" cy="2237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908685"/>
            <a:ext cx="11960860" cy="56819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344035" y="241300"/>
                <a:ext cx="3912870" cy="66738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三部分可学习参数：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𝑃</m:t>
                    </m:r>
                    <m:r>
                      <a: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，</m:t>
                    </m:r>
                    <m:r>
                      <a:rPr lang="en-US" sz="2000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𝐾</m:t>
                    </m:r>
                    <m:r>
                      <a: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，</m:t>
                    </m:r>
                    <m:r>
                      <a:rPr lang="en-US" sz="2000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m:t>𝐴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344035" y="241300"/>
                <a:ext cx="3912870" cy="6673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：Prompt Formation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915035" y="3740150"/>
            <a:ext cx="3912870" cy="2640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DualPrompt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的不足：为每个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新任务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只学习一个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prompt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设想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：让学习能力和任务数据的复杂程度相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匹配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设想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：可以端到端进行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47800" y="908685"/>
            <a:ext cx="7870190" cy="25425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800725" y="3573780"/>
            <a:ext cx="5082540" cy="15189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引入prompt组件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不是直接从prompt池中得到prompt，通过prompt组件加权求和得到prompt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17995" y="5722620"/>
            <a:ext cx="2068195" cy="556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156325" y="5722620"/>
                <a:ext cx="4842510" cy="99250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其中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                        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prompt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长度，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prompt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组件的数量，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𝛼</m:t>
                    </m:r>
                  </m:oMath>
                </a14:m>
                <a:r>
                  <a:rPr lang="zh-CN" altLang="en-US" sz="20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zh-CN" altLang="en-US" sz="20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权重</a:t>
                </a:r>
                <a:endParaRPr lang="zh-CN" altLang="en-US" sz="20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156325" y="5722620"/>
                <a:ext cx="4842510" cy="9925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156325" y="4976495"/>
            <a:ext cx="4366260" cy="8172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COMMONDATA" val="eyJoZGlkIjoiODkzMzE5NGIyN2VjNzk4MDM4ZTM5OTY0ODJkNjQzM2IifQ=="/>
  <p:tag name="KSO_WPP_MARK_KEY" val="a4d48ecc-06b4-4847-a8e8-fbeb938a9180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3421</Words>
  <Application>WPS 演示</Application>
  <PresentationFormat>宽屏</PresentationFormat>
  <Paragraphs>162</Paragraphs>
  <Slides>20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黑体</vt:lpstr>
      <vt:lpstr>Calibri</vt:lpstr>
      <vt:lpstr>微软雅黑</vt:lpstr>
      <vt:lpstr>Times New Roman</vt:lpstr>
      <vt:lpstr>等线</vt:lpstr>
      <vt:lpstr>Cambria Math</vt:lpstr>
      <vt:lpstr>Arial Unicode MS</vt:lpstr>
      <vt:lpstr>MS Mincho</vt:lpstr>
      <vt:lpstr>Segoe Print</vt:lpstr>
      <vt:lpstr>Office 主题​​</vt:lpstr>
      <vt:lpstr>默认设计模板</vt:lpstr>
      <vt:lpstr>PowerPoint 演示文稿</vt:lpstr>
      <vt:lpstr>Introduction</vt:lpstr>
      <vt:lpstr>Introduction</vt:lpstr>
      <vt:lpstr>Related Work</vt:lpstr>
      <vt:lpstr>Related Work</vt:lpstr>
      <vt:lpstr>Related Work</vt:lpstr>
      <vt:lpstr>Related Work</vt:lpstr>
      <vt:lpstr>Method：Overview</vt:lpstr>
      <vt:lpstr>Method：Prompt Formation</vt:lpstr>
      <vt:lpstr>Method：Prompt-Component Weighting</vt:lpstr>
      <vt:lpstr>Method：Expansion &amp; Orthogonality</vt:lpstr>
      <vt:lpstr>Method：Full Optimization</vt:lpstr>
      <vt:lpstr>Experiments：数据集，实现细节</vt:lpstr>
      <vt:lpstr>Experiments：评价指标，对比方法</vt:lpstr>
      <vt:lpstr>Experiments：ImageNet-R</vt:lpstr>
      <vt:lpstr>Experiments：ImageNet-R</vt:lpstr>
      <vt:lpstr>Experiments：CIFAR-100 and DomainNet</vt:lpstr>
      <vt:lpstr>Experiments：A new dual-shift benchmark</vt:lpstr>
      <vt:lpstr>Experiments：Ablations and Additional Analysis</vt:lpstr>
      <vt:lpstr>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a1564608834@outlook.com</dc:creator>
  <cp:lastModifiedBy>WPS_1664955871</cp:lastModifiedBy>
  <cp:revision>1650</cp:revision>
  <dcterms:created xsi:type="dcterms:W3CDTF">2021-12-29T00:49:00Z</dcterms:created>
  <dcterms:modified xsi:type="dcterms:W3CDTF">2023-06-12T09:33:54Z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99B57F0D80F743CB9523AF23C6BDA90E_13</vt:lpwstr>
  </property>
  <property fmtid="{D5CDD505-2E9C-101B-9397-08002B2CF9AE}" pid="3" name="KSOProductBuildVer">
    <vt:lpwstr>2052-11.1.0.14309</vt:lpwstr>
  </property>
</Properties>
</file>