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6858000" cy="1511935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C0000"/>
    <a:srgbClr val="E7E6E6"/>
    <a:srgbClr val="F0F0F0"/>
    <a:srgbClr val="FF3121"/>
    <a:srgbClr val="F44A06"/>
    <a:srgbClr val="DD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202" d="100"/>
          <a:sy n="202" d="100"/>
        </p:scale>
        <p:origin x="43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474395"/>
            <a:ext cx="5829300" cy="5263774"/>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57250" y="7941160"/>
            <a:ext cx="5143500" cy="36503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17012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41578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804966"/>
            <a:ext cx="1478756" cy="1281295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71488" y="804966"/>
            <a:ext cx="4350544" cy="128129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391261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124561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3769342"/>
            <a:ext cx="5915025" cy="6289229"/>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67916" y="10118069"/>
            <a:ext cx="5915025" cy="330735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271461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71488" y="4024827"/>
            <a:ext cx="2914650" cy="959308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471863" y="4024827"/>
            <a:ext cx="2914650" cy="959308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343332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804969"/>
            <a:ext cx="5915025" cy="292237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2381" y="3706342"/>
            <a:ext cx="2901255" cy="181642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472381" y="5522763"/>
            <a:ext cx="2901255" cy="81231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471863" y="3706342"/>
            <a:ext cx="2915543" cy="181642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3471863" y="5522763"/>
            <a:ext cx="2915543" cy="81231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1271562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324532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210531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1007957"/>
            <a:ext cx="2211884" cy="3527848"/>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15543" y="2176910"/>
            <a:ext cx="3471863" cy="1074453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72381" y="4535805"/>
            <a:ext cx="2211884" cy="840314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154250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1007957"/>
            <a:ext cx="2211884" cy="3527848"/>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915543" y="2176910"/>
            <a:ext cx="3471863" cy="1074453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381" y="4535805"/>
            <a:ext cx="2211884" cy="840314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AA42E9-C307-45D5-A9C1-6B487FE28DB0}" type="datetimeFigureOut">
              <a:rPr lang="zh-CN" altLang="en-US" smtClean="0"/>
              <a:t>2017/5/18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279526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804969"/>
            <a:ext cx="5915025" cy="292237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1488" y="4024827"/>
            <a:ext cx="5915025" cy="959308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471488" y="14013401"/>
            <a:ext cx="1543050" cy="804965"/>
          </a:xfrm>
          <a:prstGeom prst="rect">
            <a:avLst/>
          </a:prstGeom>
        </p:spPr>
        <p:txBody>
          <a:bodyPr vert="horz" lIns="91440" tIns="45720" rIns="91440" bIns="45720" rtlCol="0" anchor="ctr"/>
          <a:lstStyle>
            <a:lvl1pPr algn="l">
              <a:defRPr sz="900">
                <a:solidFill>
                  <a:schemeClr val="tx1">
                    <a:tint val="75000"/>
                  </a:schemeClr>
                </a:solidFill>
              </a:defRPr>
            </a:lvl1pPr>
          </a:lstStyle>
          <a:p>
            <a:fld id="{45AA42E9-C307-45D5-A9C1-6B487FE28DB0}" type="datetimeFigureOut">
              <a:rPr lang="zh-CN" altLang="en-US" smtClean="0"/>
              <a:t>2017/5/18 Thursday</a:t>
            </a:fld>
            <a:endParaRPr lang="zh-CN" altLang="en-US"/>
          </a:p>
        </p:txBody>
      </p:sp>
      <p:sp>
        <p:nvSpPr>
          <p:cNvPr id="5" name="Footer Placeholder 4"/>
          <p:cNvSpPr>
            <a:spLocks noGrp="1"/>
          </p:cNvSpPr>
          <p:nvPr>
            <p:ph type="ftr" sz="quarter" idx="3"/>
          </p:nvPr>
        </p:nvSpPr>
        <p:spPr>
          <a:xfrm>
            <a:off x="2271713" y="14013401"/>
            <a:ext cx="2314575" cy="80496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14013401"/>
            <a:ext cx="1543050" cy="804965"/>
          </a:xfrm>
          <a:prstGeom prst="rect">
            <a:avLst/>
          </a:prstGeom>
        </p:spPr>
        <p:txBody>
          <a:bodyPr vert="horz" lIns="91440" tIns="45720" rIns="91440" bIns="45720" rtlCol="0" anchor="ctr"/>
          <a:lstStyle>
            <a:lvl1pPr algn="r">
              <a:defRPr sz="900">
                <a:solidFill>
                  <a:schemeClr val="tx1">
                    <a:tint val="75000"/>
                  </a:schemeClr>
                </a:solidFill>
              </a:defRPr>
            </a:lvl1pPr>
          </a:lstStyle>
          <a:p>
            <a:fld id="{74C8C83E-70AA-4F8D-B0A3-0D3ADC7CEC87}" type="slidenum">
              <a:rPr lang="zh-CN" altLang="en-US" smtClean="0"/>
              <a:t>‹#›</a:t>
            </a:fld>
            <a:endParaRPr lang="zh-CN" altLang="en-US"/>
          </a:p>
        </p:txBody>
      </p:sp>
    </p:spTree>
    <p:extLst>
      <p:ext uri="{BB962C8B-B14F-4D97-AF65-F5344CB8AC3E}">
        <p14:creationId xmlns:p14="http://schemas.microsoft.com/office/powerpoint/2010/main" val="31466321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0.png"/><Relationship Id="rId4" Type="http://schemas.openxmlformats.org/officeDocument/2006/relationships/image" Target="../media/image1.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23.png"/><Relationship Id="rId5" Type="http://schemas.openxmlformats.org/officeDocument/2006/relationships/image" Target="../media/image12.png"/><Relationship Id="rId10" Type="http://schemas.openxmlformats.org/officeDocument/2006/relationships/image" Target="../media/image22.png"/><Relationship Id="rId4" Type="http://schemas.openxmlformats.org/officeDocument/2006/relationships/image" Target="../media/image1.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0941" y="5796613"/>
            <a:ext cx="5413661" cy="3046988"/>
          </a:xfrm>
          <a:prstGeom prst="rect">
            <a:avLst/>
          </a:prstGeom>
        </p:spPr>
        <p:txBody>
          <a:bodyPr wrap="none">
            <a:spAutoFit/>
          </a:bodyPr>
          <a:lstStyle/>
          <a:p>
            <a:pPr algn="ctr">
              <a:lnSpc>
                <a:spcPct val="150000"/>
              </a:lnSpc>
            </a:pPr>
            <a:r>
              <a:rPr lang="zh-CN" altLang="en-US" sz="3200" b="1" dirty="0">
                <a:latin typeface="微软雅黑" panose="020B0503020204020204" pitchFamily="34" charset="-122"/>
                <a:ea typeface="微软雅黑" panose="020B0503020204020204" pitchFamily="34" charset="-122"/>
              </a:rPr>
              <a:t>湖南农业大学</a:t>
            </a:r>
          </a:p>
          <a:p>
            <a:pPr algn="ctr">
              <a:lnSpc>
                <a:spcPct val="150000"/>
              </a:lnSpc>
            </a:pPr>
            <a:r>
              <a:rPr lang="zh-CN" altLang="en-US" sz="3200" b="1" dirty="0">
                <a:latin typeface="微软雅黑" panose="020B0503020204020204" pitchFamily="34" charset="-122"/>
                <a:ea typeface="微软雅黑" panose="020B0503020204020204" pitchFamily="34" charset="-122"/>
              </a:rPr>
              <a:t>信息科学技术学院</a:t>
            </a:r>
          </a:p>
          <a:p>
            <a:pPr algn="ctr">
              <a:lnSpc>
                <a:spcPct val="150000"/>
              </a:lnSpc>
            </a:pPr>
            <a:r>
              <a:rPr lang="zh-CN" altLang="en-US" sz="3200" b="1" dirty="0">
                <a:latin typeface="微软雅黑" panose="020B0503020204020204" pitchFamily="34" charset="-122"/>
                <a:ea typeface="微软雅黑" panose="020B0503020204020204" pitchFamily="34" charset="-122"/>
              </a:rPr>
              <a:t>“互联网</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移动应用”创新班</a:t>
            </a:r>
          </a:p>
          <a:p>
            <a:pPr algn="ctr">
              <a:lnSpc>
                <a:spcPct val="150000"/>
              </a:lnSpc>
            </a:pPr>
            <a:r>
              <a:rPr lang="zh-CN" altLang="en-US" sz="3200" b="1" dirty="0">
                <a:latin typeface="微软雅黑" panose="020B0503020204020204" pitchFamily="34" charset="-122"/>
                <a:ea typeface="微软雅黑" panose="020B0503020204020204" pitchFamily="34" charset="-122"/>
              </a:rPr>
              <a:t>网站框架图</a:t>
            </a:r>
          </a:p>
        </p:txBody>
      </p:sp>
    </p:spTree>
    <p:extLst>
      <p:ext uri="{BB962C8B-B14F-4D97-AF65-F5344CB8AC3E}">
        <p14:creationId xmlns:p14="http://schemas.microsoft.com/office/powerpoint/2010/main" val="2586027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24507"/>
            <a:ext cx="6858000" cy="321087"/>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p:cNvSpPr txBox="1"/>
          <p:nvPr/>
        </p:nvSpPr>
        <p:spPr>
          <a:xfrm>
            <a:off x="0" y="546550"/>
            <a:ext cx="6858000" cy="276999"/>
          </a:xfrm>
          <a:prstGeom prst="rect">
            <a:avLst/>
          </a:prstGeom>
          <a:noFill/>
        </p:spPr>
        <p:txBody>
          <a:bodyPr wrap="square" rtlCol="0">
            <a:spAutoFit/>
          </a:bodyPr>
          <a:lstStyle/>
          <a:p>
            <a:pPr algn="ctr"/>
            <a:r>
              <a:rPr lang="zh-CN" altLang="en-US" sz="1200" b="1" dirty="0">
                <a:solidFill>
                  <a:srgbClr val="C00000"/>
                </a:solidFill>
                <a:latin typeface="+mn-ea"/>
              </a:rPr>
              <a:t>首页</a:t>
            </a:r>
            <a:r>
              <a:rPr lang="en-US" altLang="zh-CN" sz="1200" b="1" dirty="0">
                <a:latin typeface="+mn-ea"/>
              </a:rPr>
              <a:t>    </a:t>
            </a:r>
            <a:r>
              <a:rPr lang="zh-CN" altLang="en-US" sz="1200" b="1" dirty="0">
                <a:latin typeface="+mn-ea"/>
              </a:rPr>
              <a:t>课程特色    教学模式    豪华师资    就业优势    网上报名    关于我们</a:t>
            </a:r>
          </a:p>
        </p:txBody>
      </p:sp>
      <p:cxnSp>
        <p:nvCxnSpPr>
          <p:cNvPr id="8" name="直接连接符 7"/>
          <p:cNvCxnSpPr/>
          <p:nvPr/>
        </p:nvCxnSpPr>
        <p:spPr>
          <a:xfrm>
            <a:off x="1933502" y="128484"/>
            <a:ext cx="0" cy="216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00346" y="105679"/>
            <a:ext cx="2163848" cy="261610"/>
          </a:xfrm>
          <a:prstGeom prst="rect">
            <a:avLst/>
          </a:prstGeom>
          <a:noFill/>
        </p:spPr>
        <p:txBody>
          <a:bodyPr wrap="square" rtlCol="0">
            <a:spAutoFit/>
          </a:bodyPr>
          <a:lstStyle/>
          <a:p>
            <a:r>
              <a:rPr lang="zh-CN" altLang="en-US" sz="1100" dirty="0"/>
              <a:t>“互联网</a:t>
            </a:r>
            <a:r>
              <a:rPr lang="en-US" altLang="zh-CN" sz="1100" dirty="0"/>
              <a:t>+</a:t>
            </a:r>
            <a:r>
              <a:rPr lang="zh-CN" altLang="en-US" sz="1100" dirty="0"/>
              <a:t>移动应用”创新班</a:t>
            </a:r>
            <a:endParaRPr lang="zh-CN" altLang="en-US" sz="1100" dirty="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970" y="33455"/>
            <a:ext cx="1430930" cy="388396"/>
          </a:xfrm>
          <a:prstGeom prst="rect">
            <a:avLst/>
          </a:prstGeom>
        </p:spPr>
      </p:pic>
      <p:cxnSp>
        <p:nvCxnSpPr>
          <p:cNvPr id="13" name="直接连接符 12"/>
          <p:cNvCxnSpPr/>
          <p:nvPr/>
        </p:nvCxnSpPr>
        <p:spPr>
          <a:xfrm>
            <a:off x="0" y="2325386"/>
            <a:ext cx="6858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0482" y="1078871"/>
            <a:ext cx="6317036" cy="523220"/>
          </a:xfrm>
          <a:prstGeom prst="rect">
            <a:avLst/>
          </a:prstGeom>
          <a:noFill/>
        </p:spPr>
        <p:txBody>
          <a:bodyPr wrap="square" rtlCol="0">
            <a:spAutoFit/>
          </a:bodyPr>
          <a:lstStyle/>
          <a:p>
            <a:pPr lvl="0" algn="ctr"/>
            <a:r>
              <a:rPr lang="zh-CN" altLang="en-US" sz="1400" b="1" dirty="0">
                <a:solidFill>
                  <a:prstClr val="black"/>
                </a:solidFill>
                <a:latin typeface="微软雅黑" panose="020B0503020204020204" pitchFamily="34" charset="-122"/>
                <a:ea typeface="微软雅黑" panose="020B0503020204020204" pitchFamily="34" charset="-122"/>
              </a:rPr>
              <a:t>高清代表性图片轮播</a:t>
            </a:r>
            <a:endParaRPr lang="en-US" altLang="zh-CN" sz="1400" b="1" dirty="0">
              <a:solidFill>
                <a:prstClr val="black"/>
              </a:solidFill>
              <a:latin typeface="微软雅黑" panose="020B0503020204020204" pitchFamily="34" charset="-122"/>
              <a:ea typeface="微软雅黑" panose="020B0503020204020204" pitchFamily="34" charset="-122"/>
            </a:endParaRPr>
          </a:p>
          <a:p>
            <a:pPr lvl="0" algn="ctr"/>
            <a:r>
              <a:rPr lang="zh-CN" altLang="en-US" sz="1400" b="1" dirty="0">
                <a:solidFill>
                  <a:prstClr val="black"/>
                </a:solidFill>
                <a:latin typeface="微软雅黑" panose="020B0503020204020204" pitchFamily="34" charset="-122"/>
                <a:ea typeface="微软雅黑" panose="020B0503020204020204" pitchFamily="34" charset="-122"/>
              </a:rPr>
              <a:t>（课程优势图、教学模式创新图、师资人物墙、就业报告图）</a:t>
            </a:r>
            <a:endParaRPr lang="en-US" altLang="zh-CN" sz="1400" b="1" dirty="0">
              <a:solidFill>
                <a:prstClr val="black"/>
              </a:solidFill>
              <a:latin typeface="微软雅黑" panose="020B0503020204020204" pitchFamily="34" charset="-122"/>
              <a:ea typeface="微软雅黑" panose="020B0503020204020204" pitchFamily="34" charset="-122"/>
            </a:endParaRPr>
          </a:p>
        </p:txBody>
      </p:sp>
      <p:sp>
        <p:nvSpPr>
          <p:cNvPr id="15" name="矩形 14"/>
          <p:cNvSpPr/>
          <p:nvPr/>
        </p:nvSpPr>
        <p:spPr>
          <a:xfrm>
            <a:off x="362973" y="2013923"/>
            <a:ext cx="1806793" cy="311465"/>
          </a:xfrm>
          <a:prstGeom prst="rect">
            <a:avLst/>
          </a:prstGeom>
          <a:solidFill>
            <a:srgbClr val="FF3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15"/>
          <p:cNvSpPr txBox="1"/>
          <p:nvPr/>
        </p:nvSpPr>
        <p:spPr>
          <a:xfrm>
            <a:off x="362970" y="2025831"/>
            <a:ext cx="1806792" cy="253916"/>
          </a:xfrm>
          <a:prstGeom prst="rect">
            <a:avLst/>
          </a:prstGeom>
          <a:noFill/>
        </p:spPr>
        <p:txBody>
          <a:bodyPr wrap="square" rtlCol="0">
            <a:spAutoFit/>
          </a:bodyPr>
          <a:lstStyle/>
          <a:p>
            <a:pPr algn="ctr"/>
            <a:r>
              <a:rPr lang="zh-CN" altLang="en-US" sz="1050" b="1" dirty="0">
                <a:solidFill>
                  <a:schemeClr val="bg1"/>
                </a:solidFill>
                <a:latin typeface="黑体" panose="02010609060101010101" pitchFamily="49" charset="-122"/>
                <a:ea typeface="黑体" panose="02010609060101010101" pitchFamily="49" charset="-122"/>
              </a:rPr>
              <a:t>关于创新班</a:t>
            </a:r>
          </a:p>
        </p:txBody>
      </p:sp>
      <p:sp>
        <p:nvSpPr>
          <p:cNvPr id="17" name="矩形 16"/>
          <p:cNvSpPr/>
          <p:nvPr/>
        </p:nvSpPr>
        <p:spPr>
          <a:xfrm>
            <a:off x="362973" y="2325385"/>
            <a:ext cx="1806793" cy="16761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矩形 17"/>
          <p:cNvSpPr/>
          <p:nvPr/>
        </p:nvSpPr>
        <p:spPr>
          <a:xfrm>
            <a:off x="314108" y="2418640"/>
            <a:ext cx="3429000" cy="215444"/>
          </a:xfrm>
          <a:prstGeom prst="rect">
            <a:avLst/>
          </a:prstGeom>
        </p:spPr>
        <p:txBody>
          <a:bodyPr>
            <a:spAutoFit/>
          </a:bodyPr>
          <a:lstStyle/>
          <a:p>
            <a:r>
              <a:rPr lang="zh-CN" altLang="en-US" sz="800" dirty="0">
                <a:latin typeface="黑体" panose="02010609060101010101" pitchFamily="49" charset="-122"/>
                <a:ea typeface="黑体" panose="02010609060101010101" pitchFamily="49" charset="-122"/>
              </a:rPr>
              <a:t>“互联网</a:t>
            </a:r>
            <a:r>
              <a:rPr lang="en-US" altLang="zh-CN" sz="800" dirty="0">
                <a:latin typeface="黑体" panose="02010609060101010101" pitchFamily="49" charset="-122"/>
                <a:ea typeface="黑体" panose="02010609060101010101" pitchFamily="49" charset="-122"/>
              </a:rPr>
              <a:t>+</a:t>
            </a:r>
            <a:r>
              <a:rPr lang="zh-CN" altLang="en-US" sz="800" dirty="0">
                <a:latin typeface="黑体" panose="02010609060101010101" pitchFamily="49" charset="-122"/>
                <a:ea typeface="黑体" panose="02010609060101010101" pitchFamily="49" charset="-122"/>
              </a:rPr>
              <a:t>移动应用”创新班</a:t>
            </a:r>
          </a:p>
        </p:txBody>
      </p:sp>
      <p:sp>
        <p:nvSpPr>
          <p:cNvPr id="19" name="矩形 18"/>
          <p:cNvSpPr/>
          <p:nvPr/>
        </p:nvSpPr>
        <p:spPr>
          <a:xfrm>
            <a:off x="550901" y="2632108"/>
            <a:ext cx="1430930" cy="1061829"/>
          </a:xfrm>
          <a:prstGeom prst="rect">
            <a:avLst/>
          </a:prstGeom>
        </p:spPr>
        <p:txBody>
          <a:bodyPr wrap="square">
            <a:spAutoFit/>
          </a:bodyPr>
          <a:lstStyle/>
          <a:p>
            <a:pPr lvl="0">
              <a:lnSpc>
                <a:spcPct val="150000"/>
              </a:lnSpc>
            </a:pPr>
            <a:r>
              <a:rPr lang="zh-CN" altLang="en-US" sz="600" dirty="0">
                <a:solidFill>
                  <a:prstClr val="black"/>
                </a:solidFill>
                <a:latin typeface="+mn-ea"/>
              </a:rPr>
              <a:t>湖南农业大学信息科学技术学院积累十余年人才培养经验，针对现有工科学生培养模式的不足，按照国际工程人才培养的要求，与</a:t>
            </a:r>
            <a:r>
              <a:rPr lang="en-US" altLang="zh-CN" sz="600" dirty="0">
                <a:solidFill>
                  <a:prstClr val="black"/>
                </a:solidFill>
                <a:latin typeface="+mn-ea"/>
              </a:rPr>
              <a:t>IT</a:t>
            </a:r>
            <a:r>
              <a:rPr lang="zh-CN" altLang="en-US" sz="600" dirty="0">
                <a:solidFill>
                  <a:prstClr val="black"/>
                </a:solidFill>
                <a:latin typeface="+mn-ea"/>
              </a:rPr>
              <a:t>企业合作，充分整合学校与企业的优势资源，创新人才培养模式，共建“互联网</a:t>
            </a:r>
            <a:r>
              <a:rPr lang="en-US" altLang="zh-CN" sz="600" dirty="0">
                <a:solidFill>
                  <a:prstClr val="black"/>
                </a:solidFill>
                <a:latin typeface="+mn-ea"/>
              </a:rPr>
              <a:t>+</a:t>
            </a:r>
            <a:r>
              <a:rPr lang="zh-CN" altLang="en-US" sz="600" dirty="0">
                <a:solidFill>
                  <a:prstClr val="black"/>
                </a:solidFill>
                <a:latin typeface="+mn-ea"/>
              </a:rPr>
              <a:t>移动应用”创新班</a:t>
            </a:r>
            <a:r>
              <a:rPr lang="en-US" altLang="zh-CN" sz="600" dirty="0">
                <a:solidFill>
                  <a:prstClr val="black"/>
                </a:solidFill>
                <a:latin typeface="+mn-ea"/>
              </a:rPr>
              <a:t>!</a:t>
            </a:r>
          </a:p>
        </p:txBody>
      </p:sp>
      <p:sp>
        <p:nvSpPr>
          <p:cNvPr id="20" name="矩形 19"/>
          <p:cNvSpPr/>
          <p:nvPr/>
        </p:nvSpPr>
        <p:spPr>
          <a:xfrm>
            <a:off x="3876184" y="2505464"/>
            <a:ext cx="1220206" cy="369332"/>
          </a:xfrm>
          <a:prstGeom prst="rect">
            <a:avLst/>
          </a:prstGeom>
        </p:spPr>
        <p:txBody>
          <a:bodyPr wrap="none">
            <a:spAutoFit/>
          </a:bodyPr>
          <a:lstStyle/>
          <a:p>
            <a:r>
              <a:rPr lang="zh-CN" altLang="en-US" b="1" dirty="0"/>
              <a:t> 四大优势 </a:t>
            </a:r>
          </a:p>
        </p:txBody>
      </p:sp>
      <p:sp>
        <p:nvSpPr>
          <p:cNvPr id="21" name="矩形 20"/>
          <p:cNvSpPr/>
          <p:nvPr/>
        </p:nvSpPr>
        <p:spPr>
          <a:xfrm>
            <a:off x="2520855" y="3730244"/>
            <a:ext cx="857927" cy="200055"/>
          </a:xfrm>
          <a:prstGeom prst="rect">
            <a:avLst/>
          </a:prstGeom>
        </p:spPr>
        <p:txBody>
          <a:bodyPr wrap="none">
            <a:spAutoFit/>
          </a:bodyPr>
          <a:lstStyle/>
          <a:p>
            <a:r>
              <a:rPr lang="zh-CN" altLang="en-US" sz="700" dirty="0">
                <a:latin typeface="黑体" panose="02010609060101010101" pitchFamily="49" charset="-122"/>
                <a:ea typeface="黑体" panose="02010609060101010101" pitchFamily="49" charset="-122"/>
              </a:rPr>
              <a:t>课程</a:t>
            </a:r>
            <a:r>
              <a:rPr lang="en-US" altLang="zh-CN" sz="700" dirty="0">
                <a:latin typeface="黑体" panose="02010609060101010101" pitchFamily="49" charset="-122"/>
                <a:ea typeface="黑体" panose="02010609060101010101" pitchFamily="49" charset="-122"/>
              </a:rPr>
              <a:t>&amp;</a:t>
            </a:r>
            <a:r>
              <a:rPr lang="zh-CN" altLang="en-US" sz="700" dirty="0">
                <a:latin typeface="黑体" panose="02010609060101010101" pitchFamily="49" charset="-122"/>
                <a:ea typeface="黑体" panose="02010609060101010101" pitchFamily="49" charset="-122"/>
              </a:rPr>
              <a:t>业界壹体化</a:t>
            </a:r>
          </a:p>
        </p:txBody>
      </p:sp>
      <p:pic>
        <p:nvPicPr>
          <p:cNvPr id="22" name="图片 21"/>
          <p:cNvPicPr>
            <a:picLocks noChangeAspect="1"/>
          </p:cNvPicPr>
          <p:nvPr/>
        </p:nvPicPr>
        <p:blipFill rotWithShape="1">
          <a:blip r:embed="rId3"/>
          <a:srcRect l="14282" r="18883" b="7555"/>
          <a:stretch/>
        </p:blipFill>
        <p:spPr>
          <a:xfrm>
            <a:off x="2674142" y="3148712"/>
            <a:ext cx="551346" cy="523614"/>
          </a:xfrm>
          <a:prstGeom prst="rect">
            <a:avLst/>
          </a:prstGeom>
        </p:spPr>
      </p:pic>
      <p:sp>
        <p:nvSpPr>
          <p:cNvPr id="23" name="矩形 22"/>
          <p:cNvSpPr/>
          <p:nvPr/>
        </p:nvSpPr>
        <p:spPr>
          <a:xfrm>
            <a:off x="3656124" y="3730244"/>
            <a:ext cx="723275" cy="200055"/>
          </a:xfrm>
          <a:prstGeom prst="rect">
            <a:avLst/>
          </a:prstGeom>
        </p:spPr>
        <p:txBody>
          <a:bodyPr wrap="none">
            <a:spAutoFit/>
          </a:bodyPr>
          <a:lstStyle/>
          <a:p>
            <a:r>
              <a:rPr lang="zh-CN" altLang="en-US" sz="700" dirty="0">
                <a:latin typeface="黑体" panose="02010609060101010101" pitchFamily="49" charset="-122"/>
                <a:ea typeface="黑体" panose="02010609060101010101" pitchFamily="49" charset="-122"/>
              </a:rPr>
              <a:t>先进教育模式</a:t>
            </a:r>
          </a:p>
        </p:txBody>
      </p:sp>
      <p:pic>
        <p:nvPicPr>
          <p:cNvPr id="24" name="图片 23"/>
          <p:cNvPicPr>
            <a:picLocks noChangeAspect="1"/>
          </p:cNvPicPr>
          <p:nvPr/>
        </p:nvPicPr>
        <p:blipFill rotWithShape="1">
          <a:blip r:embed="rId4"/>
          <a:srcRect l="11938" t="11441" r="8695" b="-1"/>
          <a:stretch/>
        </p:blipFill>
        <p:spPr>
          <a:xfrm>
            <a:off x="3700462" y="3115508"/>
            <a:ext cx="634592" cy="556818"/>
          </a:xfrm>
          <a:prstGeom prst="rect">
            <a:avLst/>
          </a:prstGeom>
        </p:spPr>
      </p:pic>
      <p:sp>
        <p:nvSpPr>
          <p:cNvPr id="25" name="矩形 24"/>
          <p:cNvSpPr/>
          <p:nvPr/>
        </p:nvSpPr>
        <p:spPr>
          <a:xfrm>
            <a:off x="4684881" y="3730244"/>
            <a:ext cx="723275" cy="200055"/>
          </a:xfrm>
          <a:prstGeom prst="rect">
            <a:avLst/>
          </a:prstGeom>
        </p:spPr>
        <p:txBody>
          <a:bodyPr wrap="none">
            <a:spAutoFit/>
          </a:bodyPr>
          <a:lstStyle/>
          <a:p>
            <a:r>
              <a:rPr lang="zh-CN" altLang="en-US" sz="700" dirty="0">
                <a:latin typeface="黑体" panose="02010609060101010101" pitchFamily="49" charset="-122"/>
                <a:ea typeface="黑体" panose="02010609060101010101" pitchFamily="49" charset="-122"/>
              </a:rPr>
              <a:t>豪华师资团队</a:t>
            </a:r>
          </a:p>
        </p:txBody>
      </p:sp>
      <p:pic>
        <p:nvPicPr>
          <p:cNvPr id="26" name="图片 25"/>
          <p:cNvPicPr>
            <a:picLocks noChangeAspect="1"/>
          </p:cNvPicPr>
          <p:nvPr/>
        </p:nvPicPr>
        <p:blipFill>
          <a:blip r:embed="rId5"/>
          <a:stretch>
            <a:fillRect/>
          </a:stretch>
        </p:blipFill>
        <p:spPr>
          <a:xfrm>
            <a:off x="4663989" y="3115509"/>
            <a:ext cx="765059" cy="556818"/>
          </a:xfrm>
          <a:prstGeom prst="rect">
            <a:avLst/>
          </a:prstGeom>
        </p:spPr>
      </p:pic>
      <p:sp>
        <p:nvSpPr>
          <p:cNvPr id="27" name="矩形 26"/>
          <p:cNvSpPr/>
          <p:nvPr/>
        </p:nvSpPr>
        <p:spPr>
          <a:xfrm>
            <a:off x="5783638" y="3730243"/>
            <a:ext cx="723275" cy="200055"/>
          </a:xfrm>
          <a:prstGeom prst="rect">
            <a:avLst/>
          </a:prstGeom>
        </p:spPr>
        <p:txBody>
          <a:bodyPr wrap="none">
            <a:spAutoFit/>
          </a:bodyPr>
          <a:lstStyle/>
          <a:p>
            <a:r>
              <a:rPr lang="zh-CN" altLang="en-US" sz="700" dirty="0">
                <a:latin typeface="黑体" panose="02010609060101010101" pitchFamily="49" charset="-122"/>
                <a:ea typeface="黑体" panose="02010609060101010101" pitchFamily="49" charset="-122"/>
              </a:rPr>
              <a:t>毕业选择多样</a:t>
            </a:r>
          </a:p>
        </p:txBody>
      </p:sp>
      <p:pic>
        <p:nvPicPr>
          <p:cNvPr id="28" name="图片 27"/>
          <p:cNvPicPr>
            <a:picLocks noChangeAspect="1"/>
          </p:cNvPicPr>
          <p:nvPr/>
        </p:nvPicPr>
        <p:blipFill rotWithShape="1">
          <a:blip r:embed="rId6"/>
          <a:srcRect t="16523"/>
          <a:stretch/>
        </p:blipFill>
        <p:spPr>
          <a:xfrm>
            <a:off x="5816247" y="3115508"/>
            <a:ext cx="658050" cy="555560"/>
          </a:xfrm>
          <a:prstGeom prst="rect">
            <a:avLst/>
          </a:prstGeom>
        </p:spPr>
      </p:pic>
      <p:pic>
        <p:nvPicPr>
          <p:cNvPr id="30" name="图片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001529"/>
            <a:ext cx="6858000" cy="1947066"/>
          </a:xfrm>
          <a:prstGeom prst="rect">
            <a:avLst/>
          </a:prstGeom>
        </p:spPr>
      </p:pic>
      <p:sp>
        <p:nvSpPr>
          <p:cNvPr id="33" name="矩形 32"/>
          <p:cNvSpPr/>
          <p:nvPr/>
        </p:nvSpPr>
        <p:spPr>
          <a:xfrm>
            <a:off x="2303487" y="4887956"/>
            <a:ext cx="646331" cy="276999"/>
          </a:xfrm>
          <a:prstGeom prst="rect">
            <a:avLst/>
          </a:prstGeom>
        </p:spPr>
        <p:txBody>
          <a:bodyPr wrap="none">
            <a:spAutoFit/>
          </a:bodyPr>
          <a:lstStyle/>
          <a:p>
            <a:r>
              <a:rPr lang="zh-CN" altLang="en-US" sz="1200" b="1" dirty="0"/>
              <a:t>创新班</a:t>
            </a:r>
          </a:p>
        </p:txBody>
      </p:sp>
      <p:sp>
        <p:nvSpPr>
          <p:cNvPr id="34" name="矩形 33"/>
          <p:cNvSpPr/>
          <p:nvPr/>
        </p:nvSpPr>
        <p:spPr>
          <a:xfrm>
            <a:off x="2903350" y="6093131"/>
            <a:ext cx="1114408" cy="369332"/>
          </a:xfrm>
          <a:prstGeom prst="rect">
            <a:avLst/>
          </a:prstGeom>
        </p:spPr>
        <p:txBody>
          <a:bodyPr wrap="none">
            <a:spAutoFit/>
          </a:bodyPr>
          <a:lstStyle/>
          <a:p>
            <a:r>
              <a:rPr lang="zh-CN" altLang="en-US" b="1" dirty="0"/>
              <a:t>服务专区</a:t>
            </a:r>
          </a:p>
        </p:txBody>
      </p:sp>
      <p:pic>
        <p:nvPicPr>
          <p:cNvPr id="35" name="图片 34"/>
          <p:cNvPicPr>
            <a:picLocks noChangeAspect="1"/>
          </p:cNvPicPr>
          <p:nvPr/>
        </p:nvPicPr>
        <p:blipFill rotWithShape="1">
          <a:blip r:embed="rId8"/>
          <a:srcRect t="25344"/>
          <a:stretch/>
        </p:blipFill>
        <p:spPr>
          <a:xfrm>
            <a:off x="2749488" y="6648401"/>
            <a:ext cx="1359029" cy="625103"/>
          </a:xfrm>
          <a:prstGeom prst="rect">
            <a:avLst/>
          </a:prstGeom>
        </p:spPr>
      </p:pic>
      <p:pic>
        <p:nvPicPr>
          <p:cNvPr id="36" name="图片 35"/>
          <p:cNvPicPr>
            <a:picLocks noChangeAspect="1"/>
          </p:cNvPicPr>
          <p:nvPr/>
        </p:nvPicPr>
        <p:blipFill>
          <a:blip r:embed="rId9"/>
          <a:stretch>
            <a:fillRect/>
          </a:stretch>
        </p:blipFill>
        <p:spPr>
          <a:xfrm>
            <a:off x="745039" y="6479346"/>
            <a:ext cx="1698528" cy="852648"/>
          </a:xfrm>
          <a:prstGeom prst="rect">
            <a:avLst/>
          </a:prstGeom>
        </p:spPr>
      </p:pic>
      <p:pic>
        <p:nvPicPr>
          <p:cNvPr id="37" name="图片 36"/>
          <p:cNvPicPr>
            <a:picLocks noChangeAspect="1"/>
          </p:cNvPicPr>
          <p:nvPr/>
        </p:nvPicPr>
        <p:blipFill rotWithShape="1">
          <a:blip r:embed="rId10"/>
          <a:srcRect t="13703" b="26319"/>
          <a:stretch/>
        </p:blipFill>
        <p:spPr>
          <a:xfrm>
            <a:off x="4548895" y="6644782"/>
            <a:ext cx="1925405" cy="521776"/>
          </a:xfrm>
          <a:prstGeom prst="rect">
            <a:avLst/>
          </a:prstGeom>
        </p:spPr>
      </p:pic>
      <p:sp>
        <p:nvSpPr>
          <p:cNvPr id="38" name="矩形 37"/>
          <p:cNvSpPr/>
          <p:nvPr/>
        </p:nvSpPr>
        <p:spPr>
          <a:xfrm>
            <a:off x="0" y="7474817"/>
            <a:ext cx="6858000" cy="203908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39" name="图片 38"/>
          <p:cNvPicPr>
            <a:picLocks noChangeAspect="1"/>
          </p:cNvPicPr>
          <p:nvPr/>
        </p:nvPicPr>
        <p:blipFill rotWithShape="1">
          <a:blip r:embed="rId11"/>
          <a:srcRect l="82714" b="5300"/>
          <a:stretch/>
        </p:blipFill>
        <p:spPr>
          <a:xfrm>
            <a:off x="4664990" y="8028180"/>
            <a:ext cx="600040" cy="563944"/>
          </a:xfrm>
          <a:prstGeom prst="rect">
            <a:avLst/>
          </a:prstGeom>
        </p:spPr>
      </p:pic>
      <p:sp>
        <p:nvSpPr>
          <p:cNvPr id="40" name="矩形 39"/>
          <p:cNvSpPr/>
          <p:nvPr/>
        </p:nvSpPr>
        <p:spPr>
          <a:xfrm>
            <a:off x="2903350" y="7581762"/>
            <a:ext cx="1114408" cy="369332"/>
          </a:xfrm>
          <a:prstGeom prst="rect">
            <a:avLst/>
          </a:prstGeom>
        </p:spPr>
        <p:txBody>
          <a:bodyPr wrap="none">
            <a:spAutoFit/>
          </a:bodyPr>
          <a:lstStyle/>
          <a:p>
            <a:r>
              <a:rPr lang="zh-CN" altLang="en-US" b="1" dirty="0"/>
              <a:t>新闻中心</a:t>
            </a:r>
          </a:p>
        </p:txBody>
      </p:sp>
      <p:pic>
        <p:nvPicPr>
          <p:cNvPr id="41" name="图片 40"/>
          <p:cNvPicPr>
            <a:picLocks noChangeAspect="1"/>
          </p:cNvPicPr>
          <p:nvPr/>
        </p:nvPicPr>
        <p:blipFill rotWithShape="1">
          <a:blip r:embed="rId12"/>
          <a:srcRect l="81924"/>
          <a:stretch/>
        </p:blipFill>
        <p:spPr>
          <a:xfrm>
            <a:off x="4618495" y="8692028"/>
            <a:ext cx="627477" cy="563942"/>
          </a:xfrm>
          <a:prstGeom prst="rect">
            <a:avLst/>
          </a:prstGeom>
        </p:spPr>
      </p:pic>
      <p:sp>
        <p:nvSpPr>
          <p:cNvPr id="42" name="矩形 41"/>
          <p:cNvSpPr/>
          <p:nvPr/>
        </p:nvSpPr>
        <p:spPr>
          <a:xfrm>
            <a:off x="2903350" y="9656726"/>
            <a:ext cx="1114408" cy="369332"/>
          </a:xfrm>
          <a:prstGeom prst="rect">
            <a:avLst/>
          </a:prstGeom>
        </p:spPr>
        <p:txBody>
          <a:bodyPr wrap="none">
            <a:spAutoFit/>
          </a:bodyPr>
          <a:lstStyle/>
          <a:p>
            <a:r>
              <a:rPr lang="zh-CN" altLang="en-US" b="1" dirty="0"/>
              <a:t>学习环境</a:t>
            </a:r>
          </a:p>
        </p:txBody>
      </p:sp>
      <p:sp>
        <p:nvSpPr>
          <p:cNvPr id="43" name="矩形 42"/>
          <p:cNvSpPr/>
          <p:nvPr/>
        </p:nvSpPr>
        <p:spPr>
          <a:xfrm>
            <a:off x="0" y="10872589"/>
            <a:ext cx="6858000" cy="140001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矩形 43"/>
          <p:cNvSpPr/>
          <p:nvPr/>
        </p:nvSpPr>
        <p:spPr>
          <a:xfrm>
            <a:off x="2903350" y="10940528"/>
            <a:ext cx="1114408" cy="369332"/>
          </a:xfrm>
          <a:prstGeom prst="rect">
            <a:avLst/>
          </a:prstGeom>
        </p:spPr>
        <p:txBody>
          <a:bodyPr wrap="none">
            <a:spAutoFit/>
          </a:bodyPr>
          <a:lstStyle/>
          <a:p>
            <a:r>
              <a:rPr lang="zh-CN" altLang="en-US" b="1" dirty="0">
                <a:solidFill>
                  <a:schemeClr val="bg1"/>
                </a:solidFill>
              </a:rPr>
              <a:t>班级荣誉</a:t>
            </a:r>
          </a:p>
        </p:txBody>
      </p:sp>
      <p:sp>
        <p:nvSpPr>
          <p:cNvPr id="45" name="矩形 44"/>
          <p:cNvSpPr/>
          <p:nvPr/>
        </p:nvSpPr>
        <p:spPr>
          <a:xfrm>
            <a:off x="2903350" y="12395671"/>
            <a:ext cx="1114408" cy="369332"/>
          </a:xfrm>
          <a:prstGeom prst="rect">
            <a:avLst/>
          </a:prstGeom>
        </p:spPr>
        <p:txBody>
          <a:bodyPr wrap="none">
            <a:spAutoFit/>
          </a:bodyPr>
          <a:lstStyle/>
          <a:p>
            <a:r>
              <a:rPr lang="zh-CN" altLang="en-US" b="1" dirty="0"/>
              <a:t>就业明星</a:t>
            </a:r>
          </a:p>
        </p:txBody>
      </p:sp>
      <p:sp>
        <p:nvSpPr>
          <p:cNvPr id="46" name="矩形 45"/>
          <p:cNvSpPr/>
          <p:nvPr/>
        </p:nvSpPr>
        <p:spPr>
          <a:xfrm>
            <a:off x="0" y="14862875"/>
            <a:ext cx="6858000" cy="2564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47" name="图片 46"/>
          <p:cNvPicPr>
            <a:picLocks noChangeAspect="1"/>
          </p:cNvPicPr>
          <p:nvPr/>
        </p:nvPicPr>
        <p:blipFill>
          <a:blip r:embed="rId13"/>
          <a:stretch>
            <a:fillRect/>
          </a:stretch>
        </p:blipFill>
        <p:spPr>
          <a:xfrm>
            <a:off x="4327485" y="55082"/>
            <a:ext cx="357396" cy="290384"/>
          </a:xfrm>
          <a:prstGeom prst="rect">
            <a:avLst/>
          </a:prstGeom>
        </p:spPr>
      </p:pic>
      <p:sp>
        <p:nvSpPr>
          <p:cNvPr id="48" name="矩形 47"/>
          <p:cNvSpPr/>
          <p:nvPr/>
        </p:nvSpPr>
        <p:spPr>
          <a:xfrm>
            <a:off x="4282027" y="298673"/>
            <a:ext cx="492443" cy="184666"/>
          </a:xfrm>
          <a:prstGeom prst="rect">
            <a:avLst/>
          </a:prstGeom>
        </p:spPr>
        <p:txBody>
          <a:bodyPr wrap="none">
            <a:spAutoFit/>
          </a:bodyPr>
          <a:lstStyle/>
          <a:p>
            <a:r>
              <a:rPr lang="zh-CN" altLang="en-US" sz="600" dirty="0" smtClean="0"/>
              <a:t>课程特色</a:t>
            </a:r>
            <a:endParaRPr lang="zh-CN" altLang="en-US" sz="600" dirty="0"/>
          </a:p>
        </p:txBody>
      </p:sp>
      <p:cxnSp>
        <p:nvCxnSpPr>
          <p:cNvPr id="49" name="直接连接符 48"/>
          <p:cNvCxnSpPr/>
          <p:nvPr/>
        </p:nvCxnSpPr>
        <p:spPr>
          <a:xfrm>
            <a:off x="4746444" y="174657"/>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50" name="图片 49"/>
          <p:cNvPicPr>
            <a:picLocks noChangeAspect="1"/>
          </p:cNvPicPr>
          <p:nvPr/>
        </p:nvPicPr>
        <p:blipFill>
          <a:blip r:embed="rId14"/>
          <a:stretch>
            <a:fillRect/>
          </a:stretch>
        </p:blipFill>
        <p:spPr>
          <a:xfrm>
            <a:off x="4854645" y="68700"/>
            <a:ext cx="366231" cy="310365"/>
          </a:xfrm>
          <a:prstGeom prst="rect">
            <a:avLst/>
          </a:prstGeom>
        </p:spPr>
      </p:pic>
      <p:sp>
        <p:nvSpPr>
          <p:cNvPr id="51" name="矩形 50"/>
          <p:cNvSpPr/>
          <p:nvPr/>
        </p:nvSpPr>
        <p:spPr>
          <a:xfrm>
            <a:off x="4784526" y="298673"/>
            <a:ext cx="492443" cy="184666"/>
          </a:xfrm>
          <a:prstGeom prst="rect">
            <a:avLst/>
          </a:prstGeom>
        </p:spPr>
        <p:txBody>
          <a:bodyPr wrap="none">
            <a:spAutoFit/>
          </a:bodyPr>
          <a:lstStyle/>
          <a:p>
            <a:r>
              <a:rPr lang="zh-CN" altLang="en-US" sz="600" dirty="0" smtClean="0"/>
              <a:t>教学模式</a:t>
            </a:r>
            <a:endParaRPr lang="zh-CN" altLang="en-US" sz="600" dirty="0"/>
          </a:p>
        </p:txBody>
      </p:sp>
      <p:cxnSp>
        <p:nvCxnSpPr>
          <p:cNvPr id="52" name="直接连接符 51"/>
          <p:cNvCxnSpPr/>
          <p:nvPr/>
        </p:nvCxnSpPr>
        <p:spPr>
          <a:xfrm>
            <a:off x="5278349"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15"/>
          <a:stretch>
            <a:fillRect/>
          </a:stretch>
        </p:blipFill>
        <p:spPr>
          <a:xfrm>
            <a:off x="5385169" y="108159"/>
            <a:ext cx="292377" cy="240399"/>
          </a:xfrm>
          <a:prstGeom prst="rect">
            <a:avLst/>
          </a:prstGeom>
        </p:spPr>
      </p:pic>
      <p:sp>
        <p:nvSpPr>
          <p:cNvPr id="54" name="矩形 53"/>
          <p:cNvSpPr/>
          <p:nvPr/>
        </p:nvSpPr>
        <p:spPr>
          <a:xfrm>
            <a:off x="5276969" y="298673"/>
            <a:ext cx="492443" cy="184666"/>
          </a:xfrm>
          <a:prstGeom prst="rect">
            <a:avLst/>
          </a:prstGeom>
        </p:spPr>
        <p:txBody>
          <a:bodyPr wrap="none">
            <a:spAutoFit/>
          </a:bodyPr>
          <a:lstStyle/>
          <a:p>
            <a:r>
              <a:rPr lang="zh-CN" altLang="en-US" sz="600" dirty="0" smtClean="0"/>
              <a:t>豪华师资</a:t>
            </a:r>
            <a:endParaRPr lang="zh-CN" altLang="en-US" sz="600" dirty="0"/>
          </a:p>
        </p:txBody>
      </p:sp>
      <p:cxnSp>
        <p:nvCxnSpPr>
          <p:cNvPr id="55" name="直接连接符 54"/>
          <p:cNvCxnSpPr/>
          <p:nvPr/>
        </p:nvCxnSpPr>
        <p:spPr>
          <a:xfrm>
            <a:off x="5740715"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56" name="图片 55"/>
          <p:cNvPicPr>
            <a:picLocks noChangeAspect="1"/>
          </p:cNvPicPr>
          <p:nvPr/>
        </p:nvPicPr>
        <p:blipFill>
          <a:blip r:embed="rId16"/>
          <a:stretch>
            <a:fillRect/>
          </a:stretch>
        </p:blipFill>
        <p:spPr>
          <a:xfrm>
            <a:off x="5832581" y="69771"/>
            <a:ext cx="342363" cy="228901"/>
          </a:xfrm>
          <a:prstGeom prst="rect">
            <a:avLst/>
          </a:prstGeom>
        </p:spPr>
      </p:pic>
      <p:sp>
        <p:nvSpPr>
          <p:cNvPr id="57" name="矩形 56"/>
          <p:cNvSpPr/>
          <p:nvPr/>
        </p:nvSpPr>
        <p:spPr>
          <a:xfrm>
            <a:off x="5757540" y="298673"/>
            <a:ext cx="492443" cy="184666"/>
          </a:xfrm>
          <a:prstGeom prst="rect">
            <a:avLst/>
          </a:prstGeom>
        </p:spPr>
        <p:txBody>
          <a:bodyPr wrap="none">
            <a:spAutoFit/>
          </a:bodyPr>
          <a:lstStyle/>
          <a:p>
            <a:r>
              <a:rPr lang="zh-CN" altLang="en-US" sz="600" dirty="0" smtClean="0"/>
              <a:t>就业优势</a:t>
            </a:r>
            <a:endParaRPr lang="zh-CN" altLang="en-US" sz="600" dirty="0"/>
          </a:p>
        </p:txBody>
      </p:sp>
      <p:pic>
        <p:nvPicPr>
          <p:cNvPr id="2" name="图片 1"/>
          <p:cNvPicPr>
            <a:picLocks noChangeAspect="1"/>
          </p:cNvPicPr>
          <p:nvPr/>
        </p:nvPicPr>
        <p:blipFill>
          <a:blip r:embed="rId17" cstate="print">
            <a:biLevel thresh="75000"/>
            <a:extLst>
              <a:ext uri="{28A0092B-C50C-407E-A947-70E740481C1C}">
                <a14:useLocalDpi xmlns:a14="http://schemas.microsoft.com/office/drawing/2010/main" val="0"/>
              </a:ext>
            </a:extLst>
          </a:blip>
          <a:stretch>
            <a:fillRect/>
          </a:stretch>
        </p:blipFill>
        <p:spPr>
          <a:xfrm>
            <a:off x="1793900" y="8028182"/>
            <a:ext cx="763320" cy="563942"/>
          </a:xfrm>
          <a:prstGeom prst="rect">
            <a:avLst/>
          </a:prstGeom>
        </p:spPr>
      </p:pic>
      <p:pic>
        <p:nvPicPr>
          <p:cNvPr id="58" name="图片 57"/>
          <p:cNvPicPr>
            <a:picLocks noChangeAspect="1"/>
          </p:cNvPicPr>
          <p:nvPr/>
        </p:nvPicPr>
        <p:blipFill>
          <a:blip r:embed="rId17" cstate="print">
            <a:biLevel thresh="75000"/>
            <a:extLst>
              <a:ext uri="{28A0092B-C50C-407E-A947-70E740481C1C}">
                <a14:useLocalDpi xmlns:a14="http://schemas.microsoft.com/office/drawing/2010/main" val="0"/>
              </a:ext>
            </a:extLst>
          </a:blip>
          <a:stretch>
            <a:fillRect/>
          </a:stretch>
        </p:blipFill>
        <p:spPr>
          <a:xfrm>
            <a:off x="1793900" y="8692027"/>
            <a:ext cx="763320" cy="563942"/>
          </a:xfrm>
          <a:prstGeom prst="rect">
            <a:avLst/>
          </a:prstGeom>
        </p:spPr>
      </p:pic>
      <p:sp>
        <p:nvSpPr>
          <p:cNvPr id="4" name="矩形 3"/>
          <p:cNvSpPr/>
          <p:nvPr/>
        </p:nvSpPr>
        <p:spPr>
          <a:xfrm>
            <a:off x="2557220" y="8028181"/>
            <a:ext cx="2106769" cy="5639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72879" y="8060074"/>
            <a:ext cx="1400013" cy="184666"/>
          </a:xfrm>
          <a:prstGeom prst="rect">
            <a:avLst/>
          </a:prstGeom>
          <a:noFill/>
        </p:spPr>
        <p:txBody>
          <a:bodyPr wrap="square" rtlCol="0">
            <a:spAutoFit/>
          </a:bodyPr>
          <a:lstStyle/>
          <a:p>
            <a:r>
              <a:rPr lang="zh-CN" altLang="en-US" sz="600" dirty="0" smtClean="0"/>
              <a:t>找工作</a:t>
            </a:r>
            <a:endParaRPr lang="zh-CN" altLang="en-US" sz="600" dirty="0"/>
          </a:p>
        </p:txBody>
      </p:sp>
      <p:cxnSp>
        <p:nvCxnSpPr>
          <p:cNvPr id="10" name="直接连接符 9"/>
          <p:cNvCxnSpPr/>
          <p:nvPr/>
        </p:nvCxnSpPr>
        <p:spPr>
          <a:xfrm>
            <a:off x="2800027" y="8310152"/>
            <a:ext cx="164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798552" y="8447054"/>
            <a:ext cx="144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2557220" y="8692923"/>
            <a:ext cx="2106769" cy="5639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2672879" y="8724816"/>
            <a:ext cx="1400013" cy="184666"/>
          </a:xfrm>
          <a:prstGeom prst="rect">
            <a:avLst/>
          </a:prstGeom>
          <a:noFill/>
        </p:spPr>
        <p:txBody>
          <a:bodyPr wrap="square" rtlCol="0">
            <a:spAutoFit/>
          </a:bodyPr>
          <a:lstStyle/>
          <a:p>
            <a:r>
              <a:rPr lang="zh-CN" altLang="en-US" sz="600" dirty="0" smtClean="0"/>
              <a:t>找工作</a:t>
            </a:r>
            <a:endParaRPr lang="zh-CN" altLang="en-US" sz="600" dirty="0"/>
          </a:p>
        </p:txBody>
      </p:sp>
      <p:cxnSp>
        <p:nvCxnSpPr>
          <p:cNvPr id="62" name="直接连接符 61"/>
          <p:cNvCxnSpPr/>
          <p:nvPr/>
        </p:nvCxnSpPr>
        <p:spPr>
          <a:xfrm>
            <a:off x="2800027" y="8974894"/>
            <a:ext cx="164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798552" y="9111796"/>
            <a:ext cx="144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064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096" y="2584168"/>
            <a:ext cx="6710767" cy="2258140"/>
          </a:xfrm>
          <a:prstGeom prst="rect">
            <a:avLst/>
          </a:pr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94" y="2289331"/>
            <a:ext cx="6858594" cy="301708"/>
          </a:xfrm>
          <a:prstGeom prst="rect">
            <a:avLst/>
          </a:prstGeom>
          <a:solidFill>
            <a:srgbClr val="E7E6E6"/>
          </a:solidFill>
        </p:spPr>
      </p:pic>
      <p:sp>
        <p:nvSpPr>
          <p:cNvPr id="3" name="矩形 2"/>
          <p:cNvSpPr/>
          <p:nvPr/>
        </p:nvSpPr>
        <p:spPr>
          <a:xfrm>
            <a:off x="0" y="524507"/>
            <a:ext cx="6858000" cy="321087"/>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p:cNvSpPr txBox="1"/>
          <p:nvPr/>
        </p:nvSpPr>
        <p:spPr>
          <a:xfrm>
            <a:off x="0" y="546550"/>
            <a:ext cx="6858000" cy="276999"/>
          </a:xfrm>
          <a:prstGeom prst="rect">
            <a:avLst/>
          </a:prstGeom>
          <a:noFill/>
        </p:spPr>
        <p:txBody>
          <a:bodyPr wrap="square" rtlCol="0">
            <a:spAutoFit/>
          </a:bodyPr>
          <a:lstStyle/>
          <a:p>
            <a:pPr algn="ctr"/>
            <a:r>
              <a:rPr lang="zh-CN" altLang="en-US" sz="1200" b="1" dirty="0">
                <a:latin typeface="+mn-ea"/>
              </a:rPr>
              <a:t>首页</a:t>
            </a:r>
            <a:r>
              <a:rPr lang="en-US" altLang="zh-CN" sz="1200" b="1" dirty="0">
                <a:latin typeface="+mn-ea"/>
              </a:rPr>
              <a:t>    </a:t>
            </a:r>
            <a:r>
              <a:rPr lang="zh-CN" altLang="en-US" sz="1200" b="1" dirty="0">
                <a:solidFill>
                  <a:srgbClr val="C00000"/>
                </a:solidFill>
                <a:latin typeface="+mn-ea"/>
              </a:rPr>
              <a:t>课程特色    </a:t>
            </a:r>
            <a:r>
              <a:rPr lang="zh-CN" altLang="en-US" sz="1200" b="1" dirty="0">
                <a:latin typeface="+mn-ea"/>
              </a:rPr>
              <a:t>教学模式    豪华师资    就业优势    网上报名    关于我们</a:t>
            </a:r>
          </a:p>
        </p:txBody>
      </p:sp>
      <p:cxnSp>
        <p:nvCxnSpPr>
          <p:cNvPr id="8" name="直接连接符 7"/>
          <p:cNvCxnSpPr/>
          <p:nvPr/>
        </p:nvCxnSpPr>
        <p:spPr>
          <a:xfrm>
            <a:off x="1933502" y="128484"/>
            <a:ext cx="0" cy="216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00346" y="105679"/>
            <a:ext cx="2163848" cy="261610"/>
          </a:xfrm>
          <a:prstGeom prst="rect">
            <a:avLst/>
          </a:prstGeom>
          <a:noFill/>
        </p:spPr>
        <p:txBody>
          <a:bodyPr wrap="square" rtlCol="0">
            <a:spAutoFit/>
          </a:bodyPr>
          <a:lstStyle/>
          <a:p>
            <a:r>
              <a:rPr lang="zh-CN" altLang="en-US" sz="1100" dirty="0"/>
              <a:t>“互联网</a:t>
            </a:r>
            <a:r>
              <a:rPr lang="en-US" altLang="zh-CN" sz="1100" dirty="0"/>
              <a:t>+</a:t>
            </a:r>
            <a:r>
              <a:rPr lang="zh-CN" altLang="en-US" sz="1100" dirty="0"/>
              <a:t>移动应用”创新班</a:t>
            </a:r>
            <a:endParaRPr lang="zh-CN" altLang="en-US" sz="1100" dirty="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970" y="33455"/>
            <a:ext cx="1430930" cy="388396"/>
          </a:xfrm>
          <a:prstGeom prst="rect">
            <a:avLst/>
          </a:prstGeom>
        </p:spPr>
      </p:pic>
      <p:sp>
        <p:nvSpPr>
          <p:cNvPr id="14" name="文本框 13"/>
          <p:cNvSpPr txBox="1"/>
          <p:nvPr/>
        </p:nvSpPr>
        <p:spPr>
          <a:xfrm>
            <a:off x="270482" y="1263874"/>
            <a:ext cx="6317036" cy="523220"/>
          </a:xfrm>
          <a:prstGeom prst="rect">
            <a:avLst/>
          </a:prstGeom>
          <a:noFill/>
        </p:spPr>
        <p:txBody>
          <a:bodyPr wrap="square" rtlCol="0">
            <a:spAutoFit/>
          </a:bodyPr>
          <a:lstStyle/>
          <a:p>
            <a:pPr lvl="0" algn="ctr"/>
            <a:r>
              <a:rPr lang="zh-CN" altLang="en-US" sz="1400" b="1" dirty="0">
                <a:solidFill>
                  <a:prstClr val="black"/>
                </a:solidFill>
                <a:latin typeface="微软雅黑" panose="020B0503020204020204" pitchFamily="34" charset="-122"/>
                <a:ea typeface="微软雅黑" panose="020B0503020204020204" pitchFamily="34" charset="-122"/>
              </a:rPr>
              <a:t>我们的优势做成高清大图</a:t>
            </a:r>
          </a:p>
          <a:p>
            <a:pPr lvl="0" algn="ctr"/>
            <a:r>
              <a:rPr lang="zh-CN" altLang="en-US"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srgbClr val="C00000"/>
                </a:solidFill>
                <a:latin typeface="微软雅黑" panose="020B0503020204020204" pitchFamily="34" charset="-122"/>
                <a:ea typeface="微软雅黑" panose="020B0503020204020204" pitchFamily="34" charset="-122"/>
              </a:rPr>
              <a:t>课程</a:t>
            </a:r>
            <a:r>
              <a:rPr lang="en-US" altLang="zh-CN" sz="1400" b="1" dirty="0">
                <a:solidFill>
                  <a:srgbClr val="C00000"/>
                </a:solidFill>
                <a:latin typeface="微软雅黑" panose="020B0503020204020204" pitchFamily="34" charset="-122"/>
                <a:ea typeface="微软雅黑" panose="020B0503020204020204" pitchFamily="34" charset="-122"/>
              </a:rPr>
              <a:t>&amp;</a:t>
            </a:r>
            <a:r>
              <a:rPr lang="zh-CN" altLang="en-US" sz="1400" b="1" dirty="0">
                <a:solidFill>
                  <a:srgbClr val="C00000"/>
                </a:solidFill>
                <a:latin typeface="微软雅黑" panose="020B0503020204020204" pitchFamily="34" charset="-122"/>
                <a:ea typeface="微软雅黑" panose="020B0503020204020204" pitchFamily="34" charset="-122"/>
              </a:rPr>
              <a:t>业界壹体化</a:t>
            </a:r>
            <a:r>
              <a:rPr lang="zh-CN" altLang="en-US" sz="1400" b="1" dirty="0">
                <a:solidFill>
                  <a:prstClr val="black"/>
                </a:solidFill>
                <a:latin typeface="微软雅黑" panose="020B0503020204020204" pitchFamily="34" charset="-122"/>
                <a:ea typeface="微软雅黑" panose="020B0503020204020204" pitchFamily="34" charset="-122"/>
              </a:rPr>
              <a:t>、先进教育模式、最佳师资组合、毕业选择多样</a:t>
            </a:r>
          </a:p>
        </p:txBody>
      </p:sp>
      <p:sp>
        <p:nvSpPr>
          <p:cNvPr id="46" name="矩形 45"/>
          <p:cNvSpPr/>
          <p:nvPr/>
        </p:nvSpPr>
        <p:spPr>
          <a:xfrm>
            <a:off x="0" y="14862875"/>
            <a:ext cx="6858000" cy="2564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1831102" y="2310138"/>
            <a:ext cx="3358612" cy="261610"/>
          </a:xfrm>
          <a:prstGeom prst="rect">
            <a:avLst/>
          </a:prstGeom>
        </p:spPr>
        <p:txBody>
          <a:bodyPr wrap="none">
            <a:spAutoFit/>
          </a:bodyPr>
          <a:lstStyle/>
          <a:p>
            <a:r>
              <a:rPr lang="zh-CN" altLang="en-US" sz="1100" b="1" dirty="0" smtClean="0">
                <a:solidFill>
                  <a:srgbClr val="C00000"/>
                </a:solidFill>
                <a:latin typeface="+mn-ea"/>
              </a:rPr>
              <a:t>“互联网</a:t>
            </a:r>
            <a:r>
              <a:rPr lang="en-US" altLang="zh-CN" sz="1100" b="1" dirty="0" smtClean="0">
                <a:solidFill>
                  <a:srgbClr val="C00000"/>
                </a:solidFill>
                <a:latin typeface="+mn-ea"/>
              </a:rPr>
              <a:t>+</a:t>
            </a:r>
            <a:r>
              <a:rPr lang="zh-CN" altLang="en-US" sz="1100" b="1" dirty="0" smtClean="0">
                <a:solidFill>
                  <a:srgbClr val="C00000"/>
                </a:solidFill>
                <a:latin typeface="+mn-ea"/>
              </a:rPr>
              <a:t>移动应用”创新班的课程是如何诞生的？</a:t>
            </a:r>
          </a:p>
        </p:txBody>
      </p:sp>
      <p:pic>
        <p:nvPicPr>
          <p:cNvPr id="47" name="图片 4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4841220"/>
            <a:ext cx="6858594" cy="301708"/>
          </a:xfrm>
          <a:prstGeom prst="rect">
            <a:avLst/>
          </a:prstGeom>
        </p:spPr>
      </p:pic>
      <p:sp>
        <p:nvSpPr>
          <p:cNvPr id="48" name="矩形 47"/>
          <p:cNvSpPr/>
          <p:nvPr/>
        </p:nvSpPr>
        <p:spPr>
          <a:xfrm>
            <a:off x="2661277" y="4853639"/>
            <a:ext cx="1736373" cy="261610"/>
          </a:xfrm>
          <a:prstGeom prst="rect">
            <a:avLst/>
          </a:prstGeom>
        </p:spPr>
        <p:txBody>
          <a:bodyPr wrap="none">
            <a:spAutoFit/>
          </a:bodyPr>
          <a:lstStyle/>
          <a:p>
            <a:r>
              <a:rPr lang="zh-CN" altLang="en-US" sz="1100" b="1" dirty="0">
                <a:solidFill>
                  <a:srgbClr val="C00000"/>
                </a:solidFill>
                <a:latin typeface="+mn-ea"/>
              </a:rPr>
              <a:t>课程与业界的“零”距离</a:t>
            </a:r>
          </a:p>
        </p:txBody>
      </p:sp>
      <p:sp>
        <p:nvSpPr>
          <p:cNvPr id="7" name="矩形 6"/>
          <p:cNvSpPr/>
          <p:nvPr/>
        </p:nvSpPr>
        <p:spPr>
          <a:xfrm>
            <a:off x="1154622" y="2643865"/>
            <a:ext cx="4546169" cy="41549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smtClean="0">
                <a:ln>
                  <a:noFill/>
                </a:ln>
                <a:solidFill>
                  <a:schemeClr val="bg1"/>
                </a:solidFill>
                <a:effectLst/>
                <a:uLnTx/>
                <a:uFillTx/>
                <a:latin typeface="+mn-ea"/>
              </a:rPr>
              <a:t> </a:t>
            </a:r>
            <a:r>
              <a:rPr kumimoji="0" lang="zh-CN" altLang="en-US" sz="600" b="0" i="0" u="none" strike="noStrike" kern="0" cap="none" spc="0" normalizeH="0" baseline="0" noProof="0" dirty="0" smtClean="0">
                <a:ln>
                  <a:noFill/>
                </a:ln>
                <a:solidFill>
                  <a:schemeClr val="bg1"/>
                </a:solidFill>
                <a:effectLst/>
                <a:uLnTx/>
                <a:uFillTx/>
                <a:latin typeface="+mn-ea"/>
              </a:rPr>
              <a:t>在“互联网</a:t>
            </a:r>
            <a:r>
              <a:rPr kumimoji="0" lang="en-US" altLang="zh-CN" sz="600" b="0" i="0" u="none" strike="noStrike" kern="0" cap="none" spc="0" normalizeH="0" baseline="0" noProof="0" dirty="0" smtClean="0">
                <a:ln>
                  <a:noFill/>
                </a:ln>
                <a:solidFill>
                  <a:schemeClr val="bg1"/>
                </a:solidFill>
                <a:effectLst/>
                <a:uLnTx/>
                <a:uFillTx/>
                <a:latin typeface="+mn-ea"/>
              </a:rPr>
              <a:t>+”</a:t>
            </a:r>
            <a:r>
              <a:rPr kumimoji="0" lang="zh-CN" altLang="en-US" sz="600" b="0" i="0" u="none" strike="noStrike" kern="0" cap="none" spc="0" normalizeH="0" baseline="0" noProof="0" dirty="0" smtClean="0">
                <a:ln>
                  <a:noFill/>
                </a:ln>
                <a:solidFill>
                  <a:schemeClr val="bg1"/>
                </a:solidFill>
                <a:effectLst/>
                <a:uLnTx/>
                <a:uFillTx/>
                <a:latin typeface="+mn-ea"/>
              </a:rPr>
              <a:t>已成为国家战略，移动应用技术代表当前计算机技术领域最新、最热的发展方向的大背景下，湖南农业大学信息科学技术学院针对现有工科学生培养模式的不足，按照国际工程人才培养的要求，与</a:t>
            </a:r>
            <a:r>
              <a:rPr kumimoji="0" lang="en-US" altLang="zh-CN" sz="600" b="0" i="0" u="none" strike="noStrike" kern="0" cap="none" spc="0" normalizeH="0" baseline="0" noProof="0" dirty="0" smtClean="0">
                <a:ln>
                  <a:noFill/>
                </a:ln>
                <a:solidFill>
                  <a:schemeClr val="bg1"/>
                </a:solidFill>
                <a:effectLst/>
                <a:uLnTx/>
                <a:uFillTx/>
                <a:latin typeface="+mn-ea"/>
              </a:rPr>
              <a:t>IT</a:t>
            </a:r>
            <a:r>
              <a:rPr kumimoji="0" lang="zh-CN" altLang="en-US" sz="600" b="0" i="0" u="none" strike="noStrike" kern="0" cap="none" spc="0" normalizeH="0" baseline="0" noProof="0" dirty="0" smtClean="0">
                <a:ln>
                  <a:noFill/>
                </a:ln>
                <a:solidFill>
                  <a:schemeClr val="bg1"/>
                </a:solidFill>
                <a:effectLst/>
                <a:uLnTx/>
                <a:uFillTx/>
                <a:latin typeface="+mn-ea"/>
              </a:rPr>
              <a:t>企业合作，充分整合学校与企业的优势资源，创新人才培养模式，共建“互联网</a:t>
            </a:r>
            <a:r>
              <a:rPr kumimoji="0" lang="en-US" altLang="zh-CN" sz="600" b="0" i="0" u="none" strike="noStrike" kern="0" cap="none" spc="0" normalizeH="0" baseline="0" noProof="0" dirty="0" smtClean="0">
                <a:ln>
                  <a:noFill/>
                </a:ln>
                <a:solidFill>
                  <a:schemeClr val="bg1"/>
                </a:solidFill>
                <a:effectLst/>
                <a:uLnTx/>
                <a:uFillTx/>
                <a:latin typeface="+mn-ea"/>
              </a:rPr>
              <a:t>+</a:t>
            </a:r>
            <a:r>
              <a:rPr kumimoji="0" lang="zh-CN" altLang="en-US" sz="600" b="0" i="0" u="none" strike="noStrike" kern="0" cap="none" spc="0" normalizeH="0" baseline="0" noProof="0" dirty="0" smtClean="0">
                <a:ln>
                  <a:noFill/>
                </a:ln>
                <a:solidFill>
                  <a:schemeClr val="bg1"/>
                </a:solidFill>
                <a:effectLst/>
                <a:uLnTx/>
                <a:uFillTx/>
                <a:latin typeface="+mn-ea"/>
              </a:rPr>
              <a:t>移动应用”创新班。</a:t>
            </a:r>
            <a:endParaRPr kumimoji="0" lang="zh-CN" altLang="en-US" sz="900" b="0" i="0" u="none" strike="noStrike" kern="0" cap="none" spc="0" normalizeH="0" baseline="0" noProof="0" dirty="0" smtClean="0">
              <a:ln>
                <a:noFill/>
              </a:ln>
              <a:solidFill>
                <a:schemeClr val="bg1"/>
              </a:solidFill>
              <a:effectLst/>
              <a:uLnTx/>
              <a:uFillTx/>
              <a:latin typeface="+mn-ea"/>
            </a:endParaRPr>
          </a:p>
        </p:txBody>
      </p:sp>
      <p:sp>
        <p:nvSpPr>
          <p:cNvPr id="49" name="矩形 48"/>
          <p:cNvSpPr/>
          <p:nvPr/>
        </p:nvSpPr>
        <p:spPr>
          <a:xfrm>
            <a:off x="72324" y="5142928"/>
            <a:ext cx="6710767" cy="18678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图片 4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94" y="7009738"/>
            <a:ext cx="6858594" cy="301708"/>
          </a:xfrm>
          <a:prstGeom prst="rect">
            <a:avLst/>
          </a:prstGeom>
        </p:spPr>
      </p:pic>
      <p:sp>
        <p:nvSpPr>
          <p:cNvPr id="51" name="矩形 50"/>
          <p:cNvSpPr/>
          <p:nvPr/>
        </p:nvSpPr>
        <p:spPr>
          <a:xfrm>
            <a:off x="2343882" y="7029787"/>
            <a:ext cx="2371162" cy="261610"/>
          </a:xfrm>
          <a:prstGeom prst="rect">
            <a:avLst/>
          </a:prstGeom>
        </p:spPr>
        <p:txBody>
          <a:bodyPr wrap="none">
            <a:spAutoFit/>
          </a:bodyPr>
          <a:lstStyle/>
          <a:p>
            <a:r>
              <a:rPr lang="en-US" altLang="zh-CN" sz="1100" b="1" dirty="0" smtClean="0">
                <a:solidFill>
                  <a:srgbClr val="C00000"/>
                </a:solidFill>
                <a:latin typeface="+mn-ea"/>
              </a:rPr>
              <a:t>OCA</a:t>
            </a:r>
            <a:r>
              <a:rPr lang="zh-CN" altLang="en-US" sz="1100" b="1" dirty="0" smtClean="0">
                <a:solidFill>
                  <a:srgbClr val="C00000"/>
                </a:solidFill>
                <a:latin typeface="+mn-ea"/>
              </a:rPr>
              <a:t>、</a:t>
            </a:r>
            <a:r>
              <a:rPr lang="en-US" altLang="zh-CN" sz="1100" b="1" dirty="0" smtClean="0">
                <a:solidFill>
                  <a:srgbClr val="C00000"/>
                </a:solidFill>
                <a:latin typeface="+mn-ea"/>
              </a:rPr>
              <a:t>OCP</a:t>
            </a:r>
            <a:r>
              <a:rPr lang="zh-CN" altLang="en-US" sz="1100" b="1" dirty="0" smtClean="0">
                <a:solidFill>
                  <a:srgbClr val="C00000"/>
                </a:solidFill>
                <a:latin typeface="+mn-ea"/>
              </a:rPr>
              <a:t>、</a:t>
            </a:r>
            <a:r>
              <a:rPr lang="en-US" altLang="zh-CN" sz="1100" b="1" dirty="0" smtClean="0">
                <a:solidFill>
                  <a:srgbClr val="C00000"/>
                </a:solidFill>
                <a:latin typeface="+mn-ea"/>
              </a:rPr>
              <a:t>OCM</a:t>
            </a:r>
            <a:r>
              <a:rPr lang="zh-CN" altLang="en-US" sz="1100" b="1" dirty="0" smtClean="0">
                <a:solidFill>
                  <a:srgbClr val="C00000"/>
                </a:solidFill>
                <a:latin typeface="+mn-ea"/>
              </a:rPr>
              <a:t>阶梯式认证考试课程</a:t>
            </a:r>
            <a:endParaRPr lang="zh-CN" altLang="en-US" sz="1100" b="1" dirty="0">
              <a:solidFill>
                <a:srgbClr val="C00000"/>
              </a:solidFill>
              <a:latin typeface="+mn-ea"/>
            </a:endParaRPr>
          </a:p>
        </p:txBody>
      </p:sp>
      <p:sp>
        <p:nvSpPr>
          <p:cNvPr id="29" name="矩形 28"/>
          <p:cNvSpPr/>
          <p:nvPr/>
        </p:nvSpPr>
        <p:spPr>
          <a:xfrm>
            <a:off x="1226661" y="5280340"/>
            <a:ext cx="4474130"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600" kern="0" dirty="0">
                <a:solidFill>
                  <a:schemeClr val="bg1"/>
                </a:solidFill>
                <a:latin typeface="+mn-ea"/>
              </a:rPr>
              <a:t>信息科学技术学院各领域学者经常访问国内知名教育机构和高端移动互联网制作公司，充分调研业界</a:t>
            </a:r>
            <a:r>
              <a:rPr lang="en-US" altLang="zh-CN" sz="600" kern="0" dirty="0">
                <a:solidFill>
                  <a:schemeClr val="bg1"/>
                </a:solidFill>
                <a:latin typeface="+mn-ea"/>
              </a:rPr>
              <a:t>5</a:t>
            </a:r>
            <a:r>
              <a:rPr lang="zh-CN" altLang="en-US" sz="600" kern="0" dirty="0">
                <a:solidFill>
                  <a:schemeClr val="bg1"/>
                </a:solidFill>
                <a:latin typeface="+mn-ea"/>
              </a:rPr>
              <a:t>年内技术发展的主方向，在院长朱幸辉的带领下开放式引进先进的教育系统，系统化展开</a:t>
            </a:r>
            <a:r>
              <a:rPr lang="en-US" altLang="zh-CN" sz="600" kern="0" dirty="0">
                <a:solidFill>
                  <a:schemeClr val="bg1"/>
                </a:solidFill>
                <a:latin typeface="+mn-ea"/>
              </a:rPr>
              <a:t>Android</a:t>
            </a:r>
            <a:r>
              <a:rPr lang="zh-CN" altLang="en-US" sz="600" kern="0" dirty="0">
                <a:solidFill>
                  <a:schemeClr val="bg1"/>
                </a:solidFill>
                <a:latin typeface="+mn-ea"/>
              </a:rPr>
              <a:t>、</a:t>
            </a:r>
            <a:r>
              <a:rPr lang="en-US" altLang="zh-CN" sz="600" kern="0" dirty="0">
                <a:solidFill>
                  <a:schemeClr val="bg1"/>
                </a:solidFill>
                <a:latin typeface="+mn-ea"/>
              </a:rPr>
              <a:t>iOS</a:t>
            </a:r>
            <a:r>
              <a:rPr lang="zh-CN" altLang="en-US" sz="600" kern="0" dirty="0">
                <a:solidFill>
                  <a:schemeClr val="bg1"/>
                </a:solidFill>
                <a:latin typeface="+mn-ea"/>
              </a:rPr>
              <a:t>等移动互联网应用技术教学，有力地迈开了高校与企业深度合作的新步伐</a:t>
            </a:r>
            <a:r>
              <a:rPr lang="zh-CN" altLang="en-US" sz="600" kern="0" dirty="0" smtClean="0">
                <a:solidFill>
                  <a:schemeClr val="bg1"/>
                </a:solidFill>
                <a:latin typeface="+mn-ea"/>
              </a:rPr>
              <a:t>。</a:t>
            </a:r>
            <a:endParaRPr lang="en-US" altLang="zh-CN" sz="600" kern="0" dirty="0">
              <a:solidFill>
                <a:schemeClr val="bg1"/>
              </a:solidFill>
              <a:latin typeface="+mn-ea"/>
            </a:endParaRPr>
          </a:p>
        </p:txBody>
      </p:sp>
      <p:sp>
        <p:nvSpPr>
          <p:cNvPr id="31" name="矩形 30"/>
          <p:cNvSpPr/>
          <p:nvPr/>
        </p:nvSpPr>
        <p:spPr>
          <a:xfrm>
            <a:off x="1226661" y="6048199"/>
            <a:ext cx="4469457" cy="461665"/>
          </a:xfrm>
          <a:prstGeom prst="rect">
            <a:avLst/>
          </a:prstGeom>
        </p:spPr>
        <p:txBody>
          <a:bodyPr wrap="square">
            <a:spAutoFit/>
          </a:bodyPr>
          <a:lstStyle/>
          <a:p>
            <a:pPr lvl="0">
              <a:defRPr/>
            </a:pPr>
            <a:r>
              <a:rPr lang="zh-CN" altLang="en-US" sz="1200" kern="0" dirty="0">
                <a:solidFill>
                  <a:prstClr val="white"/>
                </a:solidFill>
                <a:latin typeface="楷体" panose="02010609060101010101" pitchFamily="49" charset="-122"/>
                <a:ea typeface="楷体" panose="02010609060101010101" pitchFamily="49" charset="-122"/>
              </a:rPr>
              <a:t>两列布局排版</a:t>
            </a:r>
            <a:r>
              <a:rPr lang="en-US" altLang="zh-CN" sz="1200" kern="0" dirty="0">
                <a:solidFill>
                  <a:prstClr val="white"/>
                </a:solidFill>
                <a:latin typeface="楷体" panose="02010609060101010101" pitchFamily="49" charset="-122"/>
                <a:ea typeface="楷体" panose="02010609060101010101" pitchFamily="49" charset="-122"/>
              </a:rPr>
              <a:t>	</a:t>
            </a:r>
          </a:p>
          <a:p>
            <a:pPr lvl="0">
              <a:defRPr/>
            </a:pPr>
            <a:r>
              <a:rPr lang="zh-CN" altLang="en-US" sz="1200" b="1" kern="0" dirty="0">
                <a:solidFill>
                  <a:prstClr val="white"/>
                </a:solidFill>
                <a:latin typeface="微软雅黑" panose="020B0503020204020204" pitchFamily="34" charset="-122"/>
                <a:ea typeface="微软雅黑" panose="020B0503020204020204" pitchFamily="34" charset="-122"/>
              </a:rPr>
              <a:t>         以下各行分两列：图片（企业参观、签约合作、顶岗实习）</a:t>
            </a:r>
            <a:endParaRPr lang="en-US" altLang="zh-CN" sz="1200" b="1" kern="0" dirty="0">
              <a:solidFill>
                <a:prstClr val="white"/>
              </a:solidFill>
              <a:latin typeface="微软雅黑" panose="020B0503020204020204" pitchFamily="34" charset="-122"/>
              <a:ea typeface="微软雅黑" panose="020B0503020204020204" pitchFamily="34" charset="-122"/>
            </a:endParaRPr>
          </a:p>
        </p:txBody>
      </p:sp>
      <p:sp>
        <p:nvSpPr>
          <p:cNvPr id="32" name="矩形 31"/>
          <p:cNvSpPr/>
          <p:nvPr/>
        </p:nvSpPr>
        <p:spPr>
          <a:xfrm>
            <a:off x="1060383" y="7409352"/>
            <a:ext cx="4900049" cy="200055"/>
          </a:xfrm>
          <a:prstGeom prst="rect">
            <a:avLst/>
          </a:prstGeom>
        </p:spPr>
        <p:txBody>
          <a:bodyPr wrap="square">
            <a:spAutoFit/>
          </a:bodyPr>
          <a:lstStyle/>
          <a:p>
            <a:pPr lvl="0"/>
            <a:r>
              <a:rPr lang="zh-CN" altLang="en-US" sz="700" dirty="0">
                <a:solidFill>
                  <a:prstClr val="black"/>
                </a:solidFill>
                <a:latin typeface="+mj-ea"/>
                <a:ea typeface="+mj-ea"/>
              </a:rPr>
              <a:t>针对国际上软件行业移动应用技术领域最权威、认可度最高的</a:t>
            </a:r>
            <a:r>
              <a:rPr lang="en-US" altLang="zh-CN" sz="700" dirty="0">
                <a:solidFill>
                  <a:prstClr val="black"/>
                </a:solidFill>
                <a:latin typeface="+mj-ea"/>
                <a:ea typeface="+mj-ea"/>
              </a:rPr>
              <a:t>Oracle</a:t>
            </a:r>
            <a:r>
              <a:rPr lang="zh-CN" altLang="en-US" sz="700" dirty="0">
                <a:solidFill>
                  <a:prstClr val="black"/>
                </a:solidFill>
                <a:latin typeface="+mj-ea"/>
                <a:ea typeface="+mj-ea"/>
              </a:rPr>
              <a:t>公司</a:t>
            </a:r>
            <a:r>
              <a:rPr lang="en-US" altLang="zh-CN" sz="700" dirty="0">
                <a:solidFill>
                  <a:prstClr val="black"/>
                </a:solidFill>
                <a:latin typeface="+mj-ea"/>
                <a:ea typeface="+mj-ea"/>
              </a:rPr>
              <a:t>OCA</a:t>
            </a:r>
            <a:r>
              <a:rPr lang="zh-CN" altLang="en-US" sz="700" dirty="0">
                <a:solidFill>
                  <a:prstClr val="black"/>
                </a:solidFill>
                <a:latin typeface="+mj-ea"/>
                <a:ea typeface="+mj-ea"/>
              </a:rPr>
              <a:t>、</a:t>
            </a:r>
            <a:r>
              <a:rPr lang="en-US" altLang="zh-CN" sz="700" dirty="0">
                <a:solidFill>
                  <a:prstClr val="black"/>
                </a:solidFill>
                <a:latin typeface="+mj-ea"/>
                <a:ea typeface="+mj-ea"/>
              </a:rPr>
              <a:t>OCP</a:t>
            </a:r>
            <a:r>
              <a:rPr lang="zh-CN" altLang="en-US" sz="700" dirty="0">
                <a:solidFill>
                  <a:prstClr val="black"/>
                </a:solidFill>
                <a:latin typeface="+mj-ea"/>
                <a:ea typeface="+mj-ea"/>
              </a:rPr>
              <a:t>和</a:t>
            </a:r>
            <a:r>
              <a:rPr lang="en-US" altLang="zh-CN" sz="700" dirty="0">
                <a:solidFill>
                  <a:prstClr val="black"/>
                </a:solidFill>
                <a:latin typeface="+mj-ea"/>
                <a:ea typeface="+mj-ea"/>
              </a:rPr>
              <a:t>OCM</a:t>
            </a:r>
            <a:r>
              <a:rPr lang="zh-CN" altLang="en-US" sz="700" dirty="0">
                <a:solidFill>
                  <a:prstClr val="black"/>
                </a:solidFill>
                <a:latin typeface="+mj-ea"/>
                <a:ea typeface="+mj-ea"/>
              </a:rPr>
              <a:t>证书，专门开设对应的培训课程。</a:t>
            </a:r>
            <a:endParaRPr lang="en-US" altLang="zh-CN" sz="700" dirty="0">
              <a:solidFill>
                <a:prstClr val="black"/>
              </a:solidFill>
              <a:latin typeface="+mj-ea"/>
              <a:ea typeface="+mj-ea"/>
            </a:endParaRPr>
          </a:p>
        </p:txBody>
      </p:sp>
      <p:pic>
        <p:nvPicPr>
          <p:cNvPr id="52" name="图片 51"/>
          <p:cNvPicPr>
            <a:picLocks noChangeAspect="1"/>
          </p:cNvPicPr>
          <p:nvPr/>
        </p:nvPicPr>
        <p:blipFill>
          <a:blip r:embed="rId5"/>
          <a:stretch>
            <a:fillRect/>
          </a:stretch>
        </p:blipFill>
        <p:spPr>
          <a:xfrm>
            <a:off x="653937" y="7632036"/>
            <a:ext cx="5614903" cy="1347333"/>
          </a:xfrm>
          <a:prstGeom prst="rect">
            <a:avLst/>
          </a:prstGeom>
        </p:spPr>
      </p:pic>
      <p:sp>
        <p:nvSpPr>
          <p:cNvPr id="53" name="矩形 52"/>
          <p:cNvSpPr/>
          <p:nvPr/>
        </p:nvSpPr>
        <p:spPr>
          <a:xfrm>
            <a:off x="1900346" y="8978979"/>
            <a:ext cx="3429000" cy="261610"/>
          </a:xfrm>
          <a:prstGeom prst="rect">
            <a:avLst/>
          </a:prstGeom>
        </p:spPr>
        <p:txBody>
          <a:bodyPr>
            <a:spAutoFit/>
          </a:bodyPr>
          <a:lstStyle/>
          <a:p>
            <a:pPr lvl="0"/>
            <a:r>
              <a:rPr lang="zh-CN" altLang="en-US" sz="1050" dirty="0">
                <a:solidFill>
                  <a:prstClr val="black"/>
                </a:solidFill>
                <a:latin typeface="楷体" panose="02010609060101010101" pitchFamily="49" charset="-122"/>
                <a:ea typeface="楷体" panose="02010609060101010101" pitchFamily="49" charset="-122"/>
              </a:rPr>
              <a:t>图：阶梯式认证与展开课程的关系图、课程体系图</a:t>
            </a:r>
          </a:p>
        </p:txBody>
      </p:sp>
      <p:pic>
        <p:nvPicPr>
          <p:cNvPr id="54" name="图片 5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9491968"/>
            <a:ext cx="6858594" cy="301708"/>
          </a:xfrm>
          <a:prstGeom prst="rect">
            <a:avLst/>
          </a:prstGeom>
        </p:spPr>
      </p:pic>
      <p:sp>
        <p:nvSpPr>
          <p:cNvPr id="55" name="矩形 54"/>
          <p:cNvSpPr/>
          <p:nvPr/>
        </p:nvSpPr>
        <p:spPr>
          <a:xfrm>
            <a:off x="2642220" y="9507282"/>
            <a:ext cx="1736373" cy="261610"/>
          </a:xfrm>
          <a:prstGeom prst="rect">
            <a:avLst/>
          </a:prstGeom>
        </p:spPr>
        <p:txBody>
          <a:bodyPr wrap="none">
            <a:spAutoFit/>
          </a:bodyPr>
          <a:lstStyle/>
          <a:p>
            <a:r>
              <a:rPr lang="zh-CN" altLang="en-US" sz="1100" b="1" dirty="0" smtClean="0">
                <a:solidFill>
                  <a:srgbClr val="C00000"/>
                </a:solidFill>
                <a:latin typeface="+mn-ea"/>
              </a:rPr>
              <a:t>软件工程师综合素质培训</a:t>
            </a:r>
          </a:p>
        </p:txBody>
      </p:sp>
      <p:sp>
        <p:nvSpPr>
          <p:cNvPr id="56" name="矩形 55"/>
          <p:cNvSpPr/>
          <p:nvPr/>
        </p:nvSpPr>
        <p:spPr>
          <a:xfrm>
            <a:off x="1713206" y="9854695"/>
            <a:ext cx="3429000" cy="200055"/>
          </a:xfrm>
          <a:prstGeom prst="rect">
            <a:avLst/>
          </a:prstGeom>
        </p:spPr>
        <p:txBody>
          <a:bodyPr>
            <a:spAutoFit/>
          </a:bodyPr>
          <a:lstStyle/>
          <a:p>
            <a:pPr lvl="0"/>
            <a:r>
              <a:rPr lang="zh-CN" altLang="en-US" sz="700" dirty="0">
                <a:solidFill>
                  <a:prstClr val="black"/>
                </a:solidFill>
                <a:latin typeface="+mn-ea"/>
              </a:rPr>
              <a:t>开设了一系列关于就业技能、公司文化、社交礼仪以及软件项目管理系列课程。</a:t>
            </a:r>
            <a:endParaRPr lang="en-US" altLang="zh-CN" sz="700" dirty="0">
              <a:solidFill>
                <a:prstClr val="black"/>
              </a:solidFill>
              <a:latin typeface="+mn-ea"/>
            </a:endParaRPr>
          </a:p>
        </p:txBody>
      </p:sp>
      <p:sp>
        <p:nvSpPr>
          <p:cNvPr id="57" name="矩形 56"/>
          <p:cNvSpPr/>
          <p:nvPr/>
        </p:nvSpPr>
        <p:spPr>
          <a:xfrm>
            <a:off x="1078435" y="10219138"/>
            <a:ext cx="4531316" cy="307777"/>
          </a:xfrm>
          <a:prstGeom prst="rect">
            <a:avLst/>
          </a:prstGeom>
        </p:spPr>
        <p:txBody>
          <a:bodyPr wrap="square">
            <a:spAutoFit/>
          </a:bodyPr>
          <a:lstStyle/>
          <a:p>
            <a:pPr lvl="0"/>
            <a:r>
              <a:rPr lang="zh-CN" altLang="en-US" sz="1400" b="1" dirty="0">
                <a:solidFill>
                  <a:prstClr val="black"/>
                </a:solidFill>
                <a:latin typeface="微软雅黑" panose="020B0503020204020204" pitchFamily="34" charset="-122"/>
                <a:ea typeface="微软雅黑" panose="020B0503020204020204" pitchFamily="34" charset="-122"/>
              </a:rPr>
              <a:t>两列结构图：团队合作、商务礼仪、软件管理工具截图</a:t>
            </a:r>
            <a:endParaRPr lang="en-US" altLang="zh-CN" sz="1400" b="1" dirty="0">
              <a:solidFill>
                <a:prstClr val="black"/>
              </a:solidFill>
              <a:latin typeface="微软雅黑" panose="020B0503020204020204" pitchFamily="34" charset="-122"/>
              <a:ea typeface="微软雅黑" panose="020B0503020204020204" pitchFamily="34" charset="-122"/>
            </a:endParaRPr>
          </a:p>
        </p:txBody>
      </p:sp>
      <p:pic>
        <p:nvPicPr>
          <p:cNvPr id="58" name="图片 5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11361479"/>
            <a:ext cx="6858594" cy="301708"/>
          </a:xfrm>
          <a:prstGeom prst="rect">
            <a:avLst/>
          </a:prstGeom>
        </p:spPr>
      </p:pic>
      <p:sp>
        <p:nvSpPr>
          <p:cNvPr id="59" name="矩形 58"/>
          <p:cNvSpPr/>
          <p:nvPr/>
        </p:nvSpPr>
        <p:spPr>
          <a:xfrm>
            <a:off x="2379148" y="11381528"/>
            <a:ext cx="2300630" cy="261610"/>
          </a:xfrm>
          <a:prstGeom prst="rect">
            <a:avLst/>
          </a:prstGeom>
        </p:spPr>
        <p:txBody>
          <a:bodyPr wrap="none">
            <a:spAutoFit/>
          </a:bodyPr>
          <a:lstStyle/>
          <a:p>
            <a:r>
              <a:rPr lang="zh-CN" altLang="en-US" sz="1100" b="1" dirty="0" smtClean="0">
                <a:solidFill>
                  <a:srgbClr val="C00000"/>
                </a:solidFill>
                <a:latin typeface="+mn-ea"/>
              </a:rPr>
              <a:t>创新班课程与传统课程结构图对比</a:t>
            </a:r>
          </a:p>
        </p:txBody>
      </p:sp>
      <p:pic>
        <p:nvPicPr>
          <p:cNvPr id="60" name="图片 59"/>
          <p:cNvPicPr>
            <a:picLocks noChangeAspect="1"/>
          </p:cNvPicPr>
          <p:nvPr/>
        </p:nvPicPr>
        <p:blipFill rotWithShape="1">
          <a:blip r:embed="rId6"/>
          <a:srcRect t="580" b="-1"/>
          <a:stretch/>
        </p:blipFill>
        <p:spPr>
          <a:xfrm>
            <a:off x="1793900" y="11809710"/>
            <a:ext cx="3494846" cy="2746172"/>
          </a:xfrm>
          <a:prstGeom prst="rect">
            <a:avLst/>
          </a:prstGeom>
        </p:spPr>
      </p:pic>
      <p:grpSp>
        <p:nvGrpSpPr>
          <p:cNvPr id="72" name="组合 71"/>
          <p:cNvGrpSpPr/>
          <p:nvPr/>
        </p:nvGrpSpPr>
        <p:grpSpPr>
          <a:xfrm>
            <a:off x="2025007" y="3055787"/>
            <a:ext cx="2638172" cy="1771594"/>
            <a:chOff x="2246375" y="3632027"/>
            <a:chExt cx="6071780" cy="4480996"/>
          </a:xfrm>
        </p:grpSpPr>
        <p:sp>
          <p:nvSpPr>
            <p:cNvPr id="61" name="椭圆 60"/>
            <p:cNvSpPr/>
            <p:nvPr/>
          </p:nvSpPr>
          <p:spPr>
            <a:xfrm>
              <a:off x="3451300" y="4658687"/>
              <a:ext cx="3760923" cy="1230099"/>
            </a:xfrm>
            <a:prstGeom prst="ellipse">
              <a:avLst/>
            </a:prstGeom>
            <a:solidFill>
              <a:srgbClr val="002060"/>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2265655" y="4576981"/>
              <a:ext cx="1367106" cy="1419485"/>
            </a:xfrm>
            <a:prstGeom prst="ellipse">
              <a:avLst/>
            </a:prstGeom>
          </p:spPr>
          <p:style>
            <a:lnRef idx="1">
              <a:schemeClr val="accent3"/>
            </a:lnRef>
            <a:fillRef idx="1002">
              <a:schemeClr val="lt1"/>
            </a:fillRef>
            <a:effectRef idx="1">
              <a:schemeClr val="accent3"/>
            </a:effectRef>
            <a:fontRef idx="minor">
              <a:schemeClr val="dk1"/>
            </a:fontRef>
          </p:style>
          <p:txBody>
            <a:bodyPr rtlCol="0" anchor="ctr"/>
            <a:lstStyle/>
            <a:p>
              <a:pPr algn="ctr"/>
              <a:r>
                <a:rPr lang="zh-CN" altLang="en-US" sz="700" b="1" dirty="0" smtClean="0">
                  <a:latin typeface="微软雅黑" panose="020B0503020204020204" pitchFamily="34" charset="-122"/>
                  <a:ea typeface="微软雅黑" panose="020B0503020204020204" pitchFamily="34" charset="-122"/>
                </a:rPr>
                <a:t>基石</a:t>
              </a:r>
              <a:endParaRPr lang="en-US" altLang="zh-CN" sz="700" b="1" dirty="0" smtClean="0">
                <a:latin typeface="微软雅黑" panose="020B0503020204020204" pitchFamily="34" charset="-122"/>
                <a:ea typeface="微软雅黑" panose="020B0503020204020204" pitchFamily="34" charset="-122"/>
              </a:endParaRPr>
            </a:p>
            <a:p>
              <a:pPr algn="ctr"/>
              <a:endParaRPr lang="en-US" altLang="zh-CN" sz="700" b="1" dirty="0" smtClean="0">
                <a:latin typeface="微软雅黑" panose="020B0503020204020204" pitchFamily="34" charset="-122"/>
                <a:ea typeface="微软雅黑" panose="020B0503020204020204" pitchFamily="34" charset="-122"/>
              </a:endParaRPr>
            </a:p>
          </p:txBody>
        </p:sp>
        <p:sp>
          <p:nvSpPr>
            <p:cNvPr id="63" name="TextBox 5"/>
            <p:cNvSpPr txBox="1"/>
            <p:nvPr/>
          </p:nvSpPr>
          <p:spPr>
            <a:xfrm>
              <a:off x="2246375" y="5252969"/>
              <a:ext cx="1367106" cy="700630"/>
            </a:xfrm>
            <a:prstGeom prst="rect">
              <a:avLst/>
            </a:prstGeom>
            <a:noFill/>
          </p:spPr>
          <p:txBody>
            <a:bodyPr wrap="square" rtlCol="0">
              <a:spAutoFit/>
            </a:bodyPr>
            <a:lstStyle/>
            <a:p>
              <a:pPr algn="ctr"/>
              <a:r>
                <a:rPr lang="zh-CN" altLang="en-US" sz="600" dirty="0">
                  <a:latin typeface="微软雅黑" panose="020B0503020204020204" pitchFamily="34" charset="-122"/>
                  <a:ea typeface="微软雅黑" panose="020B0503020204020204" pitchFamily="34" charset="-122"/>
                </a:rPr>
                <a:t>十余年本科培养经验</a:t>
              </a:r>
              <a:endParaRPr lang="en-US" altLang="zh-CN" sz="600" dirty="0">
                <a:latin typeface="微软雅黑" panose="020B0503020204020204" pitchFamily="34" charset="-122"/>
                <a:ea typeface="微软雅黑" panose="020B0503020204020204" pitchFamily="34" charset="-122"/>
              </a:endParaRPr>
            </a:p>
          </p:txBody>
        </p:sp>
        <p:sp>
          <p:nvSpPr>
            <p:cNvPr id="64" name="椭圆 63"/>
            <p:cNvSpPr/>
            <p:nvPr/>
          </p:nvSpPr>
          <p:spPr>
            <a:xfrm>
              <a:off x="4679405" y="3632027"/>
              <a:ext cx="1533651" cy="1514132"/>
            </a:xfrm>
            <a:prstGeom prst="ellipse">
              <a:avLst/>
            </a:prstGeom>
          </p:spPr>
          <p:style>
            <a:lnRef idx="1">
              <a:schemeClr val="accent3"/>
            </a:lnRef>
            <a:fillRef idx="1002">
              <a:schemeClr val="lt1"/>
            </a:fillRef>
            <a:effectRef idx="1">
              <a:schemeClr val="accent3"/>
            </a:effectRef>
            <a:fontRef idx="minor">
              <a:schemeClr val="dk1"/>
            </a:fontRef>
          </p:style>
          <p:txBody>
            <a:bodyPr rtlCol="0" anchor="ctr"/>
            <a:lstStyle/>
            <a:p>
              <a:pPr algn="ctr"/>
              <a:r>
                <a:rPr lang="zh-CN" altLang="en-US" sz="700" b="1" dirty="0">
                  <a:latin typeface="微软雅黑" panose="020B0503020204020204" pitchFamily="34" charset="-122"/>
                  <a:ea typeface="微软雅黑" panose="020B0503020204020204" pitchFamily="34" charset="-122"/>
                </a:rPr>
                <a:t>互联网</a:t>
              </a:r>
              <a:r>
                <a:rPr lang="en-US" altLang="zh-CN" sz="700" b="1" dirty="0">
                  <a:latin typeface="微软雅黑" panose="020B0503020204020204" pitchFamily="34" charset="-122"/>
                  <a:ea typeface="微软雅黑" panose="020B0503020204020204" pitchFamily="34" charset="-122"/>
                </a:rPr>
                <a:t>+</a:t>
              </a:r>
            </a:p>
          </p:txBody>
        </p:sp>
        <p:sp>
          <p:nvSpPr>
            <p:cNvPr id="65" name="TextBox 8"/>
            <p:cNvSpPr txBox="1"/>
            <p:nvPr/>
          </p:nvSpPr>
          <p:spPr>
            <a:xfrm>
              <a:off x="4743074" y="4558511"/>
              <a:ext cx="1538624" cy="467086"/>
            </a:xfrm>
            <a:prstGeom prst="rect">
              <a:avLst/>
            </a:prstGeom>
            <a:noFill/>
          </p:spPr>
          <p:txBody>
            <a:bodyPr wrap="square" rtlCol="0">
              <a:spAutoFit/>
            </a:bodyPr>
            <a:lstStyle/>
            <a:p>
              <a:r>
                <a:rPr lang="zh-CN" altLang="en-US" sz="600" dirty="0" smtClean="0">
                  <a:latin typeface="微软雅黑" panose="020B0503020204020204" pitchFamily="34" charset="-122"/>
                  <a:ea typeface="微软雅黑" panose="020B0503020204020204" pitchFamily="34" charset="-122"/>
                </a:rPr>
                <a:t>课程对接业界</a:t>
              </a:r>
              <a:endParaRPr lang="en-US" altLang="zh-CN" sz="600" dirty="0">
                <a:latin typeface="微软雅黑" panose="020B0503020204020204" pitchFamily="34" charset="-122"/>
                <a:ea typeface="微软雅黑" panose="020B0503020204020204" pitchFamily="34" charset="-122"/>
              </a:endParaRPr>
            </a:p>
          </p:txBody>
        </p:sp>
        <p:sp>
          <p:nvSpPr>
            <p:cNvPr id="66" name="椭圆 65"/>
            <p:cNvSpPr/>
            <p:nvPr/>
          </p:nvSpPr>
          <p:spPr>
            <a:xfrm>
              <a:off x="6899516" y="4558866"/>
              <a:ext cx="1418639" cy="1437601"/>
            </a:xfrm>
            <a:prstGeom prst="ellipse">
              <a:avLst/>
            </a:prstGeom>
          </p:spPr>
          <p:style>
            <a:lnRef idx="1">
              <a:schemeClr val="accent3"/>
            </a:lnRef>
            <a:fillRef idx="1002">
              <a:schemeClr val="lt1"/>
            </a:fillRef>
            <a:effectRef idx="1">
              <a:schemeClr val="accent3"/>
            </a:effectRef>
            <a:fontRef idx="minor">
              <a:schemeClr val="dk1"/>
            </a:fontRef>
          </p:style>
          <p:txBody>
            <a:bodyPr rtlCol="0" anchor="ctr"/>
            <a:lstStyle/>
            <a:p>
              <a:pPr algn="ctr"/>
              <a:r>
                <a:rPr lang="zh-CN" altLang="en-US" sz="700" b="1" dirty="0">
                  <a:latin typeface="微软雅黑" panose="020B0503020204020204" pitchFamily="34" charset="-122"/>
                  <a:ea typeface="微软雅黑" panose="020B0503020204020204" pitchFamily="34" charset="-122"/>
                </a:rPr>
                <a:t>企业</a:t>
              </a:r>
              <a:endParaRPr lang="en-US" altLang="zh-CN" sz="700" b="1" dirty="0">
                <a:latin typeface="微软雅黑" panose="020B0503020204020204" pitchFamily="34" charset="-122"/>
                <a:ea typeface="微软雅黑" panose="020B0503020204020204" pitchFamily="34" charset="-122"/>
              </a:endParaRPr>
            </a:p>
            <a:p>
              <a:pPr algn="ctr"/>
              <a:endParaRPr lang="en-US" altLang="zh-CN" sz="700" b="1" dirty="0">
                <a:latin typeface="微软雅黑" panose="020B0503020204020204" pitchFamily="34" charset="-122"/>
                <a:ea typeface="微软雅黑" panose="020B0503020204020204" pitchFamily="34" charset="-122"/>
              </a:endParaRPr>
            </a:p>
          </p:txBody>
        </p:sp>
        <p:sp>
          <p:nvSpPr>
            <p:cNvPr id="67" name="TextBox 10"/>
            <p:cNvSpPr txBox="1"/>
            <p:nvPr/>
          </p:nvSpPr>
          <p:spPr>
            <a:xfrm>
              <a:off x="6990179" y="5197720"/>
              <a:ext cx="1237310" cy="700630"/>
            </a:xfrm>
            <a:prstGeom prst="rect">
              <a:avLst/>
            </a:prstGeom>
            <a:noFill/>
          </p:spPr>
          <p:txBody>
            <a:bodyPr wrap="square" rtlCol="0">
              <a:spAutoFit/>
            </a:bodyPr>
            <a:lstStyle/>
            <a:p>
              <a:pPr algn="ctr"/>
              <a:r>
                <a:rPr lang="zh-CN" altLang="en-US" sz="600" dirty="0" smtClean="0">
                  <a:latin typeface="微软雅黑" panose="020B0503020204020204" pitchFamily="34" charset="-122"/>
                  <a:ea typeface="微软雅黑" panose="020B0503020204020204" pitchFamily="34" charset="-122"/>
                </a:rPr>
                <a:t>解析</a:t>
              </a:r>
              <a:endParaRPr lang="en-US" altLang="zh-CN" sz="600" dirty="0" smtClean="0">
                <a:latin typeface="微软雅黑" panose="020B0503020204020204" pitchFamily="34" charset="-122"/>
                <a:ea typeface="微软雅黑" panose="020B0503020204020204" pitchFamily="34" charset="-122"/>
              </a:endParaRPr>
            </a:p>
            <a:p>
              <a:pPr algn="ctr"/>
              <a:r>
                <a:rPr lang="zh-CN" altLang="en-US" sz="600" dirty="0" smtClean="0">
                  <a:latin typeface="微软雅黑" panose="020B0503020204020204" pitchFamily="34" charset="-122"/>
                  <a:ea typeface="微软雅黑" panose="020B0503020204020204" pitchFamily="34" charset="-122"/>
                </a:rPr>
                <a:t>真实</a:t>
              </a:r>
              <a:r>
                <a:rPr lang="zh-CN" altLang="en-US" sz="600" dirty="0">
                  <a:latin typeface="微软雅黑" panose="020B0503020204020204" pitchFamily="34" charset="-122"/>
                  <a:ea typeface="微软雅黑" panose="020B0503020204020204" pitchFamily="34" charset="-122"/>
                </a:rPr>
                <a:t>案例</a:t>
              </a:r>
              <a:endParaRPr lang="en-US" altLang="zh-CN" sz="600" dirty="0">
                <a:latin typeface="微软雅黑" panose="020B0503020204020204" pitchFamily="34" charset="-122"/>
                <a:ea typeface="微软雅黑" panose="020B0503020204020204" pitchFamily="34" charset="-122"/>
              </a:endParaRPr>
            </a:p>
          </p:txBody>
        </p:sp>
        <p:sp>
          <p:nvSpPr>
            <p:cNvPr id="68" name="椭圆 67"/>
            <p:cNvSpPr/>
            <p:nvPr/>
          </p:nvSpPr>
          <p:spPr>
            <a:xfrm>
              <a:off x="4679405" y="5976234"/>
              <a:ext cx="1502067" cy="1561370"/>
            </a:xfrm>
            <a:prstGeom prst="ellipse">
              <a:avLst/>
            </a:prstGeom>
          </p:spPr>
          <p:style>
            <a:lnRef idx="1">
              <a:schemeClr val="accent3"/>
            </a:lnRef>
            <a:fillRef idx="1002">
              <a:schemeClr val="lt1"/>
            </a:fillRef>
            <a:effectRef idx="1">
              <a:schemeClr val="accent3"/>
            </a:effectRef>
            <a:fontRef idx="minor">
              <a:schemeClr val="dk1"/>
            </a:fontRef>
          </p:style>
          <p:txBody>
            <a:bodyPr rtlCol="0" anchor="ctr"/>
            <a:lstStyle/>
            <a:p>
              <a:pPr algn="ctr"/>
              <a:r>
                <a:rPr lang="zh-CN" altLang="en-US" sz="700" b="1" dirty="0">
                  <a:latin typeface="微软雅黑" panose="020B0503020204020204" pitchFamily="34" charset="-122"/>
                  <a:ea typeface="微软雅黑" panose="020B0503020204020204" pitchFamily="34" charset="-122"/>
                </a:rPr>
                <a:t>一体化</a:t>
              </a:r>
              <a:endParaRPr lang="en-US" altLang="zh-CN" sz="700" b="1" dirty="0">
                <a:latin typeface="微软雅黑" panose="020B0503020204020204" pitchFamily="34" charset="-122"/>
                <a:ea typeface="微软雅黑" panose="020B0503020204020204" pitchFamily="34" charset="-122"/>
              </a:endParaRPr>
            </a:p>
          </p:txBody>
        </p:sp>
        <p:sp>
          <p:nvSpPr>
            <p:cNvPr id="69" name="TextBox 12"/>
            <p:cNvSpPr txBox="1"/>
            <p:nvPr/>
          </p:nvSpPr>
          <p:spPr>
            <a:xfrm>
              <a:off x="3398523" y="7529166"/>
              <a:ext cx="4063830" cy="583857"/>
            </a:xfrm>
            <a:prstGeom prst="rect">
              <a:avLst/>
            </a:prstGeom>
            <a:noFill/>
          </p:spPr>
          <p:txBody>
            <a:bodyPr wrap="square" rtlCol="0">
              <a:spAutoFit/>
            </a:bodyPr>
            <a:lstStyle/>
            <a:p>
              <a:r>
                <a:rPr lang="zh-CN" altLang="en-US" sz="900" b="1" dirty="0">
                  <a:solidFill>
                    <a:schemeClr val="bg1"/>
                  </a:solidFill>
                  <a:latin typeface="微软雅黑" panose="020B0503020204020204" pitchFamily="34" charset="-122"/>
                  <a:ea typeface="微软雅黑" panose="020B0503020204020204" pitchFamily="34" charset="-122"/>
                </a:rPr>
                <a:t>“互联网</a:t>
              </a:r>
              <a:r>
                <a:rPr lang="en-US" altLang="zh-CN" sz="900" b="1" dirty="0">
                  <a:solidFill>
                    <a:schemeClr val="bg1"/>
                  </a:solidFill>
                  <a:latin typeface="微软雅黑" panose="020B0503020204020204" pitchFamily="34" charset="-122"/>
                  <a:ea typeface="微软雅黑" panose="020B0503020204020204" pitchFamily="34" charset="-122"/>
                </a:rPr>
                <a:t>+</a:t>
              </a:r>
              <a:r>
                <a:rPr lang="zh-CN" altLang="en-US" sz="900" b="1" dirty="0">
                  <a:solidFill>
                    <a:schemeClr val="bg1"/>
                  </a:solidFill>
                  <a:latin typeface="微软雅黑" panose="020B0503020204020204" pitchFamily="34" charset="-122"/>
                  <a:ea typeface="微软雅黑" panose="020B0503020204020204" pitchFamily="34" charset="-122"/>
                </a:rPr>
                <a:t>移动应用”的课程</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cxnSp>
          <p:nvCxnSpPr>
            <p:cNvPr id="70" name="直接箭头连接符 69"/>
            <p:cNvCxnSpPr>
              <a:stCxn id="62" idx="5"/>
              <a:endCxn id="68" idx="2"/>
            </p:cNvCxnSpPr>
            <p:nvPr/>
          </p:nvCxnSpPr>
          <p:spPr>
            <a:xfrm>
              <a:off x="3432553" y="5788588"/>
              <a:ext cx="1246852" cy="96833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6" idx="3"/>
              <a:endCxn id="68" idx="6"/>
            </p:cNvCxnSpPr>
            <p:nvPr/>
          </p:nvCxnSpPr>
          <p:spPr>
            <a:xfrm flipH="1">
              <a:off x="6181472" y="5785935"/>
              <a:ext cx="925799" cy="97098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pic>
        <p:nvPicPr>
          <p:cNvPr id="91" name="图片 90"/>
          <p:cNvPicPr>
            <a:picLocks noChangeAspect="1"/>
          </p:cNvPicPr>
          <p:nvPr/>
        </p:nvPicPr>
        <p:blipFill>
          <a:blip r:embed="rId7"/>
          <a:stretch>
            <a:fillRect/>
          </a:stretch>
        </p:blipFill>
        <p:spPr>
          <a:xfrm>
            <a:off x="4327485" y="55082"/>
            <a:ext cx="357396" cy="290384"/>
          </a:xfrm>
          <a:prstGeom prst="rect">
            <a:avLst/>
          </a:prstGeom>
        </p:spPr>
      </p:pic>
      <p:sp>
        <p:nvSpPr>
          <p:cNvPr id="92" name="矩形 91"/>
          <p:cNvSpPr/>
          <p:nvPr/>
        </p:nvSpPr>
        <p:spPr>
          <a:xfrm>
            <a:off x="4282027" y="298673"/>
            <a:ext cx="492443" cy="184666"/>
          </a:xfrm>
          <a:prstGeom prst="rect">
            <a:avLst/>
          </a:prstGeom>
        </p:spPr>
        <p:txBody>
          <a:bodyPr wrap="none">
            <a:spAutoFit/>
          </a:bodyPr>
          <a:lstStyle/>
          <a:p>
            <a:r>
              <a:rPr lang="zh-CN" altLang="en-US" sz="600" dirty="0" smtClean="0">
                <a:solidFill>
                  <a:srgbClr val="C00000"/>
                </a:solidFill>
              </a:rPr>
              <a:t>课程特色</a:t>
            </a:r>
            <a:endParaRPr lang="zh-CN" altLang="en-US" sz="600" dirty="0">
              <a:solidFill>
                <a:srgbClr val="C00000"/>
              </a:solidFill>
            </a:endParaRPr>
          </a:p>
        </p:txBody>
      </p:sp>
      <p:cxnSp>
        <p:nvCxnSpPr>
          <p:cNvPr id="93" name="直接连接符 92"/>
          <p:cNvCxnSpPr/>
          <p:nvPr/>
        </p:nvCxnSpPr>
        <p:spPr>
          <a:xfrm>
            <a:off x="4746444" y="174657"/>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94" name="图片 93"/>
          <p:cNvPicPr>
            <a:picLocks noChangeAspect="1"/>
          </p:cNvPicPr>
          <p:nvPr/>
        </p:nvPicPr>
        <p:blipFill>
          <a:blip r:embed="rId8"/>
          <a:stretch>
            <a:fillRect/>
          </a:stretch>
        </p:blipFill>
        <p:spPr>
          <a:xfrm>
            <a:off x="4854645" y="68700"/>
            <a:ext cx="366231" cy="310365"/>
          </a:xfrm>
          <a:prstGeom prst="rect">
            <a:avLst/>
          </a:prstGeom>
        </p:spPr>
      </p:pic>
      <p:sp>
        <p:nvSpPr>
          <p:cNvPr id="95" name="矩形 94"/>
          <p:cNvSpPr/>
          <p:nvPr/>
        </p:nvSpPr>
        <p:spPr>
          <a:xfrm>
            <a:off x="4784526" y="298673"/>
            <a:ext cx="492443" cy="184666"/>
          </a:xfrm>
          <a:prstGeom prst="rect">
            <a:avLst/>
          </a:prstGeom>
        </p:spPr>
        <p:txBody>
          <a:bodyPr wrap="none">
            <a:spAutoFit/>
          </a:bodyPr>
          <a:lstStyle/>
          <a:p>
            <a:r>
              <a:rPr lang="zh-CN" altLang="en-US" sz="600" dirty="0" smtClean="0"/>
              <a:t>教学模式</a:t>
            </a:r>
            <a:endParaRPr lang="zh-CN" altLang="en-US" sz="600" dirty="0"/>
          </a:p>
        </p:txBody>
      </p:sp>
      <p:cxnSp>
        <p:nvCxnSpPr>
          <p:cNvPr id="96" name="直接连接符 95"/>
          <p:cNvCxnSpPr/>
          <p:nvPr/>
        </p:nvCxnSpPr>
        <p:spPr>
          <a:xfrm>
            <a:off x="5278349"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97" name="图片 96"/>
          <p:cNvPicPr>
            <a:picLocks noChangeAspect="1"/>
          </p:cNvPicPr>
          <p:nvPr/>
        </p:nvPicPr>
        <p:blipFill>
          <a:blip r:embed="rId9"/>
          <a:stretch>
            <a:fillRect/>
          </a:stretch>
        </p:blipFill>
        <p:spPr>
          <a:xfrm>
            <a:off x="5385169" y="108159"/>
            <a:ext cx="292377" cy="240399"/>
          </a:xfrm>
          <a:prstGeom prst="rect">
            <a:avLst/>
          </a:prstGeom>
        </p:spPr>
      </p:pic>
      <p:sp>
        <p:nvSpPr>
          <p:cNvPr id="98" name="矩形 97"/>
          <p:cNvSpPr/>
          <p:nvPr/>
        </p:nvSpPr>
        <p:spPr>
          <a:xfrm>
            <a:off x="5276969" y="298673"/>
            <a:ext cx="492443" cy="184666"/>
          </a:xfrm>
          <a:prstGeom prst="rect">
            <a:avLst/>
          </a:prstGeom>
        </p:spPr>
        <p:txBody>
          <a:bodyPr wrap="none">
            <a:spAutoFit/>
          </a:bodyPr>
          <a:lstStyle/>
          <a:p>
            <a:r>
              <a:rPr lang="zh-CN" altLang="en-US" sz="600" dirty="0" smtClean="0"/>
              <a:t>豪华师资</a:t>
            </a:r>
            <a:endParaRPr lang="zh-CN" altLang="en-US" sz="600" dirty="0"/>
          </a:p>
        </p:txBody>
      </p:sp>
      <p:cxnSp>
        <p:nvCxnSpPr>
          <p:cNvPr id="99" name="直接连接符 98"/>
          <p:cNvCxnSpPr/>
          <p:nvPr/>
        </p:nvCxnSpPr>
        <p:spPr>
          <a:xfrm>
            <a:off x="5740715"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0" name="图片 99"/>
          <p:cNvPicPr>
            <a:picLocks noChangeAspect="1"/>
          </p:cNvPicPr>
          <p:nvPr/>
        </p:nvPicPr>
        <p:blipFill>
          <a:blip r:embed="rId10"/>
          <a:stretch>
            <a:fillRect/>
          </a:stretch>
        </p:blipFill>
        <p:spPr>
          <a:xfrm>
            <a:off x="5832581" y="69771"/>
            <a:ext cx="342363" cy="228901"/>
          </a:xfrm>
          <a:prstGeom prst="rect">
            <a:avLst/>
          </a:prstGeom>
        </p:spPr>
      </p:pic>
      <p:sp>
        <p:nvSpPr>
          <p:cNvPr id="101" name="矩形 100"/>
          <p:cNvSpPr/>
          <p:nvPr/>
        </p:nvSpPr>
        <p:spPr>
          <a:xfrm>
            <a:off x="5757540" y="298673"/>
            <a:ext cx="492443" cy="184666"/>
          </a:xfrm>
          <a:prstGeom prst="rect">
            <a:avLst/>
          </a:prstGeom>
        </p:spPr>
        <p:txBody>
          <a:bodyPr wrap="none">
            <a:spAutoFit/>
          </a:bodyPr>
          <a:lstStyle/>
          <a:p>
            <a:r>
              <a:rPr lang="zh-CN" altLang="en-US" sz="600" dirty="0" smtClean="0"/>
              <a:t>就业优势</a:t>
            </a:r>
            <a:endParaRPr lang="zh-CN" altLang="en-US" sz="600" dirty="0"/>
          </a:p>
        </p:txBody>
      </p:sp>
    </p:spTree>
    <p:extLst>
      <p:ext uri="{BB962C8B-B14F-4D97-AF65-F5344CB8AC3E}">
        <p14:creationId xmlns:p14="http://schemas.microsoft.com/office/powerpoint/2010/main" val="183206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71003" y="7294245"/>
            <a:ext cx="6710767" cy="2258140"/>
          </a:xfrm>
          <a:prstGeom prst="rect">
            <a:avLst/>
          </a:pr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3096" y="2584168"/>
            <a:ext cx="6710767" cy="2258140"/>
          </a:xfrm>
          <a:prstGeom prst="rect">
            <a:avLst/>
          </a:pr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94" y="2289331"/>
            <a:ext cx="6858594" cy="301708"/>
          </a:xfrm>
          <a:prstGeom prst="rect">
            <a:avLst/>
          </a:prstGeom>
          <a:solidFill>
            <a:srgbClr val="E7E6E6"/>
          </a:solidFill>
        </p:spPr>
      </p:pic>
      <p:sp>
        <p:nvSpPr>
          <p:cNvPr id="3" name="矩形 2"/>
          <p:cNvSpPr/>
          <p:nvPr/>
        </p:nvSpPr>
        <p:spPr>
          <a:xfrm>
            <a:off x="0" y="524507"/>
            <a:ext cx="6858000" cy="321087"/>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p:cNvSpPr txBox="1"/>
          <p:nvPr/>
        </p:nvSpPr>
        <p:spPr>
          <a:xfrm>
            <a:off x="0" y="546550"/>
            <a:ext cx="6858000" cy="276999"/>
          </a:xfrm>
          <a:prstGeom prst="rect">
            <a:avLst/>
          </a:prstGeom>
          <a:noFill/>
        </p:spPr>
        <p:txBody>
          <a:bodyPr wrap="square" rtlCol="0">
            <a:spAutoFit/>
          </a:bodyPr>
          <a:lstStyle/>
          <a:p>
            <a:pPr algn="ctr"/>
            <a:r>
              <a:rPr lang="zh-CN" altLang="en-US" sz="1200" b="1" dirty="0">
                <a:latin typeface="+mn-ea"/>
              </a:rPr>
              <a:t>首页</a:t>
            </a:r>
            <a:r>
              <a:rPr lang="en-US" altLang="zh-CN" sz="1200" b="1" dirty="0">
                <a:latin typeface="+mn-ea"/>
              </a:rPr>
              <a:t>    </a:t>
            </a:r>
            <a:r>
              <a:rPr lang="zh-CN" altLang="en-US" sz="1200" b="1" dirty="0">
                <a:latin typeface="+mn-ea"/>
              </a:rPr>
              <a:t>课程特色    </a:t>
            </a:r>
            <a:r>
              <a:rPr lang="zh-CN" altLang="en-US" sz="1200" b="1" dirty="0">
                <a:solidFill>
                  <a:srgbClr val="C00000"/>
                </a:solidFill>
                <a:latin typeface="+mn-ea"/>
              </a:rPr>
              <a:t>教学模式    </a:t>
            </a:r>
            <a:r>
              <a:rPr lang="zh-CN" altLang="en-US" sz="1200" b="1" dirty="0">
                <a:latin typeface="+mn-ea"/>
              </a:rPr>
              <a:t>豪华师资    就业优势    网上报名    关于我们</a:t>
            </a:r>
          </a:p>
        </p:txBody>
      </p:sp>
      <p:cxnSp>
        <p:nvCxnSpPr>
          <p:cNvPr id="8" name="直接连接符 7"/>
          <p:cNvCxnSpPr/>
          <p:nvPr/>
        </p:nvCxnSpPr>
        <p:spPr>
          <a:xfrm>
            <a:off x="1933502" y="128484"/>
            <a:ext cx="0" cy="216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00346" y="105679"/>
            <a:ext cx="2163848" cy="261610"/>
          </a:xfrm>
          <a:prstGeom prst="rect">
            <a:avLst/>
          </a:prstGeom>
          <a:noFill/>
        </p:spPr>
        <p:txBody>
          <a:bodyPr wrap="square" rtlCol="0">
            <a:spAutoFit/>
          </a:bodyPr>
          <a:lstStyle/>
          <a:p>
            <a:r>
              <a:rPr lang="zh-CN" altLang="en-US" sz="1100" dirty="0"/>
              <a:t>“互联网</a:t>
            </a:r>
            <a:r>
              <a:rPr lang="en-US" altLang="zh-CN" sz="1100" dirty="0"/>
              <a:t>+</a:t>
            </a:r>
            <a:r>
              <a:rPr lang="zh-CN" altLang="en-US" sz="1100" dirty="0"/>
              <a:t>移动应用”创新班</a:t>
            </a:r>
            <a:endParaRPr lang="zh-CN" altLang="en-US" sz="1100" dirty="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970" y="33455"/>
            <a:ext cx="1430930" cy="388396"/>
          </a:xfrm>
          <a:prstGeom prst="rect">
            <a:avLst/>
          </a:prstGeom>
        </p:spPr>
      </p:pic>
      <p:sp>
        <p:nvSpPr>
          <p:cNvPr id="14" name="文本框 13"/>
          <p:cNvSpPr txBox="1"/>
          <p:nvPr/>
        </p:nvSpPr>
        <p:spPr>
          <a:xfrm>
            <a:off x="270482" y="1263874"/>
            <a:ext cx="6317036" cy="523220"/>
          </a:xfrm>
          <a:prstGeom prst="rect">
            <a:avLst/>
          </a:prstGeom>
          <a:noFill/>
        </p:spPr>
        <p:txBody>
          <a:bodyPr wrap="square" rtlCol="0">
            <a:spAutoFit/>
          </a:bodyPr>
          <a:lstStyle/>
          <a:p>
            <a:pPr lvl="0" algn="ctr"/>
            <a:r>
              <a:rPr lang="zh-CN" altLang="en-US" sz="1400" b="1" dirty="0">
                <a:solidFill>
                  <a:prstClr val="black"/>
                </a:solidFill>
                <a:latin typeface="微软雅黑" panose="020B0503020204020204" pitchFamily="34" charset="-122"/>
                <a:ea typeface="微软雅黑" panose="020B0503020204020204" pitchFamily="34" charset="-122"/>
              </a:rPr>
              <a:t>我们的优势做成高清大图</a:t>
            </a:r>
          </a:p>
          <a:p>
            <a:pPr lvl="0" algn="ctr"/>
            <a:r>
              <a:rPr lang="zh-CN" altLang="en-US" sz="1400" b="1" dirty="0">
                <a:solidFill>
                  <a:prstClr val="black"/>
                </a:solidFill>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课程</a:t>
            </a:r>
            <a:r>
              <a:rPr lang="en-US" altLang="zh-CN" sz="1400" b="1" dirty="0">
                <a:latin typeface="微软雅黑" panose="020B0503020204020204" pitchFamily="34" charset="-122"/>
                <a:ea typeface="微软雅黑" panose="020B0503020204020204" pitchFamily="34" charset="-122"/>
              </a:rPr>
              <a:t>&amp;</a:t>
            </a:r>
            <a:r>
              <a:rPr lang="zh-CN" altLang="en-US" sz="1400" b="1" dirty="0">
                <a:latin typeface="微软雅黑" panose="020B0503020204020204" pitchFamily="34" charset="-122"/>
                <a:ea typeface="微软雅黑" panose="020B0503020204020204" pitchFamily="34" charset="-122"/>
              </a:rPr>
              <a:t>业界壹体化</a:t>
            </a:r>
            <a:r>
              <a:rPr lang="zh-CN" altLang="en-US" sz="1400" b="1" dirty="0">
                <a:solidFill>
                  <a:prstClr val="black"/>
                </a:solidFill>
                <a:latin typeface="微软雅黑" panose="020B0503020204020204" pitchFamily="34" charset="-122"/>
                <a:ea typeface="微软雅黑" panose="020B0503020204020204" pitchFamily="34" charset="-122"/>
              </a:rPr>
              <a:t>、</a:t>
            </a:r>
            <a:r>
              <a:rPr lang="zh-CN" altLang="en-US" sz="1400" b="1" dirty="0">
                <a:solidFill>
                  <a:srgbClr val="C00000"/>
                </a:solidFill>
                <a:latin typeface="微软雅黑" panose="020B0503020204020204" pitchFamily="34" charset="-122"/>
                <a:ea typeface="微软雅黑" panose="020B0503020204020204" pitchFamily="34" charset="-122"/>
              </a:rPr>
              <a:t>先进教育模式</a:t>
            </a:r>
            <a:r>
              <a:rPr lang="zh-CN" altLang="en-US" sz="1400" b="1" dirty="0">
                <a:solidFill>
                  <a:prstClr val="black"/>
                </a:solidFill>
                <a:latin typeface="微软雅黑" panose="020B0503020204020204" pitchFamily="34" charset="-122"/>
                <a:ea typeface="微软雅黑" panose="020B0503020204020204" pitchFamily="34" charset="-122"/>
              </a:rPr>
              <a:t>、最佳师资组合、毕业选择多样</a:t>
            </a:r>
          </a:p>
        </p:txBody>
      </p:sp>
      <p:sp>
        <p:nvSpPr>
          <p:cNvPr id="46" name="矩形 45"/>
          <p:cNvSpPr/>
          <p:nvPr/>
        </p:nvSpPr>
        <p:spPr>
          <a:xfrm>
            <a:off x="0" y="14862875"/>
            <a:ext cx="6858000" cy="2564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1831102" y="2310138"/>
            <a:ext cx="3288080" cy="261610"/>
          </a:xfrm>
          <a:prstGeom prst="rect">
            <a:avLst/>
          </a:prstGeom>
        </p:spPr>
        <p:txBody>
          <a:bodyPr wrap="none">
            <a:spAutoFit/>
          </a:bodyPr>
          <a:lstStyle/>
          <a:p>
            <a:r>
              <a:rPr lang="zh-CN" altLang="en-US" sz="1100" b="1" dirty="0" smtClean="0">
                <a:solidFill>
                  <a:srgbClr val="C00000"/>
                </a:solidFill>
                <a:latin typeface="+mn-ea"/>
              </a:rPr>
              <a:t>大一大二：制定系统化理论体系，明确的学习方向</a:t>
            </a:r>
          </a:p>
        </p:txBody>
      </p:sp>
      <p:pic>
        <p:nvPicPr>
          <p:cNvPr id="47" name="图片 4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4841220"/>
            <a:ext cx="6858594" cy="301708"/>
          </a:xfrm>
          <a:prstGeom prst="rect">
            <a:avLst/>
          </a:prstGeom>
        </p:spPr>
      </p:pic>
      <p:sp>
        <p:nvSpPr>
          <p:cNvPr id="48" name="矩形 47"/>
          <p:cNvSpPr/>
          <p:nvPr/>
        </p:nvSpPr>
        <p:spPr>
          <a:xfrm>
            <a:off x="2323467" y="4874217"/>
            <a:ext cx="2582758" cy="261610"/>
          </a:xfrm>
          <a:prstGeom prst="rect">
            <a:avLst/>
          </a:prstGeom>
        </p:spPr>
        <p:txBody>
          <a:bodyPr wrap="none">
            <a:spAutoFit/>
          </a:bodyPr>
          <a:lstStyle/>
          <a:p>
            <a:r>
              <a:rPr lang="zh-CN" altLang="en-US" sz="1100" b="1" dirty="0" smtClean="0">
                <a:solidFill>
                  <a:srgbClr val="C00000"/>
                </a:solidFill>
                <a:latin typeface="+mn-ea"/>
              </a:rPr>
              <a:t>大三：项目导学，荣誉驱动，学习反转</a:t>
            </a:r>
            <a:endParaRPr lang="zh-CN" altLang="en-US" sz="1100" b="1" dirty="0">
              <a:solidFill>
                <a:srgbClr val="C00000"/>
              </a:solidFill>
              <a:latin typeface="+mn-ea"/>
            </a:endParaRPr>
          </a:p>
        </p:txBody>
      </p:sp>
      <p:sp>
        <p:nvSpPr>
          <p:cNvPr id="49" name="矩形 48"/>
          <p:cNvSpPr/>
          <p:nvPr/>
        </p:nvSpPr>
        <p:spPr>
          <a:xfrm>
            <a:off x="72324" y="5142928"/>
            <a:ext cx="6710767" cy="18678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图片 4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94" y="7009738"/>
            <a:ext cx="6858594" cy="301708"/>
          </a:xfrm>
          <a:prstGeom prst="rect">
            <a:avLst/>
          </a:prstGeom>
        </p:spPr>
      </p:pic>
      <p:sp>
        <p:nvSpPr>
          <p:cNvPr id="51" name="矩形 50"/>
          <p:cNvSpPr/>
          <p:nvPr/>
        </p:nvSpPr>
        <p:spPr>
          <a:xfrm>
            <a:off x="2676127" y="7035692"/>
            <a:ext cx="1877437" cy="261610"/>
          </a:xfrm>
          <a:prstGeom prst="rect">
            <a:avLst/>
          </a:prstGeom>
        </p:spPr>
        <p:txBody>
          <a:bodyPr wrap="none">
            <a:spAutoFit/>
          </a:bodyPr>
          <a:lstStyle/>
          <a:p>
            <a:r>
              <a:rPr lang="zh-CN" altLang="en-US" sz="1100" b="1" dirty="0" smtClean="0">
                <a:solidFill>
                  <a:srgbClr val="C00000"/>
                </a:solidFill>
                <a:latin typeface="+mn-ea"/>
              </a:rPr>
              <a:t>大四：顶岗实习，职场进阶</a:t>
            </a:r>
            <a:endParaRPr lang="zh-CN" altLang="en-US" sz="1100" b="1" dirty="0">
              <a:solidFill>
                <a:srgbClr val="C00000"/>
              </a:solidFill>
              <a:latin typeface="+mn-ea"/>
            </a:endParaRPr>
          </a:p>
        </p:txBody>
      </p:sp>
      <p:pic>
        <p:nvPicPr>
          <p:cNvPr id="54" name="图片 5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9559126"/>
            <a:ext cx="6858594" cy="301708"/>
          </a:xfrm>
          <a:prstGeom prst="rect">
            <a:avLst/>
          </a:prstGeom>
        </p:spPr>
      </p:pic>
      <p:sp>
        <p:nvSpPr>
          <p:cNvPr id="55" name="矩形 54"/>
          <p:cNvSpPr/>
          <p:nvPr/>
        </p:nvSpPr>
        <p:spPr>
          <a:xfrm>
            <a:off x="3135946" y="9557872"/>
            <a:ext cx="678391" cy="261610"/>
          </a:xfrm>
          <a:prstGeom prst="rect">
            <a:avLst/>
          </a:prstGeom>
        </p:spPr>
        <p:txBody>
          <a:bodyPr wrap="none">
            <a:spAutoFit/>
          </a:bodyPr>
          <a:lstStyle/>
          <a:p>
            <a:r>
              <a:rPr lang="en-US" altLang="zh-CN" sz="1100" b="1" dirty="0" smtClean="0">
                <a:solidFill>
                  <a:srgbClr val="C00000"/>
                </a:solidFill>
                <a:latin typeface="+mn-ea"/>
              </a:rPr>
              <a:t>APP</a:t>
            </a:r>
            <a:r>
              <a:rPr lang="zh-CN" altLang="en-US" sz="1100" b="1" dirty="0" smtClean="0">
                <a:solidFill>
                  <a:srgbClr val="C00000"/>
                </a:solidFill>
                <a:latin typeface="+mn-ea"/>
              </a:rPr>
              <a:t>对比</a:t>
            </a:r>
          </a:p>
        </p:txBody>
      </p:sp>
      <p:sp>
        <p:nvSpPr>
          <p:cNvPr id="57" name="矩形 56"/>
          <p:cNvSpPr/>
          <p:nvPr/>
        </p:nvSpPr>
        <p:spPr>
          <a:xfrm>
            <a:off x="1657038" y="9879757"/>
            <a:ext cx="4531316" cy="307777"/>
          </a:xfrm>
          <a:prstGeom prst="rect">
            <a:avLst/>
          </a:prstGeom>
        </p:spPr>
        <p:txBody>
          <a:bodyPr wrap="square">
            <a:spAutoFit/>
          </a:bodyPr>
          <a:lstStyle/>
          <a:p>
            <a:pPr lvl="0"/>
            <a:r>
              <a:rPr lang="zh-CN" altLang="en-US" sz="1400" b="1" dirty="0">
                <a:solidFill>
                  <a:prstClr val="black"/>
                </a:solidFill>
                <a:latin typeface="微软雅黑" panose="020B0503020204020204" pitchFamily="34" charset="-122"/>
                <a:ea typeface="微软雅黑" panose="020B0503020204020204" pitchFamily="34" charset="-122"/>
              </a:rPr>
              <a:t>（其他大学生</a:t>
            </a:r>
            <a:r>
              <a:rPr lang="en-US" altLang="zh-CN" sz="1400" b="1" dirty="0">
                <a:solidFill>
                  <a:prstClr val="black"/>
                </a:solidFill>
                <a:latin typeface="微软雅黑" panose="020B0503020204020204" pitchFamily="34" charset="-122"/>
                <a:ea typeface="微软雅黑" panose="020B0503020204020204" pitchFamily="34" charset="-122"/>
              </a:rPr>
              <a:t>vs</a:t>
            </a:r>
            <a:r>
              <a:rPr lang="zh-CN" altLang="en-US" sz="1400" b="1" dirty="0">
                <a:solidFill>
                  <a:prstClr val="black"/>
                </a:solidFill>
                <a:latin typeface="微软雅黑" panose="020B0503020204020204" pitchFamily="34" charset="-122"/>
                <a:ea typeface="微软雅黑" panose="020B0503020204020204" pitchFamily="34" charset="-122"/>
              </a:rPr>
              <a:t>互联网</a:t>
            </a:r>
            <a:r>
              <a:rPr lang="en-US" altLang="zh-CN" sz="1400" b="1" dirty="0">
                <a:solidFill>
                  <a:prstClr val="black"/>
                </a:solidFill>
                <a:latin typeface="微软雅黑" panose="020B0503020204020204" pitchFamily="34" charset="-122"/>
                <a:ea typeface="微软雅黑" panose="020B0503020204020204" pitchFamily="34" charset="-122"/>
              </a:rPr>
              <a:t>+</a:t>
            </a:r>
            <a:r>
              <a:rPr lang="zh-CN" altLang="en-US" sz="1400" b="1" dirty="0">
                <a:solidFill>
                  <a:prstClr val="black"/>
                </a:solidFill>
                <a:latin typeface="微软雅黑" panose="020B0503020204020204" pitchFamily="34" charset="-122"/>
                <a:ea typeface="微软雅黑" panose="020B0503020204020204" pitchFamily="34" charset="-122"/>
              </a:rPr>
              <a:t>移动创新班大学生）</a:t>
            </a:r>
          </a:p>
        </p:txBody>
      </p:sp>
      <p:pic>
        <p:nvPicPr>
          <p:cNvPr id="58" name="图片 5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12368870"/>
            <a:ext cx="6858594" cy="301708"/>
          </a:xfrm>
          <a:prstGeom prst="rect">
            <a:avLst/>
          </a:prstGeom>
        </p:spPr>
      </p:pic>
      <p:sp>
        <p:nvSpPr>
          <p:cNvPr id="59" name="矩形 58"/>
          <p:cNvSpPr/>
          <p:nvPr/>
        </p:nvSpPr>
        <p:spPr>
          <a:xfrm>
            <a:off x="3171211" y="12388919"/>
            <a:ext cx="607859" cy="261610"/>
          </a:xfrm>
          <a:prstGeom prst="rect">
            <a:avLst/>
          </a:prstGeom>
        </p:spPr>
        <p:txBody>
          <a:bodyPr wrap="none">
            <a:spAutoFit/>
          </a:bodyPr>
          <a:lstStyle/>
          <a:p>
            <a:r>
              <a:rPr lang="zh-CN" altLang="en-US" sz="1100" b="1" dirty="0" smtClean="0">
                <a:solidFill>
                  <a:srgbClr val="C00000"/>
                </a:solidFill>
                <a:latin typeface="+mn-ea"/>
              </a:rPr>
              <a:t>作品展</a:t>
            </a:r>
          </a:p>
        </p:txBody>
      </p:sp>
      <p:sp>
        <p:nvSpPr>
          <p:cNvPr id="2" name="矩形 1"/>
          <p:cNvSpPr/>
          <p:nvPr/>
        </p:nvSpPr>
        <p:spPr>
          <a:xfrm>
            <a:off x="2840992" y="3337887"/>
            <a:ext cx="1338828" cy="369332"/>
          </a:xfrm>
          <a:prstGeom prst="rect">
            <a:avLst/>
          </a:prstGeom>
        </p:spPr>
        <p:txBody>
          <a:bodyPr wrap="none">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（自绘图）</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2945432" y="5876554"/>
            <a:ext cx="1338828" cy="369332"/>
          </a:xfrm>
          <a:prstGeom prst="rect">
            <a:avLst/>
          </a:prstGeom>
        </p:spPr>
        <p:txBody>
          <a:bodyPr wrap="none">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（自绘图）</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17662" y="8057088"/>
            <a:ext cx="3185487" cy="369332"/>
          </a:xfrm>
          <a:prstGeom prst="rect">
            <a:avLst/>
          </a:prstGeom>
        </p:spPr>
        <p:txBody>
          <a:bodyPr wrap="none">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（找中信和我院要实习图片）</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5"/>
          <a:stretch>
            <a:fillRect/>
          </a:stretch>
        </p:blipFill>
        <p:spPr>
          <a:xfrm>
            <a:off x="1785796" y="10206457"/>
            <a:ext cx="3256257" cy="2062483"/>
          </a:xfrm>
          <a:prstGeom prst="rect">
            <a:avLst/>
          </a:prstGeom>
        </p:spPr>
      </p:pic>
      <p:sp>
        <p:nvSpPr>
          <p:cNvPr id="15" name="矩形 14"/>
          <p:cNvSpPr/>
          <p:nvPr/>
        </p:nvSpPr>
        <p:spPr>
          <a:xfrm>
            <a:off x="1584123" y="12995756"/>
            <a:ext cx="4263904" cy="369332"/>
          </a:xfrm>
          <a:prstGeom prst="rect">
            <a:avLst/>
          </a:prstGeom>
        </p:spPr>
        <p:txBody>
          <a:bodyPr wrap="square">
            <a:spAutoFit/>
          </a:bodyPr>
          <a:lstStyle/>
          <a:p>
            <a:r>
              <a:rPr lang="zh-CN" altLang="en-US" b="1" dirty="0" smtClean="0">
                <a:latin typeface="微软雅黑" panose="020B0503020204020204" pitchFamily="34" charset="-122"/>
                <a:ea typeface="微软雅黑" panose="020B0503020204020204" pitchFamily="34" charset="-122"/>
              </a:rPr>
              <a:t>找中信、农大创新实验室要作品截图</a:t>
            </a:r>
            <a:endParaRPr lang="zh-CN" altLang="en-US" dirty="0"/>
          </a:p>
        </p:txBody>
      </p:sp>
      <p:pic>
        <p:nvPicPr>
          <p:cNvPr id="73" name="图片 72"/>
          <p:cNvPicPr>
            <a:picLocks noChangeAspect="1"/>
          </p:cNvPicPr>
          <p:nvPr/>
        </p:nvPicPr>
        <p:blipFill>
          <a:blip r:embed="rId6"/>
          <a:stretch>
            <a:fillRect/>
          </a:stretch>
        </p:blipFill>
        <p:spPr>
          <a:xfrm>
            <a:off x="4327485" y="55082"/>
            <a:ext cx="357396" cy="290384"/>
          </a:xfrm>
          <a:prstGeom prst="rect">
            <a:avLst/>
          </a:prstGeom>
        </p:spPr>
      </p:pic>
      <p:sp>
        <p:nvSpPr>
          <p:cNvPr id="74" name="矩形 73"/>
          <p:cNvSpPr/>
          <p:nvPr/>
        </p:nvSpPr>
        <p:spPr>
          <a:xfrm>
            <a:off x="4282027" y="298673"/>
            <a:ext cx="492443" cy="184666"/>
          </a:xfrm>
          <a:prstGeom prst="rect">
            <a:avLst/>
          </a:prstGeom>
        </p:spPr>
        <p:txBody>
          <a:bodyPr wrap="none">
            <a:spAutoFit/>
          </a:bodyPr>
          <a:lstStyle/>
          <a:p>
            <a:r>
              <a:rPr lang="zh-CN" altLang="en-US" sz="600" dirty="0" smtClean="0"/>
              <a:t>课程特色</a:t>
            </a:r>
            <a:endParaRPr lang="zh-CN" altLang="en-US" sz="600" dirty="0"/>
          </a:p>
        </p:txBody>
      </p:sp>
      <p:cxnSp>
        <p:nvCxnSpPr>
          <p:cNvPr id="75" name="直接连接符 74"/>
          <p:cNvCxnSpPr/>
          <p:nvPr/>
        </p:nvCxnSpPr>
        <p:spPr>
          <a:xfrm>
            <a:off x="4746444" y="174657"/>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6" name="图片 75"/>
          <p:cNvPicPr>
            <a:picLocks noChangeAspect="1"/>
          </p:cNvPicPr>
          <p:nvPr/>
        </p:nvPicPr>
        <p:blipFill>
          <a:blip r:embed="rId7"/>
          <a:stretch>
            <a:fillRect/>
          </a:stretch>
        </p:blipFill>
        <p:spPr>
          <a:xfrm>
            <a:off x="4854645" y="68700"/>
            <a:ext cx="366231" cy="310365"/>
          </a:xfrm>
          <a:prstGeom prst="rect">
            <a:avLst/>
          </a:prstGeom>
        </p:spPr>
      </p:pic>
      <p:sp>
        <p:nvSpPr>
          <p:cNvPr id="77" name="矩形 76"/>
          <p:cNvSpPr/>
          <p:nvPr/>
        </p:nvSpPr>
        <p:spPr>
          <a:xfrm>
            <a:off x="4784526" y="298673"/>
            <a:ext cx="492443" cy="184666"/>
          </a:xfrm>
          <a:prstGeom prst="rect">
            <a:avLst/>
          </a:prstGeom>
        </p:spPr>
        <p:txBody>
          <a:bodyPr wrap="none">
            <a:spAutoFit/>
          </a:bodyPr>
          <a:lstStyle/>
          <a:p>
            <a:r>
              <a:rPr lang="zh-CN" altLang="en-US" sz="600" dirty="0" smtClean="0">
                <a:solidFill>
                  <a:srgbClr val="C00000"/>
                </a:solidFill>
              </a:rPr>
              <a:t>教学模式</a:t>
            </a:r>
            <a:endParaRPr lang="zh-CN" altLang="en-US" sz="600" dirty="0">
              <a:solidFill>
                <a:srgbClr val="C00000"/>
              </a:solidFill>
            </a:endParaRPr>
          </a:p>
        </p:txBody>
      </p:sp>
      <p:cxnSp>
        <p:nvCxnSpPr>
          <p:cNvPr id="78" name="直接连接符 77"/>
          <p:cNvCxnSpPr/>
          <p:nvPr/>
        </p:nvCxnSpPr>
        <p:spPr>
          <a:xfrm>
            <a:off x="5278349"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9" name="图片 78"/>
          <p:cNvPicPr>
            <a:picLocks noChangeAspect="1"/>
          </p:cNvPicPr>
          <p:nvPr/>
        </p:nvPicPr>
        <p:blipFill>
          <a:blip r:embed="rId8"/>
          <a:stretch>
            <a:fillRect/>
          </a:stretch>
        </p:blipFill>
        <p:spPr>
          <a:xfrm>
            <a:off x="5385169" y="108159"/>
            <a:ext cx="292377" cy="240399"/>
          </a:xfrm>
          <a:prstGeom prst="rect">
            <a:avLst/>
          </a:prstGeom>
        </p:spPr>
      </p:pic>
      <p:sp>
        <p:nvSpPr>
          <p:cNvPr id="80" name="矩形 79"/>
          <p:cNvSpPr/>
          <p:nvPr/>
        </p:nvSpPr>
        <p:spPr>
          <a:xfrm>
            <a:off x="5276969" y="298673"/>
            <a:ext cx="492443" cy="184666"/>
          </a:xfrm>
          <a:prstGeom prst="rect">
            <a:avLst/>
          </a:prstGeom>
        </p:spPr>
        <p:txBody>
          <a:bodyPr wrap="none">
            <a:spAutoFit/>
          </a:bodyPr>
          <a:lstStyle/>
          <a:p>
            <a:r>
              <a:rPr lang="zh-CN" altLang="en-US" sz="600" dirty="0" smtClean="0"/>
              <a:t>豪华师资</a:t>
            </a:r>
            <a:endParaRPr lang="zh-CN" altLang="en-US" sz="600" dirty="0"/>
          </a:p>
        </p:txBody>
      </p:sp>
      <p:cxnSp>
        <p:nvCxnSpPr>
          <p:cNvPr id="81" name="直接连接符 80"/>
          <p:cNvCxnSpPr/>
          <p:nvPr/>
        </p:nvCxnSpPr>
        <p:spPr>
          <a:xfrm>
            <a:off x="5740715"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82" name="图片 81"/>
          <p:cNvPicPr>
            <a:picLocks noChangeAspect="1"/>
          </p:cNvPicPr>
          <p:nvPr/>
        </p:nvPicPr>
        <p:blipFill>
          <a:blip r:embed="rId9"/>
          <a:stretch>
            <a:fillRect/>
          </a:stretch>
        </p:blipFill>
        <p:spPr>
          <a:xfrm>
            <a:off x="5832581" y="69771"/>
            <a:ext cx="342363" cy="228901"/>
          </a:xfrm>
          <a:prstGeom prst="rect">
            <a:avLst/>
          </a:prstGeom>
        </p:spPr>
      </p:pic>
      <p:sp>
        <p:nvSpPr>
          <p:cNvPr id="83" name="矩形 82"/>
          <p:cNvSpPr/>
          <p:nvPr/>
        </p:nvSpPr>
        <p:spPr>
          <a:xfrm>
            <a:off x="5757540" y="298673"/>
            <a:ext cx="492443" cy="184666"/>
          </a:xfrm>
          <a:prstGeom prst="rect">
            <a:avLst/>
          </a:prstGeom>
        </p:spPr>
        <p:txBody>
          <a:bodyPr wrap="none">
            <a:spAutoFit/>
          </a:bodyPr>
          <a:lstStyle/>
          <a:p>
            <a:r>
              <a:rPr lang="zh-CN" altLang="en-US" sz="600" dirty="0" smtClean="0"/>
              <a:t>就业优势</a:t>
            </a:r>
            <a:endParaRPr lang="zh-CN" altLang="en-US" sz="600" dirty="0"/>
          </a:p>
        </p:txBody>
      </p:sp>
    </p:spTree>
    <p:extLst>
      <p:ext uri="{BB962C8B-B14F-4D97-AF65-F5344CB8AC3E}">
        <p14:creationId xmlns:p14="http://schemas.microsoft.com/office/powerpoint/2010/main" val="3927025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71003" y="9175004"/>
            <a:ext cx="6710767" cy="2769294"/>
          </a:xfrm>
          <a:prstGeom prst="rect">
            <a:avLst/>
          </a:pr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3096" y="3286758"/>
            <a:ext cx="6710767" cy="2616999"/>
          </a:xfrm>
          <a:prstGeom prst="rect">
            <a:avLst/>
          </a:pr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94" y="2991922"/>
            <a:ext cx="6858594" cy="301708"/>
          </a:xfrm>
          <a:prstGeom prst="rect">
            <a:avLst/>
          </a:prstGeom>
          <a:solidFill>
            <a:srgbClr val="E7E6E6"/>
          </a:solidFill>
        </p:spPr>
      </p:pic>
      <p:sp>
        <p:nvSpPr>
          <p:cNvPr id="3" name="矩形 2"/>
          <p:cNvSpPr/>
          <p:nvPr/>
        </p:nvSpPr>
        <p:spPr>
          <a:xfrm>
            <a:off x="0" y="524507"/>
            <a:ext cx="6858000" cy="321087"/>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p:cNvSpPr txBox="1"/>
          <p:nvPr/>
        </p:nvSpPr>
        <p:spPr>
          <a:xfrm>
            <a:off x="0" y="546550"/>
            <a:ext cx="6858000" cy="276999"/>
          </a:xfrm>
          <a:prstGeom prst="rect">
            <a:avLst/>
          </a:prstGeom>
          <a:noFill/>
        </p:spPr>
        <p:txBody>
          <a:bodyPr wrap="square" rtlCol="0">
            <a:spAutoFit/>
          </a:bodyPr>
          <a:lstStyle/>
          <a:p>
            <a:pPr algn="ctr"/>
            <a:r>
              <a:rPr lang="zh-CN" altLang="en-US" sz="1200" b="1" dirty="0">
                <a:latin typeface="+mn-ea"/>
              </a:rPr>
              <a:t>首页</a:t>
            </a:r>
            <a:r>
              <a:rPr lang="en-US" altLang="zh-CN" sz="1200" b="1" dirty="0">
                <a:latin typeface="+mn-ea"/>
              </a:rPr>
              <a:t>    </a:t>
            </a:r>
            <a:r>
              <a:rPr lang="zh-CN" altLang="en-US" sz="1200" b="1" dirty="0">
                <a:latin typeface="+mn-ea"/>
              </a:rPr>
              <a:t>课程特色    教学模式    </a:t>
            </a:r>
            <a:r>
              <a:rPr lang="zh-CN" altLang="en-US" sz="1200" b="1" dirty="0">
                <a:solidFill>
                  <a:srgbClr val="C00000"/>
                </a:solidFill>
                <a:latin typeface="+mn-ea"/>
              </a:rPr>
              <a:t>豪华师资    </a:t>
            </a:r>
            <a:r>
              <a:rPr lang="zh-CN" altLang="en-US" sz="1200" b="1" dirty="0">
                <a:latin typeface="+mn-ea"/>
              </a:rPr>
              <a:t>就业优势    网上报名    关于我们</a:t>
            </a:r>
          </a:p>
        </p:txBody>
      </p:sp>
      <p:cxnSp>
        <p:nvCxnSpPr>
          <p:cNvPr id="8" name="直接连接符 7"/>
          <p:cNvCxnSpPr/>
          <p:nvPr/>
        </p:nvCxnSpPr>
        <p:spPr>
          <a:xfrm>
            <a:off x="1933502" y="128484"/>
            <a:ext cx="0" cy="216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00346" y="105679"/>
            <a:ext cx="2163848" cy="261610"/>
          </a:xfrm>
          <a:prstGeom prst="rect">
            <a:avLst/>
          </a:prstGeom>
          <a:noFill/>
        </p:spPr>
        <p:txBody>
          <a:bodyPr wrap="square" rtlCol="0">
            <a:spAutoFit/>
          </a:bodyPr>
          <a:lstStyle/>
          <a:p>
            <a:r>
              <a:rPr lang="zh-CN" altLang="en-US" sz="1100" dirty="0"/>
              <a:t>“互联网</a:t>
            </a:r>
            <a:r>
              <a:rPr lang="en-US" altLang="zh-CN" sz="1100" dirty="0"/>
              <a:t>+</a:t>
            </a:r>
            <a:r>
              <a:rPr lang="zh-CN" altLang="en-US" sz="1100" dirty="0"/>
              <a:t>移动应用”创新班</a:t>
            </a:r>
            <a:endParaRPr lang="zh-CN" altLang="en-US" sz="1100" dirty="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970" y="33455"/>
            <a:ext cx="1430930" cy="388396"/>
          </a:xfrm>
          <a:prstGeom prst="rect">
            <a:avLst/>
          </a:prstGeom>
        </p:spPr>
      </p:pic>
      <p:sp>
        <p:nvSpPr>
          <p:cNvPr id="14" name="文本框 13"/>
          <p:cNvSpPr txBox="1"/>
          <p:nvPr/>
        </p:nvSpPr>
        <p:spPr>
          <a:xfrm>
            <a:off x="266038" y="1523275"/>
            <a:ext cx="6317036" cy="523220"/>
          </a:xfrm>
          <a:prstGeom prst="rect">
            <a:avLst/>
          </a:prstGeom>
          <a:noFill/>
        </p:spPr>
        <p:txBody>
          <a:bodyPr wrap="square" rtlCol="0">
            <a:spAutoFit/>
          </a:bodyPr>
          <a:lstStyle/>
          <a:p>
            <a:pPr lvl="0" algn="ctr"/>
            <a:r>
              <a:rPr lang="zh-CN" altLang="en-US" sz="1400" b="1" dirty="0">
                <a:solidFill>
                  <a:prstClr val="black"/>
                </a:solidFill>
                <a:latin typeface="微软雅黑" panose="020B0503020204020204" pitchFamily="34" charset="-122"/>
                <a:ea typeface="微软雅黑" panose="020B0503020204020204" pitchFamily="34" charset="-122"/>
              </a:rPr>
              <a:t>我们的优势做成高清大图</a:t>
            </a:r>
          </a:p>
          <a:p>
            <a:pPr lvl="0" algn="ctr"/>
            <a:r>
              <a:rPr lang="zh-CN" altLang="en-US" sz="1400" b="1" dirty="0">
                <a:solidFill>
                  <a:prstClr val="black"/>
                </a:solidFill>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课程</a:t>
            </a:r>
            <a:r>
              <a:rPr lang="en-US" altLang="zh-CN" sz="1400" b="1" dirty="0">
                <a:latin typeface="微软雅黑" panose="020B0503020204020204" pitchFamily="34" charset="-122"/>
                <a:ea typeface="微软雅黑" panose="020B0503020204020204" pitchFamily="34" charset="-122"/>
              </a:rPr>
              <a:t>&amp;</a:t>
            </a:r>
            <a:r>
              <a:rPr lang="zh-CN" altLang="en-US" sz="1400" b="1" dirty="0">
                <a:latin typeface="微软雅黑" panose="020B0503020204020204" pitchFamily="34" charset="-122"/>
                <a:ea typeface="微软雅黑" panose="020B0503020204020204" pitchFamily="34" charset="-122"/>
              </a:rPr>
              <a:t>业界壹体化</a:t>
            </a:r>
            <a:r>
              <a:rPr lang="zh-CN" altLang="en-US" sz="1400" b="1" dirty="0">
                <a:solidFill>
                  <a:prstClr val="black"/>
                </a:solidFill>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先进教育模式</a:t>
            </a:r>
            <a:r>
              <a:rPr lang="zh-CN" altLang="en-US" sz="1400" b="1" dirty="0">
                <a:solidFill>
                  <a:prstClr val="black"/>
                </a:solidFill>
                <a:latin typeface="微软雅黑" panose="020B0503020204020204" pitchFamily="34" charset="-122"/>
                <a:ea typeface="微软雅黑" panose="020B0503020204020204" pitchFamily="34" charset="-122"/>
              </a:rPr>
              <a:t>、</a:t>
            </a:r>
            <a:r>
              <a:rPr lang="zh-CN" altLang="en-US" sz="1400" b="1" dirty="0">
                <a:solidFill>
                  <a:srgbClr val="AC0000"/>
                </a:solidFill>
                <a:latin typeface="微软雅黑" panose="020B0503020204020204" pitchFamily="34" charset="-122"/>
                <a:ea typeface="微软雅黑" panose="020B0503020204020204" pitchFamily="34" charset="-122"/>
              </a:rPr>
              <a:t>最佳师资组合</a:t>
            </a:r>
            <a:r>
              <a:rPr lang="zh-CN" altLang="en-US" sz="1400" b="1" dirty="0">
                <a:solidFill>
                  <a:prstClr val="black"/>
                </a:solidFill>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毕业选择多样</a:t>
            </a:r>
          </a:p>
        </p:txBody>
      </p:sp>
      <p:sp>
        <p:nvSpPr>
          <p:cNvPr id="46" name="矩形 45"/>
          <p:cNvSpPr/>
          <p:nvPr/>
        </p:nvSpPr>
        <p:spPr>
          <a:xfrm>
            <a:off x="0" y="14862875"/>
            <a:ext cx="6858000" cy="2564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3173773" y="3009195"/>
            <a:ext cx="748923" cy="261610"/>
          </a:xfrm>
          <a:prstGeom prst="rect">
            <a:avLst/>
          </a:prstGeom>
        </p:spPr>
        <p:txBody>
          <a:bodyPr wrap="none">
            <a:spAutoFit/>
          </a:bodyPr>
          <a:lstStyle/>
          <a:p>
            <a:r>
              <a:rPr lang="zh-CN" altLang="en-US" sz="1100" b="1" dirty="0" smtClean="0">
                <a:solidFill>
                  <a:srgbClr val="C00000"/>
                </a:solidFill>
                <a:latin typeface="+mn-ea"/>
              </a:rPr>
              <a:t>师资比例</a:t>
            </a:r>
          </a:p>
        </p:txBody>
      </p:sp>
      <p:pic>
        <p:nvPicPr>
          <p:cNvPr id="47" name="图片 4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5910603"/>
            <a:ext cx="6858594" cy="301708"/>
          </a:xfrm>
          <a:prstGeom prst="rect">
            <a:avLst/>
          </a:prstGeom>
        </p:spPr>
      </p:pic>
      <p:sp>
        <p:nvSpPr>
          <p:cNvPr id="48" name="矩形 47"/>
          <p:cNvSpPr/>
          <p:nvPr/>
        </p:nvSpPr>
        <p:spPr>
          <a:xfrm>
            <a:off x="3171211" y="5923739"/>
            <a:ext cx="748923" cy="261610"/>
          </a:xfrm>
          <a:prstGeom prst="rect">
            <a:avLst/>
          </a:prstGeom>
        </p:spPr>
        <p:txBody>
          <a:bodyPr wrap="none">
            <a:spAutoFit/>
          </a:bodyPr>
          <a:lstStyle/>
          <a:p>
            <a:r>
              <a:rPr lang="zh-CN" altLang="en-US" sz="1100" b="1" dirty="0" smtClean="0">
                <a:solidFill>
                  <a:srgbClr val="C00000"/>
                </a:solidFill>
                <a:latin typeface="+mn-ea"/>
              </a:rPr>
              <a:t>大学讲师</a:t>
            </a:r>
            <a:endParaRPr lang="zh-CN" altLang="en-US" sz="1100" b="1" dirty="0">
              <a:solidFill>
                <a:srgbClr val="C00000"/>
              </a:solidFill>
              <a:latin typeface="+mn-ea"/>
            </a:endParaRPr>
          </a:p>
        </p:txBody>
      </p:sp>
      <p:sp>
        <p:nvSpPr>
          <p:cNvPr id="49" name="矩形 48"/>
          <p:cNvSpPr/>
          <p:nvPr/>
        </p:nvSpPr>
        <p:spPr>
          <a:xfrm>
            <a:off x="72324" y="6212280"/>
            <a:ext cx="6710767" cy="265834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图片 4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94" y="8869536"/>
            <a:ext cx="6858594" cy="301708"/>
          </a:xfrm>
          <a:prstGeom prst="rect">
            <a:avLst/>
          </a:prstGeom>
        </p:spPr>
      </p:pic>
      <p:sp>
        <p:nvSpPr>
          <p:cNvPr id="51" name="矩形 50"/>
          <p:cNvSpPr/>
          <p:nvPr/>
        </p:nvSpPr>
        <p:spPr>
          <a:xfrm>
            <a:off x="3171211" y="8884958"/>
            <a:ext cx="748923" cy="261610"/>
          </a:xfrm>
          <a:prstGeom prst="rect">
            <a:avLst/>
          </a:prstGeom>
        </p:spPr>
        <p:txBody>
          <a:bodyPr wrap="none">
            <a:spAutoFit/>
          </a:bodyPr>
          <a:lstStyle/>
          <a:p>
            <a:r>
              <a:rPr lang="zh-CN" altLang="en-US" sz="1100" b="1" dirty="0" smtClean="0">
                <a:solidFill>
                  <a:srgbClr val="C00000"/>
                </a:solidFill>
                <a:latin typeface="+mn-ea"/>
              </a:rPr>
              <a:t>行业专家</a:t>
            </a:r>
            <a:endParaRPr lang="zh-CN" altLang="en-US" sz="1100" b="1" dirty="0">
              <a:solidFill>
                <a:srgbClr val="C00000"/>
              </a:solidFill>
              <a:latin typeface="+mn-ea"/>
            </a:endParaRPr>
          </a:p>
        </p:txBody>
      </p:sp>
      <p:pic>
        <p:nvPicPr>
          <p:cNvPr id="54" name="图片 5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11951039"/>
            <a:ext cx="6858594" cy="301708"/>
          </a:xfrm>
          <a:prstGeom prst="rect">
            <a:avLst/>
          </a:prstGeom>
        </p:spPr>
      </p:pic>
      <p:sp>
        <p:nvSpPr>
          <p:cNvPr id="57" name="矩形 56"/>
          <p:cNvSpPr/>
          <p:nvPr/>
        </p:nvSpPr>
        <p:spPr>
          <a:xfrm>
            <a:off x="2016369" y="12698154"/>
            <a:ext cx="4531316" cy="307777"/>
          </a:xfrm>
          <a:prstGeom prst="rect">
            <a:avLst/>
          </a:prstGeom>
        </p:spPr>
        <p:txBody>
          <a:bodyPr wrap="square">
            <a:spAutoFit/>
          </a:bodyPr>
          <a:lstStyle/>
          <a:p>
            <a:pPr lvl="0"/>
            <a:r>
              <a:rPr lang="zh-CN" altLang="en-US" sz="1400" b="1" dirty="0">
                <a:solidFill>
                  <a:prstClr val="black"/>
                </a:solidFill>
                <a:latin typeface="微软雅黑" panose="020B0503020204020204" pitchFamily="34" charset="-122"/>
                <a:ea typeface="微软雅黑" panose="020B0503020204020204" pitchFamily="34" charset="-122"/>
              </a:rPr>
              <a:t>（与名牌大学单一师资能力</a:t>
            </a:r>
            <a:r>
              <a:rPr lang="en-US" altLang="zh-CN" sz="1400" b="1" dirty="0" err="1">
                <a:solidFill>
                  <a:prstClr val="black"/>
                </a:solidFill>
                <a:latin typeface="微软雅黑" panose="020B0503020204020204" pitchFamily="34" charset="-122"/>
                <a:ea typeface="微软雅黑" panose="020B0503020204020204" pitchFamily="34" charset="-122"/>
              </a:rPr>
              <a:t>pk</a:t>
            </a:r>
            <a:r>
              <a:rPr lang="zh-CN" altLang="en-US" sz="1400" b="1" dirty="0">
                <a:solidFill>
                  <a:prstClr val="black"/>
                </a:solidFill>
                <a:latin typeface="微软雅黑" panose="020B0503020204020204" pitchFamily="34" charset="-122"/>
                <a:ea typeface="微软雅黑" panose="020B0503020204020204" pitchFamily="34" charset="-122"/>
              </a:rPr>
              <a:t>图）</a:t>
            </a:r>
          </a:p>
        </p:txBody>
      </p:sp>
      <p:sp>
        <p:nvSpPr>
          <p:cNvPr id="2" name="矩形 1"/>
          <p:cNvSpPr/>
          <p:nvPr/>
        </p:nvSpPr>
        <p:spPr>
          <a:xfrm>
            <a:off x="2202107" y="4105127"/>
            <a:ext cx="2723823" cy="369332"/>
          </a:xfrm>
          <a:prstGeom prst="rect">
            <a:avLst/>
          </a:prstGeom>
        </p:spPr>
        <p:txBody>
          <a:bodyPr wrap="none">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图：师资比例图（自绘）</a:t>
            </a:r>
          </a:p>
        </p:txBody>
      </p:sp>
      <p:sp>
        <p:nvSpPr>
          <p:cNvPr id="43" name="矩形 42"/>
          <p:cNvSpPr/>
          <p:nvPr/>
        </p:nvSpPr>
        <p:spPr>
          <a:xfrm>
            <a:off x="817112" y="7393109"/>
            <a:ext cx="5262979" cy="369332"/>
          </a:xfrm>
          <a:prstGeom prst="rect">
            <a:avLst/>
          </a:prstGeom>
        </p:spPr>
        <p:txBody>
          <a:bodyPr wrap="none">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（图文介绍获得讲课比赛优胜的教师，从我院选）</a:t>
            </a:r>
          </a:p>
        </p:txBody>
      </p:sp>
      <p:sp>
        <p:nvSpPr>
          <p:cNvPr id="12" name="矩形 11"/>
          <p:cNvSpPr/>
          <p:nvPr/>
        </p:nvSpPr>
        <p:spPr>
          <a:xfrm>
            <a:off x="817112" y="10440014"/>
            <a:ext cx="5493812" cy="369332"/>
          </a:xfrm>
          <a:prstGeom prst="rect">
            <a:avLst/>
          </a:prstGeom>
        </p:spPr>
        <p:txBody>
          <a:bodyPr wrap="none">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（企业讲师图文介绍，最好是有作品的。找企业要）</a:t>
            </a:r>
          </a:p>
        </p:txBody>
      </p:sp>
      <p:pic>
        <p:nvPicPr>
          <p:cNvPr id="28" name="图片 27"/>
          <p:cNvPicPr>
            <a:picLocks noChangeAspect="1"/>
          </p:cNvPicPr>
          <p:nvPr/>
        </p:nvPicPr>
        <p:blipFill>
          <a:blip r:embed="rId5"/>
          <a:stretch>
            <a:fillRect/>
          </a:stretch>
        </p:blipFill>
        <p:spPr>
          <a:xfrm>
            <a:off x="4327485" y="55082"/>
            <a:ext cx="357396" cy="290384"/>
          </a:xfrm>
          <a:prstGeom prst="rect">
            <a:avLst/>
          </a:prstGeom>
        </p:spPr>
      </p:pic>
      <p:sp>
        <p:nvSpPr>
          <p:cNvPr id="29" name="矩形 28"/>
          <p:cNvSpPr/>
          <p:nvPr/>
        </p:nvSpPr>
        <p:spPr>
          <a:xfrm>
            <a:off x="4282027" y="298673"/>
            <a:ext cx="492443" cy="184666"/>
          </a:xfrm>
          <a:prstGeom prst="rect">
            <a:avLst/>
          </a:prstGeom>
        </p:spPr>
        <p:txBody>
          <a:bodyPr wrap="none">
            <a:spAutoFit/>
          </a:bodyPr>
          <a:lstStyle/>
          <a:p>
            <a:r>
              <a:rPr lang="zh-CN" altLang="en-US" sz="600" dirty="0" smtClean="0"/>
              <a:t>课程特色</a:t>
            </a:r>
            <a:endParaRPr lang="zh-CN" altLang="en-US" sz="600" dirty="0"/>
          </a:p>
        </p:txBody>
      </p:sp>
      <p:cxnSp>
        <p:nvCxnSpPr>
          <p:cNvPr id="30" name="直接连接符 29"/>
          <p:cNvCxnSpPr/>
          <p:nvPr/>
        </p:nvCxnSpPr>
        <p:spPr>
          <a:xfrm>
            <a:off x="4746444" y="174657"/>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6"/>
          <a:stretch>
            <a:fillRect/>
          </a:stretch>
        </p:blipFill>
        <p:spPr>
          <a:xfrm>
            <a:off x="4854645" y="68700"/>
            <a:ext cx="366231" cy="310365"/>
          </a:xfrm>
          <a:prstGeom prst="rect">
            <a:avLst/>
          </a:prstGeom>
        </p:spPr>
      </p:pic>
      <p:sp>
        <p:nvSpPr>
          <p:cNvPr id="32" name="矩形 31"/>
          <p:cNvSpPr/>
          <p:nvPr/>
        </p:nvSpPr>
        <p:spPr>
          <a:xfrm>
            <a:off x="4784526" y="298673"/>
            <a:ext cx="492443" cy="184666"/>
          </a:xfrm>
          <a:prstGeom prst="rect">
            <a:avLst/>
          </a:prstGeom>
        </p:spPr>
        <p:txBody>
          <a:bodyPr wrap="none">
            <a:spAutoFit/>
          </a:bodyPr>
          <a:lstStyle/>
          <a:p>
            <a:r>
              <a:rPr lang="zh-CN" altLang="en-US" sz="600" dirty="0" smtClean="0"/>
              <a:t>教学模式</a:t>
            </a:r>
            <a:endParaRPr lang="zh-CN" altLang="en-US" sz="600" dirty="0"/>
          </a:p>
        </p:txBody>
      </p:sp>
      <p:cxnSp>
        <p:nvCxnSpPr>
          <p:cNvPr id="33" name="直接连接符 32"/>
          <p:cNvCxnSpPr/>
          <p:nvPr/>
        </p:nvCxnSpPr>
        <p:spPr>
          <a:xfrm>
            <a:off x="5278349"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7"/>
          <a:stretch>
            <a:fillRect/>
          </a:stretch>
        </p:blipFill>
        <p:spPr>
          <a:xfrm>
            <a:off x="5385169" y="108159"/>
            <a:ext cx="292377" cy="240399"/>
          </a:xfrm>
          <a:prstGeom prst="rect">
            <a:avLst/>
          </a:prstGeom>
        </p:spPr>
      </p:pic>
      <p:sp>
        <p:nvSpPr>
          <p:cNvPr id="35" name="矩形 34"/>
          <p:cNvSpPr/>
          <p:nvPr/>
        </p:nvSpPr>
        <p:spPr>
          <a:xfrm>
            <a:off x="5276969" y="298673"/>
            <a:ext cx="492443" cy="184666"/>
          </a:xfrm>
          <a:prstGeom prst="rect">
            <a:avLst/>
          </a:prstGeom>
        </p:spPr>
        <p:txBody>
          <a:bodyPr wrap="none">
            <a:spAutoFit/>
          </a:bodyPr>
          <a:lstStyle/>
          <a:p>
            <a:r>
              <a:rPr lang="zh-CN" altLang="en-US" sz="600" dirty="0" smtClean="0">
                <a:solidFill>
                  <a:srgbClr val="C00000"/>
                </a:solidFill>
              </a:rPr>
              <a:t>豪华师资</a:t>
            </a:r>
            <a:endParaRPr lang="zh-CN" altLang="en-US" sz="600" dirty="0">
              <a:solidFill>
                <a:srgbClr val="C00000"/>
              </a:solidFill>
            </a:endParaRPr>
          </a:p>
        </p:txBody>
      </p:sp>
      <p:cxnSp>
        <p:nvCxnSpPr>
          <p:cNvPr id="36" name="直接连接符 35"/>
          <p:cNvCxnSpPr/>
          <p:nvPr/>
        </p:nvCxnSpPr>
        <p:spPr>
          <a:xfrm>
            <a:off x="5740715"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8"/>
          <a:stretch>
            <a:fillRect/>
          </a:stretch>
        </p:blipFill>
        <p:spPr>
          <a:xfrm>
            <a:off x="5832581" y="69771"/>
            <a:ext cx="342363" cy="228901"/>
          </a:xfrm>
          <a:prstGeom prst="rect">
            <a:avLst/>
          </a:prstGeom>
        </p:spPr>
      </p:pic>
      <p:sp>
        <p:nvSpPr>
          <p:cNvPr id="38" name="矩形 37"/>
          <p:cNvSpPr/>
          <p:nvPr/>
        </p:nvSpPr>
        <p:spPr>
          <a:xfrm>
            <a:off x="5757540" y="298673"/>
            <a:ext cx="492443" cy="184666"/>
          </a:xfrm>
          <a:prstGeom prst="rect">
            <a:avLst/>
          </a:prstGeom>
        </p:spPr>
        <p:txBody>
          <a:bodyPr wrap="none">
            <a:spAutoFit/>
          </a:bodyPr>
          <a:lstStyle/>
          <a:p>
            <a:r>
              <a:rPr lang="zh-CN" altLang="en-US" sz="600" dirty="0" smtClean="0"/>
              <a:t>就业优势</a:t>
            </a:r>
            <a:endParaRPr lang="zh-CN" altLang="en-US" sz="600" dirty="0"/>
          </a:p>
        </p:txBody>
      </p:sp>
      <p:sp>
        <p:nvSpPr>
          <p:cNvPr id="7" name="矩形 6"/>
          <p:cNvSpPr/>
          <p:nvPr/>
        </p:nvSpPr>
        <p:spPr>
          <a:xfrm>
            <a:off x="1760640" y="3366626"/>
            <a:ext cx="3429000" cy="276999"/>
          </a:xfrm>
          <a:prstGeom prst="rect">
            <a:avLst/>
          </a:prstGeom>
        </p:spPr>
        <p:txBody>
          <a:bodyPr>
            <a:spAutoFit/>
          </a:bodyPr>
          <a:lstStyle/>
          <a:p>
            <a:r>
              <a:rPr lang="zh-CN" altLang="en-US" sz="600" kern="0" dirty="0">
                <a:solidFill>
                  <a:schemeClr val="bg1"/>
                </a:solidFill>
                <a:latin typeface="+mn-ea"/>
              </a:rPr>
              <a:t>优秀的师资团队需要保持一定的专兼职比例，最好由大学讲师、行业专家组成。这样不同的老师各自有所擅长，可以完成对学员不同阶段的授课和作业、作品的指导。</a:t>
            </a:r>
            <a:endParaRPr lang="en-US" altLang="zh-CN" sz="600" kern="0" dirty="0">
              <a:solidFill>
                <a:schemeClr val="bg1"/>
              </a:solidFill>
              <a:latin typeface="+mn-ea"/>
            </a:endParaRPr>
          </a:p>
        </p:txBody>
      </p:sp>
      <p:sp>
        <p:nvSpPr>
          <p:cNvPr id="40" name="矩形 39"/>
          <p:cNvSpPr/>
          <p:nvPr/>
        </p:nvSpPr>
        <p:spPr>
          <a:xfrm>
            <a:off x="3089451" y="11976082"/>
            <a:ext cx="1101584" cy="261610"/>
          </a:xfrm>
          <a:prstGeom prst="rect">
            <a:avLst/>
          </a:prstGeom>
        </p:spPr>
        <p:txBody>
          <a:bodyPr wrap="none">
            <a:spAutoFit/>
          </a:bodyPr>
          <a:lstStyle/>
          <a:p>
            <a:r>
              <a:rPr lang="zh-CN" altLang="en-US" sz="1100" b="1" dirty="0" smtClean="0">
                <a:solidFill>
                  <a:srgbClr val="C00000"/>
                </a:solidFill>
                <a:latin typeface="+mn-ea"/>
              </a:rPr>
              <a:t>传道授业水平 </a:t>
            </a:r>
          </a:p>
        </p:txBody>
      </p:sp>
    </p:spTree>
    <p:extLst>
      <p:ext uri="{BB962C8B-B14F-4D97-AF65-F5344CB8AC3E}">
        <p14:creationId xmlns:p14="http://schemas.microsoft.com/office/powerpoint/2010/main" val="2593228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096" y="2584168"/>
            <a:ext cx="6710767" cy="225814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94" y="2289331"/>
            <a:ext cx="6858594" cy="301708"/>
          </a:xfrm>
          <a:prstGeom prst="rect">
            <a:avLst/>
          </a:prstGeom>
          <a:solidFill>
            <a:srgbClr val="E7E6E6"/>
          </a:solidFill>
        </p:spPr>
      </p:pic>
      <p:sp>
        <p:nvSpPr>
          <p:cNvPr id="3" name="矩形 2"/>
          <p:cNvSpPr/>
          <p:nvPr/>
        </p:nvSpPr>
        <p:spPr>
          <a:xfrm>
            <a:off x="0" y="524507"/>
            <a:ext cx="6858000" cy="321087"/>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p:cNvSpPr txBox="1"/>
          <p:nvPr/>
        </p:nvSpPr>
        <p:spPr>
          <a:xfrm>
            <a:off x="0" y="546550"/>
            <a:ext cx="6858000" cy="276999"/>
          </a:xfrm>
          <a:prstGeom prst="rect">
            <a:avLst/>
          </a:prstGeom>
          <a:noFill/>
        </p:spPr>
        <p:txBody>
          <a:bodyPr wrap="square" rtlCol="0">
            <a:spAutoFit/>
          </a:bodyPr>
          <a:lstStyle/>
          <a:p>
            <a:pPr algn="ctr"/>
            <a:r>
              <a:rPr lang="zh-CN" altLang="en-US" sz="1200" b="1" dirty="0">
                <a:latin typeface="+mn-ea"/>
              </a:rPr>
              <a:t>首页</a:t>
            </a:r>
            <a:r>
              <a:rPr lang="en-US" altLang="zh-CN" sz="1200" b="1" dirty="0">
                <a:latin typeface="+mn-ea"/>
              </a:rPr>
              <a:t>    </a:t>
            </a:r>
            <a:r>
              <a:rPr lang="zh-CN" altLang="en-US" sz="1200" b="1" dirty="0">
                <a:latin typeface="+mn-ea"/>
              </a:rPr>
              <a:t>课程特色    教学模式    豪华师资    </a:t>
            </a:r>
            <a:r>
              <a:rPr lang="zh-CN" altLang="en-US" sz="1200" b="1" dirty="0">
                <a:solidFill>
                  <a:srgbClr val="AC0000"/>
                </a:solidFill>
                <a:latin typeface="+mn-ea"/>
              </a:rPr>
              <a:t>就业优势    </a:t>
            </a:r>
            <a:r>
              <a:rPr lang="zh-CN" altLang="en-US" sz="1200" b="1" dirty="0">
                <a:latin typeface="+mn-ea"/>
              </a:rPr>
              <a:t>网上报名    关于我们</a:t>
            </a:r>
          </a:p>
        </p:txBody>
      </p:sp>
      <p:cxnSp>
        <p:nvCxnSpPr>
          <p:cNvPr id="8" name="直接连接符 7"/>
          <p:cNvCxnSpPr/>
          <p:nvPr/>
        </p:nvCxnSpPr>
        <p:spPr>
          <a:xfrm>
            <a:off x="1933502" y="128484"/>
            <a:ext cx="0" cy="216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00346" y="105679"/>
            <a:ext cx="2163848" cy="261610"/>
          </a:xfrm>
          <a:prstGeom prst="rect">
            <a:avLst/>
          </a:prstGeom>
          <a:noFill/>
        </p:spPr>
        <p:txBody>
          <a:bodyPr wrap="square" rtlCol="0">
            <a:spAutoFit/>
          </a:bodyPr>
          <a:lstStyle/>
          <a:p>
            <a:r>
              <a:rPr lang="zh-CN" altLang="en-US" sz="1100" dirty="0"/>
              <a:t>“互联网</a:t>
            </a:r>
            <a:r>
              <a:rPr lang="en-US" altLang="zh-CN" sz="1100" dirty="0"/>
              <a:t>+</a:t>
            </a:r>
            <a:r>
              <a:rPr lang="zh-CN" altLang="en-US" sz="1100" dirty="0"/>
              <a:t>移动应用”创新班</a:t>
            </a:r>
            <a:endParaRPr lang="zh-CN" altLang="en-US" sz="1100" dirty="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970" y="33455"/>
            <a:ext cx="1430930" cy="388396"/>
          </a:xfrm>
          <a:prstGeom prst="rect">
            <a:avLst/>
          </a:prstGeom>
        </p:spPr>
      </p:pic>
      <p:sp>
        <p:nvSpPr>
          <p:cNvPr id="14" name="文本框 13"/>
          <p:cNvSpPr txBox="1"/>
          <p:nvPr/>
        </p:nvSpPr>
        <p:spPr>
          <a:xfrm>
            <a:off x="270482" y="1263874"/>
            <a:ext cx="6317036" cy="523220"/>
          </a:xfrm>
          <a:prstGeom prst="rect">
            <a:avLst/>
          </a:prstGeom>
          <a:noFill/>
        </p:spPr>
        <p:txBody>
          <a:bodyPr wrap="square" rtlCol="0">
            <a:spAutoFit/>
          </a:bodyPr>
          <a:lstStyle/>
          <a:p>
            <a:pPr lvl="0" algn="ctr"/>
            <a:r>
              <a:rPr lang="zh-CN" altLang="en-US" sz="1400" b="1" dirty="0">
                <a:solidFill>
                  <a:prstClr val="black"/>
                </a:solidFill>
                <a:latin typeface="微软雅黑" panose="020B0503020204020204" pitchFamily="34" charset="-122"/>
                <a:ea typeface="微软雅黑" panose="020B0503020204020204" pitchFamily="34" charset="-122"/>
              </a:rPr>
              <a:t>我们的优势做成高清大图</a:t>
            </a:r>
          </a:p>
          <a:p>
            <a:pPr lvl="0" algn="ctr"/>
            <a:r>
              <a:rPr lang="zh-CN" altLang="en-US" sz="1400" b="1" dirty="0">
                <a:solidFill>
                  <a:prstClr val="black"/>
                </a:solidFill>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课程</a:t>
            </a:r>
            <a:r>
              <a:rPr lang="en-US" altLang="zh-CN" sz="1400" b="1" dirty="0">
                <a:latin typeface="微软雅黑" panose="020B0503020204020204" pitchFamily="34" charset="-122"/>
                <a:ea typeface="微软雅黑" panose="020B0503020204020204" pitchFamily="34" charset="-122"/>
              </a:rPr>
              <a:t>&amp;</a:t>
            </a:r>
            <a:r>
              <a:rPr lang="zh-CN" altLang="en-US" sz="1400" b="1" dirty="0">
                <a:latin typeface="微软雅黑" panose="020B0503020204020204" pitchFamily="34" charset="-122"/>
                <a:ea typeface="微软雅黑" panose="020B0503020204020204" pitchFamily="34" charset="-122"/>
              </a:rPr>
              <a:t>业界壹体化</a:t>
            </a:r>
            <a:r>
              <a:rPr lang="zh-CN" altLang="en-US" sz="1400" b="1" dirty="0">
                <a:solidFill>
                  <a:prstClr val="black"/>
                </a:solidFill>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先进教育模式</a:t>
            </a:r>
            <a:r>
              <a:rPr lang="zh-CN" altLang="en-US" sz="1400" b="1" dirty="0">
                <a:solidFill>
                  <a:prstClr val="black"/>
                </a:solidFill>
                <a:latin typeface="微软雅黑" panose="020B0503020204020204" pitchFamily="34" charset="-122"/>
                <a:ea typeface="微软雅黑" panose="020B0503020204020204" pitchFamily="34" charset="-122"/>
              </a:rPr>
              <a:t>、最佳师资组合、</a:t>
            </a:r>
            <a:r>
              <a:rPr lang="zh-CN" altLang="en-US" sz="1400" b="1" dirty="0">
                <a:solidFill>
                  <a:srgbClr val="AC0000"/>
                </a:solidFill>
                <a:latin typeface="微软雅黑" panose="020B0503020204020204" pitchFamily="34" charset="-122"/>
                <a:ea typeface="微软雅黑" panose="020B0503020204020204" pitchFamily="34" charset="-122"/>
              </a:rPr>
              <a:t>毕业选择多样</a:t>
            </a:r>
          </a:p>
        </p:txBody>
      </p:sp>
      <p:sp>
        <p:nvSpPr>
          <p:cNvPr id="46" name="矩形 45"/>
          <p:cNvSpPr/>
          <p:nvPr/>
        </p:nvSpPr>
        <p:spPr>
          <a:xfrm>
            <a:off x="0" y="14862875"/>
            <a:ext cx="6858000" cy="2564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3033143" y="2300748"/>
            <a:ext cx="1031051" cy="261610"/>
          </a:xfrm>
          <a:prstGeom prst="rect">
            <a:avLst/>
          </a:prstGeom>
        </p:spPr>
        <p:txBody>
          <a:bodyPr wrap="none">
            <a:spAutoFit/>
          </a:bodyPr>
          <a:lstStyle/>
          <a:p>
            <a:r>
              <a:rPr lang="zh-CN" altLang="en-US" sz="1100" b="1" dirty="0" smtClean="0">
                <a:solidFill>
                  <a:srgbClr val="C00000"/>
                </a:solidFill>
                <a:latin typeface="+mn-ea"/>
              </a:rPr>
              <a:t>三大毕业选择</a:t>
            </a:r>
          </a:p>
        </p:txBody>
      </p:sp>
      <p:pic>
        <p:nvPicPr>
          <p:cNvPr id="47" name="图片 4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4841220"/>
            <a:ext cx="6858594" cy="301708"/>
          </a:xfrm>
          <a:prstGeom prst="rect">
            <a:avLst/>
          </a:prstGeom>
        </p:spPr>
      </p:pic>
      <p:sp>
        <p:nvSpPr>
          <p:cNvPr id="48" name="矩形 47"/>
          <p:cNvSpPr/>
          <p:nvPr/>
        </p:nvSpPr>
        <p:spPr>
          <a:xfrm>
            <a:off x="3033142" y="4858141"/>
            <a:ext cx="1031051" cy="261610"/>
          </a:xfrm>
          <a:prstGeom prst="rect">
            <a:avLst/>
          </a:prstGeom>
        </p:spPr>
        <p:txBody>
          <a:bodyPr wrap="none">
            <a:spAutoFit/>
          </a:bodyPr>
          <a:lstStyle/>
          <a:p>
            <a:r>
              <a:rPr lang="zh-CN" altLang="en-US" sz="1100" b="1" dirty="0" smtClean="0">
                <a:solidFill>
                  <a:srgbClr val="C00000"/>
                </a:solidFill>
                <a:latin typeface="+mn-ea"/>
              </a:rPr>
              <a:t>就业指导系统</a:t>
            </a:r>
          </a:p>
        </p:txBody>
      </p:sp>
      <p:pic>
        <p:nvPicPr>
          <p:cNvPr id="50" name="图片 4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94" y="7009738"/>
            <a:ext cx="6858594" cy="301708"/>
          </a:xfrm>
          <a:prstGeom prst="rect">
            <a:avLst/>
          </a:prstGeom>
        </p:spPr>
      </p:pic>
      <p:sp>
        <p:nvSpPr>
          <p:cNvPr id="51" name="矩形 50"/>
          <p:cNvSpPr/>
          <p:nvPr/>
        </p:nvSpPr>
        <p:spPr>
          <a:xfrm>
            <a:off x="1866365" y="7039477"/>
            <a:ext cx="3288080" cy="261610"/>
          </a:xfrm>
          <a:prstGeom prst="rect">
            <a:avLst/>
          </a:prstGeom>
        </p:spPr>
        <p:txBody>
          <a:bodyPr wrap="none">
            <a:spAutoFit/>
          </a:bodyPr>
          <a:lstStyle/>
          <a:p>
            <a:r>
              <a:rPr lang="zh-CN" altLang="en-US" sz="1100" b="1" dirty="0" smtClean="0">
                <a:solidFill>
                  <a:srgbClr val="C00000"/>
                </a:solidFill>
                <a:latin typeface="+mn-ea"/>
              </a:rPr>
              <a:t>就业跟踪系统：跟踪市场，了解知名企业用人需求</a:t>
            </a:r>
          </a:p>
        </p:txBody>
      </p:sp>
      <p:pic>
        <p:nvPicPr>
          <p:cNvPr id="54" name="图片 5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9559126"/>
            <a:ext cx="6858594" cy="301708"/>
          </a:xfrm>
          <a:prstGeom prst="rect">
            <a:avLst/>
          </a:prstGeom>
        </p:spPr>
      </p:pic>
      <p:sp>
        <p:nvSpPr>
          <p:cNvPr id="55" name="矩形 54"/>
          <p:cNvSpPr/>
          <p:nvPr/>
        </p:nvSpPr>
        <p:spPr>
          <a:xfrm>
            <a:off x="3135946" y="9557872"/>
            <a:ext cx="889987" cy="261610"/>
          </a:xfrm>
          <a:prstGeom prst="rect">
            <a:avLst/>
          </a:prstGeom>
        </p:spPr>
        <p:txBody>
          <a:bodyPr wrap="none">
            <a:spAutoFit/>
          </a:bodyPr>
          <a:lstStyle/>
          <a:p>
            <a:r>
              <a:rPr lang="zh-CN" altLang="en-US" sz="1100" b="1" dirty="0" smtClean="0">
                <a:solidFill>
                  <a:srgbClr val="C00000"/>
                </a:solidFill>
                <a:latin typeface="+mn-ea"/>
              </a:rPr>
              <a:t>专场招聘会</a:t>
            </a:r>
          </a:p>
        </p:txBody>
      </p:sp>
      <p:sp>
        <p:nvSpPr>
          <p:cNvPr id="57" name="矩形 56"/>
          <p:cNvSpPr/>
          <p:nvPr/>
        </p:nvSpPr>
        <p:spPr>
          <a:xfrm>
            <a:off x="3033142" y="10679595"/>
            <a:ext cx="1203957" cy="307777"/>
          </a:xfrm>
          <a:prstGeom prst="rect">
            <a:avLst/>
          </a:prstGeom>
        </p:spPr>
        <p:txBody>
          <a:bodyPr wrap="square">
            <a:spAutoFit/>
          </a:bodyPr>
          <a:lstStyle/>
          <a:p>
            <a:pPr lvl="0"/>
            <a:r>
              <a:rPr lang="zh-CN" altLang="en-US" sz="1400" b="1" dirty="0">
                <a:solidFill>
                  <a:prstClr val="black"/>
                </a:solidFill>
                <a:latin typeface="微软雅黑" panose="020B0503020204020204" pitchFamily="34" charset="-122"/>
                <a:ea typeface="微软雅黑" panose="020B0503020204020204" pitchFamily="34" charset="-122"/>
              </a:rPr>
              <a:t>图：招聘会</a:t>
            </a:r>
          </a:p>
        </p:txBody>
      </p:sp>
      <p:pic>
        <p:nvPicPr>
          <p:cNvPr id="58" name="图片 5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12368870"/>
            <a:ext cx="6858594" cy="301708"/>
          </a:xfrm>
          <a:prstGeom prst="rect">
            <a:avLst/>
          </a:prstGeom>
        </p:spPr>
      </p:pic>
      <p:sp>
        <p:nvSpPr>
          <p:cNvPr id="59" name="矩形 58"/>
          <p:cNvSpPr/>
          <p:nvPr/>
        </p:nvSpPr>
        <p:spPr>
          <a:xfrm>
            <a:off x="3171211" y="12388919"/>
            <a:ext cx="748923" cy="261610"/>
          </a:xfrm>
          <a:prstGeom prst="rect">
            <a:avLst/>
          </a:prstGeom>
        </p:spPr>
        <p:txBody>
          <a:bodyPr wrap="none">
            <a:spAutoFit/>
          </a:bodyPr>
          <a:lstStyle/>
          <a:p>
            <a:r>
              <a:rPr lang="zh-CN" altLang="en-US" sz="1100" b="1" dirty="0" smtClean="0">
                <a:solidFill>
                  <a:srgbClr val="C00000"/>
                </a:solidFill>
                <a:latin typeface="+mn-ea"/>
              </a:rPr>
              <a:t>就业报告</a:t>
            </a:r>
          </a:p>
        </p:txBody>
      </p:sp>
      <p:sp>
        <p:nvSpPr>
          <p:cNvPr id="2" name="矩形 1"/>
          <p:cNvSpPr/>
          <p:nvPr/>
        </p:nvSpPr>
        <p:spPr>
          <a:xfrm>
            <a:off x="1013267" y="3238015"/>
            <a:ext cx="4801314" cy="461665"/>
          </a:xfrm>
          <a:prstGeom prst="rect">
            <a:avLst/>
          </a:prstGeom>
        </p:spPr>
        <p:txBody>
          <a:bodyPr wrap="none">
            <a:spAutoFit/>
          </a:bodyPr>
          <a:lstStyle/>
          <a:p>
            <a:r>
              <a:rPr lang="zh-CN" altLang="en-US" sz="800" b="1" dirty="0" smtClean="0">
                <a:solidFill>
                  <a:schemeClr val="bg1"/>
                </a:solidFill>
                <a:latin typeface="微软雅黑" panose="020B0503020204020204" pitchFamily="34" charset="-122"/>
                <a:ea typeface="微软雅黑" panose="020B0503020204020204" pitchFamily="34" charset="-122"/>
              </a:rPr>
              <a:t>企业指导推荐工作：成绩合格的“创新班”学生，可以由企业指导推荐工作，人生第一份工作起点高；</a:t>
            </a:r>
          </a:p>
          <a:p>
            <a:r>
              <a:rPr lang="zh-CN" altLang="en-US" sz="800" b="1" dirty="0" smtClean="0">
                <a:solidFill>
                  <a:schemeClr val="bg1"/>
                </a:solidFill>
                <a:latin typeface="微软雅黑" panose="020B0503020204020204" pitchFamily="34" charset="-122"/>
                <a:ea typeface="微软雅黑" panose="020B0503020204020204" pitchFamily="34" charset="-122"/>
              </a:rPr>
              <a:t>专门指导考研深造：也可以选择继续深造，“创新班”学生将得到专门指导，考研录取机会大；</a:t>
            </a:r>
          </a:p>
          <a:p>
            <a:r>
              <a:rPr lang="zh-CN" altLang="en-US" sz="800" b="1" dirty="0" smtClean="0">
                <a:solidFill>
                  <a:schemeClr val="bg1"/>
                </a:solidFill>
                <a:latin typeface="微软雅黑" panose="020B0503020204020204" pitchFamily="34" charset="-122"/>
                <a:ea typeface="微软雅黑" panose="020B0503020204020204" pitchFamily="34" charset="-122"/>
              </a:rPr>
              <a:t>导师指导自主创业：在导师的指导下，利用企业平台在自主创业的攀登中奋勇向上。</a:t>
            </a:r>
          </a:p>
        </p:txBody>
      </p:sp>
      <p:sp>
        <p:nvSpPr>
          <p:cNvPr id="12" name="矩形 11"/>
          <p:cNvSpPr/>
          <p:nvPr/>
        </p:nvSpPr>
        <p:spPr>
          <a:xfrm>
            <a:off x="2344061" y="8062583"/>
            <a:ext cx="2262158"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图：知名企业参观图</a:t>
            </a:r>
          </a:p>
        </p:txBody>
      </p:sp>
      <p:pic>
        <p:nvPicPr>
          <p:cNvPr id="73" name="图片 72"/>
          <p:cNvPicPr>
            <a:picLocks noChangeAspect="1"/>
          </p:cNvPicPr>
          <p:nvPr/>
        </p:nvPicPr>
        <p:blipFill>
          <a:blip r:embed="rId5"/>
          <a:stretch>
            <a:fillRect/>
          </a:stretch>
        </p:blipFill>
        <p:spPr>
          <a:xfrm>
            <a:off x="4327485" y="55082"/>
            <a:ext cx="357396" cy="290384"/>
          </a:xfrm>
          <a:prstGeom prst="rect">
            <a:avLst/>
          </a:prstGeom>
        </p:spPr>
      </p:pic>
      <p:sp>
        <p:nvSpPr>
          <p:cNvPr id="74" name="矩形 73"/>
          <p:cNvSpPr/>
          <p:nvPr/>
        </p:nvSpPr>
        <p:spPr>
          <a:xfrm>
            <a:off x="4282027" y="298673"/>
            <a:ext cx="492443" cy="184666"/>
          </a:xfrm>
          <a:prstGeom prst="rect">
            <a:avLst/>
          </a:prstGeom>
        </p:spPr>
        <p:txBody>
          <a:bodyPr wrap="none">
            <a:spAutoFit/>
          </a:bodyPr>
          <a:lstStyle/>
          <a:p>
            <a:r>
              <a:rPr lang="zh-CN" altLang="en-US" sz="600" dirty="0" smtClean="0"/>
              <a:t>课程特色</a:t>
            </a:r>
            <a:endParaRPr lang="zh-CN" altLang="en-US" sz="600" dirty="0"/>
          </a:p>
        </p:txBody>
      </p:sp>
      <p:cxnSp>
        <p:nvCxnSpPr>
          <p:cNvPr id="75" name="直接连接符 74"/>
          <p:cNvCxnSpPr/>
          <p:nvPr/>
        </p:nvCxnSpPr>
        <p:spPr>
          <a:xfrm>
            <a:off x="4746444" y="174657"/>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6" name="图片 75"/>
          <p:cNvPicPr>
            <a:picLocks noChangeAspect="1"/>
          </p:cNvPicPr>
          <p:nvPr/>
        </p:nvPicPr>
        <p:blipFill>
          <a:blip r:embed="rId6"/>
          <a:stretch>
            <a:fillRect/>
          </a:stretch>
        </p:blipFill>
        <p:spPr>
          <a:xfrm>
            <a:off x="4854645" y="68700"/>
            <a:ext cx="366231" cy="310365"/>
          </a:xfrm>
          <a:prstGeom prst="rect">
            <a:avLst/>
          </a:prstGeom>
        </p:spPr>
      </p:pic>
      <p:sp>
        <p:nvSpPr>
          <p:cNvPr id="77" name="矩形 76"/>
          <p:cNvSpPr/>
          <p:nvPr/>
        </p:nvSpPr>
        <p:spPr>
          <a:xfrm>
            <a:off x="4784526" y="298673"/>
            <a:ext cx="492443" cy="184666"/>
          </a:xfrm>
          <a:prstGeom prst="rect">
            <a:avLst/>
          </a:prstGeom>
        </p:spPr>
        <p:txBody>
          <a:bodyPr wrap="none">
            <a:spAutoFit/>
          </a:bodyPr>
          <a:lstStyle/>
          <a:p>
            <a:r>
              <a:rPr lang="zh-CN" altLang="en-US" sz="600" dirty="0" smtClean="0"/>
              <a:t>教学模式</a:t>
            </a:r>
            <a:endParaRPr lang="zh-CN" altLang="en-US" sz="600" dirty="0"/>
          </a:p>
        </p:txBody>
      </p:sp>
      <p:cxnSp>
        <p:nvCxnSpPr>
          <p:cNvPr id="78" name="直接连接符 77"/>
          <p:cNvCxnSpPr/>
          <p:nvPr/>
        </p:nvCxnSpPr>
        <p:spPr>
          <a:xfrm>
            <a:off x="5278349"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9" name="图片 78"/>
          <p:cNvPicPr>
            <a:picLocks noChangeAspect="1"/>
          </p:cNvPicPr>
          <p:nvPr/>
        </p:nvPicPr>
        <p:blipFill>
          <a:blip r:embed="rId7"/>
          <a:stretch>
            <a:fillRect/>
          </a:stretch>
        </p:blipFill>
        <p:spPr>
          <a:xfrm>
            <a:off x="5385169" y="108159"/>
            <a:ext cx="292377" cy="240399"/>
          </a:xfrm>
          <a:prstGeom prst="rect">
            <a:avLst/>
          </a:prstGeom>
        </p:spPr>
      </p:pic>
      <p:sp>
        <p:nvSpPr>
          <p:cNvPr id="80" name="矩形 79"/>
          <p:cNvSpPr/>
          <p:nvPr/>
        </p:nvSpPr>
        <p:spPr>
          <a:xfrm>
            <a:off x="5276969" y="298673"/>
            <a:ext cx="492443" cy="184666"/>
          </a:xfrm>
          <a:prstGeom prst="rect">
            <a:avLst/>
          </a:prstGeom>
        </p:spPr>
        <p:txBody>
          <a:bodyPr wrap="none">
            <a:spAutoFit/>
          </a:bodyPr>
          <a:lstStyle/>
          <a:p>
            <a:r>
              <a:rPr lang="zh-CN" altLang="en-US" sz="600" dirty="0" smtClean="0"/>
              <a:t>豪华师资</a:t>
            </a:r>
            <a:endParaRPr lang="zh-CN" altLang="en-US" sz="600" dirty="0"/>
          </a:p>
        </p:txBody>
      </p:sp>
      <p:cxnSp>
        <p:nvCxnSpPr>
          <p:cNvPr id="81" name="直接连接符 80"/>
          <p:cNvCxnSpPr/>
          <p:nvPr/>
        </p:nvCxnSpPr>
        <p:spPr>
          <a:xfrm>
            <a:off x="5740715"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82" name="图片 81"/>
          <p:cNvPicPr>
            <a:picLocks noChangeAspect="1"/>
          </p:cNvPicPr>
          <p:nvPr/>
        </p:nvPicPr>
        <p:blipFill>
          <a:blip r:embed="rId8"/>
          <a:stretch>
            <a:fillRect/>
          </a:stretch>
        </p:blipFill>
        <p:spPr>
          <a:xfrm>
            <a:off x="5832581" y="69771"/>
            <a:ext cx="342363" cy="228901"/>
          </a:xfrm>
          <a:prstGeom prst="rect">
            <a:avLst/>
          </a:prstGeom>
        </p:spPr>
      </p:pic>
      <p:sp>
        <p:nvSpPr>
          <p:cNvPr id="83" name="矩形 82"/>
          <p:cNvSpPr/>
          <p:nvPr/>
        </p:nvSpPr>
        <p:spPr>
          <a:xfrm>
            <a:off x="5757540" y="298673"/>
            <a:ext cx="492443" cy="184666"/>
          </a:xfrm>
          <a:prstGeom prst="rect">
            <a:avLst/>
          </a:prstGeom>
        </p:spPr>
        <p:txBody>
          <a:bodyPr wrap="none">
            <a:spAutoFit/>
          </a:bodyPr>
          <a:lstStyle/>
          <a:p>
            <a:r>
              <a:rPr lang="zh-CN" altLang="en-US" sz="600" dirty="0" smtClean="0">
                <a:solidFill>
                  <a:srgbClr val="AC0000"/>
                </a:solidFill>
              </a:rPr>
              <a:t>就业优势</a:t>
            </a:r>
            <a:endParaRPr lang="zh-CN" altLang="en-US" sz="600" dirty="0">
              <a:solidFill>
                <a:srgbClr val="AC0000"/>
              </a:solidFill>
            </a:endParaRPr>
          </a:p>
        </p:txBody>
      </p:sp>
      <p:pic>
        <p:nvPicPr>
          <p:cNvPr id="7" name="图片 6"/>
          <p:cNvPicPr>
            <a:picLocks noChangeAspect="1"/>
          </p:cNvPicPr>
          <p:nvPr/>
        </p:nvPicPr>
        <p:blipFill>
          <a:blip r:embed="rId9"/>
          <a:stretch>
            <a:fillRect/>
          </a:stretch>
        </p:blipFill>
        <p:spPr>
          <a:xfrm>
            <a:off x="2434600" y="5176093"/>
            <a:ext cx="2151610" cy="1800480"/>
          </a:xfrm>
          <a:prstGeom prst="rect">
            <a:avLst/>
          </a:prstGeom>
        </p:spPr>
      </p:pic>
      <p:pic>
        <p:nvPicPr>
          <p:cNvPr id="16" name="图片 15"/>
          <p:cNvPicPr>
            <a:picLocks noChangeAspect="1"/>
          </p:cNvPicPr>
          <p:nvPr/>
        </p:nvPicPr>
        <p:blipFill>
          <a:blip r:embed="rId10"/>
          <a:stretch>
            <a:fillRect/>
          </a:stretch>
        </p:blipFill>
        <p:spPr>
          <a:xfrm>
            <a:off x="1563165" y="12773311"/>
            <a:ext cx="3731075" cy="1810669"/>
          </a:xfrm>
          <a:prstGeom prst="rect">
            <a:avLst/>
          </a:prstGeom>
        </p:spPr>
      </p:pic>
      <p:pic>
        <p:nvPicPr>
          <p:cNvPr id="17" name="图片 16"/>
          <p:cNvPicPr>
            <a:picLocks noChangeAspect="1"/>
          </p:cNvPicPr>
          <p:nvPr/>
        </p:nvPicPr>
        <p:blipFill>
          <a:blip r:embed="rId11"/>
          <a:stretch>
            <a:fillRect/>
          </a:stretch>
        </p:blipFill>
        <p:spPr>
          <a:xfrm>
            <a:off x="63096" y="13275955"/>
            <a:ext cx="1289756" cy="848446"/>
          </a:xfrm>
          <a:prstGeom prst="rect">
            <a:avLst/>
          </a:prstGeom>
        </p:spPr>
      </p:pic>
      <p:cxnSp>
        <p:nvCxnSpPr>
          <p:cNvPr id="19" name="曲线连接符 18"/>
          <p:cNvCxnSpPr/>
          <p:nvPr/>
        </p:nvCxnSpPr>
        <p:spPr>
          <a:xfrm rot="10800000">
            <a:off x="740088" y="13216980"/>
            <a:ext cx="1225528" cy="192072"/>
          </a:xfrm>
          <a:prstGeom prst="curvedConnector4">
            <a:avLst>
              <a:gd name="adj1" fmla="val 927"/>
              <a:gd name="adj2" fmla="val 245915"/>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070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24507"/>
            <a:ext cx="6858000" cy="321087"/>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p:cNvSpPr txBox="1"/>
          <p:nvPr/>
        </p:nvSpPr>
        <p:spPr>
          <a:xfrm>
            <a:off x="0" y="546550"/>
            <a:ext cx="6858000" cy="276999"/>
          </a:xfrm>
          <a:prstGeom prst="rect">
            <a:avLst/>
          </a:prstGeom>
          <a:noFill/>
        </p:spPr>
        <p:txBody>
          <a:bodyPr wrap="square" rtlCol="0">
            <a:spAutoFit/>
          </a:bodyPr>
          <a:lstStyle/>
          <a:p>
            <a:pPr algn="ctr"/>
            <a:r>
              <a:rPr lang="zh-CN" altLang="en-US" sz="1200" b="1" dirty="0">
                <a:latin typeface="+mn-ea"/>
              </a:rPr>
              <a:t>首页</a:t>
            </a:r>
            <a:r>
              <a:rPr lang="en-US" altLang="zh-CN" sz="1200" b="1" dirty="0">
                <a:latin typeface="+mn-ea"/>
              </a:rPr>
              <a:t>    </a:t>
            </a:r>
            <a:r>
              <a:rPr lang="zh-CN" altLang="en-US" sz="1200" b="1" dirty="0">
                <a:latin typeface="+mn-ea"/>
              </a:rPr>
              <a:t>课程特色    教学模式    豪华师资    就业优势    </a:t>
            </a:r>
            <a:r>
              <a:rPr lang="zh-CN" altLang="en-US" sz="1200" b="1" dirty="0">
                <a:solidFill>
                  <a:srgbClr val="AC0000"/>
                </a:solidFill>
                <a:latin typeface="+mn-ea"/>
              </a:rPr>
              <a:t>网上报名    </a:t>
            </a:r>
            <a:r>
              <a:rPr lang="zh-CN" altLang="en-US" sz="1200" b="1" dirty="0">
                <a:latin typeface="+mn-ea"/>
              </a:rPr>
              <a:t>关于我们</a:t>
            </a:r>
          </a:p>
        </p:txBody>
      </p:sp>
      <p:cxnSp>
        <p:nvCxnSpPr>
          <p:cNvPr id="8" name="直接连接符 7"/>
          <p:cNvCxnSpPr/>
          <p:nvPr/>
        </p:nvCxnSpPr>
        <p:spPr>
          <a:xfrm>
            <a:off x="1933502" y="128484"/>
            <a:ext cx="0" cy="216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00346" y="105679"/>
            <a:ext cx="2163848" cy="261610"/>
          </a:xfrm>
          <a:prstGeom prst="rect">
            <a:avLst/>
          </a:prstGeom>
          <a:noFill/>
        </p:spPr>
        <p:txBody>
          <a:bodyPr wrap="square" rtlCol="0">
            <a:spAutoFit/>
          </a:bodyPr>
          <a:lstStyle/>
          <a:p>
            <a:r>
              <a:rPr lang="zh-CN" altLang="en-US" sz="1100" dirty="0"/>
              <a:t>“互联网</a:t>
            </a:r>
            <a:r>
              <a:rPr lang="en-US" altLang="zh-CN" sz="1100" dirty="0"/>
              <a:t>+</a:t>
            </a:r>
            <a:r>
              <a:rPr lang="zh-CN" altLang="en-US" sz="1100" dirty="0"/>
              <a:t>移动应用”创新班</a:t>
            </a:r>
            <a:endParaRPr lang="zh-CN" altLang="en-US" sz="1100" dirty="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970" y="33455"/>
            <a:ext cx="1430930" cy="388396"/>
          </a:xfrm>
          <a:prstGeom prst="rect">
            <a:avLst/>
          </a:prstGeom>
        </p:spPr>
      </p:pic>
      <p:sp>
        <p:nvSpPr>
          <p:cNvPr id="46" name="矩形 45"/>
          <p:cNvSpPr/>
          <p:nvPr/>
        </p:nvSpPr>
        <p:spPr>
          <a:xfrm>
            <a:off x="0" y="14862875"/>
            <a:ext cx="6858000" cy="2564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73" name="图片 72"/>
          <p:cNvPicPr>
            <a:picLocks noChangeAspect="1"/>
          </p:cNvPicPr>
          <p:nvPr/>
        </p:nvPicPr>
        <p:blipFill>
          <a:blip r:embed="rId3"/>
          <a:stretch>
            <a:fillRect/>
          </a:stretch>
        </p:blipFill>
        <p:spPr>
          <a:xfrm>
            <a:off x="4327485" y="55082"/>
            <a:ext cx="357396" cy="290384"/>
          </a:xfrm>
          <a:prstGeom prst="rect">
            <a:avLst/>
          </a:prstGeom>
        </p:spPr>
      </p:pic>
      <p:sp>
        <p:nvSpPr>
          <p:cNvPr id="74" name="矩形 73"/>
          <p:cNvSpPr/>
          <p:nvPr/>
        </p:nvSpPr>
        <p:spPr>
          <a:xfrm>
            <a:off x="4282027" y="298673"/>
            <a:ext cx="492443" cy="184666"/>
          </a:xfrm>
          <a:prstGeom prst="rect">
            <a:avLst/>
          </a:prstGeom>
        </p:spPr>
        <p:txBody>
          <a:bodyPr wrap="none">
            <a:spAutoFit/>
          </a:bodyPr>
          <a:lstStyle/>
          <a:p>
            <a:r>
              <a:rPr lang="zh-CN" altLang="en-US" sz="600" dirty="0" smtClean="0"/>
              <a:t>课程特色</a:t>
            </a:r>
            <a:endParaRPr lang="zh-CN" altLang="en-US" sz="600" dirty="0"/>
          </a:p>
        </p:txBody>
      </p:sp>
      <p:cxnSp>
        <p:nvCxnSpPr>
          <p:cNvPr id="75" name="直接连接符 74"/>
          <p:cNvCxnSpPr/>
          <p:nvPr/>
        </p:nvCxnSpPr>
        <p:spPr>
          <a:xfrm>
            <a:off x="4746444" y="174657"/>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6" name="图片 75"/>
          <p:cNvPicPr>
            <a:picLocks noChangeAspect="1"/>
          </p:cNvPicPr>
          <p:nvPr/>
        </p:nvPicPr>
        <p:blipFill>
          <a:blip r:embed="rId4"/>
          <a:stretch>
            <a:fillRect/>
          </a:stretch>
        </p:blipFill>
        <p:spPr>
          <a:xfrm>
            <a:off x="4854645" y="68700"/>
            <a:ext cx="366231" cy="310365"/>
          </a:xfrm>
          <a:prstGeom prst="rect">
            <a:avLst/>
          </a:prstGeom>
        </p:spPr>
      </p:pic>
      <p:sp>
        <p:nvSpPr>
          <p:cNvPr id="77" name="矩形 76"/>
          <p:cNvSpPr/>
          <p:nvPr/>
        </p:nvSpPr>
        <p:spPr>
          <a:xfrm>
            <a:off x="4784526" y="298673"/>
            <a:ext cx="492443" cy="184666"/>
          </a:xfrm>
          <a:prstGeom prst="rect">
            <a:avLst/>
          </a:prstGeom>
        </p:spPr>
        <p:txBody>
          <a:bodyPr wrap="none">
            <a:spAutoFit/>
          </a:bodyPr>
          <a:lstStyle/>
          <a:p>
            <a:r>
              <a:rPr lang="zh-CN" altLang="en-US" sz="600" dirty="0" smtClean="0"/>
              <a:t>教学模式</a:t>
            </a:r>
            <a:endParaRPr lang="zh-CN" altLang="en-US" sz="600" dirty="0"/>
          </a:p>
        </p:txBody>
      </p:sp>
      <p:cxnSp>
        <p:nvCxnSpPr>
          <p:cNvPr id="78" name="直接连接符 77"/>
          <p:cNvCxnSpPr/>
          <p:nvPr/>
        </p:nvCxnSpPr>
        <p:spPr>
          <a:xfrm>
            <a:off x="5278349"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9" name="图片 78"/>
          <p:cNvPicPr>
            <a:picLocks noChangeAspect="1"/>
          </p:cNvPicPr>
          <p:nvPr/>
        </p:nvPicPr>
        <p:blipFill>
          <a:blip r:embed="rId5"/>
          <a:stretch>
            <a:fillRect/>
          </a:stretch>
        </p:blipFill>
        <p:spPr>
          <a:xfrm>
            <a:off x="5385169" y="108159"/>
            <a:ext cx="292377" cy="240399"/>
          </a:xfrm>
          <a:prstGeom prst="rect">
            <a:avLst/>
          </a:prstGeom>
        </p:spPr>
      </p:pic>
      <p:sp>
        <p:nvSpPr>
          <p:cNvPr id="80" name="矩形 79"/>
          <p:cNvSpPr/>
          <p:nvPr/>
        </p:nvSpPr>
        <p:spPr>
          <a:xfrm>
            <a:off x="5276969" y="298673"/>
            <a:ext cx="492443" cy="184666"/>
          </a:xfrm>
          <a:prstGeom prst="rect">
            <a:avLst/>
          </a:prstGeom>
        </p:spPr>
        <p:txBody>
          <a:bodyPr wrap="none">
            <a:spAutoFit/>
          </a:bodyPr>
          <a:lstStyle/>
          <a:p>
            <a:r>
              <a:rPr lang="zh-CN" altLang="en-US" sz="600" dirty="0" smtClean="0"/>
              <a:t>豪华师资</a:t>
            </a:r>
            <a:endParaRPr lang="zh-CN" altLang="en-US" sz="600" dirty="0"/>
          </a:p>
        </p:txBody>
      </p:sp>
      <p:cxnSp>
        <p:nvCxnSpPr>
          <p:cNvPr id="81" name="直接连接符 80"/>
          <p:cNvCxnSpPr/>
          <p:nvPr/>
        </p:nvCxnSpPr>
        <p:spPr>
          <a:xfrm>
            <a:off x="5740715"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82" name="图片 81"/>
          <p:cNvPicPr>
            <a:picLocks noChangeAspect="1"/>
          </p:cNvPicPr>
          <p:nvPr/>
        </p:nvPicPr>
        <p:blipFill>
          <a:blip r:embed="rId6"/>
          <a:stretch>
            <a:fillRect/>
          </a:stretch>
        </p:blipFill>
        <p:spPr>
          <a:xfrm>
            <a:off x="5832581" y="69771"/>
            <a:ext cx="342363" cy="228901"/>
          </a:xfrm>
          <a:prstGeom prst="rect">
            <a:avLst/>
          </a:prstGeom>
        </p:spPr>
      </p:pic>
      <p:sp>
        <p:nvSpPr>
          <p:cNvPr id="83" name="矩形 82"/>
          <p:cNvSpPr/>
          <p:nvPr/>
        </p:nvSpPr>
        <p:spPr>
          <a:xfrm>
            <a:off x="5757540" y="298673"/>
            <a:ext cx="492443" cy="184666"/>
          </a:xfrm>
          <a:prstGeom prst="rect">
            <a:avLst/>
          </a:prstGeom>
        </p:spPr>
        <p:txBody>
          <a:bodyPr wrap="none">
            <a:spAutoFit/>
          </a:bodyPr>
          <a:lstStyle/>
          <a:p>
            <a:r>
              <a:rPr lang="zh-CN" altLang="en-US" sz="600" dirty="0" smtClean="0"/>
              <a:t>就业优势</a:t>
            </a:r>
            <a:endParaRPr lang="zh-CN" altLang="en-US" sz="600" dirty="0"/>
          </a:p>
        </p:txBody>
      </p:sp>
      <p:pic>
        <p:nvPicPr>
          <p:cNvPr id="13" name="图片 12"/>
          <p:cNvPicPr>
            <a:picLocks noChangeAspect="1"/>
          </p:cNvPicPr>
          <p:nvPr/>
        </p:nvPicPr>
        <p:blipFill>
          <a:blip r:embed="rId7"/>
          <a:stretch>
            <a:fillRect/>
          </a:stretch>
        </p:blipFill>
        <p:spPr>
          <a:xfrm>
            <a:off x="922560" y="1124629"/>
            <a:ext cx="5012880" cy="6619297"/>
          </a:xfrm>
          <a:prstGeom prst="rect">
            <a:avLst/>
          </a:prstGeom>
        </p:spPr>
      </p:pic>
    </p:spTree>
    <p:extLst>
      <p:ext uri="{BB962C8B-B14F-4D97-AF65-F5344CB8AC3E}">
        <p14:creationId xmlns:p14="http://schemas.microsoft.com/office/powerpoint/2010/main" val="373729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24507"/>
            <a:ext cx="6858000" cy="321087"/>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p:cNvSpPr txBox="1"/>
          <p:nvPr/>
        </p:nvSpPr>
        <p:spPr>
          <a:xfrm>
            <a:off x="0" y="546550"/>
            <a:ext cx="6858000" cy="276999"/>
          </a:xfrm>
          <a:prstGeom prst="rect">
            <a:avLst/>
          </a:prstGeom>
          <a:noFill/>
        </p:spPr>
        <p:txBody>
          <a:bodyPr wrap="square" rtlCol="0">
            <a:spAutoFit/>
          </a:bodyPr>
          <a:lstStyle/>
          <a:p>
            <a:pPr algn="ctr"/>
            <a:r>
              <a:rPr lang="zh-CN" altLang="en-US" sz="1200" b="1" dirty="0">
                <a:latin typeface="+mn-ea"/>
              </a:rPr>
              <a:t>首页</a:t>
            </a:r>
            <a:r>
              <a:rPr lang="en-US" altLang="zh-CN" sz="1200" b="1" dirty="0">
                <a:latin typeface="+mn-ea"/>
              </a:rPr>
              <a:t>    </a:t>
            </a:r>
            <a:r>
              <a:rPr lang="zh-CN" altLang="en-US" sz="1200" b="1" dirty="0">
                <a:latin typeface="+mn-ea"/>
              </a:rPr>
              <a:t>课程特色    教学模式    豪华师资    就业优势    网上报名    </a:t>
            </a:r>
            <a:r>
              <a:rPr lang="zh-CN" altLang="en-US" sz="1200" b="1" dirty="0">
                <a:solidFill>
                  <a:srgbClr val="AC0000"/>
                </a:solidFill>
                <a:latin typeface="+mn-ea"/>
              </a:rPr>
              <a:t>关于我们</a:t>
            </a:r>
          </a:p>
        </p:txBody>
      </p:sp>
      <p:cxnSp>
        <p:nvCxnSpPr>
          <p:cNvPr id="8" name="直接连接符 7"/>
          <p:cNvCxnSpPr/>
          <p:nvPr/>
        </p:nvCxnSpPr>
        <p:spPr>
          <a:xfrm>
            <a:off x="1933502" y="128484"/>
            <a:ext cx="0" cy="216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00346" y="105679"/>
            <a:ext cx="2163848" cy="261610"/>
          </a:xfrm>
          <a:prstGeom prst="rect">
            <a:avLst/>
          </a:prstGeom>
          <a:noFill/>
        </p:spPr>
        <p:txBody>
          <a:bodyPr wrap="square" rtlCol="0">
            <a:spAutoFit/>
          </a:bodyPr>
          <a:lstStyle/>
          <a:p>
            <a:r>
              <a:rPr lang="zh-CN" altLang="en-US" sz="1100" dirty="0"/>
              <a:t>“互联网</a:t>
            </a:r>
            <a:r>
              <a:rPr lang="en-US" altLang="zh-CN" sz="1100" dirty="0"/>
              <a:t>+</a:t>
            </a:r>
            <a:r>
              <a:rPr lang="zh-CN" altLang="en-US" sz="1100" dirty="0"/>
              <a:t>移动应用”创新班</a:t>
            </a:r>
            <a:endParaRPr lang="zh-CN" altLang="en-US" sz="1100" dirty="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970" y="33455"/>
            <a:ext cx="1430930" cy="388396"/>
          </a:xfrm>
          <a:prstGeom prst="rect">
            <a:avLst/>
          </a:prstGeom>
        </p:spPr>
      </p:pic>
      <p:sp>
        <p:nvSpPr>
          <p:cNvPr id="46" name="矩形 45"/>
          <p:cNvSpPr/>
          <p:nvPr/>
        </p:nvSpPr>
        <p:spPr>
          <a:xfrm>
            <a:off x="0" y="14862875"/>
            <a:ext cx="6858000" cy="2564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73" name="图片 72"/>
          <p:cNvPicPr>
            <a:picLocks noChangeAspect="1"/>
          </p:cNvPicPr>
          <p:nvPr/>
        </p:nvPicPr>
        <p:blipFill>
          <a:blip r:embed="rId3"/>
          <a:stretch>
            <a:fillRect/>
          </a:stretch>
        </p:blipFill>
        <p:spPr>
          <a:xfrm>
            <a:off x="4327485" y="55082"/>
            <a:ext cx="357396" cy="290384"/>
          </a:xfrm>
          <a:prstGeom prst="rect">
            <a:avLst/>
          </a:prstGeom>
        </p:spPr>
      </p:pic>
      <p:sp>
        <p:nvSpPr>
          <p:cNvPr id="74" name="矩形 73"/>
          <p:cNvSpPr/>
          <p:nvPr/>
        </p:nvSpPr>
        <p:spPr>
          <a:xfrm>
            <a:off x="4282027" y="298673"/>
            <a:ext cx="492443" cy="184666"/>
          </a:xfrm>
          <a:prstGeom prst="rect">
            <a:avLst/>
          </a:prstGeom>
        </p:spPr>
        <p:txBody>
          <a:bodyPr wrap="none">
            <a:spAutoFit/>
          </a:bodyPr>
          <a:lstStyle/>
          <a:p>
            <a:r>
              <a:rPr lang="zh-CN" altLang="en-US" sz="600" dirty="0" smtClean="0"/>
              <a:t>课程特色</a:t>
            </a:r>
            <a:endParaRPr lang="zh-CN" altLang="en-US" sz="600" dirty="0"/>
          </a:p>
        </p:txBody>
      </p:sp>
      <p:cxnSp>
        <p:nvCxnSpPr>
          <p:cNvPr id="75" name="直接连接符 74"/>
          <p:cNvCxnSpPr/>
          <p:nvPr/>
        </p:nvCxnSpPr>
        <p:spPr>
          <a:xfrm>
            <a:off x="4746444" y="174657"/>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6" name="图片 75"/>
          <p:cNvPicPr>
            <a:picLocks noChangeAspect="1"/>
          </p:cNvPicPr>
          <p:nvPr/>
        </p:nvPicPr>
        <p:blipFill>
          <a:blip r:embed="rId4"/>
          <a:stretch>
            <a:fillRect/>
          </a:stretch>
        </p:blipFill>
        <p:spPr>
          <a:xfrm>
            <a:off x="4854645" y="68700"/>
            <a:ext cx="366231" cy="310365"/>
          </a:xfrm>
          <a:prstGeom prst="rect">
            <a:avLst/>
          </a:prstGeom>
        </p:spPr>
      </p:pic>
      <p:sp>
        <p:nvSpPr>
          <p:cNvPr id="77" name="矩形 76"/>
          <p:cNvSpPr/>
          <p:nvPr/>
        </p:nvSpPr>
        <p:spPr>
          <a:xfrm>
            <a:off x="4784526" y="298673"/>
            <a:ext cx="492443" cy="184666"/>
          </a:xfrm>
          <a:prstGeom prst="rect">
            <a:avLst/>
          </a:prstGeom>
        </p:spPr>
        <p:txBody>
          <a:bodyPr wrap="none">
            <a:spAutoFit/>
          </a:bodyPr>
          <a:lstStyle/>
          <a:p>
            <a:r>
              <a:rPr lang="zh-CN" altLang="en-US" sz="600" dirty="0" smtClean="0"/>
              <a:t>教学模式</a:t>
            </a:r>
            <a:endParaRPr lang="zh-CN" altLang="en-US" sz="600" dirty="0"/>
          </a:p>
        </p:txBody>
      </p:sp>
      <p:cxnSp>
        <p:nvCxnSpPr>
          <p:cNvPr id="78" name="直接连接符 77"/>
          <p:cNvCxnSpPr/>
          <p:nvPr/>
        </p:nvCxnSpPr>
        <p:spPr>
          <a:xfrm>
            <a:off x="5278349"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9" name="图片 78"/>
          <p:cNvPicPr>
            <a:picLocks noChangeAspect="1"/>
          </p:cNvPicPr>
          <p:nvPr/>
        </p:nvPicPr>
        <p:blipFill>
          <a:blip r:embed="rId5"/>
          <a:stretch>
            <a:fillRect/>
          </a:stretch>
        </p:blipFill>
        <p:spPr>
          <a:xfrm>
            <a:off x="5385169" y="108159"/>
            <a:ext cx="292377" cy="240399"/>
          </a:xfrm>
          <a:prstGeom prst="rect">
            <a:avLst/>
          </a:prstGeom>
        </p:spPr>
      </p:pic>
      <p:sp>
        <p:nvSpPr>
          <p:cNvPr id="80" name="矩形 79"/>
          <p:cNvSpPr/>
          <p:nvPr/>
        </p:nvSpPr>
        <p:spPr>
          <a:xfrm>
            <a:off x="5276969" y="298673"/>
            <a:ext cx="492443" cy="184666"/>
          </a:xfrm>
          <a:prstGeom prst="rect">
            <a:avLst/>
          </a:prstGeom>
        </p:spPr>
        <p:txBody>
          <a:bodyPr wrap="none">
            <a:spAutoFit/>
          </a:bodyPr>
          <a:lstStyle/>
          <a:p>
            <a:r>
              <a:rPr lang="zh-CN" altLang="en-US" sz="600" dirty="0" smtClean="0"/>
              <a:t>豪华师资</a:t>
            </a:r>
            <a:endParaRPr lang="zh-CN" altLang="en-US" sz="600" dirty="0"/>
          </a:p>
        </p:txBody>
      </p:sp>
      <p:cxnSp>
        <p:nvCxnSpPr>
          <p:cNvPr id="81" name="直接连接符 80"/>
          <p:cNvCxnSpPr/>
          <p:nvPr/>
        </p:nvCxnSpPr>
        <p:spPr>
          <a:xfrm>
            <a:off x="5740715" y="182484"/>
            <a:ext cx="0" cy="1080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82" name="图片 81"/>
          <p:cNvPicPr>
            <a:picLocks noChangeAspect="1"/>
          </p:cNvPicPr>
          <p:nvPr/>
        </p:nvPicPr>
        <p:blipFill>
          <a:blip r:embed="rId6"/>
          <a:stretch>
            <a:fillRect/>
          </a:stretch>
        </p:blipFill>
        <p:spPr>
          <a:xfrm>
            <a:off x="5832581" y="69771"/>
            <a:ext cx="342363" cy="228901"/>
          </a:xfrm>
          <a:prstGeom prst="rect">
            <a:avLst/>
          </a:prstGeom>
        </p:spPr>
      </p:pic>
      <p:sp>
        <p:nvSpPr>
          <p:cNvPr id="83" name="矩形 82"/>
          <p:cNvSpPr/>
          <p:nvPr/>
        </p:nvSpPr>
        <p:spPr>
          <a:xfrm>
            <a:off x="5757540" y="298673"/>
            <a:ext cx="492443" cy="184666"/>
          </a:xfrm>
          <a:prstGeom prst="rect">
            <a:avLst/>
          </a:prstGeom>
        </p:spPr>
        <p:txBody>
          <a:bodyPr wrap="none">
            <a:spAutoFit/>
          </a:bodyPr>
          <a:lstStyle/>
          <a:p>
            <a:r>
              <a:rPr lang="zh-CN" altLang="en-US" sz="600" dirty="0" smtClean="0"/>
              <a:t>就业优势</a:t>
            </a:r>
            <a:endParaRPr lang="zh-CN" altLang="en-US" sz="600" dirty="0"/>
          </a:p>
        </p:txBody>
      </p:sp>
      <p:sp>
        <p:nvSpPr>
          <p:cNvPr id="20" name="Rectangle 1"/>
          <p:cNvSpPr>
            <a:spLocks noChangeArrowheads="1"/>
          </p:cNvSpPr>
          <p:nvPr/>
        </p:nvSpPr>
        <p:spPr bwMode="auto">
          <a:xfrm>
            <a:off x="789767" y="1116594"/>
            <a:ext cx="516519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406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06400" defTabSz="914400" eaLnBrk="0" fontAlgn="base" latinLnBrk="0" hangingPunct="0">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创新班网站：</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http://cxb.hunau.edu.cn/</a:t>
            </a:r>
            <a:endParaRPr kumimoji="0" lang="en-US" altLang="zh-CN" sz="1100" b="0" i="0" u="none" strike="noStrike" kern="0" cap="none" spc="0" normalizeH="0" baseline="0" noProof="0" dirty="0" smtClean="0">
              <a:ln>
                <a:noFill/>
              </a:ln>
              <a:solidFill>
                <a:prstClr val="black"/>
              </a:solidFill>
              <a:effectLst/>
              <a:uLnTx/>
              <a:uFillTx/>
              <a:latin typeface="Arial" panose="020B0604020202020204" pitchFamily="34" charset="0"/>
            </a:endParaRPr>
          </a:p>
          <a:p>
            <a:pPr marL="0" marR="0" lvl="0" indent="406400" defTabSz="914400" eaLnBrk="0" fontAlgn="base" latinLnBrk="0" hangingPunct="0">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咨询地点：第六教学楼</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212</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室</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/209</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室</a:t>
            </a:r>
            <a:endParaRPr kumimoji="0" lang="zh-CN" altLang="en-US" sz="1100" b="0" i="0" u="none" strike="noStrike" kern="0" cap="none" spc="0" normalizeH="0" baseline="0" noProof="0" dirty="0" smtClean="0">
              <a:ln>
                <a:noFill/>
              </a:ln>
              <a:solidFill>
                <a:prstClr val="black"/>
              </a:solidFill>
              <a:effectLst/>
              <a:uLnTx/>
              <a:uFillTx/>
              <a:latin typeface="Arial" panose="020B0604020202020204" pitchFamily="34" charset="0"/>
            </a:endParaRPr>
          </a:p>
          <a:p>
            <a:pPr marL="0" marR="0" lvl="0" indent="406400" defTabSz="914400" eaLnBrk="0" fontAlgn="base" latinLnBrk="0" hangingPunct="0">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邮    箱： </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xxxycxb@qq.com</a:t>
            </a:r>
            <a:endParaRPr kumimoji="0" lang="en-US" altLang="zh-CN" sz="1100" b="0" i="0" u="none" strike="noStrike" kern="0" cap="none" spc="0" normalizeH="0" baseline="0" noProof="0" dirty="0" smtClean="0">
              <a:ln>
                <a:noFill/>
              </a:ln>
              <a:solidFill>
                <a:prstClr val="black"/>
              </a:solidFill>
              <a:effectLst/>
              <a:uLnTx/>
              <a:uFillTx/>
              <a:latin typeface="Arial" panose="020B0604020202020204" pitchFamily="34" charset="0"/>
            </a:endParaRPr>
          </a:p>
          <a:p>
            <a:pPr marL="0" marR="0" lvl="0" indent="406400" defTabSz="914400" eaLnBrk="0" fontAlgn="base" latinLnBrk="0" hangingPunct="0">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咨询电话：</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0731-84617994    13875965498 </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（丁老师）</a:t>
            </a:r>
            <a:endParaRPr kumimoji="0" lang="zh-CN" altLang="en-US" sz="1100" b="0" i="0" u="none" strike="noStrike" kern="0" cap="none" spc="0" normalizeH="0" baseline="0" noProof="0" dirty="0" smtClean="0">
              <a:ln>
                <a:noFill/>
              </a:ln>
              <a:solidFill>
                <a:prstClr val="black"/>
              </a:solidFill>
              <a:effectLst/>
              <a:uLnTx/>
              <a:uFillTx/>
              <a:latin typeface="Arial" panose="020B0604020202020204" pitchFamily="34" charset="0"/>
            </a:endParaRPr>
          </a:p>
          <a:p>
            <a:pPr marL="0" marR="0" lvl="0" indent="40640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84618148    13974893577</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（谭老师）</a:t>
            </a:r>
            <a:endParaRPr kumimoji="0" lang="zh-CN" altLang="en-US" sz="1100" b="0" i="0" u="none" strike="noStrike" kern="0" cap="none" spc="0" normalizeH="0" baseline="0" noProof="0" dirty="0" smtClean="0">
              <a:ln>
                <a:noFill/>
              </a:ln>
              <a:solidFill>
                <a:prstClr val="black"/>
              </a:solidFill>
              <a:effectLst/>
              <a:uLnTx/>
              <a:uFillTx/>
              <a:latin typeface="Arial" panose="020B0604020202020204" pitchFamily="34" charset="0"/>
            </a:endParaRPr>
          </a:p>
          <a:p>
            <a:pPr marL="0" marR="0" lvl="0" indent="40640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84673652    13739079973</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（李老师）</a:t>
            </a:r>
            <a:endParaRPr kumimoji="0" lang="zh-CN" altLang="en-US" sz="1100" b="0" i="0" u="none" strike="noStrike" kern="0" cap="none" spc="0" normalizeH="0" baseline="0" noProof="0" dirty="0" smtClean="0">
              <a:ln>
                <a:noFill/>
              </a:ln>
              <a:solidFill>
                <a:prstClr val="black"/>
              </a:solidFill>
              <a:effectLst/>
              <a:uLnTx/>
              <a:uFillTx/>
              <a:latin typeface="Arial" panose="020B0604020202020204" pitchFamily="34" charset="0"/>
            </a:endParaRPr>
          </a:p>
          <a:p>
            <a:pPr marL="0" marR="0" lvl="0" indent="40640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84617664    13507479020</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（李老师）</a:t>
            </a:r>
            <a:endParaRPr kumimoji="0" lang="zh-CN" altLang="en-US" sz="1100" b="0" i="0" u="none" strike="noStrike" kern="0" cap="none" spc="0" normalizeH="0" baseline="0" noProof="0" dirty="0" smtClean="0">
              <a:ln>
                <a:noFill/>
              </a:ln>
              <a:solidFill>
                <a:prstClr val="black"/>
              </a:solidFill>
              <a:effectLst/>
              <a:uLnTx/>
              <a:uFillTx/>
              <a:latin typeface="Arial" panose="020B0604020202020204" pitchFamily="34" charset="0"/>
            </a:endParaRPr>
          </a:p>
          <a:p>
            <a:pPr marL="0" marR="0" lvl="0" indent="406400" defTabSz="914400"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222222"/>
                </a:solidFill>
                <a:effectLst/>
                <a:uLnTx/>
                <a:uFillTx/>
                <a:latin typeface="微软雅黑" panose="020B0503020204020204" pitchFamily="34" charset="-122"/>
                <a:ea typeface="微软雅黑" panose="020B0503020204020204" pitchFamily="34" charset="-122"/>
              </a:rPr>
              <a:t> </a:t>
            </a:r>
            <a:endParaRPr kumimoji="0" lang="en-US" altLang="zh-CN" sz="1000" b="0" i="0" u="none" strike="noStrike" kern="0" cap="none" spc="0" normalizeH="0" baseline="0" noProof="0" dirty="0" smtClean="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defTabSz="914400" eaLnBrk="0" fontAlgn="base" latinLnBrk="0" hangingPunct="0">
              <a:lnSpc>
                <a:spcPct val="100000"/>
              </a:lnSpc>
              <a:spcBef>
                <a:spcPct val="0"/>
              </a:spcBef>
              <a:spcAft>
                <a:spcPct val="0"/>
              </a:spcAft>
              <a:buClrTx/>
              <a:buSzTx/>
              <a:buFontTx/>
              <a:buNone/>
              <a:tabLst/>
              <a:defRPr/>
            </a:pPr>
            <a:endParaRPr kumimoji="0" lang="en-US" altLang="zh-CN" sz="1000" b="0" i="0" u="none" strike="noStrike" kern="0" cap="none" spc="0" normalizeH="0" baseline="0" noProof="0" dirty="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defTabSz="914400" eaLnBrk="0" fontAlgn="base" latinLnBrk="0" hangingPunct="0">
              <a:lnSpc>
                <a:spcPct val="100000"/>
              </a:lnSpc>
              <a:spcBef>
                <a:spcPct val="0"/>
              </a:spcBef>
              <a:spcAft>
                <a:spcPct val="0"/>
              </a:spcAft>
              <a:buClrTx/>
              <a:buSzTx/>
              <a:buFontTx/>
              <a:buNone/>
              <a:tabLst/>
              <a:defRPr/>
            </a:pPr>
            <a:endParaRPr kumimoji="0" lang="en-US" altLang="zh-CN" sz="1000" b="0" i="0" u="none" strike="noStrike" kern="0" cap="none" spc="0" normalizeH="0" baseline="0" noProof="0" dirty="0" smtClean="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defTabSz="914400" eaLnBrk="0" fontAlgn="base" latinLnBrk="0" hangingPunct="0">
              <a:lnSpc>
                <a:spcPct val="100000"/>
              </a:lnSpc>
              <a:spcBef>
                <a:spcPct val="0"/>
              </a:spcBef>
              <a:spcAft>
                <a:spcPct val="0"/>
              </a:spcAft>
              <a:buClrTx/>
              <a:buSzTx/>
              <a:buFontTx/>
              <a:buNone/>
              <a:tabLst/>
              <a:defRPr/>
            </a:pPr>
            <a:endParaRPr kumimoji="0" lang="en-US" altLang="zh-CN" sz="1000" b="0" i="0" u="none" strike="noStrike" kern="0" cap="none" spc="0" normalizeH="0" baseline="0" noProof="0" dirty="0" smtClean="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defTabSz="914400" eaLnBrk="0" fontAlgn="base" latinLnBrk="0" hangingPunct="0">
              <a:lnSpc>
                <a:spcPct val="100000"/>
              </a:lnSpc>
              <a:spcBef>
                <a:spcPct val="0"/>
              </a:spcBef>
              <a:spcAft>
                <a:spcPct val="0"/>
              </a:spcAft>
              <a:buClrTx/>
              <a:buSzTx/>
              <a:buFontTx/>
              <a:buNone/>
              <a:tabLst/>
              <a:defRPr/>
            </a:pPr>
            <a:endParaRPr kumimoji="0" lang="en-US" altLang="zh-CN" sz="1000" b="0" i="0" u="none" strike="noStrike" kern="0" cap="none" spc="0" normalizeH="0" baseline="0" noProof="0" dirty="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defTabSz="914400" eaLnBrk="0" fontAlgn="base" latinLnBrk="0" hangingPunct="0">
              <a:lnSpc>
                <a:spcPct val="100000"/>
              </a:lnSpc>
              <a:spcBef>
                <a:spcPct val="0"/>
              </a:spcBef>
              <a:spcAft>
                <a:spcPct val="0"/>
              </a:spcAft>
              <a:buClrTx/>
              <a:buSzTx/>
              <a:buFontTx/>
              <a:buNone/>
              <a:tabLst/>
              <a:defRPr/>
            </a:pPr>
            <a:endParaRPr kumimoji="0" lang="en-US" altLang="zh-CN" sz="1000" b="0" i="0" u="none" strike="noStrike" kern="0" cap="none" spc="0" normalizeH="0" baseline="0" noProof="0" dirty="0" smtClean="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defTabSz="914400" eaLnBrk="0" fontAlgn="base" latinLnBrk="0" hangingPunct="0">
              <a:lnSpc>
                <a:spcPct val="100000"/>
              </a:lnSpc>
              <a:spcBef>
                <a:spcPct val="0"/>
              </a:spcBef>
              <a:spcAft>
                <a:spcPct val="0"/>
              </a:spcAft>
              <a:buClrTx/>
              <a:buSzTx/>
              <a:buFontTx/>
              <a:buNone/>
              <a:tabLst/>
              <a:defRPr/>
            </a:pPr>
            <a:endParaRPr kumimoji="0" lang="en-US" altLang="zh-CN" sz="1000" b="0" i="0" u="none" strike="noStrike" kern="0" cap="none" spc="0" normalizeH="0" baseline="0" noProof="0" dirty="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defTabSz="914400" eaLnBrk="0" fontAlgn="base" latinLnBrk="0" hangingPunct="0">
              <a:lnSpc>
                <a:spcPct val="100000"/>
              </a:lnSpc>
              <a:spcBef>
                <a:spcPct val="0"/>
              </a:spcBef>
              <a:spcAft>
                <a:spcPct val="0"/>
              </a:spcAft>
              <a:buClrTx/>
              <a:buSzTx/>
              <a:buFontTx/>
              <a:buNone/>
              <a:tabLst/>
              <a:defRPr/>
            </a:pPr>
            <a:endParaRPr kumimoji="0" lang="en-US" altLang="zh-CN" sz="1000" b="0" i="0" u="none" strike="noStrike" kern="0" cap="none" spc="0" normalizeH="0" baseline="0" noProof="0" dirty="0" smtClean="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defTabSz="914400" eaLnBrk="0" fontAlgn="base" latinLnBrk="0" hangingPunct="0">
              <a:lnSpc>
                <a:spcPct val="100000"/>
              </a:lnSpc>
              <a:spcBef>
                <a:spcPct val="0"/>
              </a:spcBef>
              <a:spcAft>
                <a:spcPct val="0"/>
              </a:spcAft>
              <a:buClrTx/>
              <a:buSzTx/>
              <a:buFontTx/>
              <a:buNone/>
              <a:tabLst/>
              <a:defRPr/>
            </a:pPr>
            <a:endParaRPr kumimoji="0" lang="en-US" altLang="zh-CN" sz="1000" b="0" i="0" u="none" strike="noStrike" kern="0" cap="none" spc="0" normalizeH="0" baseline="0" noProof="0" dirty="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defTabSz="914400" eaLnBrk="0" fontAlgn="base" latinLnBrk="0" hangingPunct="0">
              <a:lnSpc>
                <a:spcPct val="100000"/>
              </a:lnSpc>
              <a:spcBef>
                <a:spcPct val="0"/>
              </a:spcBef>
              <a:spcAft>
                <a:spcPct val="0"/>
              </a:spcAft>
              <a:buClrTx/>
              <a:buSzTx/>
              <a:buFontTx/>
              <a:buNone/>
              <a:tabLst/>
              <a:defRPr/>
            </a:pPr>
            <a:endParaRPr kumimoji="0" lang="en-US" altLang="zh-CN" sz="1000" b="0" i="0" u="none" strike="noStrike" kern="0" cap="none" spc="0" normalizeH="0" baseline="0" noProof="0" dirty="0" smtClean="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defTabSz="914400" eaLnBrk="0" fontAlgn="base" latinLnBrk="0" hangingPunct="0">
              <a:lnSpc>
                <a:spcPct val="100000"/>
              </a:lnSpc>
              <a:spcBef>
                <a:spcPct val="0"/>
              </a:spcBef>
              <a:spcAft>
                <a:spcPct val="0"/>
              </a:spcAft>
              <a:buClrTx/>
              <a:buSzTx/>
              <a:buFontTx/>
              <a:buNone/>
              <a:tabLst/>
              <a:defRPr/>
            </a:pPr>
            <a:endParaRPr kumimoji="0" lang="en-US" altLang="zh-CN" sz="1000" b="0" i="0" u="none" strike="noStrike" kern="0" cap="none" spc="0" normalizeH="0" baseline="0" noProof="0" dirty="0" smtClean="0">
              <a:ln>
                <a:noFill/>
              </a:ln>
              <a:solidFill>
                <a:srgbClr val="222222"/>
              </a:solidFill>
              <a:effectLst/>
              <a:uLnTx/>
              <a:uFillTx/>
              <a:latin typeface="微软雅黑" panose="020B0503020204020204" pitchFamily="34" charset="-122"/>
              <a:ea typeface="微软雅黑" panose="020B0503020204020204" pitchFamily="34" charset="-122"/>
            </a:endParaRPr>
          </a:p>
          <a:p>
            <a:pPr marL="0" marR="0" lvl="0" indent="406400" algn="ctr" defTabSz="914400" eaLnBrk="0" fontAlgn="base" latinLnBrk="0" hangingPunct="0">
              <a:lnSpc>
                <a:spcPct val="100000"/>
              </a:lnSpc>
              <a:spcBef>
                <a:spcPct val="0"/>
              </a:spcBef>
              <a:spcAft>
                <a:spcPct val="0"/>
              </a:spcAft>
              <a:buClrTx/>
              <a:buSzTx/>
              <a:buFontTx/>
              <a:buNone/>
              <a:tabLst/>
              <a:defRPr/>
            </a:pPr>
            <a:endParaRPr kumimoji="0" lang="zh-CN" altLang="en-US" sz="1100" b="0" i="0" u="none" strike="noStrike" kern="0" cap="none" spc="0" normalizeH="0" baseline="0" noProof="0" dirty="0" smtClean="0">
              <a:ln>
                <a:noFill/>
              </a:ln>
              <a:solidFill>
                <a:prstClr val="black"/>
              </a:solidFill>
              <a:effectLst/>
              <a:uLnTx/>
              <a:uFillTx/>
              <a:latin typeface="Arial" panose="020B0604020202020204" pitchFamily="34" charset="0"/>
            </a:endParaRPr>
          </a:p>
          <a:p>
            <a:pPr marL="0" marR="0" lvl="0" indent="406400" defTabSz="914400" eaLnBrk="0" fontAlgn="base" latinLnBrk="0" hangingPunct="0">
              <a:lnSpc>
                <a:spcPct val="100000"/>
              </a:lnSpc>
              <a:spcBef>
                <a:spcPct val="0"/>
              </a:spcBef>
              <a:spcAft>
                <a:spcPct val="0"/>
              </a:spcAft>
              <a:buClrTx/>
              <a:buSzTx/>
              <a:buFontTx/>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湘农信息微信公众号</a:t>
            </a:r>
            <a:endParaRPr kumimoji="0" lang="zh-CN" altLang="en-US" sz="1100" b="0" i="0" u="none" strike="noStrike" kern="0" cap="none" spc="0" normalizeH="0" baseline="0" noProof="0" dirty="0" smtClean="0">
              <a:ln>
                <a:noFill/>
              </a:ln>
              <a:solidFill>
                <a:prstClr val="black"/>
              </a:solidFill>
              <a:effectLst/>
              <a:uLnTx/>
              <a:uFillTx/>
              <a:latin typeface="Arial" panose="020B0604020202020204" pitchFamily="34" charset="0"/>
            </a:endParaRPr>
          </a:p>
          <a:p>
            <a:pPr marL="0" marR="0" lvl="0" indent="406400" defTabSz="914400" eaLnBrk="0" fontAlgn="base" latinLnBrk="0" hangingPunct="0">
              <a:lnSpc>
                <a:spcPct val="100000"/>
              </a:lnSpc>
              <a:spcBef>
                <a:spcPct val="0"/>
              </a:spcBef>
              <a:spcAft>
                <a:spcPct val="0"/>
              </a:spcAft>
              <a:buClrTx/>
              <a:buSzTx/>
              <a:buFontTx/>
              <a:buNone/>
              <a:tabLst/>
              <a:defRPr/>
            </a:pPr>
            <a:r>
              <a:rPr kumimoji="0" lang="zh-CN" altLang="en-US" sz="10500" b="0" i="0" u="none" strike="noStrike" kern="0" cap="none" spc="0" normalizeH="0" baseline="0" noProof="0" dirty="0" smtClean="0">
                <a:ln>
                  <a:noFill/>
                </a:ln>
                <a:solidFill>
                  <a:srgbClr val="222222"/>
                </a:solidFill>
                <a:effectLst/>
                <a:uLnTx/>
                <a:uFillTx/>
                <a:latin typeface="微软雅黑" panose="020B0503020204020204" pitchFamily="34" charset="-122"/>
                <a:ea typeface="微软雅黑" panose="020B0503020204020204" pitchFamily="34" charset="-122"/>
              </a:rPr>
              <a:t> </a:t>
            </a:r>
          </a:p>
        </p:txBody>
      </p:sp>
      <p:pic>
        <p:nvPicPr>
          <p:cNvPr id="21" name="Picture 2" descr="http://cxb.hunau.edu.cn/lxwm/201607/W02016072838668942763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7319" y="2855940"/>
            <a:ext cx="16668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196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TotalTime>
  <Words>1046</Words>
  <Application>Microsoft Office PowerPoint</Application>
  <PresentationFormat>自定义</PresentationFormat>
  <Paragraphs>144</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黑体</vt:lpstr>
      <vt:lpstr>楷体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dreamsummit</cp:lastModifiedBy>
  <cp:revision>27</cp:revision>
  <dcterms:created xsi:type="dcterms:W3CDTF">2017-05-18T02:43:02Z</dcterms:created>
  <dcterms:modified xsi:type="dcterms:W3CDTF">2017-05-18T12:47:56Z</dcterms:modified>
</cp:coreProperties>
</file>