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p:sldMasterIdLst>
    <p:sldMasterId id="2147483657" r:id="rId4"/>
  </p:sldMasterIdLst>
  <p:notesMasterIdLst>
    <p:notesMasterId r:id="rId40"/>
  </p:notesMasterIdLst>
  <p:handoutMasterIdLst>
    <p:handoutMasterId r:id="rId41"/>
  </p:handoutMasterIdLst>
  <p:sldIdLst>
    <p:sldId id="306" r:id="rId5"/>
    <p:sldId id="284" r:id="rId6"/>
    <p:sldId id="310" r:id="rId7"/>
    <p:sldId id="286" r:id="rId8"/>
    <p:sldId id="285" r:id="rId9"/>
    <p:sldId id="311" r:id="rId10"/>
    <p:sldId id="313" r:id="rId11"/>
    <p:sldId id="342" r:id="rId12"/>
    <p:sldId id="341" r:id="rId13"/>
    <p:sldId id="318" r:id="rId14"/>
    <p:sldId id="334" r:id="rId15"/>
    <p:sldId id="330" r:id="rId16"/>
    <p:sldId id="335" r:id="rId17"/>
    <p:sldId id="331" r:id="rId18"/>
    <p:sldId id="326" r:id="rId19"/>
    <p:sldId id="337" r:id="rId20"/>
    <p:sldId id="323" r:id="rId21"/>
    <p:sldId id="343" r:id="rId22"/>
    <p:sldId id="345" r:id="rId23"/>
    <p:sldId id="338" r:id="rId24"/>
    <p:sldId id="339" r:id="rId25"/>
    <p:sldId id="275" r:id="rId26"/>
    <p:sldId id="329" r:id="rId27"/>
    <p:sldId id="283" r:id="rId28"/>
    <p:sldId id="312" r:id="rId29"/>
    <p:sldId id="320" r:id="rId30"/>
    <p:sldId id="321" r:id="rId31"/>
    <p:sldId id="314" r:id="rId32"/>
    <p:sldId id="316" r:id="rId33"/>
    <p:sldId id="315" r:id="rId34"/>
    <p:sldId id="317" r:id="rId35"/>
    <p:sldId id="319" r:id="rId36"/>
    <p:sldId id="327" r:id="rId37"/>
    <p:sldId id="344" r:id="rId38"/>
    <p:sldId id="322" r:id="rId39"/>
  </p:sldIdLst>
  <p:sldSz cx="12192000" cy="6858000"/>
  <p:notesSz cx="7023100" cy="9309100"/>
  <p:embeddedFontLst>
    <p:embeddedFont>
      <p:font typeface="Arial Narrow" panose="020B0606020202030204"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Lst>
  <p:defaultTex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384" userDrawn="1">
          <p15:clr>
            <a:srgbClr val="A4A3A4"/>
          </p15:clr>
        </p15:guide>
      </p15:sldGuideLst>
    </p:ext>
    <p:ext uri="{2D200454-40CA-4A62-9FC3-DE9A4176ACB9}">
      <p15:notesGuideLst xmlns:p15="http://schemas.microsoft.com/office/powerpoint/2012/main">
        <p15:guide id="1" orient="horz" pos="5404"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FFFF99"/>
    <a:srgbClr val="FFFF00"/>
    <a:srgbClr val="FF9B03"/>
    <a:srgbClr val="00DFCA"/>
    <a:srgbClr val="FFA27C"/>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0406" autoAdjust="0"/>
  </p:normalViewPr>
  <p:slideViewPr>
    <p:cSldViewPr snapToGrid="0" showGuides="1">
      <p:cViewPr varScale="1">
        <p:scale>
          <a:sx n="83" d="100"/>
          <a:sy n="83" d="100"/>
        </p:scale>
        <p:origin x="1122" y="72"/>
      </p:cViewPr>
      <p:guideLst>
        <p:guide orient="horz" pos="1056"/>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4" d="100"/>
          <a:sy n="84" d="100"/>
        </p:scale>
        <p:origin x="3870" y="90"/>
      </p:cViewPr>
      <p:guideLst>
        <p:guide orient="horz" pos="5404"/>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3" name="Group 141"/>
          <p:cNvGrpSpPr>
            <a:grpSpLocks/>
          </p:cNvGrpSpPr>
          <p:nvPr/>
        </p:nvGrpSpPr>
        <p:grpSpPr bwMode="auto">
          <a:xfrm>
            <a:off x="432847" y="825013"/>
            <a:ext cx="6158930" cy="7654458"/>
            <a:chOff x="228" y="519"/>
            <a:chExt cx="3860" cy="4733"/>
          </a:xfrm>
        </p:grpSpPr>
        <p:sp>
          <p:nvSpPr>
            <p:cNvPr id="3214" name="Rectangle 142"/>
            <p:cNvSpPr>
              <a:spLocks noChangeArrowheads="1"/>
            </p:cNvSpPr>
            <p:nvPr/>
          </p:nvSpPr>
          <p:spPr bwMode="auto">
            <a:xfrm>
              <a:off x="228" y="519"/>
              <a:ext cx="3860" cy="4733"/>
            </a:xfrm>
            <a:prstGeom prst="rect">
              <a:avLst/>
            </a:prstGeom>
            <a:noFill/>
            <a:ln w="25400">
              <a:solidFill>
                <a:schemeClr val="tx1"/>
              </a:solidFill>
              <a:miter lim="800000"/>
              <a:headEnd/>
              <a:tailEnd/>
            </a:ln>
            <a:effectLst/>
          </p:spPr>
          <p:txBody>
            <a:bodyPr wrap="none" anchor="ctr"/>
            <a:lstStyle/>
            <a:p>
              <a:endParaRPr lang="en-US" dirty="0"/>
            </a:p>
          </p:txBody>
        </p:sp>
        <p:sp>
          <p:nvSpPr>
            <p:cNvPr id="3215" name="Line 143"/>
            <p:cNvSpPr>
              <a:spLocks noChangeShapeType="1"/>
            </p:cNvSpPr>
            <p:nvPr/>
          </p:nvSpPr>
          <p:spPr bwMode="auto">
            <a:xfrm flipH="1">
              <a:off x="2160" y="522"/>
              <a:ext cx="2" cy="4722"/>
            </a:xfrm>
            <a:prstGeom prst="line">
              <a:avLst/>
            </a:prstGeom>
            <a:noFill/>
            <a:ln w="25400">
              <a:solidFill>
                <a:schemeClr val="tx1"/>
              </a:solidFill>
              <a:round/>
              <a:headEnd/>
              <a:tailEnd/>
            </a:ln>
            <a:effectLst/>
          </p:spPr>
          <p:txBody>
            <a:bodyPr wrap="none" anchor="ctr"/>
            <a:lstStyle/>
            <a:p>
              <a:endParaRPr lang="en-US" dirty="0"/>
            </a:p>
          </p:txBody>
        </p:sp>
      </p:grpSp>
      <p:sp>
        <p:nvSpPr>
          <p:cNvPr id="3218" name="Rectangle 146"/>
          <p:cNvSpPr>
            <a:spLocks noChangeArrowheads="1"/>
          </p:cNvSpPr>
          <p:nvPr/>
        </p:nvSpPr>
        <p:spPr bwMode="auto">
          <a:xfrm>
            <a:off x="414558" y="8534882"/>
            <a:ext cx="6201605" cy="243977"/>
          </a:xfrm>
          <a:prstGeom prst="rect">
            <a:avLst/>
          </a:prstGeom>
          <a:noFill/>
          <a:ln w="12700">
            <a:noFill/>
            <a:miter lim="800000"/>
            <a:headEnd/>
            <a:tailEnd/>
          </a:ln>
          <a:effectLst/>
        </p:spPr>
        <p:txBody>
          <a:bodyPr lIns="0" tIns="44511" rIns="90611" bIns="44511">
            <a:spAutoFit/>
          </a:bodyPr>
          <a:lstStyle/>
          <a:p>
            <a:pPr indent="61300" defTabSz="914895">
              <a:spcBef>
                <a:spcPts val="0"/>
              </a:spcBef>
              <a:tabLst>
                <a:tab pos="6123816" algn="r"/>
              </a:tabLst>
            </a:pPr>
            <a:r>
              <a:rPr lang="en-US" sz="1000" b="0" dirty="0">
                <a:solidFill>
                  <a:schemeClr val="tx1"/>
                </a:solidFill>
              </a:rPr>
              <a:t>Study Guide • USAF Weapons School • Aug 22	page </a:t>
            </a:r>
            <a:fld id="{B1692CF7-9DCA-42C4-AA69-832C3D5AB963}" type="slidenum">
              <a:rPr lang="en-US" sz="1000" b="0">
                <a:solidFill>
                  <a:schemeClr val="tx1"/>
                </a:solidFill>
              </a:rPr>
              <a:pPr indent="61300" defTabSz="914895">
                <a:spcBef>
                  <a:spcPts val="0"/>
                </a:spcBef>
                <a:tabLst>
                  <a:tab pos="6123816" algn="r"/>
                </a:tabLst>
              </a:pPr>
              <a:t>‹#›</a:t>
            </a:fld>
            <a:r>
              <a:rPr lang="en-US" sz="1000" b="0" dirty="0">
                <a:solidFill>
                  <a:schemeClr val="tx1"/>
                </a:solidFill>
              </a:rPr>
              <a:t> of 11</a:t>
            </a:r>
          </a:p>
        </p:txBody>
      </p:sp>
      <p:sp>
        <p:nvSpPr>
          <p:cNvPr id="8" name="Rectangle 139"/>
          <p:cNvSpPr>
            <a:spLocks noChangeArrowheads="1"/>
          </p:cNvSpPr>
          <p:nvPr/>
        </p:nvSpPr>
        <p:spPr bwMode="auto">
          <a:xfrm>
            <a:off x="404265" y="231999"/>
            <a:ext cx="6206665" cy="610570"/>
          </a:xfrm>
          <a:prstGeom prst="rect">
            <a:avLst/>
          </a:prstGeom>
          <a:noFill/>
          <a:ln w="28575">
            <a:solidFill>
              <a:schemeClr val="bg1">
                <a:lumMod val="65000"/>
                <a:alpha val="50000"/>
              </a:schemeClr>
            </a:solidFill>
            <a:miter lim="800000"/>
            <a:headEnd/>
            <a:tailEnd/>
          </a:ln>
          <a:effectLst/>
        </p:spPr>
        <p:txBody>
          <a:bodyPr wrap="square" lIns="87340" tIns="42904" rIns="87340" bIns="42904">
            <a:spAutoFit/>
          </a:bodyPr>
          <a:lstStyle/>
          <a:p>
            <a:pPr algn="ctr" defTabSz="881868">
              <a:spcBef>
                <a:spcPts val="0"/>
              </a:spcBef>
            </a:pPr>
            <a:r>
              <a:rPr lang="en-US" sz="1700" dirty="0">
                <a:solidFill>
                  <a:srgbClr val="00B050"/>
                </a:solidFill>
              </a:rPr>
              <a:t>UNCLASSIFIED</a:t>
            </a:r>
          </a:p>
          <a:p>
            <a:pPr algn="ctr" defTabSz="881868">
              <a:spcBef>
                <a:spcPts val="0"/>
              </a:spcBef>
            </a:pPr>
            <a:r>
              <a:rPr lang="en-US" sz="1700" dirty="0">
                <a:solidFill>
                  <a:schemeClr val="tx1"/>
                </a:solidFill>
              </a:rPr>
              <a:t>Credential Harvesting via DPAPI</a:t>
            </a:r>
            <a:endParaRPr lang="en-US" sz="1700" i="1" dirty="0">
              <a:solidFill>
                <a:schemeClr val="tx1"/>
              </a:solidFill>
            </a:endParaRPr>
          </a:p>
        </p:txBody>
      </p:sp>
      <p:sp>
        <p:nvSpPr>
          <p:cNvPr id="7" name="Rectangle 139">
            <a:extLst>
              <a:ext uri="{FF2B5EF4-FFF2-40B4-BE49-F238E27FC236}">
                <a16:creationId xmlns:a16="http://schemas.microsoft.com/office/drawing/2014/main" id="{5A7BB198-57F3-857D-40B8-38FCD4E1835B}"/>
              </a:ext>
            </a:extLst>
          </p:cNvPr>
          <p:cNvSpPr>
            <a:spLocks noChangeArrowheads="1"/>
          </p:cNvSpPr>
          <p:nvPr/>
        </p:nvSpPr>
        <p:spPr bwMode="auto">
          <a:xfrm>
            <a:off x="418905" y="8757215"/>
            <a:ext cx="6206665" cy="348603"/>
          </a:xfrm>
          <a:prstGeom prst="rect">
            <a:avLst/>
          </a:prstGeom>
          <a:noFill/>
          <a:ln w="28575">
            <a:solidFill>
              <a:schemeClr val="bg1">
                <a:lumMod val="65000"/>
                <a:alpha val="50000"/>
              </a:schemeClr>
            </a:solidFill>
            <a:miter lim="800000"/>
            <a:headEnd/>
            <a:tailEnd/>
          </a:ln>
          <a:effectLst/>
        </p:spPr>
        <p:txBody>
          <a:bodyPr wrap="square" lIns="87340" tIns="42904" rIns="87340" bIns="42904">
            <a:spAutoFit/>
          </a:bodyPr>
          <a:lstStyle/>
          <a:p>
            <a:pPr algn="ctr" defTabSz="881868">
              <a:spcBef>
                <a:spcPts val="0"/>
              </a:spcBef>
            </a:pPr>
            <a:r>
              <a:rPr lang="en-US" sz="1700" dirty="0">
                <a:solidFill>
                  <a:srgbClr val="00B050"/>
                </a:solidFill>
              </a:rPr>
              <a:t>UNCLASSIFIED</a:t>
            </a:r>
          </a:p>
        </p:txBody>
      </p:sp>
    </p:spTree>
    <p:extLst>
      <p:ext uri="{BB962C8B-B14F-4D97-AF65-F5344CB8AC3E}">
        <p14:creationId xmlns:p14="http://schemas.microsoft.com/office/powerpoint/2010/main" val="1685910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6"/>
          <p:cNvSpPr>
            <a:spLocks noChangeArrowheads="1"/>
          </p:cNvSpPr>
          <p:nvPr/>
        </p:nvSpPr>
        <p:spPr bwMode="auto">
          <a:xfrm>
            <a:off x="545961" y="8590046"/>
            <a:ext cx="5899404" cy="243977"/>
          </a:xfrm>
          <a:prstGeom prst="rect">
            <a:avLst/>
          </a:prstGeom>
          <a:noFill/>
          <a:ln w="12700">
            <a:noFill/>
            <a:miter lim="800000"/>
            <a:headEnd/>
            <a:tailEnd/>
          </a:ln>
          <a:effectLst/>
        </p:spPr>
        <p:txBody>
          <a:bodyPr wrap="square" lIns="0" tIns="44511" rIns="0" bIns="44511">
            <a:spAutoFit/>
          </a:bodyPr>
          <a:lstStyle/>
          <a:p>
            <a:pPr defTabSz="914895">
              <a:spcBef>
                <a:spcPts val="0"/>
              </a:spcBef>
              <a:tabLst>
                <a:tab pos="6103894" algn="r"/>
              </a:tabLst>
            </a:pPr>
            <a:r>
              <a:rPr lang="en-US" sz="1000" b="0" dirty="0">
                <a:solidFill>
                  <a:schemeClr val="tx1"/>
                </a:solidFill>
              </a:rPr>
              <a:t>Lesson Plan • USAF Weapons School • Aug 22	page </a:t>
            </a:r>
            <a:fld id="{1D3BF392-DF7D-44F4-8E68-4A751A44C1E1}" type="slidenum">
              <a:rPr lang="en-US" sz="1000" b="0" smtClean="0">
                <a:solidFill>
                  <a:schemeClr val="tx1"/>
                </a:solidFill>
              </a:rPr>
              <a:pPr defTabSz="914895">
                <a:spcBef>
                  <a:spcPts val="0"/>
                </a:spcBef>
                <a:tabLst>
                  <a:tab pos="6103894" algn="r"/>
                </a:tabLst>
              </a:pPr>
              <a:t>‹#›</a:t>
            </a:fld>
            <a:r>
              <a:rPr lang="en-US" sz="1000" b="0" dirty="0">
                <a:solidFill>
                  <a:schemeClr val="tx1"/>
                </a:solidFill>
              </a:rPr>
              <a:t> of 24</a:t>
            </a:r>
          </a:p>
        </p:txBody>
      </p:sp>
      <p:sp>
        <p:nvSpPr>
          <p:cNvPr id="2075" name="Rectangle 27"/>
          <p:cNvSpPr>
            <a:spLocks noGrp="1" noRot="1" noChangeAspect="1" noChangeArrowheads="1" noTextEdit="1"/>
          </p:cNvSpPr>
          <p:nvPr>
            <p:ph type="sldImg" idx="2"/>
          </p:nvPr>
        </p:nvSpPr>
        <p:spPr bwMode="auto">
          <a:xfrm>
            <a:off x="1814513" y="946150"/>
            <a:ext cx="3402012" cy="1912938"/>
          </a:xfrm>
          <a:prstGeom prst="rect">
            <a:avLst/>
          </a:prstGeom>
          <a:noFill/>
          <a:ln w="12700">
            <a:solidFill>
              <a:schemeClr val="tx1"/>
            </a:solidFill>
            <a:miter lim="800000"/>
            <a:headEnd/>
            <a:tailEnd/>
          </a:ln>
          <a:effectLst/>
        </p:spPr>
      </p:sp>
      <p:sp>
        <p:nvSpPr>
          <p:cNvPr id="2076" name="Rectangle 28"/>
          <p:cNvSpPr>
            <a:spLocks noGrp="1" noChangeArrowheads="1"/>
          </p:cNvSpPr>
          <p:nvPr>
            <p:ph type="body" sz="quarter" idx="3"/>
          </p:nvPr>
        </p:nvSpPr>
        <p:spPr bwMode="auto">
          <a:xfrm>
            <a:off x="557825" y="2958348"/>
            <a:ext cx="5899404" cy="5612057"/>
          </a:xfrm>
          <a:prstGeom prst="rect">
            <a:avLst/>
          </a:prstGeom>
          <a:noFill/>
          <a:ln w="12700">
            <a:noFill/>
            <a:miter lim="800000"/>
            <a:headEnd/>
            <a:tailEnd/>
          </a:ln>
          <a:effectLst/>
        </p:spPr>
        <p:txBody>
          <a:bodyPr vert="horz" wrap="square" lIns="87352" tIns="42909" rIns="87352" bIns="42909" numCol="1" anchor="t" anchorCtr="0" compatLnSpc="1">
            <a:prstTxWarp prst="textNoShape">
              <a:avLst/>
            </a:prstTxWarp>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39"/>
          <p:cNvSpPr>
            <a:spLocks noChangeArrowheads="1"/>
          </p:cNvSpPr>
          <p:nvPr/>
        </p:nvSpPr>
        <p:spPr bwMode="auto">
          <a:xfrm>
            <a:off x="547373" y="467119"/>
            <a:ext cx="5879806" cy="355597"/>
          </a:xfrm>
          <a:prstGeom prst="rect">
            <a:avLst/>
          </a:prstGeom>
          <a:noFill/>
          <a:ln w="28575">
            <a:solidFill>
              <a:schemeClr val="bg1">
                <a:lumMod val="65000"/>
                <a:alpha val="50000"/>
              </a:schemeClr>
            </a:solidFill>
            <a:miter lim="800000"/>
            <a:headEnd/>
            <a:tailEnd/>
          </a:ln>
          <a:effectLst/>
        </p:spPr>
        <p:txBody>
          <a:bodyPr wrap="square" lIns="87340" tIns="42904" rIns="87340" bIns="42904">
            <a:spAutoFit/>
          </a:bodyPr>
          <a:lstStyle/>
          <a:p>
            <a:pPr algn="ctr" defTabSz="881868">
              <a:spcBef>
                <a:spcPct val="50000"/>
              </a:spcBef>
            </a:pPr>
            <a:r>
              <a:rPr lang="en-US" sz="1700" dirty="0">
                <a:solidFill>
                  <a:schemeClr val="tx1"/>
                </a:solidFill>
              </a:rPr>
              <a:t>Credential Harvesting via DPAPI</a:t>
            </a:r>
            <a:endParaRPr lang="en-US" sz="1700" i="1" dirty="0">
              <a:solidFill>
                <a:schemeClr val="tx1"/>
              </a:solidFill>
            </a:endParaRPr>
          </a:p>
        </p:txBody>
      </p:sp>
    </p:spTree>
    <p:extLst>
      <p:ext uri="{BB962C8B-B14F-4D97-AF65-F5344CB8AC3E}">
        <p14:creationId xmlns:p14="http://schemas.microsoft.com/office/powerpoint/2010/main" val="3067871434"/>
      </p:ext>
    </p:extLst>
  </p:cSld>
  <p:clrMap bg1="lt1" tx1="dk1" bg2="lt2" tx2="dk2" accent1="accent1" accent2="accent2" accent3="accent3" accent4="accent4" accent5="accent5" accent6="accent6" hlink="hlink" folHlink="folHlink"/>
  <p:notesStyle>
    <a:lvl1pPr algn="l" rtl="0" eaLnBrk="0" fontAlgn="base" hangingPunct="0">
      <a:spcBef>
        <a:spcPts val="300"/>
      </a:spcBef>
      <a:spcAft>
        <a:spcPts val="300"/>
      </a:spcAft>
      <a:defRPr sz="1400" b="1" kern="1200">
        <a:solidFill>
          <a:schemeClr val="tx1"/>
        </a:solidFill>
        <a:latin typeface="Arial" charset="0"/>
        <a:ea typeface="+mn-ea"/>
        <a:cs typeface="+mn-cs"/>
      </a:defRPr>
    </a:lvl1pPr>
    <a:lvl2pPr marL="228600" algn="l" rtl="0" eaLnBrk="0" fontAlgn="base" hangingPunct="0">
      <a:spcBef>
        <a:spcPts val="300"/>
      </a:spcBef>
      <a:spcAft>
        <a:spcPts val="300"/>
      </a:spcAft>
      <a:defRPr sz="1400" b="1" kern="1200">
        <a:solidFill>
          <a:schemeClr val="tx1"/>
        </a:solidFill>
        <a:latin typeface="Arial" charset="0"/>
        <a:ea typeface="+mn-ea"/>
        <a:cs typeface="+mn-cs"/>
      </a:defRPr>
    </a:lvl2pPr>
    <a:lvl3pPr marL="457200" algn="l" rtl="0" eaLnBrk="0" fontAlgn="base" hangingPunct="0">
      <a:spcBef>
        <a:spcPts val="300"/>
      </a:spcBef>
      <a:spcAft>
        <a:spcPts val="300"/>
      </a:spcAft>
      <a:defRPr sz="1400" b="1" kern="1200">
        <a:solidFill>
          <a:schemeClr val="tx1"/>
        </a:solidFill>
        <a:latin typeface="Arial" charset="0"/>
        <a:ea typeface="+mn-ea"/>
        <a:cs typeface="+mn-cs"/>
      </a:defRPr>
    </a:lvl3pPr>
    <a:lvl4pPr marL="685800" algn="l" rtl="0" eaLnBrk="0" fontAlgn="base" hangingPunct="0">
      <a:spcBef>
        <a:spcPts val="300"/>
      </a:spcBef>
      <a:spcAft>
        <a:spcPts val="300"/>
      </a:spcAft>
      <a:defRPr sz="1400" b="1" kern="1200">
        <a:solidFill>
          <a:schemeClr val="tx1"/>
        </a:solidFill>
        <a:latin typeface="Arial" charset="0"/>
        <a:ea typeface="+mn-ea"/>
        <a:cs typeface="+mn-cs"/>
      </a:defRPr>
    </a:lvl4pPr>
    <a:lvl5pPr marL="914400" algn="l" rtl="0" eaLnBrk="0" fontAlgn="base" hangingPunct="0">
      <a:spcBef>
        <a:spcPts val="300"/>
      </a:spcBef>
      <a:spcAft>
        <a:spcPts val="300"/>
      </a:spcAft>
      <a:defRPr sz="1400" b="1"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814513" y="946150"/>
            <a:ext cx="3402012" cy="1912938"/>
          </a:xfrm>
        </p:spPr>
      </p:sp>
      <p:sp>
        <p:nvSpPr>
          <p:cNvPr id="8" name="Notes Placeholder 7"/>
          <p:cNvSpPr>
            <a:spLocks noGrp="1"/>
          </p:cNvSpPr>
          <p:nvPr>
            <p:ph type="body" idx="1"/>
          </p:nvPr>
        </p:nvSpPr>
        <p:spPr/>
        <p:txBody>
          <a:bodyPr/>
          <a:lstStyle/>
          <a:p>
            <a:r>
              <a:rPr lang="en-US" dirty="0"/>
              <a:t>Print instructions.</a:t>
            </a:r>
          </a:p>
        </p:txBody>
      </p:sp>
    </p:spTree>
    <p:extLst>
      <p:ext uri="{BB962C8B-B14F-4D97-AF65-F5344CB8AC3E}">
        <p14:creationId xmlns:p14="http://schemas.microsoft.com/office/powerpoint/2010/main" val="3319954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t>- https://www.thehacker.recipes/ad/movement/credentials/dumping/dpapi-protected-secrets</a:t>
            </a:r>
          </a:p>
          <a:p>
            <a:r>
              <a:rPr lang="en-US" dirty="0"/>
              <a:t>- If the password provided doesn’t match decrypt the MK Encryption Key, there is a built-in method to check against previous hashes stored within the CREDHIST file</a:t>
            </a:r>
          </a:p>
        </p:txBody>
      </p:sp>
    </p:spTree>
    <p:extLst>
      <p:ext uri="{BB962C8B-B14F-4D97-AF65-F5344CB8AC3E}">
        <p14:creationId xmlns:p14="http://schemas.microsoft.com/office/powerpoint/2010/main" val="112605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dirty="0"/>
              <a:t>https://www.insecurity.be/blog/2020/12/24/dpapi-in-depth-with-tooling-standalone-dpapi/</a:t>
            </a:r>
          </a:p>
          <a:p>
            <a:pPr marL="286179" indent="-286179" defTabSz="915772">
              <a:buFontTx/>
              <a:buChar char="-"/>
              <a:defRPr/>
            </a:pPr>
            <a:r>
              <a:rPr lang="en-US" dirty="0"/>
              <a:t>These files are protected with the “Protected Operating System” type which is why they are not shown even with “Show Hidden Items”, however a high integrity prompt can still view them with </a:t>
            </a:r>
            <a:r>
              <a:rPr lang="en-US" dirty="0" err="1"/>
              <a:t>dir</a:t>
            </a:r>
            <a:r>
              <a:rPr lang="en-US" dirty="0"/>
              <a:t> /a</a:t>
            </a:r>
          </a:p>
          <a:p>
            <a:pPr marL="286179" indent="-286179">
              <a:buFontTx/>
              <a:buChar char="-"/>
            </a:pPr>
            <a:endParaRPr lang="en-US" dirty="0"/>
          </a:p>
        </p:txBody>
      </p:sp>
    </p:spTree>
    <p:extLst>
      <p:ext uri="{BB962C8B-B14F-4D97-AF65-F5344CB8AC3E}">
        <p14:creationId xmlns:p14="http://schemas.microsoft.com/office/powerpoint/2010/main" val="1137104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946150"/>
            <a:ext cx="3402012" cy="1912938"/>
          </a:xfrm>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1264474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t>Number of procedures on credential harvest total vs how many techniques utilize different primitives</a:t>
            </a:r>
          </a:p>
          <a:p>
            <a:r>
              <a:rPr lang="en-US" dirty="0"/>
              <a:t>Few JCTM pages on DPAPI</a:t>
            </a:r>
          </a:p>
          <a:p>
            <a:r>
              <a:rPr lang="en-US" dirty="0"/>
              <a:t>Dependence on other credential harvesting methods</a:t>
            </a:r>
          </a:p>
          <a:p>
            <a:r>
              <a:rPr lang="en-US" dirty="0"/>
              <a:t>Limited initial access vectors/credentials</a:t>
            </a:r>
          </a:p>
          <a:p>
            <a:r>
              <a:rPr lang="en-US" i="1" dirty="0"/>
              <a:t>Classified vignettes</a:t>
            </a:r>
          </a:p>
          <a:p>
            <a:endParaRPr lang="en-US" dirty="0"/>
          </a:p>
        </p:txBody>
      </p:sp>
    </p:spTree>
    <p:extLst>
      <p:ext uri="{BB962C8B-B14F-4D97-AF65-F5344CB8AC3E}">
        <p14:creationId xmlns:p14="http://schemas.microsoft.com/office/powerpoint/2010/main" val="238058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946150"/>
            <a:ext cx="3402012" cy="1912938"/>
          </a:xfrm>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186020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pPr defTabSz="915772"/>
            <a:r>
              <a:rPr lang="en-US" dirty="0"/>
              <a:t>Review slide.</a:t>
            </a:r>
          </a:p>
          <a:p>
            <a:endParaRPr lang="en-US" b="0" dirty="0"/>
          </a:p>
        </p:txBody>
      </p:sp>
    </p:spTree>
    <p:extLst>
      <p:ext uri="{BB962C8B-B14F-4D97-AF65-F5344CB8AC3E}">
        <p14:creationId xmlns:p14="http://schemas.microsoft.com/office/powerpoint/2010/main" val="49655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sz="1100" dirty="0"/>
              <a:t>- https://www.thehacker.recipes/ad/movement/credentials/dumping/dpapi-protected-secrets</a:t>
            </a:r>
          </a:p>
          <a:p>
            <a:endParaRPr lang="en-US" sz="1100" dirty="0"/>
          </a:p>
          <a:p>
            <a:r>
              <a:rPr lang="en-US" sz="1100" dirty="0"/>
              <a:t>Algorithms</a:t>
            </a:r>
          </a:p>
          <a:p>
            <a:pPr marL="286179" indent="-286179">
              <a:buFontTx/>
              <a:buChar char="-"/>
            </a:pPr>
            <a:r>
              <a:rPr lang="en-US" sz="1100" dirty="0"/>
              <a:t>Windows 2000 : Cipher(RC4) Hashing (SHA1) PBKDF2 Iterations (1)</a:t>
            </a:r>
          </a:p>
          <a:p>
            <a:pPr marL="286179" indent="-286179">
              <a:buFontTx/>
              <a:buChar char="-"/>
            </a:pPr>
            <a:r>
              <a:rPr lang="en-US" sz="1100" dirty="0"/>
              <a:t>Windows XP : Cipher(3DES) Hashing (SHA1) PBKDF2 Iterations (4000)</a:t>
            </a:r>
          </a:p>
          <a:p>
            <a:pPr marL="286179" indent="-286179" defTabSz="915772">
              <a:buFontTx/>
              <a:buChar char="-"/>
              <a:defRPr/>
            </a:pPr>
            <a:r>
              <a:rPr lang="en-US" sz="1100" dirty="0"/>
              <a:t>Windows Vista : Cipher(3DES) Hashing (SHA1) PBKDF2 Iterations (2400)</a:t>
            </a:r>
          </a:p>
          <a:p>
            <a:pPr marL="286179" indent="-286179" defTabSz="915772">
              <a:buFontTx/>
              <a:buChar char="-"/>
              <a:defRPr/>
            </a:pPr>
            <a:r>
              <a:rPr lang="en-US" sz="1100" dirty="0"/>
              <a:t>Windows 7 : Cipher(AES256) Hashing (SHA512) PBKDF2 Iterations (5600)</a:t>
            </a:r>
          </a:p>
          <a:p>
            <a:pPr marL="286179" indent="-286179" defTabSz="915772">
              <a:buFontTx/>
              <a:buChar char="-"/>
              <a:defRPr/>
            </a:pPr>
            <a:r>
              <a:rPr lang="en-US" sz="1100" dirty="0"/>
              <a:t>Windows 10 : Cipher(AES256) Hashing (SHA512) PBKDF2 Iterations (8000)</a:t>
            </a:r>
          </a:p>
          <a:p>
            <a:pPr marL="286179" indent="-286179">
              <a:buFontTx/>
              <a:buChar char="-"/>
            </a:pPr>
            <a:endParaRPr lang="en-US" sz="1100" dirty="0"/>
          </a:p>
        </p:txBody>
      </p:sp>
    </p:spTree>
    <p:extLst>
      <p:ext uri="{BB962C8B-B14F-4D97-AF65-F5344CB8AC3E}">
        <p14:creationId xmlns:p14="http://schemas.microsoft.com/office/powerpoint/2010/main" val="1051468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t>https://www.youtube.com/watch?v=WKSqEv7S-BY</a:t>
            </a:r>
          </a:p>
          <a:p>
            <a:endParaRPr lang="en-US" dirty="0"/>
          </a:p>
        </p:txBody>
      </p:sp>
    </p:spTree>
    <p:extLst>
      <p:ext uri="{BB962C8B-B14F-4D97-AF65-F5344CB8AC3E}">
        <p14:creationId xmlns:p14="http://schemas.microsoft.com/office/powerpoint/2010/main" val="252256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sz="1200" dirty="0"/>
              <a:t>When executing this TTP from a SYSTEM context, </a:t>
            </a:r>
            <a:r>
              <a:rPr lang="en-US" sz="1200" dirty="0" err="1"/>
              <a:t>mimikatz</a:t>
            </a:r>
            <a:r>
              <a:rPr lang="en-US" sz="1200" dirty="0"/>
              <a:t> would attempt to use the </a:t>
            </a:r>
            <a:r>
              <a:rPr lang="en-US" sz="1200" dirty="0" err="1"/>
              <a:t>masterkey</a:t>
            </a:r>
            <a:r>
              <a:rPr lang="en-US" sz="1200" dirty="0"/>
              <a:t> from SYSTEM, which is not necessarily the user whose passwords you are trying to steal</a:t>
            </a:r>
          </a:p>
          <a:p>
            <a:pPr marL="286179" indent="-286179">
              <a:buFontTx/>
              <a:buChar char="-"/>
            </a:pPr>
            <a:r>
              <a:rPr lang="en-US" sz="1200" dirty="0"/>
              <a:t>Get all the </a:t>
            </a:r>
            <a:r>
              <a:rPr lang="en-US" sz="1200" dirty="0" err="1"/>
              <a:t>masterkeys</a:t>
            </a:r>
            <a:r>
              <a:rPr lang="en-US" sz="1200" dirty="0"/>
              <a:t> on disk with </a:t>
            </a:r>
            <a:r>
              <a:rPr lang="en-US" sz="1200" dirty="0" err="1"/>
              <a:t>sekurlsa</a:t>
            </a:r>
            <a:r>
              <a:rPr lang="en-US" sz="1200" dirty="0"/>
              <a:t>::</a:t>
            </a:r>
            <a:r>
              <a:rPr lang="en-US" sz="1200" dirty="0" err="1"/>
              <a:t>dpapi</a:t>
            </a:r>
            <a:endParaRPr lang="en-US" sz="1200" dirty="0"/>
          </a:p>
          <a:p>
            <a:pPr marL="286179" indent="-286179">
              <a:buFontTx/>
              <a:buChar char="-"/>
            </a:pPr>
            <a:endParaRPr lang="en-US" sz="1200" dirty="0"/>
          </a:p>
          <a:p>
            <a:endParaRPr lang="en-US" sz="1200" dirty="0"/>
          </a:p>
        </p:txBody>
      </p:sp>
    </p:spTree>
    <p:extLst>
      <p:ext uri="{BB962C8B-B14F-4D97-AF65-F5344CB8AC3E}">
        <p14:creationId xmlns:p14="http://schemas.microsoft.com/office/powerpoint/2010/main" val="59206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sz="1100" dirty="0"/>
              <a:t>How would we do this process offline?</a:t>
            </a:r>
          </a:p>
          <a:p>
            <a:pPr marL="286179" indent="-286179">
              <a:buFontTx/>
              <a:buChar char="-"/>
            </a:pPr>
            <a:r>
              <a:rPr lang="en-US" sz="1100" dirty="0"/>
              <a:t>First, in a domain environment you would need the MK Encryption Key (shown)</a:t>
            </a:r>
          </a:p>
          <a:p>
            <a:pPr marL="286179" indent="-286179">
              <a:buFontTx/>
              <a:buChar char="-"/>
            </a:pPr>
            <a:r>
              <a:rPr lang="en-US" sz="1100" dirty="0"/>
              <a:t>Note: Wouldn’t need this online, as </a:t>
            </a:r>
            <a:r>
              <a:rPr lang="en-US" sz="1100" dirty="0" err="1"/>
              <a:t>mimikatz</a:t>
            </a:r>
            <a:r>
              <a:rPr lang="en-US" sz="1100" dirty="0"/>
              <a:t> would automatically negotiate for this key on the local system</a:t>
            </a:r>
          </a:p>
          <a:p>
            <a:pPr marL="286179" indent="-286179">
              <a:buFontTx/>
              <a:buChar char="-"/>
            </a:pPr>
            <a:r>
              <a:rPr lang="en-US" sz="1100" dirty="0"/>
              <a:t>Need the User’s MasterKey (not pictured, see previous slide) and CREDHIST files</a:t>
            </a:r>
          </a:p>
          <a:p>
            <a:pPr marL="286179" indent="-286179">
              <a:buFontTx/>
              <a:buChar char="-"/>
            </a:pPr>
            <a:r>
              <a:rPr lang="en-US" sz="1100" dirty="0"/>
              <a:t>Need the loot files</a:t>
            </a:r>
          </a:p>
          <a:p>
            <a:pPr marL="286179" indent="-286179">
              <a:buFontTx/>
              <a:buChar char="-"/>
            </a:pPr>
            <a:r>
              <a:rPr lang="en-US" sz="1100" dirty="0"/>
              <a:t>Move the files into a VM back to their original locations</a:t>
            </a:r>
          </a:p>
          <a:p>
            <a:pPr marL="286179" indent="-286179">
              <a:buFontTx/>
              <a:buChar char="-"/>
            </a:pPr>
            <a:r>
              <a:rPr lang="en-US" sz="1100" dirty="0"/>
              <a:t>Copy the MasterKey &lt;SID&gt; folder into </a:t>
            </a:r>
            <a:r>
              <a:rPr lang="en-US" sz="1100" dirty="0" err="1"/>
              <a:t>AppData</a:t>
            </a:r>
            <a:endParaRPr lang="en-US" sz="1100" dirty="0"/>
          </a:p>
          <a:p>
            <a:pPr marL="286179" indent="-286179">
              <a:buFontTx/>
              <a:buChar char="-"/>
            </a:pPr>
            <a:r>
              <a:rPr lang="en-US" sz="1100" dirty="0"/>
              <a:t>Run </a:t>
            </a:r>
            <a:r>
              <a:rPr lang="en-US" sz="1100" dirty="0" err="1"/>
              <a:t>mimikatz</a:t>
            </a:r>
            <a:r>
              <a:rPr lang="en-US" sz="1100" dirty="0"/>
              <a:t> “</a:t>
            </a:r>
            <a:r>
              <a:rPr lang="en-US" sz="1100" dirty="0" err="1"/>
              <a:t>dpapi</a:t>
            </a:r>
            <a:r>
              <a:rPr lang="en-US" sz="1100" dirty="0"/>
              <a:t>::</a:t>
            </a:r>
            <a:r>
              <a:rPr lang="en-US" sz="1100" dirty="0" err="1"/>
              <a:t>masterkey</a:t>
            </a:r>
            <a:r>
              <a:rPr lang="en-US" sz="1100" dirty="0"/>
              <a:t>” with specified </a:t>
            </a:r>
            <a:r>
              <a:rPr lang="en-US" sz="1100" dirty="0" err="1"/>
              <a:t>masterkey</a:t>
            </a:r>
            <a:r>
              <a:rPr lang="en-US" sz="1100" dirty="0"/>
              <a:t> “/in” and encryption key “/</a:t>
            </a:r>
            <a:r>
              <a:rPr lang="en-US" sz="1100" dirty="0" err="1"/>
              <a:t>pvk</a:t>
            </a:r>
            <a:r>
              <a:rPr lang="en-US" sz="1100" dirty="0"/>
              <a:t>” to decrypt the </a:t>
            </a:r>
            <a:r>
              <a:rPr lang="en-US" sz="1100" dirty="0" err="1"/>
              <a:t>masterkey</a:t>
            </a:r>
            <a:endParaRPr lang="en-US" sz="1100" dirty="0"/>
          </a:p>
          <a:p>
            <a:pPr marL="286179" indent="-286179">
              <a:buFontTx/>
              <a:buChar char="-"/>
            </a:pPr>
            <a:r>
              <a:rPr lang="en-US" sz="1100" dirty="0"/>
              <a:t>Run </a:t>
            </a:r>
            <a:r>
              <a:rPr lang="en-US" sz="1100" dirty="0" err="1"/>
              <a:t>mimikatz</a:t>
            </a:r>
            <a:r>
              <a:rPr lang="en-US" sz="1100" dirty="0"/>
              <a:t> “</a:t>
            </a:r>
            <a:r>
              <a:rPr lang="en-US" sz="1100" dirty="0" err="1"/>
              <a:t>dpapi</a:t>
            </a:r>
            <a:r>
              <a:rPr lang="en-US" sz="1100" dirty="0"/>
              <a:t>::create” to create a </a:t>
            </a:r>
            <a:r>
              <a:rPr lang="en-US" sz="1100" dirty="0" err="1"/>
              <a:t>masterkey</a:t>
            </a:r>
            <a:r>
              <a:rPr lang="en-US" sz="1100" dirty="0"/>
              <a:t> based on the stolen user on the attacker’s machine</a:t>
            </a:r>
          </a:p>
          <a:p>
            <a:pPr marL="286179" indent="-286179">
              <a:buFontTx/>
              <a:buChar char="-"/>
            </a:pPr>
            <a:r>
              <a:rPr lang="en-US" sz="1100" dirty="0"/>
              <a:t>Copy the newly created </a:t>
            </a:r>
            <a:r>
              <a:rPr lang="en-US" sz="1100" dirty="0" err="1"/>
              <a:t>masterkey</a:t>
            </a:r>
            <a:r>
              <a:rPr lang="en-US" sz="1100" dirty="0"/>
              <a:t> to the </a:t>
            </a:r>
            <a:r>
              <a:rPr lang="en-US" sz="1100" dirty="0" err="1"/>
              <a:t>AppData</a:t>
            </a:r>
            <a:r>
              <a:rPr lang="en-US" sz="1100" dirty="0"/>
              <a:t> location</a:t>
            </a:r>
          </a:p>
          <a:p>
            <a:pPr marL="286179" indent="-286179">
              <a:buFontTx/>
              <a:buChar char="-"/>
            </a:pPr>
            <a:r>
              <a:rPr lang="en-US" sz="1100" dirty="0"/>
              <a:t>Specify newly created </a:t>
            </a:r>
            <a:r>
              <a:rPr lang="en-US" sz="1100" dirty="0" err="1"/>
              <a:t>masterkey</a:t>
            </a:r>
            <a:r>
              <a:rPr lang="en-US" sz="1100" dirty="0"/>
              <a:t> when using </a:t>
            </a:r>
            <a:r>
              <a:rPr lang="en-US" sz="1100" dirty="0" err="1"/>
              <a:t>dpapi:chrome</a:t>
            </a:r>
            <a:endParaRPr lang="en-US" sz="1100" dirty="0"/>
          </a:p>
        </p:txBody>
      </p:sp>
    </p:spTree>
    <p:extLst>
      <p:ext uri="{BB962C8B-B14F-4D97-AF65-F5344CB8AC3E}">
        <p14:creationId xmlns:p14="http://schemas.microsoft.com/office/powerpoint/2010/main" val="281480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814513" y="946150"/>
            <a:ext cx="3402012" cy="1912938"/>
          </a:xfrm>
        </p:spPr>
      </p:sp>
      <p:sp>
        <p:nvSpPr>
          <p:cNvPr id="7" name="Notes Placeholder 6"/>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822790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8867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814513" y="946150"/>
            <a:ext cx="3402012" cy="1912938"/>
          </a:xfrm>
          <a:ln/>
        </p:spPr>
      </p:sp>
      <p:sp>
        <p:nvSpPr>
          <p:cNvPr id="24579" name="Rectangle 3"/>
          <p:cNvSpPr>
            <a:spLocks noGrp="1" noChangeArrowheads="1"/>
          </p:cNvSpPr>
          <p:nvPr>
            <p:ph type="body" idx="1"/>
          </p:nvPr>
        </p:nvSpPr>
        <p:spPr>
          <a:noFill/>
          <a:ln/>
        </p:spPr>
        <p:txBody>
          <a:bodyPr/>
          <a:lstStyle/>
          <a:p>
            <a:r>
              <a:rPr lang="en-US" sz="1000" dirty="0"/>
              <a:t>Describe DPAPI  (slide 6)</a:t>
            </a:r>
          </a:p>
          <a:p>
            <a:pPr defTabSz="915772">
              <a:defRPr/>
            </a:pPr>
            <a:r>
              <a:rPr lang="en-US" sz="1000" dirty="0"/>
              <a:t>Describe how Windows utilizes DPAPI to store credentials (slide 7)</a:t>
            </a:r>
          </a:p>
          <a:p>
            <a:r>
              <a:rPr lang="en-US" sz="1000" dirty="0"/>
              <a:t>Illustrate the DPAPI encryption/decryption process (slide 8)</a:t>
            </a:r>
          </a:p>
          <a:p>
            <a:r>
              <a:rPr lang="en-US" sz="1000" dirty="0"/>
              <a:t>Locate the DPAPI storage locations on Windows (slide 11)</a:t>
            </a:r>
          </a:p>
          <a:p>
            <a:r>
              <a:rPr lang="en-US" sz="1000" dirty="0"/>
              <a:t>Demonstrate stealing Google Chrome session using Mimikatz (slide 17)</a:t>
            </a:r>
          </a:p>
          <a:p>
            <a:r>
              <a:rPr lang="en-US" sz="1000" dirty="0"/>
              <a:t>Demonstrate stealing Google Chrome saved passwords using Mimikatz (slide 17)</a:t>
            </a:r>
          </a:p>
          <a:p>
            <a:pPr marL="400650"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endParaRPr lang="en-US" sz="1100" dirty="0"/>
          </a:p>
        </p:txBody>
      </p:sp>
    </p:spTree>
    <p:extLst>
      <p:ext uri="{BB962C8B-B14F-4D97-AF65-F5344CB8AC3E}">
        <p14:creationId xmlns:p14="http://schemas.microsoft.com/office/powerpoint/2010/main" val="3997049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Rectangle 9"/>
          <p:cNvSpPr>
            <a:spLocks noGrp="1" noChangeArrowheads="1"/>
          </p:cNvSpPr>
          <p:nvPr>
            <p:ph type="body" idx="1"/>
          </p:nvPr>
        </p:nvSpPr>
        <p:spPr/>
        <p:txBody>
          <a:bodyPr/>
          <a:lstStyle/>
          <a:p>
            <a:r>
              <a:rPr lang="en-US"/>
              <a:t>Questions?</a:t>
            </a:r>
            <a:endParaRPr lang="en-US" dirty="0"/>
          </a:p>
        </p:txBody>
      </p:sp>
      <p:sp>
        <p:nvSpPr>
          <p:cNvPr id="3" name="Slide Image Placeholder 2"/>
          <p:cNvSpPr>
            <a:spLocks noGrp="1" noRot="1" noChangeAspect="1"/>
          </p:cNvSpPr>
          <p:nvPr>
            <p:ph type="sldImg"/>
          </p:nvPr>
        </p:nvSpPr>
        <p:spPr>
          <a:xfrm>
            <a:off x="1814513" y="946150"/>
            <a:ext cx="3402012" cy="1912938"/>
          </a:xfrm>
        </p:spPr>
      </p:sp>
    </p:spTree>
    <p:extLst>
      <p:ext uri="{BB962C8B-B14F-4D97-AF65-F5344CB8AC3E}">
        <p14:creationId xmlns:p14="http://schemas.microsoft.com/office/powerpoint/2010/main" val="76716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6121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a:t>Murder Board </a:t>
            </a:r>
            <a:r>
              <a:rPr lang="en-US" i="1" dirty="0"/>
              <a:t>Blew - DPAPI</a:t>
            </a:r>
          </a:p>
        </p:txBody>
      </p:sp>
      <p:sp>
        <p:nvSpPr>
          <p:cNvPr id="5" name="Slide Image Placeholder 4"/>
          <p:cNvSpPr>
            <a:spLocks noGrp="1" noRot="1" noChangeAspect="1"/>
          </p:cNvSpPr>
          <p:nvPr>
            <p:ph type="sldImg"/>
          </p:nvPr>
        </p:nvSpPr>
        <p:spPr>
          <a:xfrm>
            <a:off x="1814513" y="946150"/>
            <a:ext cx="3402012" cy="1912938"/>
          </a:xfrm>
        </p:spPr>
      </p:sp>
    </p:spTree>
    <p:extLst>
      <p:ext uri="{BB962C8B-B14F-4D97-AF65-F5344CB8AC3E}">
        <p14:creationId xmlns:p14="http://schemas.microsoft.com/office/powerpoint/2010/main" val="3541403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endParaRPr lang="en-US" b="0" i="0" dirty="0">
              <a:solidFill>
                <a:schemeClr val="bg2"/>
              </a:solidFill>
              <a:effectLst/>
              <a:latin typeface="Segoe UI" panose="020B0502040204020203" pitchFamily="34" charset="0"/>
            </a:endParaRPr>
          </a:p>
        </p:txBody>
      </p:sp>
    </p:spTree>
    <p:extLst>
      <p:ext uri="{BB962C8B-B14F-4D97-AF65-F5344CB8AC3E}">
        <p14:creationId xmlns:p14="http://schemas.microsoft.com/office/powerpoint/2010/main" val="2316673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dirty="0"/>
              <a:t>https://docs.microsoft.com/en-us/previous-versions/ms995355(v%3Dmsdn.10)</a:t>
            </a:r>
          </a:p>
          <a:p>
            <a:pPr marL="171707" indent="-171707">
              <a:buFontTx/>
              <a:buChar char="-"/>
            </a:pPr>
            <a:r>
              <a:rPr lang="en-US" b="0" i="0" dirty="0">
                <a:solidFill>
                  <a:srgbClr val="E6E6E6"/>
                </a:solidFill>
                <a:effectLst/>
                <a:latin typeface="Segoe UI" panose="020B0502040204020203" pitchFamily="34" charset="0"/>
              </a:rPr>
              <a:t>DPAPI is focused on providing data protection for users. Because DPAPI requires a password to provide protection, the logical step is for DPAPI to use a user's logon password, which it does, in a way. DPAPI actually uses the user's logon credential. In a typical system, in which the user logs on with a password, the logon credential is simply a hash of the user's password. In a system in which the user logs on with a smart card, however, the credential would be different. To keep matters simple, we'll use the terms user password, logon password, or just password to refer to this credential.</a:t>
            </a:r>
          </a:p>
          <a:p>
            <a:pPr marL="171707" indent="-171707">
              <a:buFontTx/>
              <a:buChar char="-"/>
            </a:pPr>
            <a:r>
              <a:rPr lang="en-US" b="0" i="0" dirty="0">
                <a:solidFill>
                  <a:srgbClr val="E6E6E6"/>
                </a:solidFill>
                <a:effectLst/>
                <a:latin typeface="Segoe UI" panose="020B0502040204020203" pitchFamily="34" charset="0"/>
              </a:rPr>
              <a:t>A small drawback to using the logon password is that all applications running under the same user can access any protected data that they know about. Of course, because applications must store their own protected data, gaining access to the data could be somewhat difficult for other applications, but certainly not impossible. To counteract this, DPAPI allows an application to use an additional secret when protecting data. This additional secret is then required to unprotect the data.</a:t>
            </a:r>
          </a:p>
          <a:p>
            <a:pPr marL="171707" indent="-171707">
              <a:buFontTx/>
              <a:buChar char="-"/>
            </a:pPr>
            <a:r>
              <a:rPr lang="en-US" b="0" i="0" dirty="0">
                <a:solidFill>
                  <a:srgbClr val="E6E6E6"/>
                </a:solidFill>
                <a:effectLst/>
                <a:latin typeface="Segoe UI" panose="020B0502040204020203" pitchFamily="34" charset="0"/>
              </a:rPr>
              <a:t>Technically, this "secret" should be called secondary entropy. It is secondary because, while it doesn't strengthen the key used to encrypt the data, it does increase the difficulty of one application, running under the same user, to compromise another application's encryption key. Applications should be careful about how they use and store this entropy. If it is simply saved to a file unprotected, then adversaries could access the entropy and use it to unprotect an application's data.</a:t>
            </a:r>
          </a:p>
          <a:p>
            <a:pPr marL="171707" indent="-171707">
              <a:buFontTx/>
              <a:buChar char="-"/>
            </a:pPr>
            <a:r>
              <a:rPr lang="en-US" b="0" i="0" dirty="0">
                <a:solidFill>
                  <a:srgbClr val="E6E6E6"/>
                </a:solidFill>
                <a:effectLst/>
                <a:latin typeface="Segoe UI" panose="020B0502040204020203" pitchFamily="34" charset="0"/>
              </a:rPr>
              <a:t>Additionally, the application can pass in a data structure that will be used by DPAPI to prompt the user. This "prompt structure" allows the user to specify an additional password for this particular data. We discuss this structure further in the Using DPAPI section.</a:t>
            </a:r>
          </a:p>
          <a:p>
            <a:pPr marL="171707" indent="-171707">
              <a:buFontTx/>
              <a:buChar char="-"/>
            </a:pPr>
            <a:r>
              <a:rPr lang="en-US" b="0" i="0" dirty="0">
                <a:solidFill>
                  <a:srgbClr val="E6E6E6"/>
                </a:solidFill>
                <a:effectLst/>
                <a:latin typeface="Segoe UI" panose="020B0502040204020203" pitchFamily="34" charset="0"/>
              </a:rPr>
              <a:t>DPAPI initially generates a strong key called a MasterKey, which is protected by the user's password. DPAPI uses a standard cryptographic process called Password-Based Key Derivation, described in PKCS #5, to generate a key from the password. This password-derived key is then used with Triple-DES to encrypt the MasterKey, which is finally stored in the user's profile directory.</a:t>
            </a:r>
          </a:p>
          <a:p>
            <a:pPr marL="171707" indent="-171707">
              <a:buFontTx/>
              <a:buChar char="-"/>
            </a:pPr>
            <a:r>
              <a:rPr lang="en-US" b="0" i="0" dirty="0">
                <a:solidFill>
                  <a:srgbClr val="E6E6E6"/>
                </a:solidFill>
                <a:effectLst/>
                <a:latin typeface="Segoe UI" panose="020B0502040204020203" pitchFamily="34" charset="0"/>
              </a:rPr>
              <a:t>The MasterKey, however, is not used explicitly to protect the data. Instead, a symmetric session key is generated based on the MasterKey, some random data, and any additional entropy, if an application chooses to supply it. It is this session key that is used to protect the data. The session key is never stored. Instead, DPAPI stores the random data it used to generate the key in the opaque data BLOB. When the data BLOB is passed back in to DPAPI, the random data is used to re-derive the key and unprotect the data.</a:t>
            </a:r>
          </a:p>
          <a:p>
            <a:pPr marL="171707" indent="-171707">
              <a:buFontTx/>
              <a:buChar char="-"/>
            </a:pPr>
            <a:r>
              <a:rPr lang="en-US" b="0" i="0" dirty="0">
                <a:solidFill>
                  <a:srgbClr val="E6E6E6"/>
                </a:solidFill>
                <a:effectLst/>
                <a:latin typeface="Segoe UI" panose="020B0502040204020203" pitchFamily="34" charset="0"/>
              </a:rPr>
              <a:t>For security reasons,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will expire, which means that after a period of time (the hard-coded value being three months), a new MasterKey is generated and protected in the same manner. This expiration prevents an attacker from compromising a single MasterKey and accessing all of a user's protected data.</a:t>
            </a:r>
          </a:p>
          <a:p>
            <a:pPr marL="171707" indent="-171707">
              <a:buFontTx/>
              <a:buChar char="-"/>
            </a:pPr>
            <a:r>
              <a:rPr lang="en-US" b="0" i="0" dirty="0">
                <a:solidFill>
                  <a:srgbClr val="E6E6E6"/>
                </a:solidFill>
                <a:effectLst/>
                <a:latin typeface="Segoe UI" panose="020B0502040204020203" pitchFamily="34" charset="0"/>
              </a:rPr>
              <a:t>You are probably wondering how an application can unprotect data that was protected under a MasterKey that has expired, because the session key is derived from the MasterKey, right? Well the answer involves a two-step process. First, DPAPI does not delete any expired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Instead, they are kept forever in the user's profile directory, protected by the user's password. Second, it stores the Globally Unique Identifier (GUID) of the MasterKey used to protect the data in the opaque data BLOB that is returned to applications. When the data BLOB is passed back in to DPAPI, the MasterKey that corresponds to the GUID is used to unprotect the data.</a:t>
            </a:r>
          </a:p>
          <a:p>
            <a:pPr marL="171707" indent="-171707">
              <a:buFontTx/>
              <a:buChar char="-"/>
            </a:pPr>
            <a:r>
              <a:rPr lang="en-US" b="0" i="0" dirty="0">
                <a:solidFill>
                  <a:srgbClr val="E6E6E6"/>
                </a:solidFill>
                <a:effectLst/>
                <a:latin typeface="Segoe UI" panose="020B0502040204020203" pitchFamily="34" charset="0"/>
              </a:rPr>
              <a:t>The other question you might have is how does DPAPI access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after a user changes his or her password? The answer is again a two-step process. First, DPAPI hooks into the password-changing module and when a user's password is changed, all </a:t>
            </a:r>
            <a:r>
              <a:rPr lang="en-US" b="0" i="0" dirty="0" err="1">
                <a:solidFill>
                  <a:srgbClr val="E6E6E6"/>
                </a:solidFill>
                <a:effectLst/>
                <a:latin typeface="Segoe UI" panose="020B0502040204020203" pitchFamily="34" charset="0"/>
              </a:rPr>
              <a:t>MasterKeys</a:t>
            </a:r>
            <a:r>
              <a:rPr lang="en-US" b="0" i="0" dirty="0">
                <a:solidFill>
                  <a:srgbClr val="E6E6E6"/>
                </a:solidFill>
                <a:effectLst/>
                <a:latin typeface="Segoe UI" panose="020B0502040204020203" pitchFamily="34" charset="0"/>
              </a:rPr>
              <a:t> are re-encrypted under the new password. Second, the system keeps a "Credential History" file in the user's profile directory. When a user changes his or her password, the old password is added to the top of this file and then the file is encrypted by the new password. If necessary, DPAPI will use the current password to decrypt the "Credential History" file and try the old password to decrypt the MasterKey. If this fails, the old password is used to again decrypt the "Credential History" file and the next previous password is then tried. This continues until the MasterKey is successfully decrypted.</a:t>
            </a:r>
          </a:p>
          <a:p>
            <a:endParaRPr lang="en-US" dirty="0"/>
          </a:p>
          <a:p>
            <a:endParaRPr lang="en-US" dirty="0"/>
          </a:p>
        </p:txBody>
      </p:sp>
    </p:spTree>
    <p:extLst>
      <p:ext uri="{BB962C8B-B14F-4D97-AF65-F5344CB8AC3E}">
        <p14:creationId xmlns:p14="http://schemas.microsoft.com/office/powerpoint/2010/main" val="1171886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b="0" dirty="0"/>
              <a:t>https://docs.microsoft.com/en-us/previous-versions/ms995355(v%3Dmsdn.10)</a:t>
            </a:r>
          </a:p>
          <a:p>
            <a:pPr marL="171707" indent="-171707">
              <a:buFontTx/>
              <a:buChar char="-"/>
            </a:pPr>
            <a:r>
              <a:rPr lang="en-US" sz="1100" b="0" dirty="0"/>
              <a:t>The bold circle indicates the center of the DPAPI key relationships: the user password. On standalone systems, the recovery key protects the password to allow users to reset their passwords with the PRD (password reset disk). The user password is used to derive the MasterKey Encryption Key, which is used to protect the MasterKey. Finally, a derivation of this password, the user credential, is stored in the "Credential History" file, which allows DPAPI to access </a:t>
            </a:r>
            <a:r>
              <a:rPr lang="en-US" sz="1100" b="0" dirty="0" err="1"/>
              <a:t>MasterKeys</a:t>
            </a:r>
            <a:r>
              <a:rPr lang="en-US" sz="1100" b="0" dirty="0"/>
              <a:t> protected under old passwords.</a:t>
            </a:r>
          </a:p>
          <a:p>
            <a:pPr marL="171707" indent="-171707">
              <a:buFontTx/>
              <a:buChar char="-"/>
            </a:pPr>
            <a:r>
              <a:rPr lang="en-US" sz="1100" b="0" dirty="0"/>
              <a:t>On domain workstations, a Domain Controller public key also protects the MasterKey. This allows DPAPI to access a Domain Controller and restore the MasterKey, if it cannot use the MasterKey Encryption Key. Finally, the MasterKey is used to derive the Symmetric Session Key, which then protects the application data.</a:t>
            </a:r>
          </a:p>
          <a:p>
            <a:pPr marL="171707" indent="-171707">
              <a:buFontTx/>
              <a:buChar char="-"/>
            </a:pPr>
            <a:endParaRPr lang="en-US" sz="1100" b="0" dirty="0"/>
          </a:p>
          <a:p>
            <a:pPr marL="171707" indent="-171707">
              <a:buFontTx/>
              <a:buChar char="-"/>
            </a:pPr>
            <a:r>
              <a:rPr lang="en-US" sz="1100" b="0" dirty="0"/>
              <a:t>Master Key</a:t>
            </a:r>
          </a:p>
          <a:p>
            <a:pPr marL="171707" indent="-171707">
              <a:buFontTx/>
              <a:buChar char="-"/>
            </a:pPr>
            <a:r>
              <a:rPr lang="en-US" sz="1100" b="0" dirty="0"/>
              <a:t>We said earlier that DPAPI generates a strong key called the MasterKey. Calling the MasterKey a key isn't really correct because it is never used in any explicit encryption or decryption functions. The MasterKey is more accurately a strong secret: strong because it is 512 bits of random data, and secret because it is used, with some additional data, to generate an actual symmetric session key. This secret, however, needs to be kept secure from everyone but the intended user.</a:t>
            </a:r>
          </a:p>
          <a:p>
            <a:pPr marL="171707" indent="-171707">
              <a:buFontTx/>
              <a:buChar char="-"/>
            </a:pPr>
            <a:r>
              <a:rPr lang="en-US" sz="1100" b="0" dirty="0"/>
              <a:t>To protect this secret, DPAPI uses the Password-Based Key Derivation Function, PBKDF2, described in PKCS #5 (Public Key Cryptography Standards). First, DPAPI takes the user's password and passes it through SHA-1 to get a password hash. This is the logon credential mentioned earlier. Next, the password hash is provided to the PBKDF2 function, along with sixteen random bytes for a salt and an iteration count. The PBKDF2 function calls an additional function a number of times, specified by the iteration count, to derive a key from the given data. DPAPI uses SHA-1 for that underlying function. The salt and iteration count are both non-secret values, and therefore are stored along with the encrypted MasterKey, but are not encrypted. This allows DPAPI to easily decrypt the MasterKey, given the user's password.</a:t>
            </a:r>
          </a:p>
          <a:p>
            <a:pPr marL="171707" indent="-171707">
              <a:buFontTx/>
              <a:buChar char="-"/>
            </a:pPr>
            <a:r>
              <a:rPr lang="en-US" sz="1100" b="0" dirty="0"/>
              <a:t>At this point, if the computer is a domain member, the backup steps, outlined in the Key Backup and Restoration in DPAPI section, are performed. Finally, the encrypted MasterKey and HMAC, salt, iteration count, and backup MasterKey are all stored in a MasterKey file, which resides in the user's profile directory.</a:t>
            </a:r>
          </a:p>
          <a:p>
            <a:pPr marL="171707" indent="-171707">
              <a:buFontTx/>
              <a:buChar char="-"/>
            </a:pPr>
            <a:endParaRPr lang="en-US" sz="1100" b="0" dirty="0"/>
          </a:p>
          <a:p>
            <a:pPr marL="171707" indent="-171707">
              <a:buFontTx/>
              <a:buChar char="-"/>
            </a:pPr>
            <a:r>
              <a:rPr lang="en-US" sz="1100" b="0" dirty="0"/>
              <a:t>Session Key</a:t>
            </a:r>
          </a:p>
          <a:p>
            <a:pPr marL="171707" indent="-171707">
              <a:buFontTx/>
              <a:buChar char="-"/>
            </a:pPr>
            <a:r>
              <a:rPr lang="en-US" sz="1100" b="0" dirty="0"/>
              <a:t>The session key is the real symmetric key that is used for encrypting and decrypting the application data. DPAPI uses a simple process to derive the session key. First, 16 bytes of random data are generated and then hashed, by using SHA-1, with the MasterKey. This hash is then appended with the optional entropy and optional user password, mentioned earlier, by using </a:t>
            </a:r>
            <a:r>
              <a:rPr lang="en-US" sz="1100" b="0" dirty="0" err="1"/>
              <a:t>CryptHashData</a:t>
            </a:r>
            <a:r>
              <a:rPr lang="en-US" sz="1100" b="0" dirty="0"/>
              <a:t>(), a CryptoAPI call. The result is then passed to </a:t>
            </a:r>
            <a:r>
              <a:rPr lang="en-US" sz="1100" b="0" dirty="0" err="1"/>
              <a:t>CryptDeriveKey</a:t>
            </a:r>
            <a:r>
              <a:rPr lang="en-US" sz="1100" b="0" dirty="0"/>
              <a:t>(), another CryptoAPI call, which derives and returns the session key.</a:t>
            </a:r>
          </a:p>
          <a:p>
            <a:pPr marL="171707" indent="-171707">
              <a:buFontTx/>
              <a:buChar char="-"/>
            </a:pPr>
            <a:r>
              <a:rPr lang="en-US" sz="1100" b="0" dirty="0"/>
              <a:t>As we mentioned earlier, the session key is never stored anywhere; it is derived, used, and then removed from memory. So that DPAPI can unprotect the data, the generated random bytes are stored in the protected data BLOB. These random bytes are stored unprotected; however, since the MasterKey is protected, they are authenticated with an HMAC to prevent tampering.</a:t>
            </a:r>
          </a:p>
          <a:p>
            <a:pPr marL="171707" indent="-171707">
              <a:buFontTx/>
              <a:buChar char="-"/>
            </a:pPr>
            <a:endParaRPr lang="en-US" sz="1100" b="0" dirty="0"/>
          </a:p>
          <a:p>
            <a:pPr marL="171707" indent="-171707">
              <a:buFontTx/>
              <a:buChar char="-"/>
            </a:pPr>
            <a:r>
              <a:rPr lang="en-US" sz="1100" b="0" dirty="0"/>
              <a:t>Data BLOB</a:t>
            </a:r>
          </a:p>
          <a:p>
            <a:pPr marL="171707" indent="-171707">
              <a:buFontTx/>
              <a:buChar char="-"/>
            </a:pPr>
            <a:r>
              <a:rPr lang="en-US" sz="1100" b="0" dirty="0"/>
              <a:t>Contains application specific data, salt, </a:t>
            </a:r>
            <a:r>
              <a:rPr lang="en-US" sz="1100" b="0" dirty="0" err="1"/>
              <a:t>masterkey</a:t>
            </a:r>
            <a:endParaRPr lang="en-US" sz="1100" b="0" dirty="0"/>
          </a:p>
          <a:p>
            <a:pPr marL="171707" indent="-171707">
              <a:buFontTx/>
              <a:buChar char="-"/>
            </a:pPr>
            <a:endParaRPr lang="en-US" sz="1100" b="0" dirty="0"/>
          </a:p>
          <a:p>
            <a:pPr defTabSz="915772">
              <a:defRPr/>
            </a:pPr>
            <a:r>
              <a:rPr lang="en-US" sz="1100" b="0" dirty="0"/>
              <a:t>The default iteration count is 4000, which increases the work load required to brute-force compromise the password by a factor of 4000, without creating undue performance restrictions in normal operations. There is a registry </a:t>
            </a:r>
            <a:r>
              <a:rPr lang="en-US" sz="1100" b="0" dirty="0" err="1"/>
              <a:t>valueMasterKeyIterationCountstored</a:t>
            </a:r>
            <a:r>
              <a:rPr lang="en-US" sz="1100" b="0" dirty="0"/>
              <a:t> in the HKEY_LOCAL_MACHINE\Software\Microsoft\Cryptography\Protect\Providers\</a:t>
            </a:r>
            <a:r>
              <a:rPr lang="en-US" sz="1100" b="0" dirty="0" err="1"/>
              <a:t>GUIDkey</a:t>
            </a:r>
            <a:r>
              <a:rPr lang="en-US" sz="1100" b="0" dirty="0"/>
              <a:t> that allows a system administrator to increase this iteration count. It cannot, however, be decreased below 4000.</a:t>
            </a:r>
          </a:p>
          <a:p>
            <a:endParaRPr lang="en-US" sz="1100" b="0" dirty="0"/>
          </a:p>
          <a:p>
            <a:endParaRPr lang="en-US" sz="1100" b="0" dirty="0"/>
          </a:p>
        </p:txBody>
      </p:sp>
    </p:spTree>
    <p:extLst>
      <p:ext uri="{BB962C8B-B14F-4D97-AF65-F5344CB8AC3E}">
        <p14:creationId xmlns:p14="http://schemas.microsoft.com/office/powerpoint/2010/main" val="4148091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dirty="0">
                <a:solidFill>
                  <a:schemeClr val="bg2"/>
                </a:solidFill>
              </a:rPr>
              <a:t>https://docs.microsoft.com/en-us/previous-versions/ms995355(v%3Dmsdn.10)</a:t>
            </a:r>
          </a:p>
          <a:p>
            <a:endParaRPr lang="en-US" dirty="0"/>
          </a:p>
        </p:txBody>
      </p:sp>
    </p:spTree>
    <p:extLst>
      <p:ext uri="{BB962C8B-B14F-4D97-AF65-F5344CB8AC3E}">
        <p14:creationId xmlns:p14="http://schemas.microsoft.com/office/powerpoint/2010/main" val="336680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dirty="0"/>
              <a:t>- https://www.thehacker.recipes/ad/movement/credentials/dumping/dpapi-protected-secrets</a:t>
            </a:r>
          </a:p>
          <a:p>
            <a:endParaRPr lang="en-US" dirty="0"/>
          </a:p>
          <a:p>
            <a:endParaRPr lang="en-US" dirty="0"/>
          </a:p>
        </p:txBody>
      </p:sp>
    </p:spTree>
    <p:extLst>
      <p:ext uri="{BB962C8B-B14F-4D97-AF65-F5344CB8AC3E}">
        <p14:creationId xmlns:p14="http://schemas.microsoft.com/office/powerpoint/2010/main" val="1993121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a Windows system is only the first step, credentials can be used for much more!</a:t>
            </a:r>
          </a:p>
          <a:p>
            <a:r>
              <a:rPr lang="en-US" dirty="0"/>
              <a:t>Windows credentials won’t get all the intel available</a:t>
            </a:r>
          </a:p>
          <a:p>
            <a:r>
              <a:rPr lang="en-US" dirty="0"/>
              <a:t>Credentialed access to web applications is a whole new world of access vectors (AWS management front ends, Facebook profiles, Email accounts, etc.)</a:t>
            </a:r>
          </a:p>
          <a:p>
            <a:r>
              <a:rPr lang="en-US" dirty="0"/>
              <a:t>Mission are enabled by credentials (vignette about Hawaii/Maryland trips)</a:t>
            </a:r>
          </a:p>
          <a:p>
            <a:endParaRPr lang="en-US" dirty="0"/>
          </a:p>
        </p:txBody>
      </p:sp>
    </p:spTree>
    <p:extLst>
      <p:ext uri="{BB962C8B-B14F-4D97-AF65-F5344CB8AC3E}">
        <p14:creationId xmlns:p14="http://schemas.microsoft.com/office/powerpoint/2010/main" val="2641126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dirty="0"/>
              <a:t>- https://www.thehacker.recipes/ad/movement/credentials/dumping/dpapi-protected-secrets</a:t>
            </a:r>
          </a:p>
          <a:p>
            <a:endParaRPr lang="en-US" dirty="0"/>
          </a:p>
          <a:p>
            <a:endParaRPr lang="en-US" dirty="0"/>
          </a:p>
        </p:txBody>
      </p:sp>
    </p:spTree>
    <p:extLst>
      <p:ext uri="{BB962C8B-B14F-4D97-AF65-F5344CB8AC3E}">
        <p14:creationId xmlns:p14="http://schemas.microsoft.com/office/powerpoint/2010/main" val="1185134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dirty="0"/>
              <a:t>- https://www.thehacker.recipes/ad/movement/credentials/dumping/dpapi-protected-secrets</a:t>
            </a:r>
          </a:p>
          <a:p>
            <a:endParaRPr lang="en-US" dirty="0"/>
          </a:p>
          <a:p>
            <a:endParaRPr lang="en-US" dirty="0"/>
          </a:p>
        </p:txBody>
      </p:sp>
    </p:spTree>
    <p:extLst>
      <p:ext uri="{BB962C8B-B14F-4D97-AF65-F5344CB8AC3E}">
        <p14:creationId xmlns:p14="http://schemas.microsoft.com/office/powerpoint/2010/main" val="2261854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dirty="0"/>
              <a:t>https://docs.microsoft.com/en-us/previous-versions/ms995355(v%3Dmsdn.10)</a:t>
            </a:r>
          </a:p>
          <a:p>
            <a:pPr marL="171707" indent="-171707">
              <a:buFontTx/>
              <a:buChar char="-"/>
            </a:pPr>
            <a:r>
              <a:rPr lang="en-US" b="0" i="0" dirty="0">
                <a:solidFill>
                  <a:srgbClr val="E6E6E6"/>
                </a:solidFill>
                <a:effectLst/>
                <a:latin typeface="Segoe UI" panose="020B0502040204020203" pitchFamily="34" charset="0"/>
              </a:rPr>
              <a:t>There are two sets of interfaces to DPAPI, the user interfaces and the system interfaces. These are discussed, along with two data structures, the CRYPTPROTECT_PROMPTSTRUCT structure, which is the "prompt structure" mentioned earlier, and the protected data BLOB that holds the protected data.</a:t>
            </a:r>
          </a:p>
          <a:p>
            <a:pPr marL="171707" indent="-171707">
              <a:buFontTx/>
              <a:buChar char="-"/>
            </a:pPr>
            <a:r>
              <a:rPr lang="en-US" b="0" i="0" dirty="0">
                <a:solidFill>
                  <a:srgbClr val="E6E6E6"/>
                </a:solidFill>
                <a:effectLst/>
                <a:latin typeface="Segoe UI" panose="020B0502040204020203" pitchFamily="34" charset="0"/>
              </a:rPr>
              <a:t>The user interfaces contain the only two functions that application developers need to know to use DPAPI. The protect </a:t>
            </a:r>
            <a:r>
              <a:rPr lang="en-US" b="0" i="0" dirty="0" err="1">
                <a:solidFill>
                  <a:srgbClr val="E6E6E6"/>
                </a:solidFill>
                <a:effectLst/>
                <a:latin typeface="Segoe UI" panose="020B0502040204020203" pitchFamily="34" charset="0"/>
              </a:rPr>
              <a:t>function:CryptProtectData</a:t>
            </a:r>
            <a:r>
              <a:rPr lang="en-US" b="0" i="0" dirty="0">
                <a:solidFill>
                  <a:srgbClr val="E6E6E6"/>
                </a:solidFill>
                <a:effectLst/>
                <a:latin typeface="Segoe UI" panose="020B0502040204020203" pitchFamily="34" charset="0"/>
              </a:rPr>
              <a:t>()and the unprotect function: </a:t>
            </a:r>
            <a:r>
              <a:rPr lang="en-US" b="0" i="0" dirty="0" err="1">
                <a:solidFill>
                  <a:srgbClr val="E6E6E6"/>
                </a:solidFill>
                <a:effectLst/>
                <a:latin typeface="Segoe UI" panose="020B0502040204020203" pitchFamily="34" charset="0"/>
              </a:rPr>
              <a:t>CryptUnprotectData</a:t>
            </a:r>
            <a:r>
              <a:rPr lang="en-US" b="0" i="0" dirty="0">
                <a:solidFill>
                  <a:srgbClr val="E6E6E6"/>
                </a:solidFill>
                <a:effectLst/>
                <a:latin typeface="Segoe UI" panose="020B0502040204020203" pitchFamily="34" charset="0"/>
              </a:rPr>
              <a:t>(). The only requirement for applications to use these functions is to either link with Crypt32.lib or dynamically load Crypt32.dll. The protect function takes a plaintext data as input and returns an opaque protected data BLOB. The unprotect function takes this opaque data BLOB and returns the plaintext data.</a:t>
            </a:r>
          </a:p>
          <a:p>
            <a:pPr marL="171707" indent="-171707">
              <a:buFontTx/>
              <a:buChar char="-"/>
            </a:pPr>
            <a:r>
              <a:rPr lang="en-US" b="0" i="0" dirty="0">
                <a:solidFill>
                  <a:srgbClr val="E6E6E6"/>
                </a:solidFill>
                <a:effectLst/>
                <a:latin typeface="Segoe UI" panose="020B0502040204020203" pitchFamily="34" charset="0"/>
              </a:rPr>
              <a:t>The system interfaces are part of the LSA. These interfaces cannot be called by a user application. They exist so that LSA threads can use DPAPI and specify </a:t>
            </a:r>
            <a:r>
              <a:rPr lang="en-US" b="0" i="0" dirty="0" err="1">
                <a:solidFill>
                  <a:srgbClr val="E6E6E6"/>
                </a:solidFill>
                <a:effectLst/>
                <a:latin typeface="Segoe UI" panose="020B0502040204020203" pitchFamily="34" charset="0"/>
              </a:rPr>
              <a:t>theCRYPTPROTECT_SYSTEMflag</a:t>
            </a:r>
            <a:r>
              <a:rPr lang="en-US" b="0" i="0" dirty="0">
                <a:solidFill>
                  <a:srgbClr val="E6E6E6"/>
                </a:solidFill>
                <a:effectLst/>
                <a:latin typeface="Segoe UI" panose="020B0502040204020203" pitchFamily="34" charset="0"/>
              </a:rPr>
              <a:t> to protect data that cannot be unprotected outside the LSA.</a:t>
            </a:r>
          </a:p>
          <a:p>
            <a:pPr marL="171707" indent="-171707">
              <a:buFontTx/>
              <a:buChar char="-"/>
            </a:pPr>
            <a:endParaRPr lang="en-US" dirty="0"/>
          </a:p>
          <a:p>
            <a:endParaRPr lang="en-US" dirty="0"/>
          </a:p>
        </p:txBody>
      </p:sp>
    </p:spTree>
    <p:extLst>
      <p:ext uri="{BB962C8B-B14F-4D97-AF65-F5344CB8AC3E}">
        <p14:creationId xmlns:p14="http://schemas.microsoft.com/office/powerpoint/2010/main" val="402753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b="0" dirty="0"/>
              <a:t>- https://www.thehacker.recipes/ad/movement/credentials/dumping/dpapi-protected-secrets</a:t>
            </a:r>
          </a:p>
          <a:p>
            <a:pPr marL="171707" indent="-171707">
              <a:buFontTx/>
              <a:buChar char="-"/>
            </a:pPr>
            <a:r>
              <a:rPr lang="en-US" b="0" dirty="0" err="1"/>
              <a:t>Passcape</a:t>
            </a:r>
            <a:r>
              <a:rPr lang="en-US" b="0" dirty="0"/>
              <a:t>: shareware + Windows only</a:t>
            </a:r>
          </a:p>
          <a:p>
            <a:pPr marL="171707" indent="-171707">
              <a:buFontTx/>
              <a:buChar char="-"/>
            </a:pPr>
            <a:r>
              <a:rPr lang="en-US" b="0" dirty="0" err="1"/>
              <a:t>Impacket</a:t>
            </a:r>
            <a:r>
              <a:rPr lang="en-US" b="0" dirty="0"/>
              <a:t>: does not decrypt DPAPI protected secrets directly</a:t>
            </a:r>
          </a:p>
          <a:p>
            <a:pPr marL="171707" indent="-171707">
              <a:buFontTx/>
              <a:buChar char="-"/>
            </a:pPr>
            <a:r>
              <a:rPr lang="en-US" b="0" dirty="0"/>
              <a:t>Mimikatz: extracts secrets online and offline but Windows only</a:t>
            </a:r>
          </a:p>
          <a:p>
            <a:pPr marL="171707" indent="-171707">
              <a:buFontTx/>
              <a:buChar char="-"/>
            </a:pPr>
            <a:r>
              <a:rPr lang="en-US" b="0" dirty="0" err="1"/>
              <a:t>Dpapick</a:t>
            </a:r>
            <a:r>
              <a:rPr lang="en-US" b="0" dirty="0"/>
              <a:t>: extracts secrets offline, first tool published to manage DPAPI offline</a:t>
            </a:r>
          </a:p>
          <a:p>
            <a:pPr marL="171707" indent="-171707">
              <a:buFontTx/>
              <a:buChar char="-"/>
            </a:pPr>
            <a:r>
              <a:rPr lang="en-US" b="0" dirty="0" err="1"/>
              <a:t>Dpapilab</a:t>
            </a:r>
            <a:r>
              <a:rPr lang="en-US" b="0" dirty="0"/>
              <a:t>: an extension of </a:t>
            </a:r>
            <a:r>
              <a:rPr lang="en-US" b="0" dirty="0" err="1"/>
              <a:t>dpapick</a:t>
            </a:r>
            <a:endParaRPr lang="en-US" b="0" dirty="0"/>
          </a:p>
          <a:p>
            <a:endParaRPr lang="en-US" b="0" dirty="0"/>
          </a:p>
        </p:txBody>
      </p:sp>
    </p:spTree>
    <p:extLst>
      <p:ext uri="{BB962C8B-B14F-4D97-AF65-F5344CB8AC3E}">
        <p14:creationId xmlns:p14="http://schemas.microsoft.com/office/powerpoint/2010/main" val="2190020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6179" indent="-286179">
              <a:buFontTx/>
              <a:buChar char="-"/>
            </a:pPr>
            <a:r>
              <a:rPr lang="en-US" dirty="0"/>
              <a:t>How would we do this process offline?</a:t>
            </a:r>
          </a:p>
          <a:p>
            <a:pPr marL="286179" indent="-286179">
              <a:buFontTx/>
              <a:buChar char="-"/>
            </a:pPr>
            <a:r>
              <a:rPr lang="en-US" dirty="0"/>
              <a:t>First, in a domain environment you would need the MK Encryption Key (shown)</a:t>
            </a:r>
          </a:p>
          <a:p>
            <a:pPr marL="286179" indent="-286179">
              <a:buFontTx/>
              <a:buChar char="-"/>
            </a:pPr>
            <a:r>
              <a:rPr lang="en-US" dirty="0"/>
              <a:t>Note: Wouldn’t need this online, as </a:t>
            </a:r>
            <a:r>
              <a:rPr lang="en-US" dirty="0" err="1"/>
              <a:t>mimikatz</a:t>
            </a:r>
            <a:r>
              <a:rPr lang="en-US" dirty="0"/>
              <a:t> would automatically negotiate for this key on the local system</a:t>
            </a:r>
          </a:p>
          <a:p>
            <a:pPr marL="286179" indent="-286179">
              <a:buFontTx/>
              <a:buChar char="-"/>
            </a:pPr>
            <a:r>
              <a:rPr lang="en-US" dirty="0"/>
              <a:t>Need the User’s MasterKey (not pictured, see previous slide) and CREDHIST files</a:t>
            </a:r>
          </a:p>
          <a:p>
            <a:pPr marL="286179" indent="-286179">
              <a:buFontTx/>
              <a:buChar char="-"/>
            </a:pPr>
            <a:r>
              <a:rPr lang="en-US" dirty="0"/>
              <a:t>Need the loot files</a:t>
            </a:r>
          </a:p>
          <a:p>
            <a:pPr marL="286179" indent="-286179">
              <a:buFontTx/>
              <a:buChar char="-"/>
            </a:pPr>
            <a:r>
              <a:rPr lang="en-US" dirty="0"/>
              <a:t>Move the files into a VM back to their original locations</a:t>
            </a:r>
          </a:p>
          <a:p>
            <a:pPr marL="286179" indent="-286179">
              <a:buFontTx/>
              <a:buChar char="-"/>
            </a:pPr>
            <a:r>
              <a:rPr lang="en-US" dirty="0"/>
              <a:t>Copy the MasterKey &lt;SID&gt; folder into </a:t>
            </a:r>
            <a:r>
              <a:rPr lang="en-US" dirty="0" err="1"/>
              <a:t>AppData</a:t>
            </a:r>
            <a:endParaRPr lang="en-US" dirty="0"/>
          </a:p>
          <a:p>
            <a:pPr marL="286179" indent="-286179">
              <a:buFontTx/>
              <a:buChar char="-"/>
            </a:pPr>
            <a:r>
              <a:rPr lang="en-US" dirty="0"/>
              <a:t>Run </a:t>
            </a:r>
            <a:r>
              <a:rPr lang="en-US" dirty="0" err="1"/>
              <a:t>mimikatz</a:t>
            </a:r>
            <a:r>
              <a:rPr lang="en-US" dirty="0"/>
              <a:t> “</a:t>
            </a:r>
            <a:r>
              <a:rPr lang="en-US" dirty="0" err="1"/>
              <a:t>dpapi</a:t>
            </a:r>
            <a:r>
              <a:rPr lang="en-US" dirty="0"/>
              <a:t>::</a:t>
            </a:r>
            <a:r>
              <a:rPr lang="en-US" dirty="0" err="1"/>
              <a:t>masterkey</a:t>
            </a:r>
            <a:r>
              <a:rPr lang="en-US" dirty="0"/>
              <a:t>” with specified </a:t>
            </a:r>
            <a:r>
              <a:rPr lang="en-US" dirty="0" err="1"/>
              <a:t>masterkey</a:t>
            </a:r>
            <a:r>
              <a:rPr lang="en-US" dirty="0"/>
              <a:t> “/in” and encryption key “/</a:t>
            </a:r>
            <a:r>
              <a:rPr lang="en-US" dirty="0" err="1"/>
              <a:t>pvk</a:t>
            </a:r>
            <a:r>
              <a:rPr lang="en-US" dirty="0"/>
              <a:t>” to decrypt the </a:t>
            </a:r>
            <a:r>
              <a:rPr lang="en-US" dirty="0" err="1"/>
              <a:t>masterkey</a:t>
            </a:r>
            <a:endParaRPr lang="en-US" dirty="0"/>
          </a:p>
          <a:p>
            <a:pPr marL="286179" indent="-286179">
              <a:buFontTx/>
              <a:buChar char="-"/>
            </a:pPr>
            <a:r>
              <a:rPr lang="en-US" dirty="0"/>
              <a:t>Run </a:t>
            </a:r>
            <a:r>
              <a:rPr lang="en-US" dirty="0" err="1"/>
              <a:t>mimikatz</a:t>
            </a:r>
            <a:r>
              <a:rPr lang="en-US" dirty="0"/>
              <a:t> “</a:t>
            </a:r>
            <a:r>
              <a:rPr lang="en-US" dirty="0" err="1"/>
              <a:t>dpapi</a:t>
            </a:r>
            <a:r>
              <a:rPr lang="en-US" dirty="0"/>
              <a:t>::create” to create a </a:t>
            </a:r>
            <a:r>
              <a:rPr lang="en-US" dirty="0" err="1"/>
              <a:t>masterkey</a:t>
            </a:r>
            <a:r>
              <a:rPr lang="en-US" dirty="0"/>
              <a:t> based on the stolen user on the attacker’s machine</a:t>
            </a:r>
          </a:p>
          <a:p>
            <a:pPr marL="286179" indent="-286179">
              <a:buFontTx/>
              <a:buChar char="-"/>
            </a:pPr>
            <a:r>
              <a:rPr lang="en-US" dirty="0"/>
              <a:t>Copy the newly created </a:t>
            </a:r>
            <a:r>
              <a:rPr lang="en-US" dirty="0" err="1"/>
              <a:t>masterkey</a:t>
            </a:r>
            <a:r>
              <a:rPr lang="en-US" dirty="0"/>
              <a:t> to the </a:t>
            </a:r>
            <a:r>
              <a:rPr lang="en-US" dirty="0" err="1"/>
              <a:t>AppData</a:t>
            </a:r>
            <a:r>
              <a:rPr lang="en-US" dirty="0"/>
              <a:t> location</a:t>
            </a:r>
          </a:p>
          <a:p>
            <a:pPr marL="286179" indent="-286179">
              <a:buFontTx/>
              <a:buChar char="-"/>
            </a:pPr>
            <a:r>
              <a:rPr lang="en-US" dirty="0"/>
              <a:t>Specify newly created </a:t>
            </a:r>
            <a:r>
              <a:rPr lang="en-US" dirty="0" err="1"/>
              <a:t>masterkey</a:t>
            </a:r>
            <a:r>
              <a:rPr lang="en-US" dirty="0"/>
              <a:t> when using </a:t>
            </a:r>
            <a:r>
              <a:rPr lang="en-US" dirty="0" err="1"/>
              <a:t>dpapi:chrome</a:t>
            </a:r>
            <a:endParaRPr lang="en-US" dirty="0"/>
          </a:p>
        </p:txBody>
      </p:sp>
    </p:spTree>
    <p:extLst>
      <p:ext uri="{BB962C8B-B14F-4D97-AF65-F5344CB8AC3E}">
        <p14:creationId xmlns:p14="http://schemas.microsoft.com/office/powerpoint/2010/main" val="1938833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b="0" dirty="0"/>
              <a:t>https://elie.net/talk/reversing-dpapi-and-stealing-windows-secrets-offline/#</a:t>
            </a:r>
          </a:p>
          <a:p>
            <a:pPr marL="171707" indent="-171707">
              <a:buFontTx/>
              <a:buChar char="-"/>
            </a:pPr>
            <a:r>
              <a:rPr lang="en-US" b="0" dirty="0"/>
              <a:t>https://book.hacktricks.xyz/windows-hardening/windows-local-privilege-escalation/dpapi-extracting-passwords</a:t>
            </a:r>
          </a:p>
          <a:p>
            <a:pPr marL="171707" indent="-171707">
              <a:buFontTx/>
              <a:buChar char="-"/>
            </a:pPr>
            <a:r>
              <a:rPr lang="en-US" b="0" dirty="0"/>
              <a:t>https://www.thehacker.recipes/ad/movement/credentials/dumping/dpapi-protected-secrets</a:t>
            </a:r>
          </a:p>
          <a:p>
            <a:pPr marL="171707" indent="-171707">
              <a:buFontTx/>
              <a:buChar char="-"/>
            </a:pPr>
            <a:r>
              <a:rPr lang="en-US" b="0" dirty="0"/>
              <a:t>https://docs.microsoft.com/en-us/windows/win32/fileio/file-encryption</a:t>
            </a:r>
          </a:p>
          <a:p>
            <a:pPr marL="171707" indent="-171707">
              <a:buFontTx/>
              <a:buChar char="-"/>
            </a:pPr>
            <a:r>
              <a:rPr lang="en-US" b="0" dirty="0"/>
              <a:t>https://posts.specterops.io/operational-guidance-for-offensive-user-dpapi-abuse-1fb7fac8b107</a:t>
            </a:r>
          </a:p>
          <a:p>
            <a:pPr marL="171707" indent="-171707">
              <a:buFontTx/>
              <a:buChar char="-"/>
            </a:pPr>
            <a:r>
              <a:rPr lang="en-US" b="0" dirty="0"/>
              <a:t>Encrypted File System (EFS) provides an additional level of security for files and directories. It provides cryptographic protection of individual files on NTFS file system volumes using a public-key system.</a:t>
            </a:r>
          </a:p>
          <a:p>
            <a:pPr marL="171707" indent="-171707">
              <a:buFontTx/>
              <a:buChar char="-"/>
            </a:pPr>
            <a:endParaRPr lang="en-US" b="0" dirty="0"/>
          </a:p>
          <a:p>
            <a:endParaRPr lang="en-US" b="0" dirty="0"/>
          </a:p>
        </p:txBody>
      </p:sp>
    </p:spTree>
    <p:extLst>
      <p:ext uri="{BB962C8B-B14F-4D97-AF65-F5344CB8AC3E}">
        <p14:creationId xmlns:p14="http://schemas.microsoft.com/office/powerpoint/2010/main" val="62644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814513" y="946150"/>
            <a:ext cx="3402012" cy="1912938"/>
          </a:xfrm>
          <a:ln/>
        </p:spPr>
      </p:sp>
      <p:sp>
        <p:nvSpPr>
          <p:cNvPr id="24579" name="Rectangle 3"/>
          <p:cNvSpPr>
            <a:spLocks noGrp="1" noChangeArrowheads="1"/>
          </p:cNvSpPr>
          <p:nvPr>
            <p:ph type="body" idx="1"/>
          </p:nvPr>
        </p:nvSpPr>
        <p:spPr>
          <a:noFill/>
          <a:ln/>
        </p:spPr>
        <p:txBody>
          <a:bodyPr/>
          <a:lstStyle/>
          <a:p>
            <a:r>
              <a:rPr lang="en-US" sz="1000" dirty="0"/>
              <a:t>Describe DPAPI  (slide 6)</a:t>
            </a:r>
          </a:p>
          <a:p>
            <a:pPr defTabSz="915772">
              <a:defRPr/>
            </a:pPr>
            <a:r>
              <a:rPr lang="en-US" sz="1000" dirty="0"/>
              <a:t>Describe how Windows utilizes DPAPI to store credentials (slide 7)</a:t>
            </a:r>
          </a:p>
          <a:p>
            <a:r>
              <a:rPr lang="en-US" sz="1000" dirty="0"/>
              <a:t>Illustrate the DPAPI encryption/decryption process (slide 8)</a:t>
            </a:r>
          </a:p>
          <a:p>
            <a:r>
              <a:rPr lang="en-US" sz="1000" dirty="0"/>
              <a:t>Locate the DPAPI storage locations on Windows (slide 11)</a:t>
            </a:r>
          </a:p>
          <a:p>
            <a:r>
              <a:rPr lang="en-US" sz="1000" dirty="0"/>
              <a:t>Demonstrate stealing Google Chrome session using Mimikatz (slide 17)</a:t>
            </a:r>
          </a:p>
          <a:p>
            <a:r>
              <a:rPr lang="en-US" sz="1000" dirty="0"/>
              <a:t>Demonstrate stealing Google Chrome saved passwords using Mimikatz (slide 17)</a:t>
            </a:r>
          </a:p>
          <a:p>
            <a:pPr marL="400650" indent="-171707" defTabSz="915772" eaLnBrk="1" fontAlgn="auto" hangingPunct="1">
              <a:spcBef>
                <a:spcPts val="0"/>
              </a:spcBef>
              <a:spcAft>
                <a:spcPts val="0"/>
              </a:spcAft>
              <a:buFontTx/>
              <a:buChar char="-"/>
              <a:defRPr/>
            </a:pPr>
            <a:endParaRPr lang="en-US" sz="1100" dirty="0"/>
          </a:p>
          <a:p>
            <a:pPr marL="228943" defTabSz="915772" eaLnBrk="1" fontAlgn="auto" hangingPunct="1">
              <a:spcBef>
                <a:spcPts val="0"/>
              </a:spcBef>
              <a:spcAft>
                <a:spcPts val="0"/>
              </a:spcAft>
              <a:defRPr/>
            </a:pPr>
            <a:endParaRPr lang="en-US" sz="1100" dirty="0"/>
          </a:p>
          <a:p>
            <a:pPr marL="171707" indent="-171707">
              <a:buFontTx/>
              <a:buChar char="-"/>
            </a:pPr>
            <a:r>
              <a:rPr lang="en-US" sz="1100" dirty="0"/>
              <a:t>If I want to do Credential Harvesting, what do I need to know</a:t>
            </a:r>
          </a:p>
          <a:p>
            <a:pPr marL="400650" indent="-171707">
              <a:buFontTx/>
              <a:buChar char="-"/>
            </a:pPr>
            <a:r>
              <a:rPr lang="en-US" sz="1100" dirty="0"/>
              <a:t>Separate out, “what is nice to know?”</a:t>
            </a:r>
          </a:p>
          <a:p>
            <a:pPr marL="400650" indent="-171707" defTabSz="915772" eaLnBrk="1" fontAlgn="auto" hangingPunct="1">
              <a:spcBef>
                <a:spcPts val="0"/>
              </a:spcBef>
              <a:spcAft>
                <a:spcPts val="0"/>
              </a:spcAft>
              <a:buFontTx/>
              <a:buChar char="-"/>
              <a:defRPr/>
            </a:pPr>
            <a:r>
              <a:rPr lang="en-US" sz="1100" dirty="0"/>
              <a:t>List open-source tools used to abuse DPAPI (</a:t>
            </a:r>
            <a:r>
              <a:rPr lang="en-US" sz="1100" i="1" dirty="0"/>
              <a:t>could be a nice to know</a:t>
            </a:r>
            <a:r>
              <a:rPr lang="en-US" sz="1100" dirty="0"/>
              <a:t>)</a:t>
            </a:r>
          </a:p>
          <a:p>
            <a:pPr marL="400650" indent="-171707" defTabSz="915772" eaLnBrk="1" fontAlgn="auto" hangingPunct="1">
              <a:spcBef>
                <a:spcPts val="0"/>
              </a:spcBef>
              <a:spcAft>
                <a:spcPts val="0"/>
              </a:spcAft>
              <a:buFontTx/>
              <a:buChar char="-"/>
              <a:defRPr/>
            </a:pPr>
            <a:r>
              <a:rPr lang="en-US" sz="1100" dirty="0"/>
              <a:t>List the locations of DPAPI procedures/instruction </a:t>
            </a:r>
            <a:r>
              <a:rPr lang="en-US" sz="900" dirty="0"/>
              <a:t>(</a:t>
            </a:r>
            <a:r>
              <a:rPr lang="en-US" sz="900" dirty="0">
                <a:solidFill>
                  <a:srgbClr val="FFFF00"/>
                </a:solidFill>
              </a:rPr>
              <a:t>available in classified brief</a:t>
            </a:r>
            <a:r>
              <a:rPr lang="en-US" sz="900" dirty="0"/>
              <a:t>) (</a:t>
            </a:r>
            <a:r>
              <a:rPr lang="en-US" sz="900" i="1" dirty="0"/>
              <a:t>you have to be able to find the page in order to demonstrate it</a:t>
            </a:r>
            <a:r>
              <a:rPr lang="en-US" sz="900" dirty="0"/>
              <a:t>)</a:t>
            </a:r>
          </a:p>
          <a:p>
            <a:pPr marL="400650" indent="-171707" defTabSz="915772" eaLnBrk="1" fontAlgn="auto" hangingPunct="1">
              <a:spcBef>
                <a:spcPts val="0"/>
              </a:spcBef>
              <a:spcAft>
                <a:spcPts val="0"/>
              </a:spcAft>
              <a:buFontTx/>
              <a:buChar char="-"/>
              <a:defRPr/>
            </a:pPr>
            <a:r>
              <a:rPr lang="en-US" sz="1100" dirty="0"/>
              <a:t>List the two primary user function calls within DPAPI (</a:t>
            </a:r>
            <a:r>
              <a:rPr lang="en-US" sz="1100" i="1" dirty="0"/>
              <a:t>not really necessary to understanding how DPAPI works, but nice to know</a:t>
            </a:r>
            <a:r>
              <a:rPr lang="en-US" sz="1100" dirty="0"/>
              <a:t>)</a:t>
            </a:r>
          </a:p>
          <a:p>
            <a:pPr marL="400650" indent="-171707" defTabSz="915772" eaLnBrk="1" fontAlgn="auto" hangingPunct="1">
              <a:spcBef>
                <a:spcPts val="0"/>
              </a:spcBef>
              <a:spcAft>
                <a:spcPts val="0"/>
              </a:spcAft>
              <a:buFontTx/>
              <a:buChar char="-"/>
              <a:defRPr/>
            </a:pPr>
            <a:r>
              <a:rPr lang="en-US" sz="1100" dirty="0"/>
              <a:t>List open-source tools used to abuse DPAPI (</a:t>
            </a:r>
            <a:r>
              <a:rPr lang="en-US" sz="1100" i="1" dirty="0"/>
              <a:t>now more specific to the brief</a:t>
            </a:r>
            <a:r>
              <a:rPr lang="en-US" sz="1100" dirty="0"/>
              <a:t>)</a:t>
            </a:r>
          </a:p>
          <a:p>
            <a:pPr marL="400650" indent="-171707" defTabSz="915772" eaLnBrk="1" fontAlgn="auto" hangingPunct="1">
              <a:spcBef>
                <a:spcPts val="0"/>
              </a:spcBef>
              <a:spcAft>
                <a:spcPts val="0"/>
              </a:spcAft>
              <a:buFontTx/>
              <a:buChar char="-"/>
              <a:defRPr/>
            </a:pPr>
            <a:r>
              <a:rPr lang="en-US" sz="1100" dirty="0"/>
              <a:t>List applications that utilize DPAPI for credential storage (</a:t>
            </a:r>
            <a:r>
              <a:rPr lang="en-US" sz="1100" i="1" dirty="0"/>
              <a:t>moved to more specific</a:t>
            </a:r>
            <a:r>
              <a:rPr lang="en-US" sz="1100" dirty="0"/>
              <a:t>)</a:t>
            </a:r>
          </a:p>
          <a:p>
            <a:pPr marL="400650" indent="-171707" defTabSz="915772" eaLnBrk="1" fontAlgn="auto" hangingPunct="1">
              <a:spcBef>
                <a:spcPts val="0"/>
              </a:spcBef>
              <a:spcAft>
                <a:spcPts val="0"/>
              </a:spcAft>
              <a:buFontTx/>
              <a:buChar char="-"/>
              <a:defRPr/>
            </a:pPr>
            <a:r>
              <a:rPr lang="en-US" sz="1100" dirty="0"/>
              <a:t>Demonstrate credential harvesting using Mimikatz against Windows NT5+ targets (</a:t>
            </a:r>
            <a:r>
              <a:rPr lang="en-US" sz="1100" i="1" dirty="0"/>
              <a:t>now specific vignettes shown in brief</a:t>
            </a:r>
            <a:r>
              <a:rPr lang="en-US" sz="1100" dirty="0"/>
              <a:t>)</a:t>
            </a:r>
          </a:p>
          <a:p>
            <a:pPr marL="400650" indent="-171707" defTabSz="915772" eaLnBrk="1" fontAlgn="auto" hangingPunct="1">
              <a:spcBef>
                <a:spcPts val="0"/>
              </a:spcBef>
              <a:spcAft>
                <a:spcPts val="0"/>
              </a:spcAft>
              <a:buFontTx/>
              <a:buChar char="-"/>
              <a:defRPr/>
            </a:pPr>
            <a:r>
              <a:rPr lang="en-US" sz="1100" dirty="0"/>
              <a:t>Demonstrate stealing Remote Desktop saved credentials using Mimikatz (</a:t>
            </a:r>
            <a:r>
              <a:rPr lang="en-US" sz="1100" i="1" dirty="0"/>
              <a:t>now specific vignettes shown in brief</a:t>
            </a:r>
            <a:r>
              <a:rPr lang="en-US" sz="1100" dirty="0"/>
              <a:t>)</a:t>
            </a:r>
          </a:p>
          <a:p>
            <a:pPr marL="228943" defTabSz="915772" eaLnBrk="1" fontAlgn="auto" hangingPunct="1">
              <a:spcBef>
                <a:spcPts val="0"/>
              </a:spcBef>
              <a:spcAft>
                <a:spcPts val="0"/>
              </a:spcAft>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pPr marL="629593" lvl="1" indent="-171707" defTabSz="915772" eaLnBrk="1" fontAlgn="auto" hangingPunct="1">
              <a:spcBef>
                <a:spcPts val="0"/>
              </a:spcBef>
              <a:spcAft>
                <a:spcPts val="0"/>
              </a:spcAft>
              <a:buFontTx/>
              <a:buChar char="-"/>
              <a:defRPr/>
            </a:pPr>
            <a:endParaRPr lang="en-US" sz="1100" dirty="0"/>
          </a:p>
          <a:p>
            <a:endParaRPr lang="en-US" sz="1100" dirty="0"/>
          </a:p>
        </p:txBody>
      </p:sp>
    </p:spTree>
    <p:extLst>
      <p:ext uri="{BB962C8B-B14F-4D97-AF65-F5344CB8AC3E}">
        <p14:creationId xmlns:p14="http://schemas.microsoft.com/office/powerpoint/2010/main" val="217512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946150"/>
            <a:ext cx="3402012" cy="1912938"/>
          </a:xfrm>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367300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dirty="0">
                <a:solidFill>
                  <a:schemeClr val="bg2"/>
                </a:solidFill>
              </a:rPr>
              <a:t>https://docs.microsoft.com/en-us/previous-versions/ms995355(v%3Dmsdn.10)</a:t>
            </a:r>
          </a:p>
          <a:p>
            <a:pPr marL="171707" indent="-171707">
              <a:buFontTx/>
              <a:buChar char="-"/>
            </a:pPr>
            <a:r>
              <a:rPr lang="en-US" sz="1100" b="0" i="1" dirty="0">
                <a:solidFill>
                  <a:schemeClr val="bg2"/>
                </a:solidFill>
              </a:rPr>
              <a:t>First Bullet</a:t>
            </a:r>
          </a:p>
          <a:p>
            <a:pPr marL="171707" indent="-171707">
              <a:buFontTx/>
              <a:buChar char="-"/>
            </a:pPr>
            <a:r>
              <a:rPr lang="en-US" sz="1100" b="0" dirty="0">
                <a:solidFill>
                  <a:schemeClr val="bg2"/>
                </a:solidFill>
                <a:latin typeface="Segoe UI" panose="020B0502040204020203" pitchFamily="34" charset="0"/>
              </a:rPr>
              <a:t>By operating system-level, it is a service that is provided by the operating system itself and does not require any additional libraries</a:t>
            </a:r>
          </a:p>
          <a:p>
            <a:pPr marL="171707" indent="-171707">
              <a:buFontTx/>
              <a:buChar char="-"/>
            </a:pPr>
            <a:r>
              <a:rPr lang="en-US" sz="1100" b="0" dirty="0">
                <a:solidFill>
                  <a:schemeClr val="bg2"/>
                </a:solidFill>
                <a:latin typeface="Segoe UI" panose="020B0502040204020203" pitchFamily="34" charset="0"/>
              </a:rPr>
              <a:t>By data protection, it provides every application with a way to secure data without needing any specific cryptographic code (sha-1 algo, triple-des, etc.) other than the necessary function calls to DPAPI</a:t>
            </a:r>
          </a:p>
          <a:p>
            <a:pPr marL="171707" indent="-171707">
              <a:buFontTx/>
              <a:buChar char="-"/>
            </a:pPr>
            <a:endParaRPr lang="en-US" sz="1100" b="0" i="1" dirty="0">
              <a:solidFill>
                <a:schemeClr val="bg2"/>
              </a:solidFill>
              <a:latin typeface="Segoe UI" panose="020B0502040204020203" pitchFamily="34" charset="0"/>
            </a:endParaRPr>
          </a:p>
          <a:p>
            <a:pPr marL="171707" indent="-171707">
              <a:buFontTx/>
              <a:buChar char="-"/>
            </a:pPr>
            <a:r>
              <a:rPr lang="en-US" sz="1100" b="0" i="1" dirty="0">
                <a:solidFill>
                  <a:schemeClr val="bg2"/>
                </a:solidFill>
                <a:latin typeface="Segoe UI" panose="020B0502040204020203" pitchFamily="34" charset="0"/>
              </a:rPr>
              <a:t>Second Bullet</a:t>
            </a:r>
          </a:p>
          <a:p>
            <a:pPr marL="171707" indent="-171707">
              <a:buFontTx/>
              <a:buChar char="-"/>
            </a:pPr>
            <a:r>
              <a:rPr lang="en-US" sz="1100" b="0" dirty="0">
                <a:solidFill>
                  <a:schemeClr val="bg2"/>
                </a:solidFill>
                <a:latin typeface="Segoe UI" panose="020B0502040204020203" pitchFamily="34" charset="0"/>
              </a:rPr>
              <a:t>DPAPI is a password-based data protection service. It requires a password to provide protection. </a:t>
            </a:r>
          </a:p>
          <a:p>
            <a:pPr marL="171707" indent="-171707">
              <a:buFontTx/>
              <a:buChar char="-"/>
            </a:pPr>
            <a:r>
              <a:rPr lang="en-US" sz="1100" b="0" dirty="0">
                <a:solidFill>
                  <a:schemeClr val="bg2"/>
                </a:solidFill>
                <a:latin typeface="Segoe UI" panose="020B0502040204020203" pitchFamily="34" charset="0"/>
              </a:rPr>
              <a:t>The drawback, of course, is that all protection provided by DPAPI rests on the password provided </a:t>
            </a:r>
          </a:p>
          <a:p>
            <a:pPr marL="171707" indent="-171707">
              <a:buFontTx/>
              <a:buChar char="-"/>
            </a:pPr>
            <a:endParaRPr lang="en-US" sz="1100" b="0" dirty="0">
              <a:solidFill>
                <a:schemeClr val="bg2"/>
              </a:solidFill>
              <a:latin typeface="Segoe UI" panose="020B0502040204020203" pitchFamily="34" charset="0"/>
            </a:endParaRPr>
          </a:p>
          <a:p>
            <a:pPr marL="171707" indent="-171707">
              <a:buFontTx/>
              <a:buChar char="-"/>
            </a:pPr>
            <a:r>
              <a:rPr lang="en-US" sz="1100" b="0" i="1" dirty="0">
                <a:solidFill>
                  <a:schemeClr val="bg2"/>
                </a:solidFill>
                <a:latin typeface="Segoe UI" panose="020B0502040204020203" pitchFamily="34" charset="0"/>
              </a:rPr>
              <a:t>Third Bullet</a:t>
            </a:r>
          </a:p>
          <a:p>
            <a:pPr marL="171707" indent="-171707" defTabSz="915772">
              <a:buFontTx/>
              <a:buChar char="-"/>
              <a:defRPr/>
            </a:pPr>
            <a:r>
              <a:rPr lang="en-US" sz="1100" b="0" dirty="0">
                <a:solidFill>
                  <a:schemeClr val="bg2"/>
                </a:solidFill>
                <a:latin typeface="Segoe UI" panose="020B0502040204020203" pitchFamily="34" charset="0"/>
              </a:rPr>
              <a:t>BLOB = binary large object, a data type that stores binary data</a:t>
            </a:r>
            <a:endParaRPr lang="en-US" sz="1100" b="0" i="1" dirty="0">
              <a:solidFill>
                <a:schemeClr val="bg2"/>
              </a:solidFill>
              <a:latin typeface="Segoe UI" panose="020B0502040204020203" pitchFamily="34" charset="0"/>
            </a:endParaRPr>
          </a:p>
          <a:p>
            <a:pPr marL="171707" indent="-171707">
              <a:buFontTx/>
              <a:buChar char="-"/>
            </a:pPr>
            <a:r>
              <a:rPr lang="en-US" sz="1100" b="0" dirty="0">
                <a:solidFill>
                  <a:schemeClr val="bg2"/>
                </a:solidFill>
                <a:latin typeface="Segoe UI" panose="020B0502040204020203" pitchFamily="34" charset="0"/>
              </a:rPr>
              <a:t>DPAPI does not actually store any data. It simply protects data. </a:t>
            </a:r>
          </a:p>
          <a:p>
            <a:pPr marL="171707" indent="-171707">
              <a:buFontTx/>
              <a:buChar char="-"/>
            </a:pPr>
            <a:r>
              <a:rPr lang="en-US" sz="1100" b="0" dirty="0">
                <a:solidFill>
                  <a:schemeClr val="bg2"/>
                </a:solidFill>
                <a:latin typeface="Segoe UI" panose="020B0502040204020203" pitchFamily="34" charset="0"/>
              </a:rPr>
              <a:t>It is the application's responsibility to store the protected data. </a:t>
            </a:r>
          </a:p>
          <a:p>
            <a:pPr marL="171707" indent="-171707">
              <a:buFontTx/>
              <a:buChar char="-"/>
            </a:pPr>
            <a:r>
              <a:rPr lang="en-US" sz="1100" dirty="0">
                <a:solidFill>
                  <a:schemeClr val="bg2"/>
                </a:solidFill>
              </a:rPr>
              <a:t>CryptProtectData() </a:t>
            </a:r>
            <a:r>
              <a:rPr lang="en-US" sz="1100" b="0" dirty="0">
                <a:solidFill>
                  <a:schemeClr val="bg2"/>
                </a:solidFill>
                <a:latin typeface="Segoe UI" panose="020B0502040204020203" pitchFamily="34" charset="0"/>
              </a:rPr>
              <a:t>returns an opaque data BLOB, and it is sufficient for applications to store this BLOB in some way</a:t>
            </a:r>
            <a:endParaRPr lang="en-US" sz="1100" dirty="0">
              <a:solidFill>
                <a:schemeClr val="bg2"/>
              </a:solidFill>
            </a:endParaRPr>
          </a:p>
          <a:p>
            <a:endParaRPr lang="en-US" sz="1100" dirty="0">
              <a:solidFill>
                <a:schemeClr val="bg2"/>
              </a:solidFill>
            </a:endParaRPr>
          </a:p>
        </p:txBody>
      </p:sp>
    </p:spTree>
    <p:extLst>
      <p:ext uri="{BB962C8B-B14F-4D97-AF65-F5344CB8AC3E}">
        <p14:creationId xmlns:p14="http://schemas.microsoft.com/office/powerpoint/2010/main" val="58585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eaLnBrk="1" fontAlgn="auto" hangingPunct="1">
              <a:spcBef>
                <a:spcPts val="0"/>
              </a:spcBef>
              <a:spcAft>
                <a:spcPts val="0"/>
              </a:spcAft>
              <a:defRPr/>
            </a:pPr>
            <a:r>
              <a:rPr lang="en-US" sz="1100" dirty="0"/>
              <a:t>- https://www.thehacker.recipes/ad/movement/credentials/dumping/dpapi-protected-secrets</a:t>
            </a:r>
          </a:p>
          <a:p>
            <a:pPr marL="171707" indent="-171707">
              <a:buFontTx/>
              <a:buChar char="-"/>
            </a:pPr>
            <a:r>
              <a:rPr lang="en-US" sz="1100" dirty="0">
                <a:solidFill>
                  <a:schemeClr val="bg2"/>
                </a:solidFill>
              </a:rPr>
              <a:t>https://docs.microsoft.com/en-us/previous-versions/ms995355(v%3Dmsdn.10)</a:t>
            </a:r>
          </a:p>
          <a:p>
            <a:pPr marL="171707" indent="-171707">
              <a:buFontTx/>
              <a:buChar char="-"/>
            </a:pPr>
            <a:r>
              <a:rPr lang="en-US" sz="1100" b="0" dirty="0">
                <a:solidFill>
                  <a:schemeClr val="bg2"/>
                </a:solidFill>
                <a:latin typeface="Segoe UI" panose="020B0502040204020203" pitchFamily="34" charset="0"/>
              </a:rPr>
              <a:t>Why does DPAPI exist?</a:t>
            </a:r>
          </a:p>
          <a:p>
            <a:pPr marL="400650" lvl="1" indent="-171707">
              <a:buFontTx/>
              <a:buChar char="-"/>
            </a:pPr>
            <a:r>
              <a:rPr lang="en-US" sz="1100" b="0" dirty="0">
                <a:solidFill>
                  <a:schemeClr val="bg2"/>
                </a:solidFill>
                <a:latin typeface="Segoe UI" panose="020B0502040204020203" pitchFamily="34" charset="0"/>
              </a:rPr>
              <a:t>Applications need a way to protect data</a:t>
            </a:r>
          </a:p>
          <a:p>
            <a:pPr marL="400650" lvl="1" indent="-171707">
              <a:buFontTx/>
              <a:buChar char="-"/>
            </a:pPr>
            <a:r>
              <a:rPr lang="en-US" sz="1100" b="0" dirty="0">
                <a:solidFill>
                  <a:schemeClr val="bg2"/>
                </a:solidFill>
                <a:latin typeface="Segoe UI" panose="020B0502040204020203" pitchFamily="34" charset="0"/>
              </a:rPr>
              <a:t>Pass in clear text, return BLOB</a:t>
            </a:r>
          </a:p>
          <a:p>
            <a:pPr marL="171707" indent="-171707">
              <a:buFontTx/>
              <a:buChar char="-"/>
            </a:pPr>
            <a:r>
              <a:rPr lang="en-US" sz="1100" b="0" dirty="0">
                <a:solidFill>
                  <a:schemeClr val="bg2"/>
                </a:solidFill>
                <a:latin typeface="Segoe UI" panose="020B0502040204020203" pitchFamily="34" charset="0"/>
              </a:rPr>
              <a:t>The protected data BLOB is an opaque structure because, in addition to the encrypted data, it also contains data to allow DPAPI to unprotect it</a:t>
            </a:r>
          </a:p>
          <a:p>
            <a:pPr marL="171707" indent="-171707">
              <a:buFontTx/>
              <a:buChar char="-"/>
            </a:pPr>
            <a:r>
              <a:rPr lang="en-US" sz="1100" b="0" dirty="0">
                <a:solidFill>
                  <a:schemeClr val="bg2"/>
                </a:solidFill>
                <a:latin typeface="Segoe UI" panose="020B0502040204020203" pitchFamily="34" charset="0"/>
              </a:rPr>
              <a:t>When an application calls one of the DPAPI function, the function make a local RPC call to LSA</a:t>
            </a:r>
          </a:p>
          <a:p>
            <a:pPr marL="171707" indent="-171707">
              <a:buFontTx/>
              <a:buChar char="-"/>
            </a:pPr>
            <a:r>
              <a:rPr lang="en-US" sz="1100" b="0" dirty="0">
                <a:solidFill>
                  <a:schemeClr val="bg2"/>
                </a:solidFill>
                <a:latin typeface="Segoe UI" panose="020B0502040204020203" pitchFamily="34" charset="0"/>
              </a:rPr>
              <a:t>LSA, like DPAPI is manipulated because it operates in a repeatable pattern (which we’ll utilize with Mimikatz later)</a:t>
            </a:r>
          </a:p>
          <a:p>
            <a:pPr marL="171707" indent="-171707">
              <a:buFontTx/>
              <a:buChar char="-"/>
            </a:pPr>
            <a:r>
              <a:rPr lang="en-US" sz="1100" b="0" dirty="0">
                <a:solidFill>
                  <a:schemeClr val="bg2"/>
                </a:solidFill>
                <a:latin typeface="Segoe UI" panose="020B0502040204020203" pitchFamily="34" charset="0"/>
              </a:rPr>
              <a:t>DPAPI does not store data, the location will be application specific</a:t>
            </a:r>
          </a:p>
          <a:p>
            <a:pPr marL="171707" indent="-171707">
              <a:buFontTx/>
              <a:buChar char="-"/>
            </a:pPr>
            <a:r>
              <a:rPr lang="en-US" sz="1100" b="0" dirty="0">
                <a:solidFill>
                  <a:schemeClr val="bg2"/>
                </a:solidFill>
                <a:latin typeface="Segoe UI" panose="020B0502040204020203" pitchFamily="34" charset="0"/>
              </a:rPr>
              <a:t>Only protects data, we’ll talk about that next</a:t>
            </a:r>
          </a:p>
          <a:p>
            <a:pPr marL="171707" indent="-171707">
              <a:buFontTx/>
              <a:buChar char="-"/>
            </a:pPr>
            <a:endParaRPr lang="en-US" sz="1100" b="0" dirty="0">
              <a:solidFill>
                <a:schemeClr val="bg2"/>
              </a:solidFill>
              <a:latin typeface="Segoe UI" panose="020B0502040204020203" pitchFamily="34" charset="0"/>
            </a:endParaRPr>
          </a:p>
          <a:p>
            <a:pPr marL="171707" indent="-171707">
              <a:buFontTx/>
              <a:buChar char="-"/>
            </a:pPr>
            <a:endParaRPr lang="en-US" sz="800" b="0" dirty="0">
              <a:solidFill>
                <a:schemeClr val="bg2"/>
              </a:solidFill>
              <a:latin typeface="Segoe UI" panose="020B0502040204020203" pitchFamily="34" charset="0"/>
            </a:endParaRPr>
          </a:p>
          <a:p>
            <a:pPr marL="171707" indent="-171707">
              <a:buFontTx/>
              <a:buChar char="-"/>
            </a:pPr>
            <a:r>
              <a:rPr lang="en-US" sz="800" b="0" dirty="0">
                <a:solidFill>
                  <a:schemeClr val="bg2"/>
                </a:solidFill>
                <a:latin typeface="Segoe UI" panose="020B0502040204020203" pitchFamily="34" charset="0"/>
              </a:rPr>
              <a:t>The protected data BLOB is an opaque structure because, in addition to the encrypted data, it also contains data to allow DPAPI to unprotect it. Being opaque, application developers do not need to parse or understand the format at all. An important point to remember is that DPAPI merely applies cryptographic protection to the data. It does not store any of the protected data; therefore applications calling DPAPI must implement their own storage of the protected data.</a:t>
            </a:r>
          </a:p>
          <a:p>
            <a:pPr marL="171707" indent="-171707">
              <a:buFontTx/>
              <a:buChar char="-"/>
            </a:pPr>
            <a:r>
              <a:rPr lang="en-US" sz="800" b="0" dirty="0">
                <a:solidFill>
                  <a:schemeClr val="bg2"/>
                </a:solidFill>
                <a:latin typeface="Segoe UI" panose="020B0502040204020203" pitchFamily="34" charset="0"/>
              </a:rPr>
              <a:t>When an application calls one of the DPAPI functions, the functions make a local RPC call to the Local Security Authority (LSA). The endpoints of these RPC calls then call DPAPI private functions to protect or unprotect the data. These functions then call back into CryptoAPI, by using Crypt32.dll, for the actual encryption or decryption of the data in the security context of the LSA. The functions run in the security context of the LSA so that security audits can be generated.</a:t>
            </a:r>
          </a:p>
          <a:p>
            <a:pPr marL="171707" indent="-171707">
              <a:buFontTx/>
              <a:buChar char="-"/>
            </a:pPr>
            <a:r>
              <a:rPr lang="en-US" sz="800" b="0" dirty="0">
                <a:solidFill>
                  <a:schemeClr val="bg2"/>
                </a:solidFill>
                <a:latin typeface="Segoe UI" panose="020B0502040204020203" pitchFamily="34" charset="0"/>
              </a:rPr>
              <a:t>The LSA also contains system-level functions for using DPAPI. These functions are available to any thread running inside the LSA and only to those threads. This is because the functions provide additional options for LSA threads, specifically to allow LSA threads to protect user data that cannot be unprotected by non-LSA threads that are using DPAPI, such as user applications.</a:t>
            </a:r>
          </a:p>
        </p:txBody>
      </p:sp>
    </p:spTree>
    <p:extLst>
      <p:ext uri="{BB962C8B-B14F-4D97-AF65-F5344CB8AC3E}">
        <p14:creationId xmlns:p14="http://schemas.microsoft.com/office/powerpoint/2010/main" val="338217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b="0" dirty="0"/>
              <a:t>https://docs.microsoft.com/en-us/previous-versions/ms995355(v%3Dmsdn.10)</a:t>
            </a:r>
          </a:p>
          <a:p>
            <a:pPr marL="171707" indent="-171707">
              <a:buFontTx/>
              <a:buChar char="-"/>
            </a:pPr>
            <a:r>
              <a:rPr lang="en-US" sz="1100" b="0" dirty="0"/>
              <a:t>Start from left to right</a:t>
            </a:r>
          </a:p>
          <a:p>
            <a:pPr marL="171707" indent="-171707">
              <a:buFontTx/>
              <a:buChar char="-"/>
            </a:pPr>
            <a:r>
              <a:rPr lang="en-US" sz="1100" b="0" dirty="0"/>
              <a:t>Entering your windows logon password into chrome to retrieve a saved password</a:t>
            </a:r>
          </a:p>
          <a:p>
            <a:pPr marL="171707" indent="-171707">
              <a:buFontTx/>
              <a:buChar char="-"/>
            </a:pPr>
            <a:r>
              <a:rPr lang="en-US" sz="1100" b="0" dirty="0"/>
              <a:t>Your windows logon password is hashed via SHA-1 (on Windows 10, it’s done 4000 times), but the iteration count and 16 bytes are appended to the hash unencrypted</a:t>
            </a:r>
          </a:p>
          <a:p>
            <a:pPr marL="171707" indent="-171707">
              <a:buFontTx/>
              <a:buChar char="-"/>
            </a:pPr>
            <a:r>
              <a:rPr lang="en-US" sz="1100" b="0" dirty="0"/>
              <a:t>The master key is 512 bits of random data, only visible to the user on disc. </a:t>
            </a:r>
          </a:p>
          <a:p>
            <a:pPr marL="171707" indent="-171707">
              <a:buFontTx/>
              <a:buChar char="-"/>
            </a:pPr>
            <a:r>
              <a:rPr lang="en-US" sz="1100" b="0" dirty="0"/>
              <a:t>The symmetric session key is created based on specs from the application and completes the symmetric key handshake.</a:t>
            </a:r>
          </a:p>
          <a:p>
            <a:pPr marL="171707" indent="-171707">
              <a:buFontTx/>
              <a:buChar char="-"/>
            </a:pPr>
            <a:r>
              <a:rPr lang="en-US" sz="1100" b="0" dirty="0"/>
              <a:t>After the handshake is negotiated, the protected BLOB saved in the application specific location is decrypted</a:t>
            </a:r>
          </a:p>
          <a:p>
            <a:pPr marL="171707" indent="-171707">
              <a:buFontTx/>
              <a:buChar char="-"/>
            </a:pPr>
            <a:r>
              <a:rPr lang="en-US" sz="1100" b="0" dirty="0"/>
              <a:t>Password appears to user in plaintext</a:t>
            </a:r>
          </a:p>
          <a:p>
            <a:pPr marL="171707" indent="-171707">
              <a:buFontTx/>
              <a:buChar char="-"/>
            </a:pPr>
            <a:endParaRPr lang="en-US" sz="1100" b="0" dirty="0"/>
          </a:p>
          <a:p>
            <a:pPr marL="171707" indent="-171707">
              <a:buFontTx/>
              <a:buChar char="-"/>
            </a:pPr>
            <a:endParaRPr lang="en-US" sz="1100" b="0" dirty="0"/>
          </a:p>
          <a:p>
            <a:pPr marL="171707" indent="-171707">
              <a:buFontTx/>
              <a:buChar char="-"/>
            </a:pPr>
            <a:r>
              <a:rPr lang="en-US" sz="1100" b="0" dirty="0"/>
              <a:t>The bold circle indicates the center of the DPAPI key relationships: the user password. On standalone systems, the recovery key protects the password to allow users to reset their passwords with the PRD (password reset disk). The user password is used to derive the MasterKey Encryption Key, which is used to protect the MasterKey. Finally, a derivation of this password, the user credential, is stored in the "Credential History" file, which allows DPAPI to access </a:t>
            </a:r>
            <a:r>
              <a:rPr lang="en-US" sz="1100" b="0" dirty="0" err="1"/>
              <a:t>MasterKeys</a:t>
            </a:r>
            <a:r>
              <a:rPr lang="en-US" sz="1100" b="0" dirty="0"/>
              <a:t> protected under old passwords.</a:t>
            </a:r>
          </a:p>
          <a:p>
            <a:pPr marL="171707" indent="-171707">
              <a:buFontTx/>
              <a:buChar char="-"/>
            </a:pPr>
            <a:r>
              <a:rPr lang="en-US" sz="1100" b="0" dirty="0"/>
              <a:t>On domain workstations, a Domain Controller public key also protects the MasterKey. This allows DPAPI to access a Domain Controller and restore the MasterKey, if it cannot use the MasterKey Encryption Key. Finally, the MasterKey is used to derive the Symmetric Session Key, which then protects the application data.</a:t>
            </a:r>
          </a:p>
          <a:p>
            <a:pPr marL="171707" indent="-171707">
              <a:buFontTx/>
              <a:buChar char="-"/>
            </a:pPr>
            <a:endParaRPr lang="en-US" sz="1100" b="0" dirty="0"/>
          </a:p>
          <a:p>
            <a:pPr marL="171707" indent="-171707">
              <a:buFontTx/>
              <a:buChar char="-"/>
            </a:pPr>
            <a:r>
              <a:rPr lang="en-US" sz="1100" b="0" dirty="0"/>
              <a:t>Master Key</a:t>
            </a:r>
          </a:p>
          <a:p>
            <a:pPr marL="171707" indent="-171707">
              <a:buFontTx/>
              <a:buChar char="-"/>
            </a:pPr>
            <a:r>
              <a:rPr lang="en-US" sz="1100" b="0" dirty="0"/>
              <a:t>We said earlier that DPAPI generates a strong key called the MasterKey. Calling the MasterKey a key isn't really correct because it is never used in any explicit encryption or decryption functions. The MasterKey is more accurately a strong secret: strong because it is 512 bits of random data, and secret because it is used, with some additional data, to generate an actual symmetric session key. This secret, however, needs to be kept secure from everyone but the intended user.</a:t>
            </a:r>
          </a:p>
          <a:p>
            <a:pPr marL="171707" indent="-171707">
              <a:buFontTx/>
              <a:buChar char="-"/>
            </a:pPr>
            <a:r>
              <a:rPr lang="en-US" sz="1100" b="0" dirty="0"/>
              <a:t>To protect this secret, DPAPI uses the Password-Based Key Derivation Function, PBKDF2, described in PKCS #5 (Public Key Cryptography Standards). First, DPAPI takes the user's password and passes it through SHA-1 to get a password hash. This is the logon credential mentioned earlier. Next, the password hash is provided to the PBKDF2 function, along with sixteen random bytes for a salt and an iteration count. The PBKDF2 function calls an additional function a number of times, specified by the iteration count, to derive a key from the given data. DPAPI uses SHA-1 for that underlying function. The salt and iteration count are both non-secret values, and therefore are stored along with the encrypted MasterKey, but are not encrypted. This allows DPAPI to easily decrypt the MasterKey, given the user's password.</a:t>
            </a:r>
          </a:p>
          <a:p>
            <a:pPr marL="171707" indent="-171707">
              <a:buFontTx/>
              <a:buChar char="-"/>
            </a:pPr>
            <a:r>
              <a:rPr lang="en-US" sz="1100" b="0" dirty="0"/>
              <a:t>At this point, if the computer is a domain member, the backup steps, outlined in the Key Backup and Restoration in DPAPI section, are performed. Finally, the encrypted MasterKey and HMAC, salt, iteration count, and backup MasterKey are all stored in a MasterKey file, which resides in the user's profile directory.</a:t>
            </a:r>
          </a:p>
          <a:p>
            <a:pPr marL="171707" indent="-171707">
              <a:buFontTx/>
              <a:buChar char="-"/>
            </a:pPr>
            <a:endParaRPr lang="en-US" sz="1100" b="0" dirty="0"/>
          </a:p>
          <a:p>
            <a:pPr marL="171707" indent="-171707">
              <a:buFontTx/>
              <a:buChar char="-"/>
            </a:pPr>
            <a:r>
              <a:rPr lang="en-US" sz="1100" b="0" dirty="0"/>
              <a:t>Session Key</a:t>
            </a:r>
          </a:p>
          <a:p>
            <a:pPr marL="171707" indent="-171707">
              <a:buFontTx/>
              <a:buChar char="-"/>
            </a:pPr>
            <a:r>
              <a:rPr lang="en-US" sz="1100" b="0" dirty="0"/>
              <a:t>The session key is the real symmetric key that is used for encrypting and decrypting the application data. DPAPI uses a simple process to derive the session key. First, 16 bytes of random data are generated and then hashed, by using SHA-1, with the MasterKey. This hash is then appended with the optional entropy and optional user password, mentioned earlier, by using </a:t>
            </a:r>
            <a:r>
              <a:rPr lang="en-US" sz="1100" b="0" dirty="0" err="1"/>
              <a:t>CryptHashData</a:t>
            </a:r>
            <a:r>
              <a:rPr lang="en-US" sz="1100" b="0" dirty="0"/>
              <a:t>(), a CryptoAPI call. The result is then passed to </a:t>
            </a:r>
            <a:r>
              <a:rPr lang="en-US" sz="1100" b="0" dirty="0" err="1"/>
              <a:t>CryptDeriveKey</a:t>
            </a:r>
            <a:r>
              <a:rPr lang="en-US" sz="1100" b="0" dirty="0"/>
              <a:t>(), another CryptoAPI call, which derives and returns the session key.</a:t>
            </a:r>
          </a:p>
          <a:p>
            <a:pPr marL="171707" indent="-171707">
              <a:buFontTx/>
              <a:buChar char="-"/>
            </a:pPr>
            <a:r>
              <a:rPr lang="en-US" sz="1100" b="0" dirty="0"/>
              <a:t>As we mentioned earlier, the session key is never stored anywhere; it is derived, used, and then removed from memory. So that DPAPI can unprotect the data, the generated random bytes are stored in the protected data BLOB. These random bytes are stored unprotected; however, since the MasterKey is protected, they are authenticated with an HMAC to prevent tampering.</a:t>
            </a:r>
          </a:p>
          <a:p>
            <a:pPr marL="171707" indent="-171707">
              <a:buFontTx/>
              <a:buChar char="-"/>
            </a:pPr>
            <a:endParaRPr lang="en-US" sz="1100" b="0" dirty="0"/>
          </a:p>
          <a:p>
            <a:pPr marL="171707" indent="-171707">
              <a:buFontTx/>
              <a:buChar char="-"/>
            </a:pPr>
            <a:r>
              <a:rPr lang="en-US" sz="1100" b="0" dirty="0"/>
              <a:t>Data BLOB</a:t>
            </a:r>
          </a:p>
          <a:p>
            <a:pPr marL="171707" indent="-171707">
              <a:buFontTx/>
              <a:buChar char="-"/>
            </a:pPr>
            <a:r>
              <a:rPr lang="en-US" sz="1100" b="0" dirty="0"/>
              <a:t>Contains application specific data, salt, </a:t>
            </a:r>
            <a:r>
              <a:rPr lang="en-US" sz="1100" b="0" dirty="0" err="1"/>
              <a:t>masterkey</a:t>
            </a:r>
            <a:endParaRPr lang="en-US" sz="1100" b="0" dirty="0"/>
          </a:p>
          <a:p>
            <a:pPr marL="171707" indent="-171707">
              <a:buFontTx/>
              <a:buChar char="-"/>
            </a:pPr>
            <a:endParaRPr lang="en-US" sz="1100" b="0" dirty="0"/>
          </a:p>
          <a:p>
            <a:pPr defTabSz="915772">
              <a:defRPr/>
            </a:pPr>
            <a:r>
              <a:rPr lang="en-US" sz="1100" b="0" dirty="0"/>
              <a:t>The default iteration count is 4000, which increases the work load required to brute-force compromise the password by a factor of 4000, without creating undue performance restrictions in normal operations. There is a registry </a:t>
            </a:r>
            <a:r>
              <a:rPr lang="en-US" sz="1100" b="0" dirty="0" err="1"/>
              <a:t>valueMasterKeyIterationCountstored</a:t>
            </a:r>
            <a:r>
              <a:rPr lang="en-US" sz="1100" b="0" dirty="0"/>
              <a:t> in the HKEY_LOCAL_MACHINE\Software\Microsoft\Cryptography\Protect\Providers\</a:t>
            </a:r>
            <a:r>
              <a:rPr lang="en-US" sz="1100" b="0" dirty="0" err="1"/>
              <a:t>GUIDkey</a:t>
            </a:r>
            <a:r>
              <a:rPr lang="en-US" sz="1100" b="0" dirty="0"/>
              <a:t> that allows a system administrator to increase this iteration count. It cannot, however, be decreased below 4000.</a:t>
            </a:r>
          </a:p>
          <a:p>
            <a:endParaRPr lang="en-US" sz="1100" b="0" dirty="0"/>
          </a:p>
          <a:p>
            <a:endParaRPr lang="en-US" sz="1100" b="0" dirty="0"/>
          </a:p>
        </p:txBody>
      </p:sp>
    </p:spTree>
    <p:extLst>
      <p:ext uri="{BB962C8B-B14F-4D97-AF65-F5344CB8AC3E}">
        <p14:creationId xmlns:p14="http://schemas.microsoft.com/office/powerpoint/2010/main" val="38436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Tx/>
              <a:buChar char="-"/>
            </a:pPr>
            <a:r>
              <a:rPr lang="en-US" sz="1100" b="0" dirty="0"/>
              <a:t>https://docs.microsoft.com/en-us/previous-versions/ms995355(v%3Dmsdn.10)</a:t>
            </a:r>
          </a:p>
          <a:p>
            <a:pPr marL="171707" indent="-171707">
              <a:buFontTx/>
              <a:buChar char="-"/>
            </a:pPr>
            <a:endParaRPr lang="en-US" sz="1100" b="0" dirty="0"/>
          </a:p>
          <a:p>
            <a:pPr marL="171707" indent="-171707">
              <a:buFontTx/>
              <a:buChar char="-"/>
            </a:pPr>
            <a:r>
              <a:rPr lang="en-US" sz="1100" b="0" dirty="0"/>
              <a:t>On domain workstations, a Domain Controller public key also protects the MasterKey. </a:t>
            </a:r>
          </a:p>
          <a:p>
            <a:pPr marL="171707" indent="-171707">
              <a:buFontTx/>
              <a:buChar char="-"/>
            </a:pPr>
            <a:r>
              <a:rPr lang="en-US" sz="1100" b="0" dirty="0"/>
              <a:t>This allows DPAPI to access a Domain Controller and restore the MasterKey, if it cannot use the MasterKey Encryption Key.</a:t>
            </a:r>
          </a:p>
          <a:p>
            <a:pPr marL="171707" indent="-171707">
              <a:buFontTx/>
              <a:buChar char="-"/>
            </a:pPr>
            <a:endParaRPr lang="en-US" sz="1100" b="0" dirty="0"/>
          </a:p>
          <a:p>
            <a:endParaRPr lang="en-US" sz="1100" b="0" dirty="0"/>
          </a:p>
          <a:p>
            <a:endParaRPr lang="en-US" sz="1100" b="0" dirty="0"/>
          </a:p>
        </p:txBody>
      </p:sp>
    </p:spTree>
    <p:extLst>
      <p:ext uri="{BB962C8B-B14F-4D97-AF65-F5344CB8AC3E}">
        <p14:creationId xmlns:p14="http://schemas.microsoft.com/office/powerpoint/2010/main" val="2812760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sson title slide">
    <p:spTree>
      <p:nvGrpSpPr>
        <p:cNvPr id="1" name=""/>
        <p:cNvGrpSpPr/>
        <p:nvPr/>
      </p:nvGrpSpPr>
      <p:grpSpPr>
        <a:xfrm>
          <a:off x="0" y="0"/>
          <a:ext cx="0" cy="0"/>
          <a:chOff x="0" y="0"/>
          <a:chExt cx="0" cy="0"/>
        </a:xfrm>
      </p:grpSpPr>
      <p:sp>
        <p:nvSpPr>
          <p:cNvPr id="14" name="Rectangle 13"/>
          <p:cNvSpPr/>
          <p:nvPr userDrawn="1"/>
        </p:nvSpPr>
        <p:spPr bwMode="auto">
          <a:xfrm>
            <a:off x="1167344" y="1434178"/>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4324" name="Text Box 4"/>
          <p:cNvSpPr txBox="1">
            <a:spLocks noChangeArrowheads="1"/>
          </p:cNvSpPr>
          <p:nvPr/>
        </p:nvSpPr>
        <p:spPr bwMode="auto">
          <a:xfrm>
            <a:off x="2310649" y="6078543"/>
            <a:ext cx="7559040" cy="461665"/>
          </a:xfrm>
          <a:prstGeom prst="rect">
            <a:avLst/>
          </a:prstGeom>
          <a:noFill/>
          <a:ln w="12700">
            <a:noFill/>
            <a:miter lim="800000"/>
            <a:headEnd/>
            <a:tailEnd/>
          </a:ln>
          <a:effectLst/>
        </p:spPr>
        <p:txBody>
          <a:bodyPr anchor="ctr" anchorCtr="1">
            <a:spAutoFit/>
          </a:bodyPr>
          <a:lstStyle/>
          <a:p>
            <a:pPr algn="ctr">
              <a:lnSpc>
                <a:spcPct val="100000"/>
              </a:lnSpc>
              <a:spcBef>
                <a:spcPts val="0"/>
              </a:spcBef>
            </a:pPr>
            <a:r>
              <a:rPr lang="en-US" sz="2400" dirty="0">
                <a:solidFill>
                  <a:srgbClr val="00DFCA"/>
                </a:solidFill>
                <a:effectLst>
                  <a:outerShdw blurRad="38100" dist="38100" dir="2700000" algn="tl">
                    <a:srgbClr val="000000">
                      <a:alpha val="43137"/>
                    </a:srgbClr>
                  </a:outerShdw>
                </a:effectLst>
              </a:rPr>
              <a:t>USAF Weapons School • Nellis AFB</a:t>
            </a:r>
            <a:endParaRPr lang="en-US" sz="1800" b="0" dirty="0">
              <a:solidFill>
                <a:srgbClr val="00DFCA"/>
              </a:solidFill>
              <a:effectLst>
                <a:outerShdw blurRad="38100" dist="38100" dir="2700000" algn="tl">
                  <a:srgbClr val="000000">
                    <a:alpha val="43137"/>
                  </a:srgbClr>
                </a:outerShdw>
              </a:effectLst>
              <a:latin typeface="Arial" charset="0"/>
            </a:endParaRPr>
          </a:p>
        </p:txBody>
      </p:sp>
      <p:sp>
        <p:nvSpPr>
          <p:cNvPr id="184331" name="Rectangle 11"/>
          <p:cNvSpPr>
            <a:spLocks noChangeArrowheads="1"/>
          </p:cNvSpPr>
          <p:nvPr userDrawn="1"/>
        </p:nvSpPr>
        <p:spPr bwMode="auto">
          <a:xfrm>
            <a:off x="0" y="5"/>
            <a:ext cx="12192000" cy="366767"/>
          </a:xfrm>
          <a:prstGeom prst="rect">
            <a:avLst/>
          </a:prstGeom>
          <a:noFill/>
          <a:ln w="12700">
            <a:noFill/>
            <a:miter lim="800000"/>
            <a:headEnd/>
            <a:tailEnd/>
          </a:ln>
          <a:effectLst/>
        </p:spPr>
        <p:txBody>
          <a:bodyPr lIns="90488" tIns="44450" rIns="90488" bIns="44450" anchor="ctr" anchorCtr="1">
            <a:spAutoFit/>
          </a:bodyPr>
          <a:lstStyle/>
          <a:p>
            <a:pPr marL="0" marR="0" indent="0" algn="ctr" defTabSz="914400" rtl="0" eaLnBrk="0" fontAlgn="base" latinLnBrk="0" hangingPunct="0">
              <a:lnSpc>
                <a:spcPct val="100000"/>
              </a:lnSpc>
              <a:spcBef>
                <a:spcPts val="0"/>
              </a:spcBef>
              <a:spcAft>
                <a:spcPct val="0"/>
              </a:spcAft>
              <a:buClrTx/>
              <a:buSzTx/>
              <a:buFontTx/>
              <a:buNone/>
              <a:tabLst/>
              <a:defRPr/>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4332" name="Rectangle 12"/>
          <p:cNvSpPr>
            <a:spLocks noChangeArrowheads="1"/>
          </p:cNvSpPr>
          <p:nvPr userDrawn="1"/>
        </p:nvSpPr>
        <p:spPr bwMode="auto">
          <a:xfrm>
            <a:off x="0" y="6494468"/>
            <a:ext cx="12192000" cy="366767"/>
          </a:xfrm>
          <a:prstGeom prst="rect">
            <a:avLst/>
          </a:prstGeom>
          <a:noFill/>
          <a:ln w="12700">
            <a:noFill/>
            <a:miter lim="800000"/>
            <a:headEnd/>
            <a:tailEnd/>
          </a:ln>
          <a:effectLst/>
        </p:spPr>
        <p:txBody>
          <a:bodyPr lIns="90488" tIns="44450" rIns="90488" bIns="44450" anchor="ctr" anchorCtr="1">
            <a:spAutoFit/>
          </a:bodyPr>
          <a:lstStyle/>
          <a:p>
            <a:pPr algn="ctr">
              <a:lnSpc>
                <a:spcPct val="100000"/>
              </a:lnSpc>
              <a:spcBef>
                <a:spcPts val="0"/>
              </a:spcBef>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1" name="Rectangle 1036"/>
          <p:cNvSpPr>
            <a:spLocks noChangeArrowheads="1"/>
          </p:cNvSpPr>
          <p:nvPr userDrawn="1"/>
        </p:nvSpPr>
        <p:spPr bwMode="black">
          <a:xfrm>
            <a:off x="1028704" y="5408872"/>
            <a:ext cx="10117451" cy="584775"/>
          </a:xfrm>
          <a:prstGeom prst="rect">
            <a:avLst/>
          </a:prstGeom>
          <a:noFill/>
          <a:ln w="12700">
            <a:noFill/>
            <a:miter lim="800000"/>
            <a:headEnd type="none" w="sm" len="sm"/>
            <a:tailEnd type="none" w="sm" len="sm"/>
          </a:ln>
          <a:effectLst/>
        </p:spPr>
        <p:txBody>
          <a:bodyPr wrap="square" anchor="ctr" anchorCtr="1">
            <a:spAutoFit/>
          </a:bodyPr>
          <a:lstStyle/>
          <a:p>
            <a:pPr algn="ctr">
              <a:spcBef>
                <a:spcPts val="0"/>
              </a:spcBef>
            </a:pPr>
            <a:r>
              <a:rPr lang="en-US" sz="3200" dirty="0">
                <a:solidFill>
                  <a:schemeClr val="tx1"/>
                </a:solidFill>
                <a:effectLst>
                  <a:outerShdw blurRad="38100" dist="38100" dir="2700000" algn="tl">
                    <a:srgbClr val="000000">
                      <a:alpha val="43137"/>
                    </a:srgbClr>
                  </a:outerShdw>
                </a:effectLst>
              </a:rPr>
              <a:t>Instructor: SSgt Thomas “Blew” Blauvelt</a:t>
            </a:r>
            <a:endParaRPr lang="en-US" sz="3200" b="0" dirty="0">
              <a:solidFill>
                <a:schemeClr val="tx1"/>
              </a:solidFill>
              <a:effectLst>
                <a:outerShdw blurRad="38100" dist="38100" dir="2700000" algn="tl">
                  <a:srgbClr val="000000">
                    <a:alpha val="43137"/>
                  </a:srgbClr>
                </a:outerShdw>
              </a:effectLst>
            </a:endParaRPr>
          </a:p>
        </p:txBody>
      </p:sp>
      <p:sp>
        <p:nvSpPr>
          <p:cNvPr id="12" name="TextBox 11"/>
          <p:cNvSpPr txBox="1"/>
          <p:nvPr userDrawn="1"/>
        </p:nvSpPr>
        <p:spPr>
          <a:xfrm>
            <a:off x="1005481" y="1598613"/>
            <a:ext cx="10164233" cy="2176462"/>
          </a:xfrm>
          <a:prstGeom prst="rect">
            <a:avLst/>
          </a:prstGeom>
          <a:noFill/>
        </p:spPr>
        <p:txBody>
          <a:bodyPr wrap="square" rtlCol="0" anchor="ctr" anchorCtr="1">
            <a:noAutofit/>
          </a:bodyPr>
          <a:lstStyle/>
          <a:p>
            <a:pPr algn="ctr">
              <a:lnSpc>
                <a:spcPct val="100000"/>
              </a:lnSpc>
            </a:pPr>
            <a:r>
              <a:rPr lang="en-US" sz="5400" dirty="0">
                <a:solidFill>
                  <a:srgbClr val="FF9B03"/>
                </a:solidFill>
                <a:effectLst>
                  <a:outerShdw blurRad="38100" dist="38100" dir="2700000" algn="tl">
                    <a:srgbClr val="000000">
                      <a:alpha val="43137"/>
                    </a:srgbClr>
                  </a:outerShdw>
                </a:effectLst>
              </a:rPr>
              <a:t>Credential Harvesting </a:t>
            </a:r>
          </a:p>
          <a:p>
            <a:pPr algn="ctr">
              <a:lnSpc>
                <a:spcPct val="100000"/>
              </a:lnSpc>
            </a:pPr>
            <a:r>
              <a:rPr lang="en-US" sz="5400" dirty="0">
                <a:solidFill>
                  <a:srgbClr val="FF9B03"/>
                </a:solidFill>
                <a:effectLst>
                  <a:outerShdw blurRad="38100" dist="38100" dir="2700000" algn="tl">
                    <a:srgbClr val="000000">
                      <a:alpha val="43137"/>
                    </a:srgbClr>
                  </a:outerShdw>
                </a:effectLst>
              </a:rPr>
              <a:t>via DPAPI</a:t>
            </a:r>
          </a:p>
        </p:txBody>
      </p:sp>
      <p:sp>
        <p:nvSpPr>
          <p:cNvPr id="13" name="TextBox 12"/>
          <p:cNvSpPr txBox="1"/>
          <p:nvPr userDrawn="1"/>
        </p:nvSpPr>
        <p:spPr>
          <a:xfrm>
            <a:off x="2095504" y="346075"/>
            <a:ext cx="7994651" cy="1130300"/>
          </a:xfrm>
          <a:prstGeom prst="rect">
            <a:avLst/>
          </a:prstGeom>
          <a:noFill/>
        </p:spPr>
        <p:txBody>
          <a:bodyPr wrap="none" rtlCol="0" anchor="ctr" anchorCtr="1">
            <a:noAutofit/>
          </a:bodyPr>
          <a:lstStyle/>
          <a:p>
            <a:pPr algn="ctr"/>
            <a:r>
              <a:rPr lang="en-US" sz="6000" dirty="0">
                <a:solidFill>
                  <a:srgbClr val="FFFF00"/>
                </a:solidFill>
                <a:effectLst>
                  <a:outerShdw blurRad="38100" dist="38100" dir="2700000" algn="tl">
                    <a:srgbClr val="000000">
                      <a:alpha val="43137"/>
                    </a:srgbClr>
                  </a:outerShdw>
                </a:effectLst>
                <a:latin typeface="+mj-lt"/>
              </a:rPr>
              <a:t>WOT420A</a:t>
            </a:r>
          </a:p>
        </p:txBody>
      </p:sp>
      <p:pic>
        <p:nvPicPr>
          <p:cNvPr id="2" name="Picture 1">
            <a:extLst>
              <a:ext uri="{FF2B5EF4-FFF2-40B4-BE49-F238E27FC236}">
                <a16:creationId xmlns:a16="http://schemas.microsoft.com/office/drawing/2014/main" id="{FB4A0EBD-04D8-2EEA-792B-896CCA7EDA01}"/>
              </a:ext>
            </a:extLst>
          </p:cNvPr>
          <p:cNvPicPr>
            <a:picLocks noChangeAspect="1"/>
          </p:cNvPicPr>
          <p:nvPr userDrawn="1"/>
        </p:nvPicPr>
        <p:blipFill>
          <a:blip r:embed="rId2"/>
          <a:stretch>
            <a:fillRect/>
          </a:stretch>
        </p:blipFill>
        <p:spPr>
          <a:xfrm>
            <a:off x="5305532" y="3757896"/>
            <a:ext cx="1563794" cy="150149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auto"/>
        <p:txBody>
          <a:bodyPr/>
          <a:lstStyle>
            <a:lvl1pPr>
              <a:lnSpc>
                <a:spcPct val="100000"/>
              </a:lnSpc>
              <a:spcBef>
                <a:spcPts val="300"/>
              </a:spcBef>
              <a:spcAft>
                <a:spcPts val="300"/>
              </a:spcAf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a:lnSpc>
                <a:spcPct val="100000"/>
              </a:lnSpc>
              <a:spcBef>
                <a:spcPts val="300"/>
              </a:spcBef>
              <a:spcAft>
                <a:spcPts val="300"/>
              </a:spcAft>
              <a:defRPr lang="en-US" sz="2400" b="1" dirty="0" smtClean="0">
                <a:solidFill>
                  <a:schemeClr val="tx1"/>
                </a:solidFill>
                <a:effectLst>
                  <a:outerShdw blurRad="38100" dist="38100" dir="2700000" algn="tl">
                    <a:srgbClr val="000000">
                      <a:alpha val="43137"/>
                    </a:srgbClr>
                  </a:outerShdw>
                </a:effectLst>
                <a:latin typeface="+mn-lt"/>
              </a:defRPr>
            </a:lvl2pPr>
            <a:lvl3pPr marL="978408">
              <a:lnSpc>
                <a:spcPct val="100000"/>
              </a:lnSpc>
              <a:spcBef>
                <a:spcPts val="300"/>
              </a:spcBef>
              <a:spcAft>
                <a:spcPts val="300"/>
              </a:spcAft>
              <a:defRPr sz="2400">
                <a:effectLst>
                  <a:outerShdw blurRad="38100" dist="38100" dir="2700000" algn="tl">
                    <a:srgbClr val="000000">
                      <a:alpha val="43137"/>
                    </a:srgbClr>
                  </a:outerShdw>
                </a:effectLst>
              </a:defRPr>
            </a:lvl3pPr>
            <a:lvl4pPr marL="1316736">
              <a:lnSpc>
                <a:spcPct val="100000"/>
              </a:lnSpc>
              <a:spcBef>
                <a:spcPts val="300"/>
              </a:spcBef>
              <a:spcAft>
                <a:spcPts val="300"/>
              </a:spcAft>
              <a:defRPr sz="2000">
                <a:effectLst>
                  <a:outerShdw blurRad="38100" dist="38100" dir="2700000" algn="tl">
                    <a:srgbClr val="000000">
                      <a:alpha val="43137"/>
                    </a:srgbClr>
                  </a:outerShdw>
                </a:effectLst>
              </a:defRPr>
            </a:lvl4pPr>
            <a:lvl5pPr marL="1645920" indent="-319088">
              <a:lnSpc>
                <a:spcPct val="100000"/>
              </a:lnSpc>
              <a:spcBef>
                <a:spcPts val="300"/>
              </a:spcBef>
              <a:spcAft>
                <a:spcPts val="300"/>
              </a:spcAft>
              <a:buClr>
                <a:schemeClr val="tx2"/>
              </a:buClr>
              <a:buSzPct val="125000"/>
              <a:buFont typeface="Arial Narrow" pitchFamily="34" charset="0"/>
              <a:buChar char="–"/>
              <a:defRPr sz="2000" b="1">
                <a:effectLst>
                  <a:outerShdw blurRad="38100" dist="38100" dir="2700000" algn="tl">
                    <a:srgbClr val="000000">
                      <a:alpha val="43137"/>
                    </a:srgbClr>
                  </a:outerShdw>
                </a:effectLst>
              </a:defRPr>
            </a:lvl5pPr>
          </a:lstStyle>
          <a:p>
            <a:pPr marL="320040" lvl="0" indent="-320040" algn="l" rtl="0" eaLnBrk="1" fontAlgn="base" hangingPunct="1">
              <a:lnSpc>
                <a:spcPct val="100000"/>
              </a:lnSpc>
              <a:spcBef>
                <a:spcPts val="300"/>
              </a:spcBef>
              <a:spcAft>
                <a:spcPts val="300"/>
              </a:spcAft>
              <a:buClr>
                <a:schemeClr val="tx2"/>
              </a:buClr>
              <a:buSzPct val="125000"/>
              <a:buChar char="–"/>
              <a:tabLst>
                <a:tab pos="8064500" algn="l"/>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
        <p:nvSpPr>
          <p:cNvPr id="3" name="Content Placeholder 2"/>
          <p:cNvSpPr>
            <a:spLocks noGrp="1"/>
          </p:cNvSpPr>
          <p:nvPr>
            <p:ph sz="half" idx="1" hasCustomPrompt="1"/>
          </p:nvPr>
        </p:nvSpPr>
        <p:spPr bwMode="auto">
          <a:xfrm>
            <a:off x="508000" y="1595443"/>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indent="-319088">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bwMode="auto">
          <a:xfrm>
            <a:off x="6197600" y="1595443"/>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511381" y="1598145"/>
            <a:ext cx="11165417" cy="4808537"/>
          </a:xfrm>
          <a:prstGeom prst="rect">
            <a:avLst/>
          </a:prstGeom>
          <a:noFill/>
          <a:ln w="12700">
            <a:noFill/>
            <a:miter lim="800000"/>
            <a:headEnd/>
            <a:tailEnd/>
          </a:ln>
          <a:effectLst/>
        </p:spPr>
        <p:txBody>
          <a:bodyPr lIns="90488" tIns="44450" rIns="90488" bIns="44450"/>
          <a:lstStyle/>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name:	SSgt Thomas “Blew” Blauvelt</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address:	USAF Weapons School</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4269 Tyndall Avenue</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Nellis AFB NV 89191-6062</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phone:	(702) 679-2209</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e-mail:	thomas.blauvelt@us.af.mil</a:t>
            </a:r>
          </a:p>
        </p:txBody>
      </p:sp>
      <p:sp>
        <p:nvSpPr>
          <p:cNvPr id="4" name="Rectangle 3"/>
          <p:cNvSpPr>
            <a:spLocks noGrp="1" noChangeArrowheads="1"/>
          </p:cNvSpPr>
          <p:nvPr userDrawn="1"/>
        </p:nvSpPr>
        <p:spPr bwMode="auto">
          <a:xfrm>
            <a:off x="2082801" y="186726"/>
            <a:ext cx="8026400"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lvl1pPr algn="ctr" rtl="0" eaLnBrk="1" fontAlgn="base" hangingPunct="1">
              <a:lnSpc>
                <a:spcPct val="1000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a:lstStyle>
          <a:p>
            <a:pPr>
              <a:lnSpc>
                <a:spcPts val="4000"/>
              </a:lnSpc>
            </a:pPr>
            <a:r>
              <a:rPr lang="en-US" sz="3600" dirty="0"/>
              <a:t>Questions?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40855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amma/>
                <a:shade val="46275"/>
                <a:invGamma/>
              </a:srgbClr>
            </a:gs>
            <a:gs pos="50000">
              <a:srgbClr val="3333FF"/>
            </a:gs>
            <a:gs pos="100000">
              <a:srgbClr val="3333FF">
                <a:gamma/>
                <a:shade val="46275"/>
                <a:invGamma/>
              </a:srgbClr>
            </a:gs>
          </a:gsLst>
          <a:lin ang="5400000" scaled="1"/>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2129372" y="1263933"/>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3298" name="Rectangle 2"/>
          <p:cNvSpPr>
            <a:spLocks noGrp="1" noChangeArrowheads="1"/>
          </p:cNvSpPr>
          <p:nvPr>
            <p:ph type="body" idx="1"/>
          </p:nvPr>
        </p:nvSpPr>
        <p:spPr bwMode="black">
          <a:xfrm>
            <a:off x="508000" y="1595443"/>
            <a:ext cx="11176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a:t>
            </a:r>
          </a:p>
          <a:p>
            <a:pPr marL="649224" lvl="1"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Second level</a:t>
            </a:r>
          </a:p>
          <a:p>
            <a:pPr marL="978408" lvl="2"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Third level</a:t>
            </a:r>
          </a:p>
          <a:p>
            <a:pPr marL="1316736" lvl="3"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Fourth level</a:t>
            </a:r>
          </a:p>
          <a:p>
            <a:pPr marL="1645920" lvl="4"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Fifth level</a:t>
            </a:r>
          </a:p>
        </p:txBody>
      </p:sp>
      <p:sp>
        <p:nvSpPr>
          <p:cNvPr id="183300" name="Rectangle 4"/>
          <p:cNvSpPr>
            <a:spLocks noChangeArrowheads="1"/>
          </p:cNvSpPr>
          <p:nvPr/>
        </p:nvSpPr>
        <p:spPr bwMode="auto">
          <a:xfrm>
            <a:off x="0" y="5"/>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1" name="Rectangle 5"/>
          <p:cNvSpPr>
            <a:spLocks noChangeArrowheads="1"/>
          </p:cNvSpPr>
          <p:nvPr/>
        </p:nvSpPr>
        <p:spPr bwMode="auto">
          <a:xfrm>
            <a:off x="0" y="6494468"/>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2"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
        <p:nvSpPr>
          <p:cNvPr id="183306" name="Rectangle 10"/>
          <p:cNvSpPr>
            <a:spLocks noChangeArrowheads="1"/>
          </p:cNvSpPr>
          <p:nvPr/>
        </p:nvSpPr>
        <p:spPr bwMode="black">
          <a:xfrm>
            <a:off x="11522503"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a:t>
            </a:fld>
            <a:endParaRPr lang="en-US" sz="1800" dirty="0">
              <a:solidFill>
                <a:srgbClr val="00DFCA"/>
              </a:solidFill>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A2990E8C-084D-15E1-F9EE-AB3879873FEC}"/>
              </a:ext>
            </a:extLst>
          </p:cNvPr>
          <p:cNvPicPr>
            <a:picLocks noChangeAspect="1"/>
          </p:cNvPicPr>
          <p:nvPr userDrawn="1"/>
        </p:nvPicPr>
        <p:blipFill>
          <a:blip r:embed="rId9"/>
          <a:stretch>
            <a:fillRect/>
          </a:stretch>
        </p:blipFill>
        <p:spPr>
          <a:xfrm>
            <a:off x="279678" y="93952"/>
            <a:ext cx="1563794" cy="1501491"/>
          </a:xfrm>
          <a:prstGeom prst="rect">
            <a:avLst/>
          </a:prstGeom>
        </p:spPr>
      </p:pic>
    </p:spTree>
  </p:cSld>
  <p:clrMap bg1="dk2" tx1="lt1" bg2="dk1" tx2="lt2" accent1="accent1" accent2="accent2" accent3="accent3" accent4="accent4" accent5="accent5" accent6="accent6" hlink="hlink" folHlink="folHlink"/>
  <p:sldLayoutIdLst>
    <p:sldLayoutId id="2147483658" r:id="rId1"/>
    <p:sldLayoutId id="2147483659" r:id="rId2"/>
    <p:sldLayoutId id="2147483661" r:id="rId3"/>
    <p:sldLayoutId id="2147483663" r:id="rId4"/>
    <p:sldLayoutId id="2147483664" r:id="rId5"/>
    <p:sldLayoutId id="2147483673" r:id="rId6"/>
    <p:sldLayoutId id="2147483674" r:id="rId7"/>
  </p:sldLayoutIdLst>
  <p:txStyles>
    <p:titleStyle>
      <a:lvl1pPr algn="ctr" rtl="0" eaLnBrk="1" fontAlgn="base" hangingPunct="1">
        <a:lnSpc>
          <a:spcPts val="37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p:titleStyle>
    <p:body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53035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71323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3pPr>
      <a:lvl4pPr marL="886968"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4pPr>
      <a:lvl5pPr marL="1033272"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6.svg"/><Relationship Id="rId4" Type="http://schemas.openxmlformats.org/officeDocument/2006/relationships/image" Target="../media/image6.sv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Instructions</a:t>
            </a:r>
          </a:p>
        </p:txBody>
      </p:sp>
      <p:sp>
        <p:nvSpPr>
          <p:cNvPr id="3" name="Content Placeholder 2"/>
          <p:cNvSpPr>
            <a:spLocks noGrp="1"/>
          </p:cNvSpPr>
          <p:nvPr>
            <p:ph idx="1"/>
          </p:nvPr>
        </p:nvSpPr>
        <p:spPr/>
        <p:txBody>
          <a:bodyPr/>
          <a:lstStyle/>
          <a:p>
            <a:pPr marL="0" indent="0">
              <a:buNone/>
            </a:pPr>
            <a:r>
              <a:rPr lang="en-US" dirty="0"/>
              <a:t>Do not print the following hidden slide: 0, 24-32</a:t>
            </a:r>
          </a:p>
          <a:p>
            <a:pPr marL="0" indent="0">
              <a:buNone/>
            </a:pPr>
            <a:r>
              <a:rPr lang="en-US" dirty="0"/>
              <a:t>Print notes: 2, 6, 7, 8, 9, 10, 11, 13, 18, 19</a:t>
            </a:r>
          </a:p>
          <a:p>
            <a:pPr marL="0" indent="0">
              <a:buNone/>
            </a:pPr>
            <a:r>
              <a:rPr lang="en-US" dirty="0"/>
              <a:t>Print full page: 7</a:t>
            </a:r>
          </a:p>
        </p:txBody>
      </p:sp>
      <p:pic>
        <p:nvPicPr>
          <p:cNvPr id="7" name="Picture 6">
            <a:extLst>
              <a:ext uri="{FF2B5EF4-FFF2-40B4-BE49-F238E27FC236}">
                <a16:creationId xmlns:a16="http://schemas.microsoft.com/office/drawing/2014/main" id="{FB9A1D44-2944-0A9D-8BE7-4D7AE3F66A25}"/>
              </a:ext>
            </a:extLst>
          </p:cNvPr>
          <p:cNvPicPr>
            <a:picLocks noChangeAspect="1"/>
          </p:cNvPicPr>
          <p:nvPr/>
        </p:nvPicPr>
        <p:blipFill>
          <a:blip r:embed="rId3"/>
          <a:stretch>
            <a:fillRect/>
          </a:stretch>
        </p:blipFill>
        <p:spPr>
          <a:xfrm>
            <a:off x="279678" y="93952"/>
            <a:ext cx="1563794" cy="1501491"/>
          </a:xfrm>
          <a:prstGeom prst="rect">
            <a:avLst/>
          </a:prstGeom>
        </p:spPr>
      </p:pic>
    </p:spTree>
    <p:extLst>
      <p:ext uri="{BB962C8B-B14F-4D97-AF65-F5344CB8AC3E}">
        <p14:creationId xmlns:p14="http://schemas.microsoft.com/office/powerpoint/2010/main" val="25557306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Password Changes</a:t>
            </a:r>
          </a:p>
        </p:txBody>
      </p:sp>
      <p:pic>
        <p:nvPicPr>
          <p:cNvPr id="4" name="Picture 3">
            <a:extLst>
              <a:ext uri="{FF2B5EF4-FFF2-40B4-BE49-F238E27FC236}">
                <a16:creationId xmlns:a16="http://schemas.microsoft.com/office/drawing/2014/main" id="{96161BEE-CD7F-368D-59C4-7EC67CF4FA07}"/>
              </a:ext>
            </a:extLst>
          </p:cNvPr>
          <p:cNvPicPr>
            <a:picLocks noChangeAspect="1"/>
          </p:cNvPicPr>
          <p:nvPr/>
        </p:nvPicPr>
        <p:blipFill>
          <a:blip r:embed="rId3"/>
          <a:stretch>
            <a:fillRect/>
          </a:stretch>
        </p:blipFill>
        <p:spPr>
          <a:xfrm>
            <a:off x="3745706" y="1353082"/>
            <a:ext cx="4700587" cy="4823881"/>
          </a:xfrm>
          <a:prstGeom prst="rect">
            <a:avLst/>
          </a:prstGeom>
        </p:spPr>
      </p:pic>
      <p:sp>
        <p:nvSpPr>
          <p:cNvPr id="2" name="Oval 1">
            <a:extLst>
              <a:ext uri="{FF2B5EF4-FFF2-40B4-BE49-F238E27FC236}">
                <a16:creationId xmlns:a16="http://schemas.microsoft.com/office/drawing/2014/main" id="{32BF8723-3545-6457-6FD2-8B468D1495A4}"/>
              </a:ext>
            </a:extLst>
          </p:cNvPr>
          <p:cNvSpPr/>
          <p:nvPr/>
        </p:nvSpPr>
        <p:spPr bwMode="auto">
          <a:xfrm>
            <a:off x="314455" y="2818099"/>
            <a:ext cx="1702192" cy="1143001"/>
          </a:xfrm>
          <a:prstGeom prst="ellipse">
            <a:avLst/>
          </a:prstGeom>
          <a:solidFill>
            <a:schemeClr val="accent3">
              <a:lumMod val="75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User Password</a:t>
            </a:r>
          </a:p>
        </p:txBody>
      </p:sp>
      <p:sp>
        <p:nvSpPr>
          <p:cNvPr id="5" name="Oval 4">
            <a:extLst>
              <a:ext uri="{FF2B5EF4-FFF2-40B4-BE49-F238E27FC236}">
                <a16:creationId xmlns:a16="http://schemas.microsoft.com/office/drawing/2014/main" id="{FF5C01B5-38FB-0107-2CEB-5A3D20EFE3C8}"/>
              </a:ext>
            </a:extLst>
          </p:cNvPr>
          <p:cNvSpPr/>
          <p:nvPr/>
        </p:nvSpPr>
        <p:spPr bwMode="auto">
          <a:xfrm>
            <a:off x="9603128" y="2818099"/>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Narrow" pitchFamily="34" charset="0"/>
              </a:rPr>
              <a:t>Old Master Key </a:t>
            </a:r>
          </a:p>
        </p:txBody>
      </p:sp>
      <p:cxnSp>
        <p:nvCxnSpPr>
          <p:cNvPr id="7" name="Straight Arrow Connector 6">
            <a:extLst>
              <a:ext uri="{FF2B5EF4-FFF2-40B4-BE49-F238E27FC236}">
                <a16:creationId xmlns:a16="http://schemas.microsoft.com/office/drawing/2014/main" id="{7EB7AD87-306A-603C-A214-ACFA4A999A08}"/>
              </a:ext>
            </a:extLst>
          </p:cNvPr>
          <p:cNvCxnSpPr>
            <a:cxnSpLocks/>
            <a:stCxn id="2" idx="6"/>
          </p:cNvCxnSpPr>
          <p:nvPr/>
        </p:nvCxnSpPr>
        <p:spPr bwMode="auto">
          <a:xfrm>
            <a:off x="2016647" y="3389600"/>
            <a:ext cx="1583803" cy="0"/>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E20F31F-6131-2571-8949-512C68CD72C6}"/>
              </a:ext>
            </a:extLst>
          </p:cNvPr>
          <p:cNvCxnSpPr>
            <a:cxnSpLocks/>
            <a:endCxn id="5" idx="2"/>
          </p:cNvCxnSpPr>
          <p:nvPr/>
        </p:nvCxnSpPr>
        <p:spPr bwMode="auto">
          <a:xfrm>
            <a:off x="8446293" y="3388300"/>
            <a:ext cx="1156835" cy="1300"/>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A0131BE-0D6F-1CDF-9CA0-8B85E4770161}"/>
              </a:ext>
            </a:extLst>
          </p:cNvPr>
          <p:cNvSpPr txBox="1"/>
          <p:nvPr/>
        </p:nvSpPr>
        <p:spPr>
          <a:xfrm>
            <a:off x="9603128" y="4062184"/>
            <a:ext cx="1770186" cy="369332"/>
          </a:xfrm>
          <a:prstGeom prst="rect">
            <a:avLst/>
          </a:prstGeom>
          <a:noFill/>
        </p:spPr>
        <p:txBody>
          <a:bodyPr wrap="square" rtlCol="0">
            <a:spAutoFit/>
          </a:bodyPr>
          <a:lstStyle/>
          <a:p>
            <a:pPr algn="ctr"/>
            <a:r>
              <a:rPr lang="en-US" sz="1800" dirty="0">
                <a:solidFill>
                  <a:schemeClr val="tx1"/>
                </a:solidFill>
              </a:rPr>
              <a:t>512 Random Bits</a:t>
            </a:r>
          </a:p>
        </p:txBody>
      </p:sp>
    </p:spTree>
    <p:extLst>
      <p:ext uri="{BB962C8B-B14F-4D97-AF65-F5344CB8AC3E}">
        <p14:creationId xmlns:p14="http://schemas.microsoft.com/office/powerpoint/2010/main" val="76157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0627AC-5DBE-1709-30A5-F9833175AC7B}"/>
              </a:ext>
            </a:extLst>
          </p:cNvPr>
          <p:cNvSpPr>
            <a:spLocks noGrp="1"/>
          </p:cNvSpPr>
          <p:nvPr>
            <p:ph idx="1"/>
          </p:nvPr>
        </p:nvSpPr>
        <p:spPr/>
        <p:txBody>
          <a:bodyPr/>
          <a:lstStyle/>
          <a:p>
            <a:r>
              <a:rPr lang="en-US" dirty="0"/>
              <a:t>Operating System stores encrypted BLOBs per user at:</a:t>
            </a:r>
          </a:p>
          <a:p>
            <a:pPr lvl="1"/>
            <a:r>
              <a:rPr lang="en-US" dirty="0">
                <a:solidFill>
                  <a:schemeClr val="tx2"/>
                </a:solidFill>
              </a:rPr>
              <a:t>C:\Users\&lt;USERNAME&gt;\AppData\Roaming\Microsoft\Protect\&lt;SID&gt;\&lt;GUID&gt;</a:t>
            </a:r>
          </a:p>
          <a:p>
            <a:r>
              <a:rPr lang="en-US" dirty="0"/>
              <a:t>Password history is also located here </a:t>
            </a:r>
          </a:p>
          <a:p>
            <a:r>
              <a:rPr lang="en-US" dirty="0"/>
              <a:t>Google Chrome stores encrypted BLOBs per user at:</a:t>
            </a:r>
          </a:p>
          <a:p>
            <a:pPr lvl="1"/>
            <a:r>
              <a:rPr lang="en-US" dirty="0">
                <a:solidFill>
                  <a:schemeClr val="tx2"/>
                </a:solidFill>
              </a:rPr>
              <a:t>C:\Users\&lt;USERNAME&gt;\AppData\Local\Google\Chrome\User Data\Default\Login Data</a:t>
            </a:r>
          </a:p>
          <a:p>
            <a:r>
              <a:rPr lang="en-US" dirty="0"/>
              <a:t>These files are protected with the “Protected Operating System” type</a:t>
            </a:r>
          </a:p>
          <a:p>
            <a:endParaRPr lang="en-US" dirty="0"/>
          </a:p>
        </p:txBody>
      </p:sp>
      <p:sp>
        <p:nvSpPr>
          <p:cNvPr id="3" name="Title 2">
            <a:extLst>
              <a:ext uri="{FF2B5EF4-FFF2-40B4-BE49-F238E27FC236}">
                <a16:creationId xmlns:a16="http://schemas.microsoft.com/office/drawing/2014/main" id="{9C47DF05-CDAE-F9B3-4C67-A9DEB01B632C}"/>
              </a:ext>
            </a:extLst>
          </p:cNvPr>
          <p:cNvSpPr>
            <a:spLocks noGrp="1"/>
          </p:cNvSpPr>
          <p:nvPr>
            <p:ph type="title"/>
          </p:nvPr>
        </p:nvSpPr>
        <p:spPr/>
        <p:txBody>
          <a:bodyPr/>
          <a:lstStyle/>
          <a:p>
            <a:r>
              <a:rPr lang="en-US" dirty="0"/>
              <a:t>DPAPI – Locations</a:t>
            </a:r>
          </a:p>
        </p:txBody>
      </p:sp>
    </p:spTree>
    <p:extLst>
      <p:ext uri="{BB962C8B-B14F-4D97-AF65-F5344CB8AC3E}">
        <p14:creationId xmlns:p14="http://schemas.microsoft.com/office/powerpoint/2010/main" val="409993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idx="1"/>
          </p:nvPr>
        </p:nvSpPr>
        <p:spPr/>
        <p:txBody>
          <a:bodyPr/>
          <a:lstStyle/>
          <a:p>
            <a:r>
              <a:rPr lang="en-US" sz="2400" dirty="0"/>
              <a:t>Background</a:t>
            </a:r>
          </a:p>
          <a:p>
            <a:r>
              <a:rPr lang="en-US" sz="2400" dirty="0">
                <a:solidFill>
                  <a:schemeClr val="tx2"/>
                </a:solidFill>
              </a:rPr>
              <a:t>Problem</a:t>
            </a:r>
          </a:p>
          <a:p>
            <a:r>
              <a:rPr lang="en-US" sz="2400" dirty="0"/>
              <a:t>Solution</a:t>
            </a:r>
          </a:p>
        </p:txBody>
      </p:sp>
      <p:sp>
        <p:nvSpPr>
          <p:cNvPr id="619522" name="Rectangle 2"/>
          <p:cNvSpPr>
            <a:spLocks noGrp="1" noChangeArrowheads="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410088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loud 21">
            <a:extLst>
              <a:ext uri="{FF2B5EF4-FFF2-40B4-BE49-F238E27FC236}">
                <a16:creationId xmlns:a16="http://schemas.microsoft.com/office/drawing/2014/main" id="{373FAE6B-A1A0-35EF-486D-2407DBE2598C}"/>
              </a:ext>
            </a:extLst>
          </p:cNvPr>
          <p:cNvSpPr/>
          <p:nvPr/>
        </p:nvSpPr>
        <p:spPr bwMode="auto">
          <a:xfrm>
            <a:off x="2763767" y="1301750"/>
            <a:ext cx="6645927" cy="5198630"/>
          </a:xfrm>
          <a:prstGeom prst="cloud">
            <a:avLst/>
          </a:prstGeom>
          <a:solidFill>
            <a:schemeClr val="tx1"/>
          </a:solidFill>
          <a:ln w="12700" cap="flat" cmpd="sng" algn="ctr">
            <a:solidFill>
              <a:schemeClr val="accent3">
                <a:lumMod val="7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3" name="Title 2">
            <a:extLst>
              <a:ext uri="{FF2B5EF4-FFF2-40B4-BE49-F238E27FC236}">
                <a16:creationId xmlns:a16="http://schemas.microsoft.com/office/drawing/2014/main" id="{361F8771-1614-828F-ED8A-7BDDB59AC0DB}"/>
              </a:ext>
            </a:extLst>
          </p:cNvPr>
          <p:cNvSpPr>
            <a:spLocks noGrp="1"/>
          </p:cNvSpPr>
          <p:nvPr>
            <p:ph type="title"/>
          </p:nvPr>
        </p:nvSpPr>
        <p:spPr/>
        <p:txBody>
          <a:bodyPr/>
          <a:lstStyle/>
          <a:p>
            <a:r>
              <a:rPr lang="en-US" dirty="0"/>
              <a:t>Problem</a:t>
            </a:r>
          </a:p>
        </p:txBody>
      </p:sp>
      <p:sp>
        <p:nvSpPr>
          <p:cNvPr id="4" name="Rectangle 3">
            <a:extLst>
              <a:ext uri="{FF2B5EF4-FFF2-40B4-BE49-F238E27FC236}">
                <a16:creationId xmlns:a16="http://schemas.microsoft.com/office/drawing/2014/main" id="{5D5376CE-B4BF-45B0-E2CB-D14E8CCD8E15}"/>
              </a:ext>
            </a:extLst>
          </p:cNvPr>
          <p:cNvSpPr/>
          <p:nvPr/>
        </p:nvSpPr>
        <p:spPr bwMode="auto">
          <a:xfrm>
            <a:off x="4337760" y="2286908"/>
            <a:ext cx="3691815" cy="2941250"/>
          </a:xfrm>
          <a:prstGeom prst="rect">
            <a:avLst/>
          </a:prstGeom>
          <a:solidFill>
            <a:schemeClr val="accent3">
              <a:lumMod val="75000"/>
            </a:schemeClr>
          </a:solidFill>
          <a:ln w="12700" cap="flat" cmpd="sng" algn="ctr">
            <a:noFill/>
            <a:prstDash val="solid"/>
            <a:round/>
            <a:headEnd type="none" w="sm" len="sm"/>
            <a:tailEnd type="none" w="sm" len="sm"/>
          </a:ln>
          <a:effectLst>
            <a:softEdge rad="0"/>
          </a:effectLst>
          <a:scene3d>
            <a:camera prst="orthographicFront"/>
            <a:lightRig rig="threePt" dir="t"/>
          </a:scene3d>
          <a:sp3d prstMaterial="dkEdge">
            <a:bevelT/>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Current Operating Environment</a:t>
            </a:r>
          </a:p>
        </p:txBody>
      </p:sp>
      <p:pic>
        <p:nvPicPr>
          <p:cNvPr id="6" name="Graphic 5" descr="Monitor with solid fill">
            <a:extLst>
              <a:ext uri="{FF2B5EF4-FFF2-40B4-BE49-F238E27FC236}">
                <a16:creationId xmlns:a16="http://schemas.microsoft.com/office/drawing/2014/main" id="{DE780ACB-03C6-0550-2378-9DF03FE0D7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6150" y="2896508"/>
            <a:ext cx="914400" cy="914400"/>
          </a:xfrm>
          <a:prstGeom prst="rect">
            <a:avLst/>
          </a:prstGeom>
        </p:spPr>
      </p:pic>
      <p:pic>
        <p:nvPicPr>
          <p:cNvPr id="8" name="Graphic 7" descr="Computer with solid fill">
            <a:extLst>
              <a:ext uri="{FF2B5EF4-FFF2-40B4-BE49-F238E27FC236}">
                <a16:creationId xmlns:a16="http://schemas.microsoft.com/office/drawing/2014/main" id="{623EEE19-CC41-2E36-477F-DF54FD9171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2638" y="2849995"/>
            <a:ext cx="914400" cy="914400"/>
          </a:xfrm>
          <a:prstGeom prst="rect">
            <a:avLst/>
          </a:prstGeom>
        </p:spPr>
      </p:pic>
      <p:pic>
        <p:nvPicPr>
          <p:cNvPr id="9" name="Graphic 8" descr="Computer with solid fill">
            <a:extLst>
              <a:ext uri="{FF2B5EF4-FFF2-40B4-BE49-F238E27FC236}">
                <a16:creationId xmlns:a16="http://schemas.microsoft.com/office/drawing/2014/main" id="{0533DB1B-A721-2B7B-4788-99BB52AB5A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3779" y="3968750"/>
            <a:ext cx="914400" cy="914400"/>
          </a:xfrm>
          <a:prstGeom prst="rect">
            <a:avLst/>
          </a:prstGeom>
        </p:spPr>
      </p:pic>
      <p:pic>
        <p:nvPicPr>
          <p:cNvPr id="11" name="Graphic 10" descr="Fire outline">
            <a:extLst>
              <a:ext uri="{FF2B5EF4-FFF2-40B4-BE49-F238E27FC236}">
                <a16:creationId xmlns:a16="http://schemas.microsoft.com/office/drawing/2014/main" id="{B72EA74C-6540-7B88-6696-0BE4DA5989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56150" y="2840717"/>
            <a:ext cx="914400" cy="914400"/>
          </a:xfrm>
          <a:prstGeom prst="rect">
            <a:avLst/>
          </a:prstGeom>
        </p:spPr>
      </p:pic>
      <p:sp>
        <p:nvSpPr>
          <p:cNvPr id="12" name="TextBox 11">
            <a:extLst>
              <a:ext uri="{FF2B5EF4-FFF2-40B4-BE49-F238E27FC236}">
                <a16:creationId xmlns:a16="http://schemas.microsoft.com/office/drawing/2014/main" id="{876EAD25-2763-28D8-617E-7C8FE9B57190}"/>
              </a:ext>
            </a:extLst>
          </p:cNvPr>
          <p:cNvSpPr txBox="1"/>
          <p:nvPr/>
        </p:nvSpPr>
        <p:spPr>
          <a:xfrm>
            <a:off x="4756150" y="3810908"/>
            <a:ext cx="914400" cy="276999"/>
          </a:xfrm>
          <a:prstGeom prst="rect">
            <a:avLst/>
          </a:prstGeom>
          <a:noFill/>
        </p:spPr>
        <p:txBody>
          <a:bodyPr wrap="square" rtlCol="0">
            <a:spAutoFit/>
          </a:bodyPr>
          <a:lstStyle/>
          <a:p>
            <a:r>
              <a:rPr lang="en-US" sz="1200" dirty="0">
                <a:solidFill>
                  <a:schemeClr val="tx1"/>
                </a:solidFill>
              </a:rPr>
              <a:t>Workstation</a:t>
            </a:r>
          </a:p>
        </p:txBody>
      </p:sp>
      <p:sp>
        <p:nvSpPr>
          <p:cNvPr id="13" name="TextBox 12">
            <a:extLst>
              <a:ext uri="{FF2B5EF4-FFF2-40B4-BE49-F238E27FC236}">
                <a16:creationId xmlns:a16="http://schemas.microsoft.com/office/drawing/2014/main" id="{6904906F-87BE-4E1F-14A2-AA149EF06D54}"/>
              </a:ext>
            </a:extLst>
          </p:cNvPr>
          <p:cNvSpPr txBox="1"/>
          <p:nvPr/>
        </p:nvSpPr>
        <p:spPr>
          <a:xfrm>
            <a:off x="6251448" y="3553117"/>
            <a:ext cx="914400" cy="276999"/>
          </a:xfrm>
          <a:prstGeom prst="rect">
            <a:avLst/>
          </a:prstGeom>
          <a:noFill/>
        </p:spPr>
        <p:txBody>
          <a:bodyPr wrap="square" rtlCol="0">
            <a:spAutoFit/>
          </a:bodyPr>
          <a:lstStyle/>
          <a:p>
            <a:pPr algn="ctr"/>
            <a:r>
              <a:rPr lang="en-US" sz="1200" dirty="0">
                <a:solidFill>
                  <a:schemeClr val="tx1"/>
                </a:solidFill>
              </a:rPr>
              <a:t>DC</a:t>
            </a:r>
          </a:p>
        </p:txBody>
      </p:sp>
      <p:sp>
        <p:nvSpPr>
          <p:cNvPr id="14" name="TextBox 13">
            <a:extLst>
              <a:ext uri="{FF2B5EF4-FFF2-40B4-BE49-F238E27FC236}">
                <a16:creationId xmlns:a16="http://schemas.microsoft.com/office/drawing/2014/main" id="{0E955541-32C0-F81F-0AEF-5BCFFFE0AAB2}"/>
              </a:ext>
            </a:extLst>
          </p:cNvPr>
          <p:cNvSpPr txBox="1"/>
          <p:nvPr/>
        </p:nvSpPr>
        <p:spPr>
          <a:xfrm>
            <a:off x="6251448" y="4744650"/>
            <a:ext cx="914400" cy="276999"/>
          </a:xfrm>
          <a:prstGeom prst="rect">
            <a:avLst/>
          </a:prstGeom>
          <a:noFill/>
        </p:spPr>
        <p:txBody>
          <a:bodyPr wrap="square" rtlCol="0">
            <a:spAutoFit/>
          </a:bodyPr>
          <a:lstStyle/>
          <a:p>
            <a:pPr algn="ctr"/>
            <a:r>
              <a:rPr lang="en-US" sz="1200" dirty="0">
                <a:solidFill>
                  <a:schemeClr val="tx1"/>
                </a:solidFill>
              </a:rPr>
              <a:t>File Server</a:t>
            </a:r>
          </a:p>
        </p:txBody>
      </p:sp>
      <p:pic>
        <p:nvPicPr>
          <p:cNvPr id="15" name="Graphic 14" descr="Fire outline">
            <a:extLst>
              <a:ext uri="{FF2B5EF4-FFF2-40B4-BE49-F238E27FC236}">
                <a16:creationId xmlns:a16="http://schemas.microsoft.com/office/drawing/2014/main" id="{96E10581-D5A5-D796-62D8-0AAD618B11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36379" y="2724150"/>
            <a:ext cx="914400" cy="914400"/>
          </a:xfrm>
          <a:prstGeom prst="rect">
            <a:avLst/>
          </a:prstGeom>
        </p:spPr>
      </p:pic>
      <p:pic>
        <p:nvPicPr>
          <p:cNvPr id="16" name="Graphic 15" descr="Fire outline">
            <a:extLst>
              <a:ext uri="{FF2B5EF4-FFF2-40B4-BE49-F238E27FC236}">
                <a16:creationId xmlns:a16="http://schemas.microsoft.com/office/drawing/2014/main" id="{2F319B5F-5F5E-C44A-8256-81EC0E3600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90214" y="3926342"/>
            <a:ext cx="914400" cy="914400"/>
          </a:xfrm>
          <a:prstGeom prst="rect">
            <a:avLst/>
          </a:prstGeom>
        </p:spPr>
      </p:pic>
      <p:cxnSp>
        <p:nvCxnSpPr>
          <p:cNvPr id="18" name="Straight Arrow Connector 17">
            <a:extLst>
              <a:ext uri="{FF2B5EF4-FFF2-40B4-BE49-F238E27FC236}">
                <a16:creationId xmlns:a16="http://schemas.microsoft.com/office/drawing/2014/main" id="{51EB0D83-49D4-DC27-1B16-1BDC3F86664A}"/>
              </a:ext>
            </a:extLst>
          </p:cNvPr>
          <p:cNvCxnSpPr>
            <a:cxnSpLocks/>
            <a:stCxn id="11" idx="3"/>
            <a:endCxn id="15" idx="1"/>
          </p:cNvCxnSpPr>
          <p:nvPr/>
        </p:nvCxnSpPr>
        <p:spPr bwMode="auto">
          <a:xfrm flipV="1">
            <a:off x="5670550" y="3181350"/>
            <a:ext cx="665829" cy="11656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Straight Arrow Connector 18">
            <a:extLst>
              <a:ext uri="{FF2B5EF4-FFF2-40B4-BE49-F238E27FC236}">
                <a16:creationId xmlns:a16="http://schemas.microsoft.com/office/drawing/2014/main" id="{A434963E-DFA2-600E-9CD8-923849E1F31F}"/>
              </a:ext>
            </a:extLst>
          </p:cNvPr>
          <p:cNvCxnSpPr>
            <a:cxnSpLocks/>
            <a:stCxn id="11" idx="3"/>
            <a:endCxn id="16" idx="1"/>
          </p:cNvCxnSpPr>
          <p:nvPr/>
        </p:nvCxnSpPr>
        <p:spPr bwMode="auto">
          <a:xfrm>
            <a:off x="5670550" y="3297917"/>
            <a:ext cx="619664" cy="108562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E1C12048-9B73-1866-EABC-F92E5F5EFB5D}"/>
              </a:ext>
            </a:extLst>
          </p:cNvPr>
          <p:cNvSpPr txBox="1"/>
          <p:nvPr/>
        </p:nvSpPr>
        <p:spPr>
          <a:xfrm>
            <a:off x="2938025" y="3353708"/>
            <a:ext cx="1274395" cy="369332"/>
          </a:xfrm>
          <a:prstGeom prst="rect">
            <a:avLst/>
          </a:prstGeom>
          <a:noFill/>
        </p:spPr>
        <p:txBody>
          <a:bodyPr wrap="square" rtlCol="0">
            <a:spAutoFit/>
          </a:bodyPr>
          <a:lstStyle/>
          <a:p>
            <a:r>
              <a:rPr lang="en-US" sz="1800" dirty="0">
                <a:solidFill>
                  <a:schemeClr val="accent3">
                    <a:lumMod val="75000"/>
                  </a:schemeClr>
                </a:solidFill>
              </a:rPr>
              <a:t>Facebook</a:t>
            </a:r>
          </a:p>
        </p:txBody>
      </p:sp>
      <p:sp>
        <p:nvSpPr>
          <p:cNvPr id="27" name="TextBox 26">
            <a:extLst>
              <a:ext uri="{FF2B5EF4-FFF2-40B4-BE49-F238E27FC236}">
                <a16:creationId xmlns:a16="http://schemas.microsoft.com/office/drawing/2014/main" id="{3D18A044-0783-A39E-413C-17A65B21C2A4}"/>
              </a:ext>
            </a:extLst>
          </p:cNvPr>
          <p:cNvSpPr txBox="1"/>
          <p:nvPr/>
        </p:nvSpPr>
        <p:spPr>
          <a:xfrm>
            <a:off x="3204725" y="4746804"/>
            <a:ext cx="1274395" cy="369332"/>
          </a:xfrm>
          <a:prstGeom prst="rect">
            <a:avLst/>
          </a:prstGeom>
          <a:noFill/>
        </p:spPr>
        <p:txBody>
          <a:bodyPr wrap="square" rtlCol="0">
            <a:spAutoFit/>
          </a:bodyPr>
          <a:lstStyle/>
          <a:p>
            <a:r>
              <a:rPr lang="en-US" sz="1800" dirty="0">
                <a:solidFill>
                  <a:schemeClr val="accent3">
                    <a:lumMod val="75000"/>
                  </a:schemeClr>
                </a:solidFill>
              </a:rPr>
              <a:t>Webmail</a:t>
            </a:r>
          </a:p>
        </p:txBody>
      </p:sp>
      <p:sp>
        <p:nvSpPr>
          <p:cNvPr id="28" name="TextBox 27">
            <a:extLst>
              <a:ext uri="{FF2B5EF4-FFF2-40B4-BE49-F238E27FC236}">
                <a16:creationId xmlns:a16="http://schemas.microsoft.com/office/drawing/2014/main" id="{25C3613E-31DF-7B18-1434-37D04D9F12EA}"/>
              </a:ext>
            </a:extLst>
          </p:cNvPr>
          <p:cNvSpPr txBox="1"/>
          <p:nvPr/>
        </p:nvSpPr>
        <p:spPr>
          <a:xfrm>
            <a:off x="4337760" y="5550948"/>
            <a:ext cx="1274395" cy="369332"/>
          </a:xfrm>
          <a:prstGeom prst="rect">
            <a:avLst/>
          </a:prstGeom>
          <a:noFill/>
        </p:spPr>
        <p:txBody>
          <a:bodyPr wrap="square" rtlCol="0">
            <a:spAutoFit/>
          </a:bodyPr>
          <a:lstStyle/>
          <a:p>
            <a:r>
              <a:rPr lang="en-US" sz="1800" dirty="0">
                <a:solidFill>
                  <a:schemeClr val="accent3">
                    <a:lumMod val="75000"/>
                  </a:schemeClr>
                </a:solidFill>
              </a:rPr>
              <a:t>AWS</a:t>
            </a:r>
          </a:p>
        </p:txBody>
      </p:sp>
      <p:sp>
        <p:nvSpPr>
          <p:cNvPr id="29" name="TextBox 28">
            <a:extLst>
              <a:ext uri="{FF2B5EF4-FFF2-40B4-BE49-F238E27FC236}">
                <a16:creationId xmlns:a16="http://schemas.microsoft.com/office/drawing/2014/main" id="{BB853C74-60C8-2F1B-A1D3-3D222582446E}"/>
              </a:ext>
            </a:extLst>
          </p:cNvPr>
          <p:cNvSpPr txBox="1"/>
          <p:nvPr/>
        </p:nvSpPr>
        <p:spPr>
          <a:xfrm>
            <a:off x="5424630" y="5773574"/>
            <a:ext cx="1653636" cy="369332"/>
          </a:xfrm>
          <a:prstGeom prst="rect">
            <a:avLst/>
          </a:prstGeom>
          <a:noFill/>
        </p:spPr>
        <p:txBody>
          <a:bodyPr wrap="square" rtlCol="0">
            <a:spAutoFit/>
          </a:bodyPr>
          <a:lstStyle/>
          <a:p>
            <a:r>
              <a:rPr lang="en-US" sz="1800" dirty="0">
                <a:solidFill>
                  <a:schemeClr val="accent3">
                    <a:lumMod val="75000"/>
                  </a:schemeClr>
                </a:solidFill>
              </a:rPr>
              <a:t>Cloud Services</a:t>
            </a:r>
          </a:p>
        </p:txBody>
      </p:sp>
      <p:sp>
        <p:nvSpPr>
          <p:cNvPr id="30" name="TextBox 29">
            <a:extLst>
              <a:ext uri="{FF2B5EF4-FFF2-40B4-BE49-F238E27FC236}">
                <a16:creationId xmlns:a16="http://schemas.microsoft.com/office/drawing/2014/main" id="{3822B6F4-5FBE-2306-8024-810A5E366FE7}"/>
              </a:ext>
            </a:extLst>
          </p:cNvPr>
          <p:cNvSpPr txBox="1"/>
          <p:nvPr/>
        </p:nvSpPr>
        <p:spPr>
          <a:xfrm>
            <a:off x="8151558" y="3440987"/>
            <a:ext cx="1274395" cy="923330"/>
          </a:xfrm>
          <a:prstGeom prst="rect">
            <a:avLst/>
          </a:prstGeom>
          <a:noFill/>
        </p:spPr>
        <p:txBody>
          <a:bodyPr wrap="square" rtlCol="0">
            <a:spAutoFit/>
          </a:bodyPr>
          <a:lstStyle/>
          <a:p>
            <a:pPr algn="ctr"/>
            <a:r>
              <a:rPr lang="en-US" sz="1800" dirty="0">
                <a:solidFill>
                  <a:schemeClr val="accent3">
                    <a:lumMod val="75000"/>
                  </a:schemeClr>
                </a:solidFill>
              </a:rPr>
              <a:t>Internal Web Resources</a:t>
            </a:r>
          </a:p>
        </p:txBody>
      </p:sp>
      <p:sp>
        <p:nvSpPr>
          <p:cNvPr id="31" name="TextBox 30">
            <a:extLst>
              <a:ext uri="{FF2B5EF4-FFF2-40B4-BE49-F238E27FC236}">
                <a16:creationId xmlns:a16="http://schemas.microsoft.com/office/drawing/2014/main" id="{E8422364-9478-C0A9-703D-45B54D2E70D3}"/>
              </a:ext>
            </a:extLst>
          </p:cNvPr>
          <p:cNvSpPr txBox="1"/>
          <p:nvPr/>
        </p:nvSpPr>
        <p:spPr>
          <a:xfrm>
            <a:off x="7916608" y="2231806"/>
            <a:ext cx="1274395" cy="646331"/>
          </a:xfrm>
          <a:prstGeom prst="rect">
            <a:avLst/>
          </a:prstGeom>
          <a:noFill/>
        </p:spPr>
        <p:txBody>
          <a:bodyPr wrap="square" rtlCol="0">
            <a:spAutoFit/>
          </a:bodyPr>
          <a:lstStyle/>
          <a:p>
            <a:pPr algn="ctr"/>
            <a:r>
              <a:rPr lang="en-US" sz="1800" dirty="0">
                <a:solidFill>
                  <a:schemeClr val="accent3">
                    <a:lumMod val="75000"/>
                  </a:schemeClr>
                </a:solidFill>
              </a:rPr>
              <a:t>Other </a:t>
            </a:r>
          </a:p>
          <a:p>
            <a:pPr algn="ctr"/>
            <a:r>
              <a:rPr lang="en-US" sz="1800" dirty="0">
                <a:solidFill>
                  <a:schemeClr val="accent3">
                    <a:lumMod val="75000"/>
                  </a:schemeClr>
                </a:solidFill>
              </a:rPr>
              <a:t>Networks</a:t>
            </a:r>
          </a:p>
        </p:txBody>
      </p:sp>
    </p:spTree>
    <p:extLst>
      <p:ext uri="{BB962C8B-B14F-4D97-AF65-F5344CB8AC3E}">
        <p14:creationId xmlns:p14="http://schemas.microsoft.com/office/powerpoint/2010/main" val="6638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heel(1)">
                                      <p:cBhvr>
                                        <p:cTn id="54" dur="2000"/>
                                        <p:tgtEl>
                                          <p:spTgt spid="30"/>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heel(1)">
                                      <p:cBhvr>
                                        <p:cTn id="5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p:bldP spid="27" grpId="0"/>
      <p:bldP spid="28" grpId="0"/>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idx="1"/>
          </p:nvPr>
        </p:nvSpPr>
        <p:spPr/>
        <p:txBody>
          <a:bodyPr/>
          <a:lstStyle/>
          <a:p>
            <a:r>
              <a:rPr lang="en-US" sz="2400" dirty="0"/>
              <a:t>Background</a:t>
            </a:r>
          </a:p>
          <a:p>
            <a:r>
              <a:rPr lang="en-US" sz="2400" dirty="0"/>
              <a:t>Problem</a:t>
            </a:r>
          </a:p>
          <a:p>
            <a:r>
              <a:rPr lang="en-US" sz="2400" dirty="0">
                <a:solidFill>
                  <a:schemeClr val="tx2"/>
                </a:solidFill>
              </a:rPr>
              <a:t>Solution</a:t>
            </a:r>
          </a:p>
          <a:p>
            <a:pPr lvl="1"/>
            <a:r>
              <a:rPr lang="en-US" sz="2000" dirty="0">
                <a:solidFill>
                  <a:schemeClr val="tx2"/>
                </a:solidFill>
              </a:rPr>
              <a:t>Technique</a:t>
            </a:r>
          </a:p>
          <a:p>
            <a:pPr lvl="1"/>
            <a:r>
              <a:rPr lang="en-US" sz="2000" dirty="0">
                <a:solidFill>
                  <a:schemeClr val="tx2"/>
                </a:solidFill>
              </a:rPr>
              <a:t>Planning Considerations</a:t>
            </a:r>
          </a:p>
          <a:p>
            <a:pPr lvl="1"/>
            <a:r>
              <a:rPr lang="en-US" sz="2000" dirty="0">
                <a:solidFill>
                  <a:schemeClr val="tx2"/>
                </a:solidFill>
              </a:rPr>
              <a:t>Google Chrome (standalone)</a:t>
            </a:r>
          </a:p>
          <a:p>
            <a:pPr lvl="1"/>
            <a:r>
              <a:rPr lang="en-US" sz="2000" dirty="0">
                <a:solidFill>
                  <a:schemeClr val="tx2"/>
                </a:solidFill>
              </a:rPr>
              <a:t>Google Chrome (w/SYSTEM)</a:t>
            </a:r>
          </a:p>
          <a:p>
            <a:pPr lvl="1"/>
            <a:r>
              <a:rPr lang="en-US" sz="2000" dirty="0">
                <a:solidFill>
                  <a:schemeClr val="tx2"/>
                </a:solidFill>
              </a:rPr>
              <a:t>Google Chrome (domain)</a:t>
            </a:r>
          </a:p>
        </p:txBody>
      </p:sp>
      <p:sp>
        <p:nvSpPr>
          <p:cNvPr id="619522" name="Rectangle 2"/>
          <p:cNvSpPr>
            <a:spLocks noGrp="1" noChangeArrowheads="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143473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Commercial</a:t>
            </a:r>
            <a:r>
              <a:rPr lang="en-US" sz="2400" dirty="0"/>
              <a:t> </a:t>
            </a:r>
            <a:r>
              <a:rPr lang="en-US" sz="2000" dirty="0"/>
              <a:t>tools available</a:t>
            </a:r>
          </a:p>
          <a:p>
            <a:pPr lvl="1"/>
            <a:r>
              <a:rPr lang="en-US" sz="2000" dirty="0"/>
              <a:t>Using Mimikatz to steal credentials from Google Chrome</a:t>
            </a:r>
          </a:p>
          <a:p>
            <a:r>
              <a:rPr lang="en-US" sz="2000" dirty="0"/>
              <a:t>Other targets for this technique</a:t>
            </a:r>
          </a:p>
          <a:p>
            <a:pPr lvl="1"/>
            <a:r>
              <a:rPr lang="en-US" sz="1800" dirty="0"/>
              <a:t>Google Talk, Dropbox, iCloud, Safari, Skype, KeePass, Internet Explorer, Outlook, Windows Mail, Windows RDP</a:t>
            </a:r>
          </a:p>
          <a:p>
            <a:pPr lvl="1"/>
            <a:r>
              <a:rPr lang="en-US" sz="1800" dirty="0"/>
              <a:t>Windows Operating System </a:t>
            </a:r>
            <a:r>
              <a:rPr lang="en-US" sz="1800" dirty="0">
                <a:solidFill>
                  <a:srgbClr val="FFFF00"/>
                </a:solidFill>
              </a:rPr>
              <a:t>(</a:t>
            </a:r>
            <a:r>
              <a:rPr lang="en-US" sz="1800" dirty="0"/>
              <a:t>Windows Vault/Credential Manager, WEP &amp; WPA keys)</a:t>
            </a:r>
          </a:p>
        </p:txBody>
      </p:sp>
      <p:sp>
        <p:nvSpPr>
          <p:cNvPr id="3" name="Title 2"/>
          <p:cNvSpPr>
            <a:spLocks noGrp="1"/>
          </p:cNvSpPr>
          <p:nvPr>
            <p:ph type="title"/>
          </p:nvPr>
        </p:nvSpPr>
        <p:spPr/>
        <p:txBody>
          <a:bodyPr/>
          <a:lstStyle/>
          <a:p>
            <a:r>
              <a:rPr lang="en-US" dirty="0"/>
              <a:t>Technique</a:t>
            </a:r>
          </a:p>
        </p:txBody>
      </p:sp>
    </p:spTree>
    <p:extLst>
      <p:ext uri="{BB962C8B-B14F-4D97-AF65-F5344CB8AC3E}">
        <p14:creationId xmlns:p14="http://schemas.microsoft.com/office/powerpoint/2010/main" val="87241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A850E9-2235-8436-A42B-6B5971C79605}"/>
              </a:ext>
            </a:extLst>
          </p:cNvPr>
          <p:cNvSpPr>
            <a:spLocks noGrp="1"/>
          </p:cNvSpPr>
          <p:nvPr>
            <p:ph idx="1"/>
          </p:nvPr>
        </p:nvSpPr>
        <p:spPr/>
        <p:txBody>
          <a:bodyPr/>
          <a:lstStyle/>
          <a:p>
            <a:r>
              <a:rPr lang="en-US" dirty="0"/>
              <a:t>Windows NT 5+ </a:t>
            </a:r>
          </a:p>
          <a:p>
            <a:r>
              <a:rPr lang="en-US" dirty="0"/>
              <a:t>Chrome version &lt; 80 (Mimikatz limitation)</a:t>
            </a:r>
          </a:p>
          <a:p>
            <a:r>
              <a:rPr lang="en-US" dirty="0"/>
              <a:t>Administrator/System access</a:t>
            </a:r>
          </a:p>
          <a:p>
            <a:pPr lvl="1"/>
            <a:r>
              <a:rPr lang="en-US" i="1" dirty="0"/>
              <a:t>Note: Different process for admin vs. SYSTEM</a:t>
            </a:r>
          </a:p>
          <a:p>
            <a:r>
              <a:rPr lang="en-US" dirty="0"/>
              <a:t>Ability to run Mimikatz</a:t>
            </a:r>
          </a:p>
        </p:txBody>
      </p:sp>
      <p:sp>
        <p:nvSpPr>
          <p:cNvPr id="3" name="Title 2">
            <a:extLst>
              <a:ext uri="{FF2B5EF4-FFF2-40B4-BE49-F238E27FC236}">
                <a16:creationId xmlns:a16="http://schemas.microsoft.com/office/drawing/2014/main" id="{80A30DB7-8C63-40DF-27D5-D4C7DA1ED669}"/>
              </a:ext>
            </a:extLst>
          </p:cNvPr>
          <p:cNvSpPr>
            <a:spLocks noGrp="1"/>
          </p:cNvSpPr>
          <p:nvPr>
            <p:ph type="title"/>
          </p:nvPr>
        </p:nvSpPr>
        <p:spPr/>
        <p:txBody>
          <a:bodyPr/>
          <a:lstStyle/>
          <a:p>
            <a:r>
              <a:rPr lang="en-US" dirty="0"/>
              <a:t>Planning Consideration</a:t>
            </a:r>
          </a:p>
        </p:txBody>
      </p:sp>
    </p:spTree>
    <p:extLst>
      <p:ext uri="{BB962C8B-B14F-4D97-AF65-F5344CB8AC3E}">
        <p14:creationId xmlns:p14="http://schemas.microsoft.com/office/powerpoint/2010/main" val="85127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Google Chrome (Standalone)</a:t>
            </a:r>
          </a:p>
        </p:txBody>
      </p:sp>
      <p:sp>
        <p:nvSpPr>
          <p:cNvPr id="5" name="Content Placeholder 4">
            <a:extLst>
              <a:ext uri="{FF2B5EF4-FFF2-40B4-BE49-F238E27FC236}">
                <a16:creationId xmlns:a16="http://schemas.microsoft.com/office/drawing/2014/main" id="{B5992112-DC10-6A63-47C3-BE28045CC203}"/>
              </a:ext>
            </a:extLst>
          </p:cNvPr>
          <p:cNvSpPr>
            <a:spLocks noGrp="1"/>
          </p:cNvSpPr>
          <p:nvPr>
            <p:ph idx="1"/>
          </p:nvPr>
        </p:nvSpPr>
        <p:spPr/>
        <p:txBody>
          <a:bodyPr/>
          <a:lstStyle/>
          <a:p>
            <a:r>
              <a:rPr lang="en-US" dirty="0"/>
              <a:t>https://www.youtube.com/watch?v=WKSqEv7S-BY</a:t>
            </a:r>
          </a:p>
          <a:p>
            <a:endParaRPr lang="en-US" dirty="0"/>
          </a:p>
        </p:txBody>
      </p:sp>
    </p:spTree>
    <p:extLst>
      <p:ext uri="{BB962C8B-B14F-4D97-AF65-F5344CB8AC3E}">
        <p14:creationId xmlns:p14="http://schemas.microsoft.com/office/powerpoint/2010/main" val="60695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BABC92-84E8-AAF5-3B45-DB43469D23FF}"/>
              </a:ext>
            </a:extLst>
          </p:cNvPr>
          <p:cNvSpPr>
            <a:spLocks noGrp="1"/>
          </p:cNvSpPr>
          <p:nvPr>
            <p:ph type="title"/>
          </p:nvPr>
        </p:nvSpPr>
        <p:spPr/>
        <p:txBody>
          <a:bodyPr/>
          <a:lstStyle/>
          <a:p>
            <a:r>
              <a:rPr lang="en-US" dirty="0"/>
              <a:t>From SYSTEM</a:t>
            </a:r>
          </a:p>
        </p:txBody>
      </p:sp>
      <p:pic>
        <p:nvPicPr>
          <p:cNvPr id="7" name="Content Placeholder 6" descr="Graphical user interface, text&#10;&#10;Description automatically generated">
            <a:extLst>
              <a:ext uri="{FF2B5EF4-FFF2-40B4-BE49-F238E27FC236}">
                <a16:creationId xmlns:a16="http://schemas.microsoft.com/office/drawing/2014/main" id="{E46728C5-2040-1B3F-83EC-3C807DA3AF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08000" y="1766596"/>
            <a:ext cx="11176000" cy="23961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B963DC1-AC0A-3D2E-1557-356ECA593B14}"/>
              </a:ext>
            </a:extLst>
          </p:cNvPr>
          <p:cNvSpPr/>
          <p:nvPr/>
        </p:nvSpPr>
        <p:spPr bwMode="auto">
          <a:xfrm>
            <a:off x="1066800" y="3606800"/>
            <a:ext cx="10299700" cy="215900"/>
          </a:xfrm>
          <a:prstGeom prst="rect">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9" name="TextBox 8">
            <a:extLst>
              <a:ext uri="{FF2B5EF4-FFF2-40B4-BE49-F238E27FC236}">
                <a16:creationId xmlns:a16="http://schemas.microsoft.com/office/drawing/2014/main" id="{A0AE1BCF-F979-3645-F5FB-A1761C8C65A2}"/>
              </a:ext>
            </a:extLst>
          </p:cNvPr>
          <p:cNvSpPr txBox="1"/>
          <p:nvPr/>
        </p:nvSpPr>
        <p:spPr>
          <a:xfrm>
            <a:off x="1066800" y="4277909"/>
            <a:ext cx="10617200" cy="1384995"/>
          </a:xfrm>
          <a:prstGeom prst="rect">
            <a:avLst/>
          </a:prstGeom>
          <a:noFill/>
        </p:spPr>
        <p:txBody>
          <a:bodyPr wrap="square" rtlCol="0">
            <a:spAutoFit/>
          </a:bodyPr>
          <a:lstStyle/>
          <a:p>
            <a:r>
              <a:rPr lang="en-US" dirty="0">
                <a:solidFill>
                  <a:schemeClr val="tx1"/>
                </a:solidFill>
              </a:rPr>
              <a:t>Specify the Master Key</a:t>
            </a:r>
          </a:p>
          <a:p>
            <a:r>
              <a:rPr lang="en-US" sz="2000" dirty="0" err="1">
                <a:solidFill>
                  <a:schemeClr val="tx1"/>
                </a:solidFill>
              </a:rPr>
              <a:t>dpapi</a:t>
            </a:r>
            <a:r>
              <a:rPr lang="en-US" sz="2000" dirty="0">
                <a:solidFill>
                  <a:schemeClr val="tx1"/>
                </a:solidFill>
              </a:rPr>
              <a:t>::chrome /</a:t>
            </a:r>
            <a:r>
              <a:rPr lang="en-US" sz="2000" dirty="0" err="1">
                <a:solidFill>
                  <a:schemeClr val="tx1"/>
                </a:solidFill>
              </a:rPr>
              <a:t>in:"C</a:t>
            </a:r>
            <a:r>
              <a:rPr lang="en-US" sz="2000" dirty="0">
                <a:solidFill>
                  <a:schemeClr val="tx1"/>
                </a:solidFill>
              </a:rPr>
              <a:t>:\Users\admin\AppData\Local\Google\Chrome\User Data\Default\Cookies" </a:t>
            </a:r>
          </a:p>
          <a:p>
            <a:r>
              <a:rPr lang="en-US" sz="2000" dirty="0">
                <a:solidFill>
                  <a:schemeClr val="tx1"/>
                </a:solidFill>
              </a:rPr>
              <a:t>/masterkey:5f03cd802f4ee2ac6d14f1f59bdccf4753dfe547716a46689532da560aceb51b555babe675371af7bd13cc7c67944eda7c9cf4359edbc59489f052f7aef74d90</a:t>
            </a:r>
            <a:endParaRPr lang="en-US" dirty="0">
              <a:solidFill>
                <a:schemeClr val="tx1"/>
              </a:solidFill>
            </a:endParaRPr>
          </a:p>
        </p:txBody>
      </p:sp>
    </p:spTree>
    <p:extLst>
      <p:ext uri="{BB962C8B-B14F-4D97-AF65-F5344CB8AC3E}">
        <p14:creationId xmlns:p14="http://schemas.microsoft.com/office/powerpoint/2010/main" val="129351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C8518-C41B-63BF-3EA6-2C86B812CB29}"/>
              </a:ext>
            </a:extLst>
          </p:cNvPr>
          <p:cNvSpPr>
            <a:spLocks noGrp="1"/>
          </p:cNvSpPr>
          <p:nvPr>
            <p:ph type="title"/>
          </p:nvPr>
        </p:nvSpPr>
        <p:spPr/>
        <p:txBody>
          <a:bodyPr/>
          <a:lstStyle/>
          <a:p>
            <a:r>
              <a:rPr lang="en-US" dirty="0"/>
              <a:t>Google Chrome (Offline)</a:t>
            </a:r>
          </a:p>
        </p:txBody>
      </p:sp>
      <p:sp>
        <p:nvSpPr>
          <p:cNvPr id="18" name="TextBox 17">
            <a:extLst>
              <a:ext uri="{FF2B5EF4-FFF2-40B4-BE49-F238E27FC236}">
                <a16:creationId xmlns:a16="http://schemas.microsoft.com/office/drawing/2014/main" id="{92D21AE3-FA4A-7B2F-DFBD-D56EF9FE0CAA}"/>
              </a:ext>
            </a:extLst>
          </p:cNvPr>
          <p:cNvSpPr txBox="1"/>
          <p:nvPr/>
        </p:nvSpPr>
        <p:spPr>
          <a:xfrm>
            <a:off x="4057523" y="3148956"/>
            <a:ext cx="2019300" cy="954107"/>
          </a:xfrm>
          <a:prstGeom prst="rect">
            <a:avLst/>
          </a:prstGeom>
          <a:noFill/>
        </p:spPr>
        <p:txBody>
          <a:bodyPr wrap="square" rtlCol="0">
            <a:spAutoFit/>
          </a:bodyPr>
          <a:lstStyle/>
          <a:p>
            <a:r>
              <a:rPr lang="en-US" sz="1400" dirty="0">
                <a:solidFill>
                  <a:schemeClr val="tx1"/>
                </a:solidFill>
              </a:rPr>
              <a:t>2. Download </a:t>
            </a:r>
          </a:p>
          <a:p>
            <a:pPr marL="285750" indent="-285750">
              <a:buFontTx/>
              <a:buChar char="-"/>
            </a:pPr>
            <a:r>
              <a:rPr lang="en-US" sz="1400" dirty="0">
                <a:solidFill>
                  <a:schemeClr val="tx1"/>
                </a:solidFill>
              </a:rPr>
              <a:t>MasterKey Files</a:t>
            </a:r>
          </a:p>
          <a:p>
            <a:pPr marL="285750" indent="-285750">
              <a:buFontTx/>
              <a:buChar char="-"/>
            </a:pPr>
            <a:r>
              <a:rPr lang="en-US" sz="1400" dirty="0">
                <a:solidFill>
                  <a:schemeClr val="tx1"/>
                </a:solidFill>
              </a:rPr>
              <a:t>MKEK (.</a:t>
            </a:r>
            <a:r>
              <a:rPr lang="en-US" sz="1400" dirty="0" err="1">
                <a:solidFill>
                  <a:schemeClr val="tx1"/>
                </a:solidFill>
              </a:rPr>
              <a:t>pvk</a:t>
            </a:r>
            <a:r>
              <a:rPr lang="en-US" sz="1400" dirty="0">
                <a:solidFill>
                  <a:schemeClr val="tx1"/>
                </a:solidFill>
              </a:rPr>
              <a:t>)</a:t>
            </a:r>
          </a:p>
          <a:p>
            <a:pPr marL="285750" indent="-285750">
              <a:buFontTx/>
              <a:buChar char="-"/>
            </a:pPr>
            <a:r>
              <a:rPr lang="en-US" sz="1400" dirty="0">
                <a:solidFill>
                  <a:schemeClr val="tx1"/>
                </a:solidFill>
              </a:rPr>
              <a:t>Chrome Files</a:t>
            </a:r>
            <a:endParaRPr lang="en-US" sz="1600" dirty="0">
              <a:solidFill>
                <a:schemeClr val="tx1"/>
              </a:solidFill>
            </a:endParaRPr>
          </a:p>
        </p:txBody>
      </p:sp>
      <p:sp>
        <p:nvSpPr>
          <p:cNvPr id="19" name="TextBox 18">
            <a:extLst>
              <a:ext uri="{FF2B5EF4-FFF2-40B4-BE49-F238E27FC236}">
                <a16:creationId xmlns:a16="http://schemas.microsoft.com/office/drawing/2014/main" id="{E6E4FE5A-C5D9-846D-588D-1818E9CCE392}"/>
              </a:ext>
            </a:extLst>
          </p:cNvPr>
          <p:cNvSpPr txBox="1"/>
          <p:nvPr/>
        </p:nvSpPr>
        <p:spPr>
          <a:xfrm>
            <a:off x="6422961" y="3148956"/>
            <a:ext cx="5191381" cy="2708434"/>
          </a:xfrm>
          <a:prstGeom prst="rect">
            <a:avLst/>
          </a:prstGeom>
          <a:noFill/>
        </p:spPr>
        <p:txBody>
          <a:bodyPr wrap="square" rtlCol="0">
            <a:spAutoFit/>
          </a:bodyPr>
          <a:lstStyle/>
          <a:p>
            <a:r>
              <a:rPr lang="en-US" sz="1400" dirty="0">
                <a:solidFill>
                  <a:schemeClr val="tx1"/>
                </a:solidFill>
              </a:rPr>
              <a:t>3. Move MasterKey files to …/</a:t>
            </a:r>
            <a:r>
              <a:rPr lang="en-US" sz="1400" dirty="0" err="1">
                <a:solidFill>
                  <a:schemeClr val="tx1"/>
                </a:solidFill>
              </a:rPr>
              <a:t>AppData</a:t>
            </a:r>
            <a:r>
              <a:rPr lang="en-US" sz="1400" dirty="0">
                <a:solidFill>
                  <a:schemeClr val="tx1"/>
                </a:solidFill>
              </a:rPr>
              <a:t>/…</a:t>
            </a:r>
          </a:p>
          <a:p>
            <a:endParaRPr lang="en-US" sz="1400" dirty="0">
              <a:solidFill>
                <a:schemeClr val="tx1"/>
              </a:solidFill>
            </a:endParaRPr>
          </a:p>
          <a:p>
            <a:r>
              <a:rPr lang="en-US" sz="1400" dirty="0">
                <a:solidFill>
                  <a:schemeClr val="tx1"/>
                </a:solidFill>
              </a:rPr>
              <a:t>4. Run </a:t>
            </a:r>
            <a:r>
              <a:rPr lang="en-US" sz="1400" dirty="0" err="1">
                <a:solidFill>
                  <a:schemeClr val="tx1"/>
                </a:solidFill>
              </a:rPr>
              <a:t>mimikatz</a:t>
            </a:r>
            <a:r>
              <a:rPr lang="en-US" sz="1400" dirty="0">
                <a:solidFill>
                  <a:schemeClr val="tx1"/>
                </a:solidFill>
              </a:rPr>
              <a:t> “</a:t>
            </a:r>
            <a:r>
              <a:rPr lang="en-US" sz="1400" dirty="0" err="1">
                <a:solidFill>
                  <a:schemeClr val="tx1"/>
                </a:solidFill>
              </a:rPr>
              <a:t>dpapi</a:t>
            </a:r>
            <a:r>
              <a:rPr lang="en-US" sz="1400" dirty="0">
                <a:solidFill>
                  <a:schemeClr val="tx1"/>
                </a:solidFill>
              </a:rPr>
              <a:t>::</a:t>
            </a:r>
            <a:r>
              <a:rPr lang="en-US" sz="1400" dirty="0" err="1">
                <a:solidFill>
                  <a:schemeClr val="tx1"/>
                </a:solidFill>
              </a:rPr>
              <a:t>masterkey</a:t>
            </a:r>
            <a:r>
              <a:rPr lang="en-US" sz="1400" dirty="0">
                <a:solidFill>
                  <a:schemeClr val="tx1"/>
                </a:solidFill>
              </a:rPr>
              <a:t>” with specified MasterKey “/in” and encryption key “/</a:t>
            </a:r>
            <a:r>
              <a:rPr lang="en-US" sz="1400" dirty="0" err="1">
                <a:solidFill>
                  <a:schemeClr val="tx1"/>
                </a:solidFill>
              </a:rPr>
              <a:t>pvk</a:t>
            </a:r>
            <a:r>
              <a:rPr lang="en-US" sz="1400" dirty="0">
                <a:solidFill>
                  <a:schemeClr val="tx1"/>
                </a:solidFill>
              </a:rPr>
              <a:t>” to decrypt the MasterKey</a:t>
            </a:r>
          </a:p>
          <a:p>
            <a:endParaRPr lang="en-US" sz="1400" dirty="0">
              <a:solidFill>
                <a:schemeClr val="tx1"/>
              </a:solidFill>
            </a:endParaRPr>
          </a:p>
          <a:p>
            <a:r>
              <a:rPr lang="en-US" sz="1400" dirty="0">
                <a:solidFill>
                  <a:schemeClr val="tx1"/>
                </a:solidFill>
              </a:rPr>
              <a:t>5. Run </a:t>
            </a:r>
            <a:r>
              <a:rPr lang="en-US" sz="1400" dirty="0" err="1">
                <a:solidFill>
                  <a:schemeClr val="tx1"/>
                </a:solidFill>
              </a:rPr>
              <a:t>mimikatz</a:t>
            </a:r>
            <a:r>
              <a:rPr lang="en-US" sz="1400" dirty="0">
                <a:solidFill>
                  <a:schemeClr val="tx1"/>
                </a:solidFill>
              </a:rPr>
              <a:t> “</a:t>
            </a:r>
            <a:r>
              <a:rPr lang="en-US" sz="1400" dirty="0" err="1">
                <a:solidFill>
                  <a:schemeClr val="tx1"/>
                </a:solidFill>
              </a:rPr>
              <a:t>dpapi</a:t>
            </a:r>
            <a:r>
              <a:rPr lang="en-US" sz="1400" dirty="0">
                <a:solidFill>
                  <a:schemeClr val="tx1"/>
                </a:solidFill>
              </a:rPr>
              <a:t>::create” to create a MasterKey based on the stolen user on the attacker’s machine (need user’s cleartext password)</a:t>
            </a:r>
          </a:p>
          <a:p>
            <a:endParaRPr lang="en-US" sz="1400" dirty="0">
              <a:solidFill>
                <a:schemeClr val="tx1"/>
              </a:solidFill>
            </a:endParaRPr>
          </a:p>
          <a:p>
            <a:r>
              <a:rPr lang="en-US" sz="1400" dirty="0">
                <a:solidFill>
                  <a:schemeClr val="tx1"/>
                </a:solidFill>
              </a:rPr>
              <a:t>6. Copy the newly created MasterKey to the </a:t>
            </a:r>
            <a:r>
              <a:rPr lang="en-US" sz="1400" dirty="0" err="1">
                <a:solidFill>
                  <a:schemeClr val="tx1"/>
                </a:solidFill>
              </a:rPr>
              <a:t>AppData</a:t>
            </a:r>
            <a:r>
              <a:rPr lang="en-US" sz="1400" dirty="0">
                <a:solidFill>
                  <a:schemeClr val="tx1"/>
                </a:solidFill>
              </a:rPr>
              <a:t> location</a:t>
            </a:r>
          </a:p>
          <a:p>
            <a:endParaRPr lang="en-US" sz="1400" dirty="0">
              <a:solidFill>
                <a:schemeClr val="tx1"/>
              </a:solidFill>
            </a:endParaRPr>
          </a:p>
          <a:p>
            <a:r>
              <a:rPr lang="en-US" sz="1400" dirty="0">
                <a:solidFill>
                  <a:schemeClr val="tx1"/>
                </a:solidFill>
              </a:rPr>
              <a:t>7. Specify newly created MasterKey when using </a:t>
            </a:r>
            <a:r>
              <a:rPr lang="en-US" sz="1400" dirty="0" err="1">
                <a:solidFill>
                  <a:schemeClr val="tx1"/>
                </a:solidFill>
              </a:rPr>
              <a:t>dpapi:chrome</a:t>
            </a:r>
            <a:endParaRPr lang="en-US" sz="1400" dirty="0">
              <a:solidFill>
                <a:schemeClr val="tx1"/>
              </a:solidFill>
            </a:endParaRPr>
          </a:p>
          <a:p>
            <a:endParaRPr lang="en-US" sz="1600" dirty="0">
              <a:solidFill>
                <a:schemeClr val="tx1"/>
              </a:solidFill>
            </a:endParaRPr>
          </a:p>
        </p:txBody>
      </p:sp>
      <p:pic>
        <p:nvPicPr>
          <p:cNvPr id="20" name="Graphic 19" descr="Monitor with solid fill">
            <a:extLst>
              <a:ext uri="{FF2B5EF4-FFF2-40B4-BE49-F238E27FC236}">
                <a16:creationId xmlns:a16="http://schemas.microsoft.com/office/drawing/2014/main" id="{6E096644-B073-D091-A92A-7879EADA23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3123" y="2297737"/>
            <a:ext cx="914400" cy="914400"/>
          </a:xfrm>
          <a:prstGeom prst="rect">
            <a:avLst/>
          </a:prstGeom>
        </p:spPr>
      </p:pic>
      <p:pic>
        <p:nvPicPr>
          <p:cNvPr id="21" name="Graphic 20" descr="Computer with solid fill">
            <a:extLst>
              <a:ext uri="{FF2B5EF4-FFF2-40B4-BE49-F238E27FC236}">
                <a16:creationId xmlns:a16="http://schemas.microsoft.com/office/drawing/2014/main" id="{DA3FA377-7D79-D813-D560-3B1A0F40EB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1227" y="2297737"/>
            <a:ext cx="914400" cy="914400"/>
          </a:xfrm>
          <a:prstGeom prst="rect">
            <a:avLst/>
          </a:prstGeom>
        </p:spPr>
      </p:pic>
      <p:cxnSp>
        <p:nvCxnSpPr>
          <p:cNvPr id="6" name="Straight Arrow Connector 5">
            <a:extLst>
              <a:ext uri="{FF2B5EF4-FFF2-40B4-BE49-F238E27FC236}">
                <a16:creationId xmlns:a16="http://schemas.microsoft.com/office/drawing/2014/main" id="{4F9CAB8B-7E53-7AFE-7BF8-A711091878FF}"/>
              </a:ext>
            </a:extLst>
          </p:cNvPr>
          <p:cNvCxnSpPr>
            <a:cxnSpLocks/>
            <a:stCxn id="20" idx="1"/>
            <a:endCxn id="21" idx="3"/>
          </p:cNvCxnSpPr>
          <p:nvPr/>
        </p:nvCxnSpPr>
        <p:spPr bwMode="auto">
          <a:xfrm flipH="1">
            <a:off x="1825627" y="2754937"/>
            <a:ext cx="1317496"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9F92D929-7F46-545A-C12B-0DD062F76C17}"/>
              </a:ext>
            </a:extLst>
          </p:cNvPr>
          <p:cNvSpPr txBox="1"/>
          <p:nvPr/>
        </p:nvSpPr>
        <p:spPr>
          <a:xfrm>
            <a:off x="1766825" y="3364399"/>
            <a:ext cx="1435100" cy="523220"/>
          </a:xfrm>
          <a:prstGeom prst="rect">
            <a:avLst/>
          </a:prstGeom>
          <a:noFill/>
        </p:spPr>
        <p:txBody>
          <a:bodyPr wrap="square" rtlCol="0">
            <a:spAutoFit/>
          </a:bodyPr>
          <a:lstStyle/>
          <a:p>
            <a:pPr algn="ctr"/>
            <a:r>
              <a:rPr lang="en-US" sz="1400" dirty="0">
                <a:solidFill>
                  <a:schemeClr val="tx1"/>
                </a:solidFill>
              </a:rPr>
              <a:t>1. Query Domain User MKEK</a:t>
            </a:r>
            <a:endParaRPr lang="en-US" sz="1600" dirty="0">
              <a:solidFill>
                <a:schemeClr val="tx1"/>
              </a:solidFill>
            </a:endParaRPr>
          </a:p>
        </p:txBody>
      </p:sp>
      <p:pic>
        <p:nvPicPr>
          <p:cNvPr id="30" name="Graphic 29" descr="Monitor with solid fill">
            <a:extLst>
              <a:ext uri="{FF2B5EF4-FFF2-40B4-BE49-F238E27FC236}">
                <a16:creationId xmlns:a16="http://schemas.microsoft.com/office/drawing/2014/main" id="{A4478347-1086-AC28-7B5F-BD85ED51B1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8561" y="2297737"/>
            <a:ext cx="914400" cy="914400"/>
          </a:xfrm>
          <a:prstGeom prst="rect">
            <a:avLst/>
          </a:prstGeom>
        </p:spPr>
      </p:pic>
      <p:cxnSp>
        <p:nvCxnSpPr>
          <p:cNvPr id="31" name="Straight Arrow Connector 30">
            <a:extLst>
              <a:ext uri="{FF2B5EF4-FFF2-40B4-BE49-F238E27FC236}">
                <a16:creationId xmlns:a16="http://schemas.microsoft.com/office/drawing/2014/main" id="{FA95EFA5-7C4B-98E1-C3CC-5A8589BE3B80}"/>
              </a:ext>
            </a:extLst>
          </p:cNvPr>
          <p:cNvCxnSpPr>
            <a:cxnSpLocks/>
            <a:stCxn id="20" idx="3"/>
            <a:endCxn id="30" idx="1"/>
          </p:cNvCxnSpPr>
          <p:nvPr/>
        </p:nvCxnSpPr>
        <p:spPr bwMode="auto">
          <a:xfrm>
            <a:off x="4057523" y="2754937"/>
            <a:ext cx="1451038"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2" name="TextBox 41">
            <a:extLst>
              <a:ext uri="{FF2B5EF4-FFF2-40B4-BE49-F238E27FC236}">
                <a16:creationId xmlns:a16="http://schemas.microsoft.com/office/drawing/2014/main" id="{0F6B9433-E0EB-CC61-CCB7-EBE6D8BE992A}"/>
              </a:ext>
            </a:extLst>
          </p:cNvPr>
          <p:cNvSpPr txBox="1"/>
          <p:nvPr/>
        </p:nvSpPr>
        <p:spPr>
          <a:xfrm>
            <a:off x="5248211" y="1989960"/>
            <a:ext cx="1435100" cy="307777"/>
          </a:xfrm>
          <a:prstGeom prst="rect">
            <a:avLst/>
          </a:prstGeom>
          <a:noFill/>
        </p:spPr>
        <p:txBody>
          <a:bodyPr wrap="square" rtlCol="0">
            <a:spAutoFit/>
          </a:bodyPr>
          <a:lstStyle/>
          <a:p>
            <a:pPr algn="ctr"/>
            <a:r>
              <a:rPr lang="en-US" sz="1400" dirty="0">
                <a:solidFill>
                  <a:schemeClr val="tx1"/>
                </a:solidFill>
              </a:rPr>
              <a:t>Operator</a:t>
            </a:r>
            <a:endParaRPr lang="en-US" sz="1600" dirty="0">
              <a:solidFill>
                <a:schemeClr val="tx1"/>
              </a:solidFill>
            </a:endParaRPr>
          </a:p>
        </p:txBody>
      </p:sp>
      <p:sp>
        <p:nvSpPr>
          <p:cNvPr id="43" name="TextBox 42">
            <a:extLst>
              <a:ext uri="{FF2B5EF4-FFF2-40B4-BE49-F238E27FC236}">
                <a16:creationId xmlns:a16="http://schemas.microsoft.com/office/drawing/2014/main" id="{9BD3DD9F-E62D-3D87-7536-6F8ACA2BA7B7}"/>
              </a:ext>
            </a:extLst>
          </p:cNvPr>
          <p:cNvSpPr txBox="1"/>
          <p:nvPr/>
        </p:nvSpPr>
        <p:spPr>
          <a:xfrm>
            <a:off x="2882773" y="1988541"/>
            <a:ext cx="1435100" cy="307777"/>
          </a:xfrm>
          <a:prstGeom prst="rect">
            <a:avLst/>
          </a:prstGeom>
          <a:noFill/>
        </p:spPr>
        <p:txBody>
          <a:bodyPr wrap="square" rtlCol="0">
            <a:spAutoFit/>
          </a:bodyPr>
          <a:lstStyle/>
          <a:p>
            <a:pPr algn="ctr"/>
            <a:r>
              <a:rPr lang="en-US" sz="1400" dirty="0">
                <a:solidFill>
                  <a:schemeClr val="tx1"/>
                </a:solidFill>
              </a:rPr>
              <a:t>Target</a:t>
            </a:r>
            <a:endParaRPr lang="en-US" sz="1600" dirty="0">
              <a:solidFill>
                <a:schemeClr val="tx1"/>
              </a:solidFill>
            </a:endParaRPr>
          </a:p>
        </p:txBody>
      </p:sp>
      <p:sp>
        <p:nvSpPr>
          <p:cNvPr id="44" name="TextBox 43">
            <a:extLst>
              <a:ext uri="{FF2B5EF4-FFF2-40B4-BE49-F238E27FC236}">
                <a16:creationId xmlns:a16="http://schemas.microsoft.com/office/drawing/2014/main" id="{073A581E-BAD7-7C01-87DF-1217A2D859E1}"/>
              </a:ext>
            </a:extLst>
          </p:cNvPr>
          <p:cNvSpPr txBox="1"/>
          <p:nvPr/>
        </p:nvSpPr>
        <p:spPr>
          <a:xfrm>
            <a:off x="536354" y="1988540"/>
            <a:ext cx="1435100" cy="307777"/>
          </a:xfrm>
          <a:prstGeom prst="rect">
            <a:avLst/>
          </a:prstGeom>
          <a:noFill/>
        </p:spPr>
        <p:txBody>
          <a:bodyPr wrap="square" rtlCol="0">
            <a:spAutoFit/>
          </a:bodyPr>
          <a:lstStyle/>
          <a:p>
            <a:pPr algn="ctr"/>
            <a:r>
              <a:rPr lang="en-US" sz="1400" dirty="0">
                <a:solidFill>
                  <a:schemeClr val="tx1"/>
                </a:solidFill>
              </a:rPr>
              <a:t>Target DC</a:t>
            </a:r>
            <a:endParaRPr lang="en-US" sz="1600" dirty="0">
              <a:solidFill>
                <a:schemeClr val="tx1"/>
              </a:solidFill>
            </a:endParaRPr>
          </a:p>
        </p:txBody>
      </p:sp>
      <p:pic>
        <p:nvPicPr>
          <p:cNvPr id="4" name="Graphic 3" descr="Bug with solid fill">
            <a:extLst>
              <a:ext uri="{FF2B5EF4-FFF2-40B4-BE49-F238E27FC236}">
                <a16:creationId xmlns:a16="http://schemas.microsoft.com/office/drawing/2014/main" id="{75F10701-CEEF-D003-F4A7-09982F9FA1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3725" y="2221458"/>
            <a:ext cx="438395" cy="438395"/>
          </a:xfrm>
          <a:prstGeom prst="rect">
            <a:avLst/>
          </a:prstGeom>
        </p:spPr>
      </p:pic>
    </p:spTree>
    <p:extLst>
      <p:ext uri="{BB962C8B-B14F-4D97-AF65-F5344CB8AC3E}">
        <p14:creationId xmlns:p14="http://schemas.microsoft.com/office/powerpoint/2010/main" val="17862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514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0BCE54-FAA4-5156-164A-8AF6F20A9FBA}"/>
              </a:ext>
            </a:extLst>
          </p:cNvPr>
          <p:cNvSpPr>
            <a:spLocks noGrp="1"/>
          </p:cNvSpPr>
          <p:nvPr>
            <p:ph idx="1"/>
          </p:nvPr>
        </p:nvSpPr>
        <p:spPr/>
        <p:txBody>
          <a:bodyPr/>
          <a:lstStyle/>
          <a:p>
            <a:r>
              <a:rPr lang="en-US" dirty="0"/>
              <a:t>DPAPI </a:t>
            </a:r>
          </a:p>
          <a:p>
            <a:pPr lvl="1"/>
            <a:r>
              <a:rPr lang="en-US" dirty="0"/>
              <a:t>Overview</a:t>
            </a:r>
          </a:p>
          <a:p>
            <a:pPr lvl="1"/>
            <a:r>
              <a:rPr lang="en-US" dirty="0"/>
              <a:t>Password to Password</a:t>
            </a:r>
          </a:p>
          <a:p>
            <a:pPr lvl="1"/>
            <a:r>
              <a:rPr lang="en-US" dirty="0"/>
              <a:t>Conditions &amp; Locations</a:t>
            </a:r>
          </a:p>
          <a:p>
            <a:r>
              <a:rPr lang="en-US" dirty="0"/>
              <a:t>Think outside the box for credentialed access</a:t>
            </a:r>
          </a:p>
          <a:p>
            <a:r>
              <a:rPr lang="en-US" dirty="0"/>
              <a:t>Use Mimikatz to steal passwords from Google Chrome</a:t>
            </a:r>
          </a:p>
          <a:p>
            <a:pPr lvl="1"/>
            <a:r>
              <a:rPr lang="en-US" dirty="0"/>
              <a:t>Standalone</a:t>
            </a:r>
          </a:p>
          <a:p>
            <a:pPr lvl="1"/>
            <a:r>
              <a:rPr lang="en-US" dirty="0"/>
              <a:t>SYSTEM</a:t>
            </a:r>
          </a:p>
          <a:p>
            <a:pPr lvl="1"/>
            <a:r>
              <a:rPr lang="en-US" dirty="0"/>
              <a:t>Offline</a:t>
            </a:r>
          </a:p>
          <a:p>
            <a:endParaRPr lang="en-US" dirty="0"/>
          </a:p>
          <a:p>
            <a:endParaRPr lang="en-US" dirty="0"/>
          </a:p>
        </p:txBody>
      </p:sp>
      <p:sp>
        <p:nvSpPr>
          <p:cNvPr id="3" name="Title 2">
            <a:extLst>
              <a:ext uri="{FF2B5EF4-FFF2-40B4-BE49-F238E27FC236}">
                <a16:creationId xmlns:a16="http://schemas.microsoft.com/office/drawing/2014/main" id="{15D1B0F4-4C53-5066-4AF7-049DC1692EAA}"/>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420380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a:t>32 WPS </a:t>
            </a:r>
            <a:br>
              <a:rPr lang="en-US" dirty="0"/>
            </a:br>
            <a:r>
              <a:rPr lang="en-US" dirty="0"/>
              <a:t>Syllabus Objectives</a:t>
            </a:r>
          </a:p>
        </p:txBody>
      </p:sp>
      <p:sp>
        <p:nvSpPr>
          <p:cNvPr id="669699" name="Rectangle 3"/>
          <p:cNvSpPr>
            <a:spLocks noGrp="1" noChangeArrowheads="1"/>
          </p:cNvSpPr>
          <p:nvPr>
            <p:ph type="body" idx="1"/>
          </p:nvPr>
        </p:nvSpPr>
        <p:spPr/>
        <p:txBody>
          <a:bodyPr/>
          <a:lstStyle/>
          <a:p>
            <a:r>
              <a:rPr lang="en-US" sz="2400" dirty="0"/>
              <a:t>Describe DPAPI </a:t>
            </a:r>
          </a:p>
          <a:p>
            <a:r>
              <a:rPr lang="en-US" sz="2400" dirty="0"/>
              <a:t>Describe how Windows utilizes DPAPI to store credentials</a:t>
            </a:r>
          </a:p>
          <a:p>
            <a:r>
              <a:rPr lang="en-US" sz="2400" dirty="0"/>
              <a:t>Illustrate the DPAPI encryption/decryption process </a:t>
            </a:r>
          </a:p>
          <a:p>
            <a:r>
              <a:rPr lang="en-US" sz="2400" dirty="0"/>
              <a:t>Locate the DPAPI storage locations on Windows</a:t>
            </a:r>
          </a:p>
          <a:p>
            <a:r>
              <a:rPr lang="en-US" sz="2400" dirty="0"/>
              <a:t>Demonstrate stealing Google Chrome session using Mimikatz</a:t>
            </a:r>
          </a:p>
          <a:p>
            <a:r>
              <a:rPr lang="en-US" sz="2400" dirty="0"/>
              <a:t>Demonstrate stealing Google Chrome saved passwords using Mimikatz</a:t>
            </a:r>
          </a:p>
        </p:txBody>
      </p:sp>
    </p:spTree>
    <p:extLst>
      <p:ext uri="{BB962C8B-B14F-4D97-AF65-F5344CB8AC3E}">
        <p14:creationId xmlns:p14="http://schemas.microsoft.com/office/powerpoint/2010/main" val="875988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https://attack.mitre.org/matrices/enterprise/</a:t>
            </a:r>
          </a:p>
          <a:p>
            <a:r>
              <a:rPr lang="en-US" sz="2400" dirty="0"/>
              <a:t>https://posts.specterops.io/operational-guidance-for-offensive-user-dpapi-abuse-1fb7fac8b107 </a:t>
            </a:r>
          </a:p>
          <a:p>
            <a:r>
              <a:rPr lang="en-US" sz="2400" dirty="0"/>
              <a:t>https://docs.microsoft.com/en-us/previous-versions/ms995355(v%3Dmsdn.10)</a:t>
            </a:r>
          </a:p>
          <a:p>
            <a:r>
              <a:rPr lang="en-US" sz="2400" dirty="0"/>
              <a:t>https://docs.microsoft.com/en-us/windows/win32/seccng/cng-dpapi</a:t>
            </a:r>
          </a:p>
          <a:p>
            <a:r>
              <a:rPr lang="en-US" sz="2400" dirty="0"/>
              <a:t>https://www.youtube.com/watch?v=WSJjIsElJ3U</a:t>
            </a:r>
          </a:p>
          <a:p>
            <a:r>
              <a:rPr lang="en-US" sz="2400" dirty="0"/>
              <a:t>https://www.ired.team/offensive-security/credential-access-and-credential-dumping/reading-dpapi-encrypted-secrets-with-mimikatz-and-c++</a:t>
            </a:r>
          </a:p>
          <a:p>
            <a:r>
              <a:rPr lang="en-US" sz="2400" dirty="0"/>
              <a:t>https://www.insecurity.be/blog/2020/12/24/dpapi-in-depth-with-tooling-standalone-dpapi/</a:t>
            </a:r>
          </a:p>
          <a:p>
            <a:pPr lvl="1"/>
            <a:endParaRPr lang="en-US" sz="2000" dirty="0"/>
          </a:p>
          <a:p>
            <a:endParaRPr lang="en-US" sz="2400" dirty="0"/>
          </a:p>
          <a:p>
            <a:endParaRPr lang="en-US" sz="2400"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182293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Does DPAPI Exist?</a:t>
            </a:r>
          </a:p>
        </p:txBody>
      </p:sp>
      <p:pic>
        <p:nvPicPr>
          <p:cNvPr id="4" name="Picture 2">
            <a:extLst>
              <a:ext uri="{FF2B5EF4-FFF2-40B4-BE49-F238E27FC236}">
                <a16:creationId xmlns:a16="http://schemas.microsoft.com/office/drawing/2014/main" id="{137189E1-DEA5-FF14-D9FC-9903C5037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690688"/>
            <a:ext cx="6419850" cy="439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45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DPAPI uses the user’s logon credential (password/CAC/PIN) to encrypt/decrypt data</a:t>
            </a:r>
          </a:p>
          <a:p>
            <a:r>
              <a:rPr lang="en-US" sz="2400" dirty="0"/>
              <a:t>User access != All application access</a:t>
            </a:r>
          </a:p>
          <a:p>
            <a:pPr lvl="1"/>
            <a:r>
              <a:rPr lang="en-US" sz="2000" dirty="0"/>
              <a:t>Each application uses an additional secret to protect data</a:t>
            </a:r>
          </a:p>
          <a:p>
            <a:r>
              <a:rPr lang="en-US" sz="2400" dirty="0">
                <a:solidFill>
                  <a:srgbClr val="FFFF00"/>
                </a:solidFill>
              </a:rPr>
              <a:t>DPAPI generates a “MasterKey” protected by the user’s password</a:t>
            </a:r>
          </a:p>
          <a:p>
            <a:r>
              <a:rPr lang="en-US" sz="2400" dirty="0">
                <a:solidFill>
                  <a:srgbClr val="FFFF00"/>
                </a:solidFill>
              </a:rPr>
              <a:t>A symmetric session key is generated based on the MasterKey, random data, and application specific data. The session key is used to protect the data.</a:t>
            </a:r>
          </a:p>
          <a:p>
            <a:r>
              <a:rPr lang="en-US" sz="2400" dirty="0">
                <a:solidFill>
                  <a:srgbClr val="FFFF00"/>
                </a:solidFill>
              </a:rPr>
              <a:t>The session key is never stored, only the random data used to generate the key in a “BLOB”</a:t>
            </a:r>
          </a:p>
          <a:p>
            <a:r>
              <a:rPr lang="en-US" sz="2400" dirty="0">
                <a:solidFill>
                  <a:srgbClr val="FFFF00"/>
                </a:solidFill>
              </a:rPr>
              <a:t>When the data BLOB is passed back in to DPAPI the random data is used to re-derive the session key and unprotect the data</a:t>
            </a:r>
          </a:p>
        </p:txBody>
      </p:sp>
      <p:sp>
        <p:nvSpPr>
          <p:cNvPr id="3" name="Title 2"/>
          <p:cNvSpPr>
            <a:spLocks noGrp="1"/>
          </p:cNvSpPr>
          <p:nvPr>
            <p:ph type="title"/>
          </p:nvPr>
        </p:nvSpPr>
        <p:spPr/>
        <p:txBody>
          <a:bodyPr/>
          <a:lstStyle/>
          <a:p>
            <a:r>
              <a:rPr lang="en-US" dirty="0"/>
              <a:t>DPAPI – Session Keys</a:t>
            </a:r>
          </a:p>
        </p:txBody>
      </p:sp>
    </p:spTree>
    <p:extLst>
      <p:ext uri="{BB962C8B-B14F-4D97-AF65-F5344CB8AC3E}">
        <p14:creationId xmlns:p14="http://schemas.microsoft.com/office/powerpoint/2010/main" val="375610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Session Key Diagram</a:t>
            </a:r>
          </a:p>
        </p:txBody>
      </p:sp>
      <p:pic>
        <p:nvPicPr>
          <p:cNvPr id="4" name="Picture 3" descr="Diagram, schematic&#10;&#10;Description automatically generated">
            <a:extLst>
              <a:ext uri="{FF2B5EF4-FFF2-40B4-BE49-F238E27FC236}">
                <a16:creationId xmlns:a16="http://schemas.microsoft.com/office/drawing/2014/main" id="{7F3DE0FA-247C-E990-57C1-AE8DAB188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529" y="1487197"/>
            <a:ext cx="4717852" cy="4904083"/>
          </a:xfrm>
          <a:prstGeom prst="rect">
            <a:avLst/>
          </a:prstGeom>
        </p:spPr>
      </p:pic>
      <p:cxnSp>
        <p:nvCxnSpPr>
          <p:cNvPr id="5" name="Straight Connector 4">
            <a:extLst>
              <a:ext uri="{FF2B5EF4-FFF2-40B4-BE49-F238E27FC236}">
                <a16:creationId xmlns:a16="http://schemas.microsoft.com/office/drawing/2014/main" id="{5602CC90-AA20-9040-4448-F29DD4C455A8}"/>
              </a:ext>
            </a:extLst>
          </p:cNvPr>
          <p:cNvCxnSpPr>
            <a:cxnSpLocks/>
          </p:cNvCxnSpPr>
          <p:nvPr/>
        </p:nvCxnSpPr>
        <p:spPr bwMode="auto">
          <a:xfrm>
            <a:off x="3902529" y="1487197"/>
            <a:ext cx="1255625" cy="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59F05CDC-E018-3918-10D1-81137D48CE77}"/>
              </a:ext>
            </a:extLst>
          </p:cNvPr>
          <p:cNvCxnSpPr>
            <a:cxnSpLocks/>
          </p:cNvCxnSpPr>
          <p:nvPr/>
        </p:nvCxnSpPr>
        <p:spPr bwMode="auto">
          <a:xfrm>
            <a:off x="3902529" y="1511736"/>
            <a:ext cx="0" cy="295504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6067DF9C-08CF-7716-8BDB-9C5C8DB51B5F}"/>
              </a:ext>
            </a:extLst>
          </p:cNvPr>
          <p:cNvCxnSpPr>
            <a:cxnSpLocks/>
          </p:cNvCxnSpPr>
          <p:nvPr/>
        </p:nvCxnSpPr>
        <p:spPr bwMode="auto">
          <a:xfrm>
            <a:off x="3902528" y="4466776"/>
            <a:ext cx="3072703" cy="1172024"/>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465ED5D-E2A6-1883-9E33-8C8475BBA9FC}"/>
              </a:ext>
            </a:extLst>
          </p:cNvPr>
          <p:cNvCxnSpPr>
            <a:cxnSpLocks/>
          </p:cNvCxnSpPr>
          <p:nvPr/>
        </p:nvCxnSpPr>
        <p:spPr bwMode="auto">
          <a:xfrm>
            <a:off x="6975231" y="5638800"/>
            <a:ext cx="0" cy="75248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62150D96-5DF1-D982-CFF8-C709C1D7694A}"/>
              </a:ext>
            </a:extLst>
          </p:cNvPr>
          <p:cNvCxnSpPr>
            <a:cxnSpLocks/>
          </p:cNvCxnSpPr>
          <p:nvPr/>
        </p:nvCxnSpPr>
        <p:spPr bwMode="auto">
          <a:xfrm>
            <a:off x="6975231" y="6391280"/>
            <a:ext cx="1645150" cy="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3DA7A499-497E-9340-C824-960625594F4A}"/>
              </a:ext>
            </a:extLst>
          </p:cNvPr>
          <p:cNvCxnSpPr>
            <a:cxnSpLocks/>
          </p:cNvCxnSpPr>
          <p:nvPr/>
        </p:nvCxnSpPr>
        <p:spPr bwMode="auto">
          <a:xfrm>
            <a:off x="8620381" y="4372708"/>
            <a:ext cx="0" cy="2018572"/>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FFF86546-F075-D984-2DF1-2B9514F2CC62}"/>
              </a:ext>
            </a:extLst>
          </p:cNvPr>
          <p:cNvCxnSpPr>
            <a:cxnSpLocks/>
          </p:cNvCxnSpPr>
          <p:nvPr/>
        </p:nvCxnSpPr>
        <p:spPr bwMode="auto">
          <a:xfrm flipH="1">
            <a:off x="5158154" y="4372708"/>
            <a:ext cx="3462227" cy="0"/>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1ECF2C8A-5FB2-BC61-0F67-D6B06EDDF8FB}"/>
              </a:ext>
            </a:extLst>
          </p:cNvPr>
          <p:cNvCxnSpPr>
            <a:cxnSpLocks/>
          </p:cNvCxnSpPr>
          <p:nvPr/>
        </p:nvCxnSpPr>
        <p:spPr bwMode="auto">
          <a:xfrm>
            <a:off x="5158154" y="1487197"/>
            <a:ext cx="0" cy="2885511"/>
          </a:xfrm>
          <a:prstGeom prst="line">
            <a:avLst/>
          </a:prstGeom>
          <a:ln>
            <a:solidFill>
              <a:srgbClr val="FFFF00"/>
            </a:solidFill>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D4E6D703-40BF-E970-BBF7-0F11A82B422A}"/>
              </a:ext>
            </a:extLst>
          </p:cNvPr>
          <p:cNvSpPr txBox="1"/>
          <p:nvPr/>
        </p:nvSpPr>
        <p:spPr>
          <a:xfrm>
            <a:off x="1745482" y="2787263"/>
            <a:ext cx="2357594" cy="461665"/>
          </a:xfrm>
          <a:prstGeom prst="rect">
            <a:avLst/>
          </a:prstGeom>
          <a:noFill/>
        </p:spPr>
        <p:txBody>
          <a:bodyPr wrap="square" rtlCol="0">
            <a:spAutoFit/>
          </a:bodyPr>
          <a:lstStyle/>
          <a:p>
            <a:r>
              <a:rPr lang="en-US" dirty="0">
                <a:solidFill>
                  <a:schemeClr val="tx1"/>
                </a:solidFill>
              </a:rPr>
              <a:t>Typical Process</a:t>
            </a:r>
          </a:p>
        </p:txBody>
      </p:sp>
      <p:sp>
        <p:nvSpPr>
          <p:cNvPr id="33" name="TextBox 32">
            <a:extLst>
              <a:ext uri="{FF2B5EF4-FFF2-40B4-BE49-F238E27FC236}">
                <a16:creationId xmlns:a16="http://schemas.microsoft.com/office/drawing/2014/main" id="{3F133F0F-54DD-577F-5A51-3246C306A227}"/>
              </a:ext>
            </a:extLst>
          </p:cNvPr>
          <p:cNvSpPr txBox="1"/>
          <p:nvPr/>
        </p:nvSpPr>
        <p:spPr>
          <a:xfrm>
            <a:off x="7139355" y="2796157"/>
            <a:ext cx="2357594" cy="830997"/>
          </a:xfrm>
          <a:prstGeom prst="rect">
            <a:avLst/>
          </a:prstGeom>
          <a:noFill/>
        </p:spPr>
        <p:txBody>
          <a:bodyPr wrap="square" rtlCol="0">
            <a:spAutoFit/>
          </a:bodyPr>
          <a:lstStyle/>
          <a:p>
            <a:r>
              <a:rPr lang="en-US" dirty="0">
                <a:solidFill>
                  <a:schemeClr val="bg2"/>
                </a:solidFill>
              </a:rPr>
              <a:t>Changed Passwords</a:t>
            </a:r>
          </a:p>
        </p:txBody>
      </p:sp>
      <p:sp>
        <p:nvSpPr>
          <p:cNvPr id="34" name="TextBox 33">
            <a:extLst>
              <a:ext uri="{FF2B5EF4-FFF2-40B4-BE49-F238E27FC236}">
                <a16:creationId xmlns:a16="http://schemas.microsoft.com/office/drawing/2014/main" id="{FC9DCFBC-DCFB-28F5-8173-114CAF9328A5}"/>
              </a:ext>
            </a:extLst>
          </p:cNvPr>
          <p:cNvSpPr txBox="1"/>
          <p:nvPr/>
        </p:nvSpPr>
        <p:spPr>
          <a:xfrm>
            <a:off x="8708989" y="1525402"/>
            <a:ext cx="2357594" cy="461665"/>
          </a:xfrm>
          <a:prstGeom prst="rect">
            <a:avLst/>
          </a:prstGeom>
          <a:noFill/>
        </p:spPr>
        <p:txBody>
          <a:bodyPr wrap="square" rtlCol="0">
            <a:spAutoFit/>
          </a:bodyPr>
          <a:lstStyle/>
          <a:p>
            <a:r>
              <a:rPr lang="en-US" dirty="0">
                <a:solidFill>
                  <a:schemeClr val="tx1"/>
                </a:solidFill>
              </a:rPr>
              <a:t>Active Directory </a:t>
            </a:r>
          </a:p>
        </p:txBody>
      </p:sp>
      <p:sp>
        <p:nvSpPr>
          <p:cNvPr id="44" name="TextBox 43">
            <a:extLst>
              <a:ext uri="{FF2B5EF4-FFF2-40B4-BE49-F238E27FC236}">
                <a16:creationId xmlns:a16="http://schemas.microsoft.com/office/drawing/2014/main" id="{31470155-DC7C-1DB8-C775-6C8444C9A647}"/>
              </a:ext>
            </a:extLst>
          </p:cNvPr>
          <p:cNvSpPr txBox="1"/>
          <p:nvPr/>
        </p:nvSpPr>
        <p:spPr>
          <a:xfrm>
            <a:off x="6473754" y="5275356"/>
            <a:ext cx="1019565" cy="230832"/>
          </a:xfrm>
          <a:prstGeom prst="rect">
            <a:avLst/>
          </a:prstGeom>
          <a:noFill/>
        </p:spPr>
        <p:txBody>
          <a:bodyPr wrap="square" rtlCol="0">
            <a:spAutoFit/>
          </a:bodyPr>
          <a:lstStyle/>
          <a:p>
            <a:r>
              <a:rPr lang="en-US" sz="900" dirty="0">
                <a:solidFill>
                  <a:schemeClr val="bg2"/>
                </a:solidFill>
              </a:rPr>
              <a:t>“Strong Secret”</a:t>
            </a:r>
          </a:p>
        </p:txBody>
      </p:sp>
      <p:sp>
        <p:nvSpPr>
          <p:cNvPr id="45" name="Oval 44">
            <a:extLst>
              <a:ext uri="{FF2B5EF4-FFF2-40B4-BE49-F238E27FC236}">
                <a16:creationId xmlns:a16="http://schemas.microsoft.com/office/drawing/2014/main" id="{0EDD992B-84B8-0D7D-E8D3-A5207D1A30C0}"/>
              </a:ext>
            </a:extLst>
          </p:cNvPr>
          <p:cNvSpPr/>
          <p:nvPr/>
        </p:nvSpPr>
        <p:spPr bwMode="auto">
          <a:xfrm>
            <a:off x="4210050" y="2623400"/>
            <a:ext cx="686909" cy="438149"/>
          </a:xfrm>
          <a:prstGeom prst="ellipse">
            <a:avLst/>
          </a:prstGeom>
          <a:noFill/>
          <a:ln w="38100" cap="flat" cmpd="sng" algn="ctr">
            <a:solidFill>
              <a:srgbClr val="FF0000"/>
            </a:solidFill>
            <a:prstDash val="solid"/>
            <a:round/>
            <a:headEnd type="none" w="sm" len="sm"/>
            <a:tailEnd type="none" w="sm" len="sm"/>
          </a:ln>
          <a:effectLst>
            <a:outerShdw blurRad="50800" dist="38100" algn="l" rotWithShape="0">
              <a:prstClr val="black">
                <a:alpha val="40000"/>
              </a:prstClr>
            </a:outerShdw>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Tree>
    <p:extLst>
      <p:ext uri="{BB962C8B-B14F-4D97-AF65-F5344CB8AC3E}">
        <p14:creationId xmlns:p14="http://schemas.microsoft.com/office/powerpoint/2010/main" val="4059430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Crypto View</a:t>
            </a:r>
          </a:p>
        </p:txBody>
      </p:sp>
      <p:pic>
        <p:nvPicPr>
          <p:cNvPr id="4" name="Picture 3">
            <a:extLst>
              <a:ext uri="{FF2B5EF4-FFF2-40B4-BE49-F238E27FC236}">
                <a16:creationId xmlns:a16="http://schemas.microsoft.com/office/drawing/2014/main" id="{90033AB5-14AF-4C94-A8FE-A9CDBCCE7562}"/>
              </a:ext>
            </a:extLst>
          </p:cNvPr>
          <p:cNvPicPr>
            <a:picLocks noChangeAspect="1"/>
          </p:cNvPicPr>
          <p:nvPr/>
        </p:nvPicPr>
        <p:blipFill>
          <a:blip r:embed="rId3"/>
          <a:stretch>
            <a:fillRect/>
          </a:stretch>
        </p:blipFill>
        <p:spPr>
          <a:xfrm>
            <a:off x="1409700" y="1825625"/>
            <a:ext cx="9372600" cy="4352925"/>
          </a:xfrm>
          <a:prstGeom prst="rect">
            <a:avLst/>
          </a:prstGeom>
        </p:spPr>
      </p:pic>
    </p:spTree>
    <p:extLst>
      <p:ext uri="{BB962C8B-B14F-4D97-AF65-F5344CB8AC3E}">
        <p14:creationId xmlns:p14="http://schemas.microsoft.com/office/powerpoint/2010/main" val="1771079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Internals</a:t>
            </a:r>
          </a:p>
        </p:txBody>
      </p:sp>
      <p:pic>
        <p:nvPicPr>
          <p:cNvPr id="4" name="Picture 3">
            <a:extLst>
              <a:ext uri="{FF2B5EF4-FFF2-40B4-BE49-F238E27FC236}">
                <a16:creationId xmlns:a16="http://schemas.microsoft.com/office/drawing/2014/main" id="{65FA3D83-968A-D15F-A1FD-B04E4FB894FF}"/>
              </a:ext>
            </a:extLst>
          </p:cNvPr>
          <p:cNvPicPr>
            <a:picLocks noChangeAspect="1"/>
          </p:cNvPicPr>
          <p:nvPr/>
        </p:nvPicPr>
        <p:blipFill>
          <a:blip r:embed="rId3"/>
          <a:stretch>
            <a:fillRect/>
          </a:stretch>
        </p:blipFill>
        <p:spPr>
          <a:xfrm>
            <a:off x="1638300" y="1717246"/>
            <a:ext cx="8915399" cy="4568095"/>
          </a:xfrm>
          <a:prstGeom prst="rect">
            <a:avLst/>
          </a:prstGeom>
        </p:spPr>
      </p:pic>
      <p:sp>
        <p:nvSpPr>
          <p:cNvPr id="2" name="TextBox 1">
            <a:extLst>
              <a:ext uri="{FF2B5EF4-FFF2-40B4-BE49-F238E27FC236}">
                <a16:creationId xmlns:a16="http://schemas.microsoft.com/office/drawing/2014/main" id="{C9D121E7-3A42-2D24-8FE9-A375537BC1F6}"/>
              </a:ext>
            </a:extLst>
          </p:cNvPr>
          <p:cNvSpPr txBox="1"/>
          <p:nvPr/>
        </p:nvSpPr>
        <p:spPr>
          <a:xfrm>
            <a:off x="8467725" y="3657600"/>
            <a:ext cx="1777999" cy="261610"/>
          </a:xfrm>
          <a:prstGeom prst="rect">
            <a:avLst/>
          </a:prstGeom>
          <a:solidFill>
            <a:schemeClr val="tx1"/>
          </a:solidFill>
        </p:spPr>
        <p:txBody>
          <a:bodyPr wrap="square" rtlCol="0">
            <a:spAutoFit/>
          </a:bodyPr>
          <a:lstStyle/>
          <a:p>
            <a:r>
              <a:rPr lang="en-US" sz="1050" dirty="0">
                <a:solidFill>
                  <a:schemeClr val="bg2"/>
                </a:solidFill>
              </a:rPr>
              <a:t>http://www.reddit.com</a:t>
            </a:r>
          </a:p>
        </p:txBody>
      </p:sp>
      <p:sp>
        <p:nvSpPr>
          <p:cNvPr id="5" name="TextBox 4">
            <a:extLst>
              <a:ext uri="{FF2B5EF4-FFF2-40B4-BE49-F238E27FC236}">
                <a16:creationId xmlns:a16="http://schemas.microsoft.com/office/drawing/2014/main" id="{30E7F882-DE5F-1EE8-BC44-94D34860BCAC}"/>
              </a:ext>
            </a:extLst>
          </p:cNvPr>
          <p:cNvSpPr txBox="1"/>
          <p:nvPr/>
        </p:nvSpPr>
        <p:spPr>
          <a:xfrm>
            <a:off x="8496300" y="3848100"/>
            <a:ext cx="1514475" cy="261610"/>
          </a:xfrm>
          <a:prstGeom prst="rect">
            <a:avLst/>
          </a:prstGeom>
          <a:solidFill>
            <a:schemeClr val="tx1"/>
          </a:solidFill>
        </p:spPr>
        <p:txBody>
          <a:bodyPr wrap="square" rtlCol="0">
            <a:spAutoFit/>
          </a:bodyPr>
          <a:lstStyle/>
          <a:p>
            <a:r>
              <a:rPr lang="en-US" sz="1050" dirty="0" err="1">
                <a:solidFill>
                  <a:schemeClr val="bg2"/>
                </a:solidFill>
              </a:rPr>
              <a:t>Blew_DPAPI</a:t>
            </a:r>
            <a:endParaRPr lang="en-US" sz="1050" dirty="0">
              <a:solidFill>
                <a:schemeClr val="bg2"/>
              </a:solidFill>
            </a:endParaRPr>
          </a:p>
        </p:txBody>
      </p:sp>
      <p:sp>
        <p:nvSpPr>
          <p:cNvPr id="6" name="TextBox 5">
            <a:extLst>
              <a:ext uri="{FF2B5EF4-FFF2-40B4-BE49-F238E27FC236}">
                <a16:creationId xmlns:a16="http://schemas.microsoft.com/office/drawing/2014/main" id="{DFCCB15B-5AD0-2DC6-C31A-8B5B4B2855AC}"/>
              </a:ext>
            </a:extLst>
          </p:cNvPr>
          <p:cNvSpPr txBox="1"/>
          <p:nvPr/>
        </p:nvSpPr>
        <p:spPr>
          <a:xfrm>
            <a:off x="8496299" y="4060825"/>
            <a:ext cx="1749425" cy="261610"/>
          </a:xfrm>
          <a:prstGeom prst="rect">
            <a:avLst/>
          </a:prstGeom>
          <a:solidFill>
            <a:schemeClr val="tx1"/>
          </a:solidFill>
        </p:spPr>
        <p:txBody>
          <a:bodyPr wrap="square" rtlCol="0">
            <a:spAutoFit/>
          </a:bodyPr>
          <a:lstStyle/>
          <a:p>
            <a:r>
              <a:rPr lang="en-US" sz="1050" dirty="0">
                <a:solidFill>
                  <a:schemeClr val="bg2"/>
                </a:solidFill>
              </a:rPr>
              <a:t>!QAZ2wsx!QAZ2wsx</a:t>
            </a:r>
          </a:p>
        </p:txBody>
      </p:sp>
    </p:spTree>
    <p:extLst>
      <p:ext uri="{BB962C8B-B14F-4D97-AF65-F5344CB8AC3E}">
        <p14:creationId xmlns:p14="http://schemas.microsoft.com/office/powerpoint/2010/main" val="169180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 What?</a:t>
            </a:r>
          </a:p>
        </p:txBody>
      </p:sp>
      <p:pic>
        <p:nvPicPr>
          <p:cNvPr id="1026" name="Picture 2">
            <a:extLst>
              <a:ext uri="{FF2B5EF4-FFF2-40B4-BE49-F238E27FC236}">
                <a16:creationId xmlns:a16="http://schemas.microsoft.com/office/drawing/2014/main" id="{F0FAE093-2967-960B-6217-CCBB918B9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1621527"/>
            <a:ext cx="6610350" cy="449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976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Crypto View</a:t>
            </a:r>
          </a:p>
        </p:txBody>
      </p:sp>
      <p:pic>
        <p:nvPicPr>
          <p:cNvPr id="4" name="Picture 3">
            <a:extLst>
              <a:ext uri="{FF2B5EF4-FFF2-40B4-BE49-F238E27FC236}">
                <a16:creationId xmlns:a16="http://schemas.microsoft.com/office/drawing/2014/main" id="{27DFCE8F-2DBF-93F8-28CA-571A07DEF7CB}"/>
              </a:ext>
            </a:extLst>
          </p:cNvPr>
          <p:cNvPicPr>
            <a:picLocks noChangeAspect="1"/>
          </p:cNvPicPr>
          <p:nvPr/>
        </p:nvPicPr>
        <p:blipFill>
          <a:blip r:embed="rId3"/>
          <a:stretch>
            <a:fillRect/>
          </a:stretch>
        </p:blipFill>
        <p:spPr>
          <a:xfrm>
            <a:off x="3932281" y="1690688"/>
            <a:ext cx="4327438" cy="4543424"/>
          </a:xfrm>
          <a:prstGeom prst="rect">
            <a:avLst/>
          </a:prstGeom>
        </p:spPr>
      </p:pic>
    </p:spTree>
    <p:extLst>
      <p:ext uri="{BB962C8B-B14F-4D97-AF65-F5344CB8AC3E}">
        <p14:creationId xmlns:p14="http://schemas.microsoft.com/office/powerpoint/2010/main" val="400365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 Encryption</a:t>
            </a:r>
          </a:p>
        </p:txBody>
      </p:sp>
      <p:pic>
        <p:nvPicPr>
          <p:cNvPr id="4" name="Picture 3">
            <a:extLst>
              <a:ext uri="{FF2B5EF4-FFF2-40B4-BE49-F238E27FC236}">
                <a16:creationId xmlns:a16="http://schemas.microsoft.com/office/drawing/2014/main" id="{28B039AE-1146-8FB7-FEC3-BCD7A6A9EF75}"/>
              </a:ext>
            </a:extLst>
          </p:cNvPr>
          <p:cNvPicPr>
            <a:picLocks noChangeAspect="1"/>
          </p:cNvPicPr>
          <p:nvPr/>
        </p:nvPicPr>
        <p:blipFill>
          <a:blip r:embed="rId3"/>
          <a:stretch>
            <a:fillRect/>
          </a:stretch>
        </p:blipFill>
        <p:spPr>
          <a:xfrm>
            <a:off x="2655094" y="1690688"/>
            <a:ext cx="6881812" cy="4348923"/>
          </a:xfrm>
          <a:prstGeom prst="rect">
            <a:avLst/>
          </a:prstGeom>
        </p:spPr>
      </p:pic>
    </p:spTree>
    <p:extLst>
      <p:ext uri="{BB962C8B-B14F-4D97-AF65-F5344CB8AC3E}">
        <p14:creationId xmlns:p14="http://schemas.microsoft.com/office/powerpoint/2010/main" val="2432140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user interfaces (applications) contain the only two functions that application developers need to know to use DPAPI</a:t>
            </a:r>
          </a:p>
          <a:p>
            <a:r>
              <a:rPr lang="en-US" dirty="0" err="1">
                <a:solidFill>
                  <a:srgbClr val="FFFF00"/>
                </a:solidFill>
              </a:rPr>
              <a:t>CryptProtectData</a:t>
            </a:r>
            <a:r>
              <a:rPr lang="en-US" dirty="0">
                <a:solidFill>
                  <a:srgbClr val="FFFF00"/>
                </a:solidFill>
              </a:rPr>
              <a:t>()</a:t>
            </a:r>
          </a:p>
          <a:p>
            <a:pPr lvl="1"/>
            <a:r>
              <a:rPr lang="en-US" dirty="0"/>
              <a:t>Takes plaintext data as input and returns a data BLOB</a:t>
            </a:r>
          </a:p>
          <a:p>
            <a:r>
              <a:rPr lang="en-US" dirty="0" err="1">
                <a:solidFill>
                  <a:srgbClr val="FFFF00"/>
                </a:solidFill>
              </a:rPr>
              <a:t>CryptUnprotectData</a:t>
            </a:r>
            <a:r>
              <a:rPr lang="en-US" dirty="0">
                <a:solidFill>
                  <a:srgbClr val="FFFF00"/>
                </a:solidFill>
              </a:rPr>
              <a:t>()</a:t>
            </a:r>
          </a:p>
          <a:p>
            <a:pPr lvl="1"/>
            <a:r>
              <a:rPr lang="en-US" dirty="0"/>
              <a:t>Takes a data BLOB and returns plaintext data</a:t>
            </a:r>
          </a:p>
          <a:p>
            <a:r>
              <a:rPr lang="en-US" dirty="0"/>
              <a:t>Link with Crypt32.lib or dynamically load Crypt32.dll</a:t>
            </a:r>
          </a:p>
          <a:p>
            <a:endParaRPr lang="en-US" dirty="0"/>
          </a:p>
        </p:txBody>
      </p:sp>
      <p:sp>
        <p:nvSpPr>
          <p:cNvPr id="3" name="Title 2"/>
          <p:cNvSpPr>
            <a:spLocks noGrp="1"/>
          </p:cNvSpPr>
          <p:nvPr>
            <p:ph type="title"/>
          </p:nvPr>
        </p:nvSpPr>
        <p:spPr/>
        <p:txBody>
          <a:bodyPr/>
          <a:lstStyle/>
          <a:p>
            <a:r>
              <a:rPr lang="en-US" dirty="0"/>
              <a:t>DPAPI – Functions</a:t>
            </a:r>
          </a:p>
        </p:txBody>
      </p:sp>
    </p:spTree>
    <p:extLst>
      <p:ext uri="{BB962C8B-B14F-4D97-AF65-F5344CB8AC3E}">
        <p14:creationId xmlns:p14="http://schemas.microsoft.com/office/powerpoint/2010/main" val="738357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Passcape</a:t>
            </a:r>
            <a:endParaRPr lang="en-US" dirty="0"/>
          </a:p>
          <a:p>
            <a:r>
              <a:rPr lang="en-US" dirty="0" err="1"/>
              <a:t>Impacket</a:t>
            </a:r>
            <a:endParaRPr lang="en-US" dirty="0"/>
          </a:p>
          <a:p>
            <a:r>
              <a:rPr lang="en-US" dirty="0"/>
              <a:t>Mimikatz</a:t>
            </a:r>
          </a:p>
          <a:p>
            <a:r>
              <a:rPr lang="en-US" dirty="0" err="1"/>
              <a:t>Dpapick</a:t>
            </a:r>
            <a:endParaRPr lang="en-US" dirty="0"/>
          </a:p>
          <a:p>
            <a:r>
              <a:rPr lang="en-US" dirty="0" err="1"/>
              <a:t>Dpapilab</a:t>
            </a:r>
            <a:endParaRPr lang="en-US" dirty="0"/>
          </a:p>
          <a:p>
            <a:endParaRPr lang="en-US" dirty="0"/>
          </a:p>
        </p:txBody>
      </p:sp>
      <p:sp>
        <p:nvSpPr>
          <p:cNvPr id="3" name="Title 2"/>
          <p:cNvSpPr>
            <a:spLocks noGrp="1"/>
          </p:cNvSpPr>
          <p:nvPr>
            <p:ph type="title"/>
          </p:nvPr>
        </p:nvSpPr>
        <p:spPr/>
        <p:txBody>
          <a:bodyPr/>
          <a:lstStyle/>
          <a:p>
            <a:r>
              <a:rPr lang="en-US" dirty="0"/>
              <a:t>Tools Currently Available</a:t>
            </a:r>
          </a:p>
        </p:txBody>
      </p:sp>
    </p:spTree>
    <p:extLst>
      <p:ext uri="{BB962C8B-B14F-4D97-AF65-F5344CB8AC3E}">
        <p14:creationId xmlns:p14="http://schemas.microsoft.com/office/powerpoint/2010/main" val="1437045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C8518-C41B-63BF-3EA6-2C86B812CB29}"/>
              </a:ext>
            </a:extLst>
          </p:cNvPr>
          <p:cNvSpPr>
            <a:spLocks noGrp="1"/>
          </p:cNvSpPr>
          <p:nvPr>
            <p:ph type="title"/>
          </p:nvPr>
        </p:nvSpPr>
        <p:spPr/>
        <p:txBody>
          <a:bodyPr/>
          <a:lstStyle/>
          <a:p>
            <a:r>
              <a:rPr lang="en-US" dirty="0"/>
              <a:t>Google Chrome (Offline)</a:t>
            </a:r>
          </a:p>
        </p:txBody>
      </p:sp>
      <p:pic>
        <p:nvPicPr>
          <p:cNvPr id="5" name="Picture 4">
            <a:extLst>
              <a:ext uri="{FF2B5EF4-FFF2-40B4-BE49-F238E27FC236}">
                <a16:creationId xmlns:a16="http://schemas.microsoft.com/office/drawing/2014/main" id="{F883208D-17AD-AEF6-3FCC-F4F09CE33065}"/>
              </a:ext>
            </a:extLst>
          </p:cNvPr>
          <p:cNvPicPr>
            <a:picLocks noChangeAspect="1"/>
          </p:cNvPicPr>
          <p:nvPr/>
        </p:nvPicPr>
        <p:blipFill rotWithShape="1">
          <a:blip r:embed="rId3"/>
          <a:srcRect l="651" r="736"/>
          <a:stretch/>
        </p:blipFill>
        <p:spPr>
          <a:xfrm>
            <a:off x="1691640" y="1447800"/>
            <a:ext cx="8801100" cy="3962400"/>
          </a:xfrm>
          <a:prstGeom prst="rect">
            <a:avLst/>
          </a:prstGeom>
        </p:spPr>
      </p:pic>
      <p:cxnSp>
        <p:nvCxnSpPr>
          <p:cNvPr id="7" name="Straight Connector 6">
            <a:extLst>
              <a:ext uri="{FF2B5EF4-FFF2-40B4-BE49-F238E27FC236}">
                <a16:creationId xmlns:a16="http://schemas.microsoft.com/office/drawing/2014/main" id="{CCAC09B3-29D9-5DE9-D78D-546B2F217544}"/>
              </a:ext>
            </a:extLst>
          </p:cNvPr>
          <p:cNvCxnSpPr/>
          <p:nvPr/>
        </p:nvCxnSpPr>
        <p:spPr bwMode="auto">
          <a:xfrm>
            <a:off x="2130427" y="2889250"/>
            <a:ext cx="6181723"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1BC224B1-1D6C-5E56-0BA4-2EF30E36213A}"/>
              </a:ext>
            </a:extLst>
          </p:cNvPr>
          <p:cNvCxnSpPr>
            <a:cxnSpLocks/>
          </p:cNvCxnSpPr>
          <p:nvPr/>
        </p:nvCxnSpPr>
        <p:spPr bwMode="auto">
          <a:xfrm flipV="1">
            <a:off x="8308976" y="2880519"/>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42F1DBD-23CE-EB61-1105-C7ADD4230CE6}"/>
              </a:ext>
            </a:extLst>
          </p:cNvPr>
          <p:cNvCxnSpPr>
            <a:cxnSpLocks/>
          </p:cNvCxnSpPr>
          <p:nvPr/>
        </p:nvCxnSpPr>
        <p:spPr bwMode="auto">
          <a:xfrm flipV="1">
            <a:off x="8335166" y="2876550"/>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CB957C9F-7A6C-7146-7FC2-655AA5FBC37F}"/>
              </a:ext>
            </a:extLst>
          </p:cNvPr>
          <p:cNvCxnSpPr>
            <a:cxnSpLocks/>
          </p:cNvCxnSpPr>
          <p:nvPr/>
        </p:nvCxnSpPr>
        <p:spPr bwMode="auto">
          <a:xfrm flipH="1">
            <a:off x="2159000" y="3505200"/>
            <a:ext cx="6111875"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3372ABC1-A21C-C254-E967-0137EDAE7A37}"/>
              </a:ext>
            </a:extLst>
          </p:cNvPr>
          <p:cNvCxnSpPr>
            <a:cxnSpLocks/>
          </p:cNvCxnSpPr>
          <p:nvPr/>
        </p:nvCxnSpPr>
        <p:spPr bwMode="auto">
          <a:xfrm flipH="1">
            <a:off x="2155825" y="3479800"/>
            <a:ext cx="6121400"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2459A99A-5852-F53B-3EAA-902DE0EBF0CB}"/>
              </a:ext>
            </a:extLst>
          </p:cNvPr>
          <p:cNvCxnSpPr/>
          <p:nvPr/>
        </p:nvCxnSpPr>
        <p:spPr bwMode="auto">
          <a:xfrm>
            <a:off x="2122807" y="2874010"/>
            <a:ext cx="6181723" cy="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8FA0FA0B-3298-A1BD-52C0-2768E8A09F2E}"/>
              </a:ext>
            </a:extLst>
          </p:cNvPr>
          <p:cNvCxnSpPr>
            <a:cxnSpLocks/>
          </p:cNvCxnSpPr>
          <p:nvPr/>
        </p:nvCxnSpPr>
        <p:spPr bwMode="auto">
          <a:xfrm flipV="1">
            <a:off x="8293736" y="2880519"/>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4AAA6F09-7626-C688-8617-A4304315FB49}"/>
              </a:ext>
            </a:extLst>
          </p:cNvPr>
          <p:cNvCxnSpPr>
            <a:cxnSpLocks/>
          </p:cNvCxnSpPr>
          <p:nvPr/>
        </p:nvCxnSpPr>
        <p:spPr bwMode="auto">
          <a:xfrm flipV="1">
            <a:off x="2159001" y="2889250"/>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4F547B7-5EB1-F109-2B67-AFE0BE2A6653}"/>
              </a:ext>
            </a:extLst>
          </p:cNvPr>
          <p:cNvCxnSpPr>
            <a:cxnSpLocks/>
          </p:cNvCxnSpPr>
          <p:nvPr/>
        </p:nvCxnSpPr>
        <p:spPr bwMode="auto">
          <a:xfrm flipV="1">
            <a:off x="2189481" y="2874010"/>
            <a:ext cx="0" cy="628650"/>
          </a:xfrm>
          <a:prstGeom prst="line">
            <a:avLst/>
          </a:prstGeom>
          <a:ln>
            <a:headEnd type="none" w="sm" len="sm"/>
            <a:tailEnd type="none" w="sm" len="sm"/>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CA7ADFD-712A-0216-D17F-535BE24F12C2}"/>
              </a:ext>
            </a:extLst>
          </p:cNvPr>
          <p:cNvSpPr/>
          <p:nvPr/>
        </p:nvSpPr>
        <p:spPr bwMode="auto">
          <a:xfrm>
            <a:off x="2155825" y="3025140"/>
            <a:ext cx="6121400" cy="152386"/>
          </a:xfrm>
          <a:prstGeom prst="rect">
            <a:avLst/>
          </a:prstGeom>
          <a:no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41" name="TextBox 40">
            <a:extLst>
              <a:ext uri="{FF2B5EF4-FFF2-40B4-BE49-F238E27FC236}">
                <a16:creationId xmlns:a16="http://schemas.microsoft.com/office/drawing/2014/main" id="{7D233C4D-D4D2-B1CC-15BB-25F508F3BE4B}"/>
              </a:ext>
            </a:extLst>
          </p:cNvPr>
          <p:cNvSpPr txBox="1"/>
          <p:nvPr/>
        </p:nvSpPr>
        <p:spPr>
          <a:xfrm>
            <a:off x="134302" y="2593501"/>
            <a:ext cx="1524001" cy="1015663"/>
          </a:xfrm>
          <a:prstGeom prst="rect">
            <a:avLst/>
          </a:prstGeom>
          <a:noFill/>
        </p:spPr>
        <p:txBody>
          <a:bodyPr wrap="square" rtlCol="0">
            <a:spAutoFit/>
          </a:bodyPr>
          <a:lstStyle/>
          <a:p>
            <a:pPr algn="ctr"/>
            <a:r>
              <a:rPr lang="en-US" sz="2000" i="0" dirty="0">
                <a:solidFill>
                  <a:schemeClr val="tx1"/>
                </a:solidFill>
                <a:effectLst/>
                <a:latin typeface="+mn-lt"/>
              </a:rPr>
              <a:t>Domain </a:t>
            </a:r>
          </a:p>
          <a:p>
            <a:pPr algn="ctr"/>
            <a:r>
              <a:rPr lang="en-US" sz="2000" dirty="0">
                <a:solidFill>
                  <a:schemeClr val="tx1"/>
                </a:solidFill>
                <a:latin typeface="+mn-lt"/>
              </a:rPr>
              <a:t>Encryption Key</a:t>
            </a:r>
            <a:endParaRPr lang="en-US" sz="1800" dirty="0">
              <a:solidFill>
                <a:schemeClr val="tx1"/>
              </a:solidFill>
              <a:latin typeface="+mn-lt"/>
            </a:endParaRPr>
          </a:p>
        </p:txBody>
      </p:sp>
    </p:spTree>
    <p:extLst>
      <p:ext uri="{BB962C8B-B14F-4D97-AF65-F5344CB8AC3E}">
        <p14:creationId xmlns:p14="http://schemas.microsoft.com/office/powerpoint/2010/main" val="3736951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Lack of training and procedures on credential harvesting using DPAPI</a:t>
            </a:r>
          </a:p>
          <a:p>
            <a:r>
              <a:rPr lang="en-US" sz="2400" i="1" dirty="0"/>
              <a:t>Accessing systems/networks vs. Accessing applications</a:t>
            </a:r>
          </a:p>
          <a:p>
            <a:r>
              <a:rPr lang="en-US" sz="2400" dirty="0"/>
              <a:t>Prevalent Use Cases:</a:t>
            </a:r>
          </a:p>
          <a:p>
            <a:pPr lvl="1"/>
            <a:r>
              <a:rPr lang="en-US" sz="2000" dirty="0"/>
              <a:t>Existed since Windows 2000</a:t>
            </a:r>
          </a:p>
          <a:p>
            <a:pPr lvl="1"/>
            <a:r>
              <a:rPr lang="en-US" sz="2000" dirty="0"/>
              <a:t>DPAPI is used by </a:t>
            </a:r>
          </a:p>
          <a:p>
            <a:pPr lvl="2"/>
            <a:r>
              <a:rPr lang="en-US" sz="2000" dirty="0">
                <a:solidFill>
                  <a:srgbClr val="FFFF00"/>
                </a:solidFill>
              </a:rPr>
              <a:t>Google Chrome, Google Talk, Dropbox, iCloud, Safari, Skype, KeePass, Internet Explorer, Outlook, Windows Mail, Windows RDP</a:t>
            </a:r>
          </a:p>
          <a:p>
            <a:pPr lvl="2"/>
            <a:r>
              <a:rPr lang="en-US" sz="2000" dirty="0">
                <a:solidFill>
                  <a:srgbClr val="FFFF00"/>
                </a:solidFill>
              </a:rPr>
              <a:t>Windows Operating System</a:t>
            </a:r>
          </a:p>
          <a:p>
            <a:pPr lvl="3"/>
            <a:r>
              <a:rPr lang="en-US" sz="1800" dirty="0"/>
              <a:t>EFS certificates</a:t>
            </a:r>
          </a:p>
          <a:p>
            <a:pPr lvl="3"/>
            <a:r>
              <a:rPr lang="en-US" sz="1800" dirty="0"/>
              <a:t>WEP &amp; WPA keys</a:t>
            </a:r>
          </a:p>
          <a:p>
            <a:pPr lvl="3"/>
            <a:r>
              <a:rPr lang="en-US" sz="1800" dirty="0"/>
              <a:t>Windows Vault/Credential Manager</a:t>
            </a:r>
          </a:p>
          <a:p>
            <a:pPr lvl="3"/>
            <a:r>
              <a:rPr lang="en-US" sz="1800" dirty="0"/>
              <a:t>Encrypting mail S-MIME</a:t>
            </a:r>
          </a:p>
          <a:p>
            <a:pPr lvl="3"/>
            <a:r>
              <a:rPr lang="en-US" sz="1800" dirty="0"/>
              <a:t>SSL/TLS in IIS</a:t>
            </a:r>
          </a:p>
          <a:p>
            <a:pPr lvl="2"/>
            <a:endParaRPr lang="en-US" sz="2000" dirty="0"/>
          </a:p>
          <a:p>
            <a:endParaRPr lang="en-US" sz="2400" dirty="0"/>
          </a:p>
        </p:txBody>
      </p:sp>
      <p:sp>
        <p:nvSpPr>
          <p:cNvPr id="3" name="Title 2"/>
          <p:cNvSpPr>
            <a:spLocks noGrp="1"/>
          </p:cNvSpPr>
          <p:nvPr>
            <p:ph type="title"/>
          </p:nvPr>
        </p:nvSpPr>
        <p:spPr/>
        <p:txBody>
          <a:bodyPr/>
          <a:lstStyle/>
          <a:p>
            <a:r>
              <a:rPr lang="en-US" dirty="0"/>
              <a:t>Problem</a:t>
            </a:r>
          </a:p>
        </p:txBody>
      </p:sp>
    </p:spTree>
    <p:extLst>
      <p:ext uri="{BB962C8B-B14F-4D97-AF65-F5344CB8AC3E}">
        <p14:creationId xmlns:p14="http://schemas.microsoft.com/office/powerpoint/2010/main" val="327538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a:t>32 WPS </a:t>
            </a:r>
            <a:br>
              <a:rPr lang="en-US" dirty="0"/>
            </a:br>
            <a:r>
              <a:rPr lang="en-US" dirty="0"/>
              <a:t>Syllabus Objectives</a:t>
            </a:r>
          </a:p>
        </p:txBody>
      </p:sp>
      <p:sp>
        <p:nvSpPr>
          <p:cNvPr id="669699" name="Rectangle 3"/>
          <p:cNvSpPr>
            <a:spLocks noGrp="1" noChangeArrowheads="1"/>
          </p:cNvSpPr>
          <p:nvPr>
            <p:ph type="body" idx="1"/>
          </p:nvPr>
        </p:nvSpPr>
        <p:spPr/>
        <p:txBody>
          <a:bodyPr/>
          <a:lstStyle/>
          <a:p>
            <a:r>
              <a:rPr lang="en-US" sz="2400" dirty="0"/>
              <a:t>Describe DPAPI </a:t>
            </a:r>
          </a:p>
          <a:p>
            <a:r>
              <a:rPr lang="en-US" sz="2400" dirty="0"/>
              <a:t>Describe how Windows utilizes DPAPI to store credentials</a:t>
            </a:r>
          </a:p>
          <a:p>
            <a:r>
              <a:rPr lang="en-US" sz="2400" dirty="0"/>
              <a:t>Illustrate the DPAPI encryption/decryption process </a:t>
            </a:r>
          </a:p>
          <a:p>
            <a:r>
              <a:rPr lang="en-US" sz="2400" dirty="0"/>
              <a:t>Locate the DPAPI storage locations on Windows</a:t>
            </a:r>
          </a:p>
          <a:p>
            <a:r>
              <a:rPr lang="en-US" sz="2400" dirty="0"/>
              <a:t>Demonstrate stealing Google Chrome session using Mimikatz</a:t>
            </a:r>
          </a:p>
          <a:p>
            <a:r>
              <a:rPr lang="en-US" sz="2400" dirty="0"/>
              <a:t>Demonstrate stealing Google Chrome saved passwords using Mimikatz</a:t>
            </a:r>
          </a:p>
        </p:txBody>
      </p:sp>
    </p:spTree>
    <p:extLst>
      <p:ext uri="{BB962C8B-B14F-4D97-AF65-F5344CB8AC3E}">
        <p14:creationId xmlns:p14="http://schemas.microsoft.com/office/powerpoint/2010/main" val="409897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idx="1"/>
          </p:nvPr>
        </p:nvSpPr>
        <p:spPr/>
        <p:txBody>
          <a:bodyPr/>
          <a:lstStyle/>
          <a:p>
            <a:r>
              <a:rPr lang="en-US" sz="2400" dirty="0">
                <a:solidFill>
                  <a:schemeClr val="tx2"/>
                </a:solidFill>
              </a:rPr>
              <a:t>Background</a:t>
            </a:r>
          </a:p>
          <a:p>
            <a:pPr lvl="1"/>
            <a:r>
              <a:rPr lang="en-US" sz="2000" dirty="0">
                <a:solidFill>
                  <a:schemeClr val="tx2"/>
                </a:solidFill>
              </a:rPr>
              <a:t>Data Protection API (DPAPI) Overview</a:t>
            </a:r>
          </a:p>
          <a:p>
            <a:pPr lvl="1"/>
            <a:r>
              <a:rPr lang="en-US" sz="2000" dirty="0">
                <a:solidFill>
                  <a:schemeClr val="tx2"/>
                </a:solidFill>
              </a:rPr>
              <a:t>Password to Password</a:t>
            </a:r>
          </a:p>
          <a:p>
            <a:pPr lvl="1"/>
            <a:r>
              <a:rPr lang="en-US" sz="2000" dirty="0">
                <a:solidFill>
                  <a:schemeClr val="tx2"/>
                </a:solidFill>
              </a:rPr>
              <a:t>DPAPI Conditions</a:t>
            </a:r>
          </a:p>
          <a:p>
            <a:pPr lvl="1"/>
            <a:r>
              <a:rPr lang="en-US" sz="2000" dirty="0">
                <a:solidFill>
                  <a:schemeClr val="tx2"/>
                </a:solidFill>
              </a:rPr>
              <a:t>DPAPI Locations</a:t>
            </a:r>
          </a:p>
          <a:p>
            <a:r>
              <a:rPr lang="en-US" sz="2400" dirty="0"/>
              <a:t>Problem</a:t>
            </a:r>
          </a:p>
          <a:p>
            <a:r>
              <a:rPr lang="en-US" sz="2400" dirty="0"/>
              <a:t>Solution</a:t>
            </a:r>
          </a:p>
          <a:p>
            <a:endParaRPr lang="en-US" sz="2400" i="1" dirty="0"/>
          </a:p>
        </p:txBody>
      </p:sp>
      <p:sp>
        <p:nvSpPr>
          <p:cNvPr id="619522" name="Rectangle 2"/>
          <p:cNvSpPr>
            <a:spLocks noGrp="1" noChangeArrowheads="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390606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Protection API is a Windows API which uses </a:t>
            </a:r>
            <a:r>
              <a:rPr lang="en-US" dirty="0">
                <a:solidFill>
                  <a:srgbClr val="FFFF00"/>
                </a:solidFill>
              </a:rPr>
              <a:t>a pair of function calls that provide operating system-level data protection services to user and system processes</a:t>
            </a:r>
            <a:endParaRPr lang="en-US" dirty="0"/>
          </a:p>
          <a:p>
            <a:r>
              <a:rPr lang="en-US" dirty="0"/>
              <a:t>Password-based data protection service</a:t>
            </a:r>
          </a:p>
          <a:p>
            <a:r>
              <a:rPr lang="en-US" dirty="0"/>
              <a:t>DPAPI does not store any data, it simply protects data via BLOB</a:t>
            </a:r>
          </a:p>
          <a:p>
            <a:endParaRPr lang="en-US" dirty="0"/>
          </a:p>
        </p:txBody>
      </p:sp>
      <p:sp>
        <p:nvSpPr>
          <p:cNvPr id="3" name="Title 2"/>
          <p:cNvSpPr>
            <a:spLocks noGrp="1"/>
          </p:cNvSpPr>
          <p:nvPr>
            <p:ph type="title"/>
          </p:nvPr>
        </p:nvSpPr>
        <p:spPr/>
        <p:txBody>
          <a:bodyPr/>
          <a:lstStyle/>
          <a:p>
            <a:r>
              <a:rPr lang="en-US" dirty="0"/>
              <a:t>DPAPI Overview</a:t>
            </a:r>
          </a:p>
        </p:txBody>
      </p:sp>
    </p:spTree>
    <p:extLst>
      <p:ext uri="{BB962C8B-B14F-4D97-AF65-F5344CB8AC3E}">
        <p14:creationId xmlns:p14="http://schemas.microsoft.com/office/powerpoint/2010/main" val="232201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Overview</a:t>
            </a:r>
          </a:p>
        </p:txBody>
      </p:sp>
      <p:pic>
        <p:nvPicPr>
          <p:cNvPr id="4" name="Picture 3">
            <a:extLst>
              <a:ext uri="{FF2B5EF4-FFF2-40B4-BE49-F238E27FC236}">
                <a16:creationId xmlns:a16="http://schemas.microsoft.com/office/drawing/2014/main" id="{1164B119-5714-8436-785F-BC7F8E3435B2}"/>
              </a:ext>
            </a:extLst>
          </p:cNvPr>
          <p:cNvPicPr>
            <a:picLocks noChangeAspect="1"/>
          </p:cNvPicPr>
          <p:nvPr/>
        </p:nvPicPr>
        <p:blipFill>
          <a:blip r:embed="rId3"/>
          <a:stretch>
            <a:fillRect/>
          </a:stretch>
        </p:blipFill>
        <p:spPr>
          <a:xfrm>
            <a:off x="2033587" y="1825625"/>
            <a:ext cx="8124825" cy="4105275"/>
          </a:xfrm>
          <a:prstGeom prst="rect">
            <a:avLst/>
          </a:prstGeom>
        </p:spPr>
      </p:pic>
      <p:sp>
        <p:nvSpPr>
          <p:cNvPr id="2" name="TextBox 1">
            <a:extLst>
              <a:ext uri="{FF2B5EF4-FFF2-40B4-BE49-F238E27FC236}">
                <a16:creationId xmlns:a16="http://schemas.microsoft.com/office/drawing/2014/main" id="{8D7D3F15-AA17-AC67-9CA3-3015E2660B08}"/>
              </a:ext>
            </a:extLst>
          </p:cNvPr>
          <p:cNvSpPr txBox="1"/>
          <p:nvPr/>
        </p:nvSpPr>
        <p:spPr>
          <a:xfrm>
            <a:off x="2778369" y="4290646"/>
            <a:ext cx="1582615" cy="307777"/>
          </a:xfrm>
          <a:prstGeom prst="rect">
            <a:avLst/>
          </a:prstGeom>
          <a:noFill/>
        </p:spPr>
        <p:txBody>
          <a:bodyPr wrap="square" rtlCol="0">
            <a:spAutoFit/>
          </a:bodyPr>
          <a:lstStyle/>
          <a:p>
            <a:r>
              <a:rPr lang="en-US" sz="1400" dirty="0">
                <a:solidFill>
                  <a:schemeClr val="bg2"/>
                </a:solidFill>
              </a:rPr>
              <a:t>!QAZ2wsx</a:t>
            </a:r>
          </a:p>
        </p:txBody>
      </p:sp>
      <p:sp>
        <p:nvSpPr>
          <p:cNvPr id="5" name="TextBox 4">
            <a:extLst>
              <a:ext uri="{FF2B5EF4-FFF2-40B4-BE49-F238E27FC236}">
                <a16:creationId xmlns:a16="http://schemas.microsoft.com/office/drawing/2014/main" id="{3C1C3D9E-ABD4-A9E2-AD7C-62FCA7E3E60E}"/>
              </a:ext>
            </a:extLst>
          </p:cNvPr>
          <p:cNvSpPr txBox="1"/>
          <p:nvPr/>
        </p:nvSpPr>
        <p:spPr>
          <a:xfrm>
            <a:off x="2215662" y="3275111"/>
            <a:ext cx="1582615" cy="307777"/>
          </a:xfrm>
          <a:prstGeom prst="rect">
            <a:avLst/>
          </a:prstGeom>
          <a:noFill/>
        </p:spPr>
        <p:txBody>
          <a:bodyPr wrap="square" rtlCol="0">
            <a:spAutoFit/>
          </a:bodyPr>
          <a:lstStyle/>
          <a:p>
            <a:r>
              <a:rPr lang="en-US" sz="1400" dirty="0">
                <a:solidFill>
                  <a:schemeClr val="bg2"/>
                </a:solidFill>
              </a:rPr>
              <a:t>!5f03cd802f4ee…</a:t>
            </a:r>
          </a:p>
        </p:txBody>
      </p:sp>
      <p:sp>
        <p:nvSpPr>
          <p:cNvPr id="6" name="Cloud 5">
            <a:extLst>
              <a:ext uri="{FF2B5EF4-FFF2-40B4-BE49-F238E27FC236}">
                <a16:creationId xmlns:a16="http://schemas.microsoft.com/office/drawing/2014/main" id="{7AD0D2DC-6811-78F1-DDCC-2A957F4C7C32}"/>
              </a:ext>
            </a:extLst>
          </p:cNvPr>
          <p:cNvSpPr/>
          <p:nvPr/>
        </p:nvSpPr>
        <p:spPr bwMode="auto">
          <a:xfrm>
            <a:off x="8620635" y="1981200"/>
            <a:ext cx="1422400" cy="927100"/>
          </a:xfrm>
          <a:prstGeom prst="cloud">
            <a:avLst/>
          </a:prstGeom>
          <a:no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2"/>
                </a:solidFill>
                <a:effectLst/>
                <a:latin typeface="Arial Narrow" pitchFamily="34" charset="0"/>
              </a:rPr>
              <a:t>LSA</a:t>
            </a:r>
          </a:p>
        </p:txBody>
      </p:sp>
      <p:cxnSp>
        <p:nvCxnSpPr>
          <p:cNvPr id="8" name="Straight Arrow Connector 7">
            <a:extLst>
              <a:ext uri="{FF2B5EF4-FFF2-40B4-BE49-F238E27FC236}">
                <a16:creationId xmlns:a16="http://schemas.microsoft.com/office/drawing/2014/main" id="{62ED511E-9B72-3496-52BD-947361F94572}"/>
              </a:ext>
            </a:extLst>
          </p:cNvPr>
          <p:cNvCxnSpPr/>
          <p:nvPr/>
        </p:nvCxnSpPr>
        <p:spPr bwMode="auto">
          <a:xfrm flipV="1">
            <a:off x="8521700" y="2806700"/>
            <a:ext cx="406400" cy="468411"/>
          </a:xfrm>
          <a:prstGeom prst="straightConnector1">
            <a:avLst/>
          </a:prstGeom>
          <a:ln>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8D7F47-C21A-8344-6E19-28C3FAB2720C}"/>
              </a:ext>
            </a:extLst>
          </p:cNvPr>
          <p:cNvCxnSpPr>
            <a:cxnSpLocks/>
          </p:cNvCxnSpPr>
          <p:nvPr/>
        </p:nvCxnSpPr>
        <p:spPr bwMode="auto">
          <a:xfrm flipH="1">
            <a:off x="8928100" y="2882900"/>
            <a:ext cx="271717" cy="392211"/>
          </a:xfrm>
          <a:prstGeom prst="straightConnector1">
            <a:avLst/>
          </a:prstGeom>
          <a:ln>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AF6E322-B387-C67F-9D99-BD2BFF01DD4C}"/>
              </a:ext>
            </a:extLst>
          </p:cNvPr>
          <p:cNvSpPr txBox="1"/>
          <p:nvPr/>
        </p:nvSpPr>
        <p:spPr>
          <a:xfrm>
            <a:off x="8693689" y="2908300"/>
            <a:ext cx="584200" cy="261610"/>
          </a:xfrm>
          <a:prstGeom prst="rect">
            <a:avLst/>
          </a:prstGeom>
          <a:noFill/>
        </p:spPr>
        <p:txBody>
          <a:bodyPr wrap="square" rtlCol="0">
            <a:spAutoFit/>
          </a:bodyPr>
          <a:lstStyle/>
          <a:p>
            <a:r>
              <a:rPr lang="en-US" sz="1100" dirty="0">
                <a:solidFill>
                  <a:schemeClr val="bg2"/>
                </a:solidFill>
              </a:rPr>
              <a:t>RPC</a:t>
            </a:r>
          </a:p>
        </p:txBody>
      </p:sp>
    </p:spTree>
    <p:extLst>
      <p:ext uri="{BB962C8B-B14F-4D97-AF65-F5344CB8AC3E}">
        <p14:creationId xmlns:p14="http://schemas.microsoft.com/office/powerpoint/2010/main" val="202515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Password to Password</a:t>
            </a:r>
          </a:p>
        </p:txBody>
      </p:sp>
      <p:sp>
        <p:nvSpPr>
          <p:cNvPr id="2" name="Oval 1">
            <a:extLst>
              <a:ext uri="{FF2B5EF4-FFF2-40B4-BE49-F238E27FC236}">
                <a16:creationId xmlns:a16="http://schemas.microsoft.com/office/drawing/2014/main" id="{929A1F92-1FCF-FB6C-7CE4-9E21E99E2346}"/>
              </a:ext>
            </a:extLst>
          </p:cNvPr>
          <p:cNvSpPr/>
          <p:nvPr/>
        </p:nvSpPr>
        <p:spPr bwMode="auto">
          <a:xfrm>
            <a:off x="428235" y="3895317"/>
            <a:ext cx="1702192" cy="1143001"/>
          </a:xfrm>
          <a:prstGeom prst="ellipse">
            <a:avLst/>
          </a:prstGeom>
          <a:solidFill>
            <a:schemeClr val="accent3">
              <a:lumMod val="75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User Password</a:t>
            </a:r>
          </a:p>
        </p:txBody>
      </p:sp>
      <p:sp>
        <p:nvSpPr>
          <p:cNvPr id="6" name="Oval 5">
            <a:extLst>
              <a:ext uri="{FF2B5EF4-FFF2-40B4-BE49-F238E27FC236}">
                <a16:creationId xmlns:a16="http://schemas.microsoft.com/office/drawing/2014/main" id="{031A67C1-D78B-4050-050D-A31EA752EE20}"/>
              </a:ext>
            </a:extLst>
          </p:cNvPr>
          <p:cNvSpPr/>
          <p:nvPr/>
        </p:nvSpPr>
        <p:spPr bwMode="auto">
          <a:xfrm>
            <a:off x="2839633" y="2888488"/>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Narrow" pitchFamily="34" charset="0"/>
              </a:rPr>
              <a:t>MK Encryption Key</a:t>
            </a:r>
          </a:p>
        </p:txBody>
      </p:sp>
      <p:sp>
        <p:nvSpPr>
          <p:cNvPr id="7" name="TextBox 6">
            <a:extLst>
              <a:ext uri="{FF2B5EF4-FFF2-40B4-BE49-F238E27FC236}">
                <a16:creationId xmlns:a16="http://schemas.microsoft.com/office/drawing/2014/main" id="{9B6ABC4C-CBB2-8A60-0120-714424334F68}"/>
              </a:ext>
            </a:extLst>
          </p:cNvPr>
          <p:cNvSpPr txBox="1"/>
          <p:nvPr/>
        </p:nvSpPr>
        <p:spPr>
          <a:xfrm>
            <a:off x="5124037" y="3280496"/>
            <a:ext cx="1770186" cy="1200329"/>
          </a:xfrm>
          <a:prstGeom prst="rect">
            <a:avLst/>
          </a:prstGeom>
          <a:noFill/>
        </p:spPr>
        <p:txBody>
          <a:bodyPr wrap="square" rtlCol="0">
            <a:spAutoFit/>
          </a:bodyPr>
          <a:lstStyle/>
          <a:p>
            <a:pPr algn="ctr"/>
            <a:r>
              <a:rPr lang="en-US" sz="1800" b="0" dirty="0">
                <a:solidFill>
                  <a:schemeClr val="tx1"/>
                </a:solidFill>
              </a:rPr>
              <a:t>512 Random Encrypted Bits</a:t>
            </a:r>
          </a:p>
          <a:p>
            <a:pPr algn="ctr"/>
            <a:r>
              <a:rPr lang="en-US" sz="1800" b="0" dirty="0">
                <a:solidFill>
                  <a:schemeClr val="tx1"/>
                </a:solidFill>
              </a:rPr>
              <a:t>On Disk</a:t>
            </a:r>
          </a:p>
          <a:p>
            <a:pPr algn="ctr"/>
            <a:r>
              <a:rPr lang="en-US" sz="1800" dirty="0">
                <a:solidFill>
                  <a:schemeClr val="tx1"/>
                </a:solidFill>
              </a:rPr>
              <a:t>“Secret”</a:t>
            </a:r>
          </a:p>
        </p:txBody>
      </p:sp>
      <p:sp>
        <p:nvSpPr>
          <p:cNvPr id="8" name="TextBox 7">
            <a:extLst>
              <a:ext uri="{FF2B5EF4-FFF2-40B4-BE49-F238E27FC236}">
                <a16:creationId xmlns:a16="http://schemas.microsoft.com/office/drawing/2014/main" id="{7190932D-005B-2CE7-1D85-5B4DDEE56927}"/>
              </a:ext>
            </a:extLst>
          </p:cNvPr>
          <p:cNvSpPr txBox="1"/>
          <p:nvPr/>
        </p:nvSpPr>
        <p:spPr>
          <a:xfrm>
            <a:off x="2327960" y="4071480"/>
            <a:ext cx="2764955" cy="1323439"/>
          </a:xfrm>
          <a:prstGeom prst="rect">
            <a:avLst/>
          </a:prstGeom>
          <a:noFill/>
        </p:spPr>
        <p:txBody>
          <a:bodyPr wrap="square" rtlCol="0">
            <a:spAutoFit/>
          </a:bodyPr>
          <a:lstStyle/>
          <a:p>
            <a:pPr algn="ctr"/>
            <a:r>
              <a:rPr lang="en-US" sz="1600" b="0" dirty="0">
                <a:solidFill>
                  <a:schemeClr val="tx1"/>
                </a:solidFill>
              </a:rPr>
              <a:t>SHA-1 Hash +</a:t>
            </a:r>
            <a:br>
              <a:rPr lang="en-US" sz="1600" b="0" dirty="0">
                <a:solidFill>
                  <a:schemeClr val="tx1"/>
                </a:solidFill>
              </a:rPr>
            </a:br>
            <a:r>
              <a:rPr lang="en-US" sz="1600" b="0" dirty="0">
                <a:solidFill>
                  <a:schemeClr val="tx1"/>
                </a:solidFill>
              </a:rPr>
              <a:t>Opaque 16 Random Bytes + </a:t>
            </a:r>
          </a:p>
          <a:p>
            <a:pPr algn="ctr"/>
            <a:r>
              <a:rPr lang="en-US" sz="1600" b="0" dirty="0">
                <a:solidFill>
                  <a:schemeClr val="tx1"/>
                </a:solidFill>
              </a:rPr>
              <a:t>Opaque Iteration count</a:t>
            </a:r>
          </a:p>
          <a:p>
            <a:pPr algn="ctr"/>
            <a:r>
              <a:rPr lang="en-US" sz="1600" dirty="0">
                <a:solidFill>
                  <a:schemeClr val="tx1"/>
                </a:solidFill>
              </a:rPr>
              <a:t>“PKCS #5”</a:t>
            </a:r>
          </a:p>
          <a:p>
            <a:pPr algn="ctr"/>
            <a:endParaRPr lang="en-US" sz="1600" dirty="0">
              <a:solidFill>
                <a:schemeClr val="tx1"/>
              </a:solidFill>
            </a:endParaRPr>
          </a:p>
        </p:txBody>
      </p:sp>
      <p:sp>
        <p:nvSpPr>
          <p:cNvPr id="9" name="Oval 8">
            <a:extLst>
              <a:ext uri="{FF2B5EF4-FFF2-40B4-BE49-F238E27FC236}">
                <a16:creationId xmlns:a16="http://schemas.microsoft.com/office/drawing/2014/main" id="{E03A1C92-8DD0-4185-37CA-88EAF20315FA}"/>
              </a:ext>
            </a:extLst>
          </p:cNvPr>
          <p:cNvSpPr/>
          <p:nvPr/>
        </p:nvSpPr>
        <p:spPr bwMode="auto">
          <a:xfrm>
            <a:off x="5158034" y="2036411"/>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Master Key</a:t>
            </a:r>
          </a:p>
        </p:txBody>
      </p:sp>
      <p:sp>
        <p:nvSpPr>
          <p:cNvPr id="11" name="Oval 10">
            <a:extLst>
              <a:ext uri="{FF2B5EF4-FFF2-40B4-BE49-F238E27FC236}">
                <a16:creationId xmlns:a16="http://schemas.microsoft.com/office/drawing/2014/main" id="{31595562-76B4-40A1-57D5-42A6D55475E0}"/>
              </a:ext>
            </a:extLst>
          </p:cNvPr>
          <p:cNvSpPr/>
          <p:nvPr/>
        </p:nvSpPr>
        <p:spPr bwMode="auto">
          <a:xfrm>
            <a:off x="7510432" y="2888488"/>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Symmetric Session Key</a:t>
            </a:r>
          </a:p>
        </p:txBody>
      </p:sp>
      <p:sp>
        <p:nvSpPr>
          <p:cNvPr id="12" name="Oval 11">
            <a:extLst>
              <a:ext uri="{FF2B5EF4-FFF2-40B4-BE49-F238E27FC236}">
                <a16:creationId xmlns:a16="http://schemas.microsoft.com/office/drawing/2014/main" id="{205A0567-238E-7C8D-33E1-1ABF4350BBF8}"/>
              </a:ext>
            </a:extLst>
          </p:cNvPr>
          <p:cNvSpPr/>
          <p:nvPr/>
        </p:nvSpPr>
        <p:spPr bwMode="auto">
          <a:xfrm>
            <a:off x="9920759" y="3948990"/>
            <a:ext cx="1702192" cy="1143001"/>
          </a:xfrm>
          <a:prstGeom prst="ellipse">
            <a:avLst/>
          </a:prstGeom>
          <a:solidFill>
            <a:schemeClr val="accent3">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Protected Data BLOB</a:t>
            </a:r>
          </a:p>
        </p:txBody>
      </p:sp>
      <p:sp>
        <p:nvSpPr>
          <p:cNvPr id="13" name="TextBox 12">
            <a:extLst>
              <a:ext uri="{FF2B5EF4-FFF2-40B4-BE49-F238E27FC236}">
                <a16:creationId xmlns:a16="http://schemas.microsoft.com/office/drawing/2014/main" id="{029E35A9-F4C9-FDC4-A872-B789EE17A573}"/>
              </a:ext>
            </a:extLst>
          </p:cNvPr>
          <p:cNvSpPr txBox="1"/>
          <p:nvPr/>
        </p:nvSpPr>
        <p:spPr>
          <a:xfrm>
            <a:off x="7090746" y="4112957"/>
            <a:ext cx="2541563" cy="1323439"/>
          </a:xfrm>
          <a:prstGeom prst="rect">
            <a:avLst/>
          </a:prstGeom>
          <a:noFill/>
        </p:spPr>
        <p:txBody>
          <a:bodyPr wrap="square" rtlCol="0">
            <a:spAutoFit/>
          </a:bodyPr>
          <a:lstStyle/>
          <a:p>
            <a:pPr algn="ctr"/>
            <a:r>
              <a:rPr lang="en-US" sz="1600" b="0" i="1" u="sng" dirty="0">
                <a:solidFill>
                  <a:schemeClr val="accent2"/>
                </a:solidFill>
              </a:rPr>
              <a:t>Opaque 16 Random Bytes </a:t>
            </a:r>
            <a:r>
              <a:rPr lang="en-US" sz="1600" b="0" dirty="0">
                <a:solidFill>
                  <a:schemeClr val="accent2"/>
                </a:solidFill>
              </a:rPr>
              <a:t>+ MasterKey + ApplicationSpecific (Entropy/Password)</a:t>
            </a:r>
          </a:p>
          <a:p>
            <a:pPr algn="ctr"/>
            <a:r>
              <a:rPr lang="en-US" sz="1600" dirty="0">
                <a:solidFill>
                  <a:schemeClr val="accent2"/>
                </a:solidFill>
              </a:rPr>
              <a:t>“Application Algorithm”</a:t>
            </a:r>
          </a:p>
        </p:txBody>
      </p:sp>
      <p:sp>
        <p:nvSpPr>
          <p:cNvPr id="15" name="TextBox 14">
            <a:extLst>
              <a:ext uri="{FF2B5EF4-FFF2-40B4-BE49-F238E27FC236}">
                <a16:creationId xmlns:a16="http://schemas.microsoft.com/office/drawing/2014/main" id="{1BE1C0AD-A802-FCAF-C24B-3E3EE34CF5D3}"/>
              </a:ext>
            </a:extLst>
          </p:cNvPr>
          <p:cNvSpPr txBox="1"/>
          <p:nvPr/>
        </p:nvSpPr>
        <p:spPr>
          <a:xfrm>
            <a:off x="10385692" y="1415601"/>
            <a:ext cx="1806308" cy="830997"/>
          </a:xfrm>
          <a:prstGeom prst="rect">
            <a:avLst/>
          </a:prstGeom>
          <a:noFill/>
        </p:spPr>
        <p:txBody>
          <a:bodyPr wrap="square" rtlCol="0">
            <a:spAutoFit/>
          </a:bodyPr>
          <a:lstStyle/>
          <a:p>
            <a:r>
              <a:rPr lang="en-US" dirty="0">
                <a:solidFill>
                  <a:schemeClr val="tx1"/>
                </a:solidFill>
              </a:rPr>
              <a:t>OS</a:t>
            </a:r>
          </a:p>
          <a:p>
            <a:r>
              <a:rPr lang="en-US" dirty="0">
                <a:solidFill>
                  <a:schemeClr val="accent2"/>
                </a:solidFill>
              </a:rPr>
              <a:t>Application</a:t>
            </a:r>
          </a:p>
        </p:txBody>
      </p:sp>
      <p:cxnSp>
        <p:nvCxnSpPr>
          <p:cNvPr id="20" name="Straight Arrow Connector 19">
            <a:extLst>
              <a:ext uri="{FF2B5EF4-FFF2-40B4-BE49-F238E27FC236}">
                <a16:creationId xmlns:a16="http://schemas.microsoft.com/office/drawing/2014/main" id="{CD12A380-DE71-0B37-E092-77335AA49E86}"/>
              </a:ext>
            </a:extLst>
          </p:cNvPr>
          <p:cNvCxnSpPr>
            <a:stCxn id="2" idx="6"/>
            <a:endCxn id="6" idx="2"/>
          </p:cNvCxnSpPr>
          <p:nvPr/>
        </p:nvCxnSpPr>
        <p:spPr bwMode="auto">
          <a:xfrm flipV="1">
            <a:off x="2130427" y="3459989"/>
            <a:ext cx="709206" cy="1006829"/>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EFEB578-FE49-4B77-5641-48CD8A81A5A3}"/>
              </a:ext>
            </a:extLst>
          </p:cNvPr>
          <p:cNvCxnSpPr>
            <a:cxnSpLocks/>
            <a:stCxn id="6" idx="6"/>
            <a:endCxn id="9" idx="2"/>
          </p:cNvCxnSpPr>
          <p:nvPr/>
        </p:nvCxnSpPr>
        <p:spPr bwMode="auto">
          <a:xfrm flipV="1">
            <a:off x="4541825" y="2607912"/>
            <a:ext cx="616209" cy="852077"/>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FE6EABB-6DC0-3D7F-7BA1-CA377DCBB877}"/>
              </a:ext>
            </a:extLst>
          </p:cNvPr>
          <p:cNvCxnSpPr>
            <a:cxnSpLocks/>
            <a:stCxn id="11" idx="6"/>
            <a:endCxn id="12" idx="2"/>
          </p:cNvCxnSpPr>
          <p:nvPr/>
        </p:nvCxnSpPr>
        <p:spPr bwMode="auto">
          <a:xfrm>
            <a:off x="9212624" y="3459989"/>
            <a:ext cx="708135" cy="1060502"/>
          </a:xfrm>
          <a:prstGeom prst="straightConnector1">
            <a:avLst/>
          </a:prstGeom>
          <a:ln>
            <a:solidFill>
              <a:schemeClr val="accent2"/>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3ABE176-F7E4-16D8-4F2D-F305F967DD89}"/>
              </a:ext>
            </a:extLst>
          </p:cNvPr>
          <p:cNvCxnSpPr>
            <a:cxnSpLocks/>
            <a:stCxn id="9" idx="6"/>
            <a:endCxn id="11" idx="2"/>
          </p:cNvCxnSpPr>
          <p:nvPr/>
        </p:nvCxnSpPr>
        <p:spPr bwMode="auto">
          <a:xfrm>
            <a:off x="6860226" y="2607912"/>
            <a:ext cx="650206" cy="852077"/>
          </a:xfrm>
          <a:prstGeom prst="straightConnector1">
            <a:avLst/>
          </a:prstGeom>
          <a:ln>
            <a:solidFill>
              <a:schemeClr val="accent2"/>
            </a:solidFill>
            <a:headEnd type="none" w="sm" len="sm"/>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80136AB3-4FDC-B188-1EEE-CF0A22AFB5BE}"/>
              </a:ext>
            </a:extLst>
          </p:cNvPr>
          <p:cNvSpPr txBox="1"/>
          <p:nvPr/>
        </p:nvSpPr>
        <p:spPr>
          <a:xfrm>
            <a:off x="9550495" y="5193076"/>
            <a:ext cx="2541563" cy="1323439"/>
          </a:xfrm>
          <a:prstGeom prst="rect">
            <a:avLst/>
          </a:prstGeom>
          <a:noFill/>
        </p:spPr>
        <p:txBody>
          <a:bodyPr wrap="square" rtlCol="0">
            <a:spAutoFit/>
          </a:bodyPr>
          <a:lstStyle/>
          <a:p>
            <a:pPr algn="ctr"/>
            <a:r>
              <a:rPr lang="en-US" sz="1600" b="0" dirty="0">
                <a:solidFill>
                  <a:schemeClr val="accent2"/>
                </a:solidFill>
              </a:rPr>
              <a:t>708 Bits + </a:t>
            </a:r>
          </a:p>
          <a:p>
            <a:pPr algn="ctr"/>
            <a:r>
              <a:rPr lang="en-US" sz="1600" b="0" dirty="0">
                <a:solidFill>
                  <a:schemeClr val="accent2"/>
                </a:solidFill>
              </a:rPr>
              <a:t>Description Text + </a:t>
            </a:r>
          </a:p>
          <a:p>
            <a:pPr algn="ctr"/>
            <a:r>
              <a:rPr lang="en-US" sz="1600" b="0" i="1" u="sng" dirty="0">
                <a:solidFill>
                  <a:schemeClr val="accent2"/>
                </a:solidFill>
              </a:rPr>
              <a:t>Encrypted Data </a:t>
            </a:r>
            <a:r>
              <a:rPr lang="en-US" sz="1600" b="0" dirty="0">
                <a:solidFill>
                  <a:schemeClr val="accent2"/>
                </a:solidFill>
              </a:rPr>
              <a:t>+ </a:t>
            </a:r>
          </a:p>
          <a:p>
            <a:pPr algn="ctr"/>
            <a:r>
              <a:rPr lang="en-US" sz="1600" b="0" dirty="0">
                <a:solidFill>
                  <a:schemeClr val="accent2"/>
                </a:solidFill>
              </a:rPr>
              <a:t>Salt (optional)</a:t>
            </a:r>
          </a:p>
          <a:p>
            <a:pPr algn="ctr"/>
            <a:r>
              <a:rPr lang="en-US" sz="1600" dirty="0">
                <a:solidFill>
                  <a:schemeClr val="accent2"/>
                </a:solidFill>
              </a:rPr>
              <a:t>“Application Secret”</a:t>
            </a:r>
          </a:p>
        </p:txBody>
      </p:sp>
      <p:sp>
        <p:nvSpPr>
          <p:cNvPr id="57" name="TextBox 56">
            <a:extLst>
              <a:ext uri="{FF2B5EF4-FFF2-40B4-BE49-F238E27FC236}">
                <a16:creationId xmlns:a16="http://schemas.microsoft.com/office/drawing/2014/main" id="{D8607CB6-1D2A-1F1F-CDF3-987A811C28F4}"/>
              </a:ext>
            </a:extLst>
          </p:cNvPr>
          <p:cNvSpPr txBox="1"/>
          <p:nvPr/>
        </p:nvSpPr>
        <p:spPr>
          <a:xfrm>
            <a:off x="266791" y="5175490"/>
            <a:ext cx="2025080" cy="369332"/>
          </a:xfrm>
          <a:prstGeom prst="rect">
            <a:avLst/>
          </a:prstGeom>
          <a:noFill/>
        </p:spPr>
        <p:txBody>
          <a:bodyPr wrap="square" rtlCol="0">
            <a:spAutoFit/>
          </a:bodyPr>
          <a:lstStyle/>
          <a:p>
            <a:pPr algn="ctr"/>
            <a:r>
              <a:rPr lang="en-US" sz="1800" dirty="0">
                <a:solidFill>
                  <a:schemeClr val="tx1"/>
                </a:solidFill>
              </a:rPr>
              <a:t>Windows Password</a:t>
            </a:r>
          </a:p>
        </p:txBody>
      </p:sp>
      <p:sp>
        <p:nvSpPr>
          <p:cNvPr id="58" name="TextBox 57">
            <a:extLst>
              <a:ext uri="{FF2B5EF4-FFF2-40B4-BE49-F238E27FC236}">
                <a16:creationId xmlns:a16="http://schemas.microsoft.com/office/drawing/2014/main" id="{0866EDE3-6D09-D5C1-112B-983C70DBBB96}"/>
              </a:ext>
            </a:extLst>
          </p:cNvPr>
          <p:cNvSpPr txBox="1"/>
          <p:nvPr/>
        </p:nvSpPr>
        <p:spPr>
          <a:xfrm>
            <a:off x="9657555" y="2832242"/>
            <a:ext cx="2368344" cy="830997"/>
          </a:xfrm>
          <a:prstGeom prst="rect">
            <a:avLst/>
          </a:prstGeom>
          <a:noFill/>
        </p:spPr>
        <p:txBody>
          <a:bodyPr wrap="square" rtlCol="0">
            <a:spAutoFit/>
          </a:bodyPr>
          <a:lstStyle/>
          <a:p>
            <a:pPr algn="ctr"/>
            <a:r>
              <a:rPr lang="en-US" dirty="0">
                <a:solidFill>
                  <a:schemeClr val="accent2"/>
                </a:solidFill>
              </a:rPr>
              <a:t>“Saved Password in Chrome”</a:t>
            </a:r>
          </a:p>
        </p:txBody>
      </p:sp>
      <p:sp>
        <p:nvSpPr>
          <p:cNvPr id="69" name="TextBox 68">
            <a:extLst>
              <a:ext uri="{FF2B5EF4-FFF2-40B4-BE49-F238E27FC236}">
                <a16:creationId xmlns:a16="http://schemas.microsoft.com/office/drawing/2014/main" id="{949D890D-3F8B-668D-04D4-520FFDC9AF98}"/>
              </a:ext>
            </a:extLst>
          </p:cNvPr>
          <p:cNvSpPr txBox="1"/>
          <p:nvPr/>
        </p:nvSpPr>
        <p:spPr>
          <a:xfrm>
            <a:off x="166101" y="2622890"/>
            <a:ext cx="2228601" cy="830997"/>
          </a:xfrm>
          <a:prstGeom prst="rect">
            <a:avLst/>
          </a:prstGeom>
          <a:noFill/>
        </p:spPr>
        <p:txBody>
          <a:bodyPr wrap="square" rtlCol="0">
            <a:spAutoFit/>
          </a:bodyPr>
          <a:lstStyle/>
          <a:p>
            <a:pPr algn="ctr"/>
            <a:r>
              <a:rPr lang="en-US" dirty="0">
                <a:solidFill>
                  <a:schemeClr val="tx1"/>
                </a:solidFill>
              </a:rPr>
              <a:t>“Enter Password in Windows”</a:t>
            </a:r>
          </a:p>
        </p:txBody>
      </p:sp>
      <p:sp>
        <p:nvSpPr>
          <p:cNvPr id="25" name="TextBox 24">
            <a:extLst>
              <a:ext uri="{FF2B5EF4-FFF2-40B4-BE49-F238E27FC236}">
                <a16:creationId xmlns:a16="http://schemas.microsoft.com/office/drawing/2014/main" id="{CA303F7A-37DD-042F-D661-F72A9344A53B}"/>
              </a:ext>
            </a:extLst>
          </p:cNvPr>
          <p:cNvSpPr txBox="1"/>
          <p:nvPr/>
        </p:nvSpPr>
        <p:spPr>
          <a:xfrm rot="18344868">
            <a:off x="1858734" y="3386899"/>
            <a:ext cx="1318882" cy="369332"/>
          </a:xfrm>
          <a:prstGeom prst="rect">
            <a:avLst/>
          </a:prstGeom>
          <a:noFill/>
        </p:spPr>
        <p:txBody>
          <a:bodyPr wrap="square" rtlCol="0">
            <a:spAutoFit/>
          </a:bodyPr>
          <a:lstStyle/>
          <a:p>
            <a:r>
              <a:rPr lang="en-US" sz="1800" dirty="0">
                <a:solidFill>
                  <a:schemeClr val="tx1"/>
                </a:solidFill>
              </a:rPr>
              <a:t>Derives</a:t>
            </a:r>
          </a:p>
        </p:txBody>
      </p:sp>
      <p:sp>
        <p:nvSpPr>
          <p:cNvPr id="26" name="TextBox 25">
            <a:extLst>
              <a:ext uri="{FF2B5EF4-FFF2-40B4-BE49-F238E27FC236}">
                <a16:creationId xmlns:a16="http://schemas.microsoft.com/office/drawing/2014/main" id="{E54397CC-778D-FE09-6353-5144737B8F03}"/>
              </a:ext>
            </a:extLst>
          </p:cNvPr>
          <p:cNvSpPr txBox="1"/>
          <p:nvPr/>
        </p:nvSpPr>
        <p:spPr>
          <a:xfrm rot="18429832">
            <a:off x="4203159" y="2458758"/>
            <a:ext cx="1318882" cy="369332"/>
          </a:xfrm>
          <a:prstGeom prst="rect">
            <a:avLst/>
          </a:prstGeom>
          <a:noFill/>
        </p:spPr>
        <p:txBody>
          <a:bodyPr wrap="square" rtlCol="0">
            <a:spAutoFit/>
          </a:bodyPr>
          <a:lstStyle/>
          <a:p>
            <a:r>
              <a:rPr lang="en-US" sz="1800" dirty="0">
                <a:solidFill>
                  <a:schemeClr val="tx1"/>
                </a:solidFill>
              </a:rPr>
              <a:t>Decrypt</a:t>
            </a:r>
          </a:p>
        </p:txBody>
      </p:sp>
      <p:sp>
        <p:nvSpPr>
          <p:cNvPr id="27" name="TextBox 26">
            <a:extLst>
              <a:ext uri="{FF2B5EF4-FFF2-40B4-BE49-F238E27FC236}">
                <a16:creationId xmlns:a16="http://schemas.microsoft.com/office/drawing/2014/main" id="{6C907C33-36BB-AAE4-713D-3C63469F55FF}"/>
              </a:ext>
            </a:extLst>
          </p:cNvPr>
          <p:cNvSpPr txBox="1"/>
          <p:nvPr/>
        </p:nvSpPr>
        <p:spPr>
          <a:xfrm rot="3129935">
            <a:off x="6810696" y="2755330"/>
            <a:ext cx="1318882" cy="369332"/>
          </a:xfrm>
          <a:prstGeom prst="rect">
            <a:avLst/>
          </a:prstGeom>
          <a:noFill/>
        </p:spPr>
        <p:txBody>
          <a:bodyPr wrap="square" rtlCol="0">
            <a:spAutoFit/>
          </a:bodyPr>
          <a:lstStyle/>
          <a:p>
            <a:r>
              <a:rPr lang="en-US" sz="1800" dirty="0">
                <a:solidFill>
                  <a:schemeClr val="tx1"/>
                </a:solidFill>
              </a:rPr>
              <a:t>Derives</a:t>
            </a:r>
          </a:p>
        </p:txBody>
      </p:sp>
      <p:sp>
        <p:nvSpPr>
          <p:cNvPr id="29" name="TextBox 28">
            <a:extLst>
              <a:ext uri="{FF2B5EF4-FFF2-40B4-BE49-F238E27FC236}">
                <a16:creationId xmlns:a16="http://schemas.microsoft.com/office/drawing/2014/main" id="{C3297431-330D-15BB-1024-1DCFA6335547}"/>
              </a:ext>
            </a:extLst>
          </p:cNvPr>
          <p:cNvSpPr txBox="1"/>
          <p:nvPr/>
        </p:nvSpPr>
        <p:spPr>
          <a:xfrm rot="3310333">
            <a:off x="9101250" y="3689042"/>
            <a:ext cx="1318882" cy="369332"/>
          </a:xfrm>
          <a:prstGeom prst="rect">
            <a:avLst/>
          </a:prstGeom>
          <a:noFill/>
        </p:spPr>
        <p:txBody>
          <a:bodyPr wrap="square" rtlCol="0">
            <a:spAutoFit/>
          </a:bodyPr>
          <a:lstStyle/>
          <a:p>
            <a:r>
              <a:rPr lang="en-US" sz="1800" dirty="0">
                <a:solidFill>
                  <a:schemeClr val="tx1"/>
                </a:solidFill>
              </a:rPr>
              <a:t>Decrypt</a:t>
            </a:r>
          </a:p>
        </p:txBody>
      </p:sp>
    </p:spTree>
    <p:extLst>
      <p:ext uri="{BB962C8B-B14F-4D97-AF65-F5344CB8AC3E}">
        <p14:creationId xmlns:p14="http://schemas.microsoft.com/office/powerpoint/2010/main" val="326367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1" grpId="0" animBg="1"/>
      <p:bldP spid="12" grpId="0" animBg="1"/>
      <p:bldP spid="13" grpId="0"/>
      <p:bldP spid="51" grpId="0"/>
      <p:bldP spid="58" grpId="0"/>
      <p:bldP spid="25" grpId="0"/>
      <p:bldP spid="26" grpId="0"/>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DPAPI Domain Context</a:t>
            </a:r>
          </a:p>
        </p:txBody>
      </p:sp>
      <p:sp>
        <p:nvSpPr>
          <p:cNvPr id="2" name="Oval 1">
            <a:extLst>
              <a:ext uri="{FF2B5EF4-FFF2-40B4-BE49-F238E27FC236}">
                <a16:creationId xmlns:a16="http://schemas.microsoft.com/office/drawing/2014/main" id="{929A1F92-1FCF-FB6C-7CE4-9E21E99E2346}"/>
              </a:ext>
            </a:extLst>
          </p:cNvPr>
          <p:cNvSpPr/>
          <p:nvPr/>
        </p:nvSpPr>
        <p:spPr bwMode="auto">
          <a:xfrm>
            <a:off x="314455" y="2818099"/>
            <a:ext cx="1702192" cy="1143001"/>
          </a:xfrm>
          <a:prstGeom prst="ellipse">
            <a:avLst/>
          </a:prstGeom>
          <a:solidFill>
            <a:schemeClr val="accent3">
              <a:lumMod val="75000"/>
            </a:schemeClr>
          </a:solidFill>
          <a:ln w="38100" cap="flat" cmpd="sng" algn="ctr">
            <a:solidFill>
              <a:srgbClr val="FF0000"/>
            </a:solidFill>
            <a:prstDash val="solid"/>
            <a:round/>
            <a:headEnd type="none" w="sm" len="sm"/>
            <a:tailEnd type="none" w="sm" len="sm"/>
          </a:ln>
          <a:effectLst>
            <a:glow rad="355600">
              <a:schemeClr val="tx1">
                <a:alpha val="59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User Password</a:t>
            </a:r>
          </a:p>
        </p:txBody>
      </p:sp>
      <p:sp>
        <p:nvSpPr>
          <p:cNvPr id="6" name="Oval 5">
            <a:extLst>
              <a:ext uri="{FF2B5EF4-FFF2-40B4-BE49-F238E27FC236}">
                <a16:creationId xmlns:a16="http://schemas.microsoft.com/office/drawing/2014/main" id="{031A67C1-D78B-4050-050D-A31EA752EE20}"/>
              </a:ext>
            </a:extLst>
          </p:cNvPr>
          <p:cNvSpPr/>
          <p:nvPr/>
        </p:nvSpPr>
        <p:spPr bwMode="auto">
          <a:xfrm>
            <a:off x="3118528" y="2383770"/>
            <a:ext cx="1252591" cy="831021"/>
          </a:xfrm>
          <a:prstGeom prst="ellipse">
            <a:avLst/>
          </a:prstGeom>
          <a:solidFill>
            <a:schemeClr val="accent3">
              <a:lumMod val="75000"/>
            </a:schemeClr>
          </a:solidFill>
          <a:ln w="12700" cap="flat" cmpd="sng" algn="ctr">
            <a:noFill/>
            <a:prstDash val="solid"/>
            <a:round/>
            <a:headEnd type="none" w="sm" len="sm"/>
            <a:tailEnd type="none" w="sm" len="sm"/>
          </a:ln>
          <a:effectLst>
            <a:glow>
              <a:schemeClr val="tx1">
                <a:alpha val="36000"/>
              </a:schemeClr>
            </a:glow>
          </a:effectLst>
          <a:scene3d>
            <a:camera prst="orthographicFront"/>
            <a:lightRig rig="threePt" dir="t"/>
          </a:scene3d>
          <a:sp3d prstMaterial="dkEdge"/>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Narrow" pitchFamily="34" charset="0"/>
              </a:rPr>
              <a:t>MK Encryption Key</a:t>
            </a:r>
          </a:p>
        </p:txBody>
      </p:sp>
      <p:sp>
        <p:nvSpPr>
          <p:cNvPr id="9" name="Oval 8">
            <a:extLst>
              <a:ext uri="{FF2B5EF4-FFF2-40B4-BE49-F238E27FC236}">
                <a16:creationId xmlns:a16="http://schemas.microsoft.com/office/drawing/2014/main" id="{E03A1C92-8DD0-4185-37CA-88EAF20315FA}"/>
              </a:ext>
            </a:extLst>
          </p:cNvPr>
          <p:cNvSpPr/>
          <p:nvPr/>
        </p:nvSpPr>
        <p:spPr bwMode="auto">
          <a:xfrm>
            <a:off x="5378432" y="3323394"/>
            <a:ext cx="1702192" cy="1044725"/>
          </a:xfrm>
          <a:prstGeom prst="ellipse">
            <a:avLst/>
          </a:prstGeom>
          <a:solidFill>
            <a:schemeClr val="accent3">
              <a:lumMod val="75000"/>
            </a:schemeClr>
          </a:solidFill>
          <a:ln w="12700" cap="flat" cmpd="sng" algn="ctr">
            <a:noFill/>
            <a:prstDash val="solid"/>
            <a:round/>
            <a:headEnd type="none" w="sm" len="sm"/>
            <a:tailEnd type="none" w="sm" len="sm"/>
          </a:ln>
          <a:effectLst>
            <a:glow rad="355600">
              <a:schemeClr val="tx1">
                <a:alpha val="59000"/>
              </a:schemeClr>
            </a:glow>
          </a:effectLst>
          <a:scene3d>
            <a:camera prst="orthographicFront"/>
            <a:lightRig rig="threePt" dir="t"/>
          </a:scene3d>
          <a:sp3d prstMaterial="dkEdge"/>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Master Key</a:t>
            </a:r>
          </a:p>
        </p:txBody>
      </p:sp>
      <p:sp>
        <p:nvSpPr>
          <p:cNvPr id="11" name="Oval 10">
            <a:extLst>
              <a:ext uri="{FF2B5EF4-FFF2-40B4-BE49-F238E27FC236}">
                <a16:creationId xmlns:a16="http://schemas.microsoft.com/office/drawing/2014/main" id="{31595562-76B4-40A1-57D5-42A6D55475E0}"/>
              </a:ext>
            </a:extLst>
          </p:cNvPr>
          <p:cNvSpPr/>
          <p:nvPr/>
        </p:nvSpPr>
        <p:spPr bwMode="auto">
          <a:xfrm>
            <a:off x="8038980" y="2470652"/>
            <a:ext cx="1252591" cy="831021"/>
          </a:xfrm>
          <a:prstGeom prst="ellipse">
            <a:avLst/>
          </a:prstGeom>
          <a:solidFill>
            <a:schemeClr val="accent3">
              <a:lumMod val="75000"/>
            </a:schemeClr>
          </a:solidFill>
          <a:ln w="12700" cap="flat" cmpd="sng" algn="ctr">
            <a:noFill/>
            <a:prstDash val="solid"/>
            <a:round/>
            <a:headEnd type="none" w="sm" len="sm"/>
            <a:tailEnd type="none" w="sm" len="sm"/>
          </a:ln>
          <a:effectLst>
            <a:glow>
              <a:schemeClr val="tx1">
                <a:alpha val="36000"/>
              </a:schemeClr>
            </a:glow>
          </a:effectLst>
          <a:scene3d>
            <a:camera prst="orthographicFront"/>
            <a:lightRig rig="threePt" dir="t"/>
          </a:scene3d>
          <a:sp3d prstMaterial="dkEdge"/>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Narrow" pitchFamily="34" charset="0"/>
              </a:rPr>
              <a:t>Symmetric Session Key</a:t>
            </a:r>
          </a:p>
        </p:txBody>
      </p:sp>
      <p:sp>
        <p:nvSpPr>
          <p:cNvPr id="12" name="Oval 11">
            <a:extLst>
              <a:ext uri="{FF2B5EF4-FFF2-40B4-BE49-F238E27FC236}">
                <a16:creationId xmlns:a16="http://schemas.microsoft.com/office/drawing/2014/main" id="{205A0567-238E-7C8D-33E1-1ABF4350BBF8}"/>
              </a:ext>
            </a:extLst>
          </p:cNvPr>
          <p:cNvSpPr/>
          <p:nvPr/>
        </p:nvSpPr>
        <p:spPr bwMode="auto">
          <a:xfrm>
            <a:off x="10239564" y="3345114"/>
            <a:ext cx="1252591" cy="831021"/>
          </a:xfrm>
          <a:prstGeom prst="ellipse">
            <a:avLst/>
          </a:prstGeom>
          <a:solidFill>
            <a:schemeClr val="accent3">
              <a:lumMod val="75000"/>
            </a:schemeClr>
          </a:solidFill>
          <a:ln w="12700" cap="flat" cmpd="sng" algn="ctr">
            <a:noFill/>
            <a:prstDash val="solid"/>
            <a:round/>
            <a:headEnd type="none" w="sm" len="sm"/>
            <a:tailEnd type="none" w="sm" len="sm"/>
          </a:ln>
          <a:effectLst>
            <a:glow>
              <a:schemeClr val="tx1">
                <a:alpha val="36000"/>
              </a:schemeClr>
            </a:glow>
          </a:effectLst>
          <a:scene3d>
            <a:camera prst="orthographicFront"/>
            <a:lightRig rig="threePt" dir="t"/>
          </a:scene3d>
          <a:sp3d prstMaterial="dkEdge"/>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Narrow" pitchFamily="34" charset="0"/>
              </a:rPr>
              <a:t>Protected Data BLOB</a:t>
            </a:r>
          </a:p>
        </p:txBody>
      </p:sp>
      <p:sp>
        <p:nvSpPr>
          <p:cNvPr id="15" name="TextBox 14">
            <a:extLst>
              <a:ext uri="{FF2B5EF4-FFF2-40B4-BE49-F238E27FC236}">
                <a16:creationId xmlns:a16="http://schemas.microsoft.com/office/drawing/2014/main" id="{1BE1C0AD-A802-FCAF-C24B-3E3EE34CF5D3}"/>
              </a:ext>
            </a:extLst>
          </p:cNvPr>
          <p:cNvSpPr txBox="1"/>
          <p:nvPr/>
        </p:nvSpPr>
        <p:spPr>
          <a:xfrm>
            <a:off x="10043035" y="1645920"/>
            <a:ext cx="1806308" cy="830997"/>
          </a:xfrm>
          <a:prstGeom prst="rect">
            <a:avLst/>
          </a:prstGeom>
          <a:noFill/>
        </p:spPr>
        <p:txBody>
          <a:bodyPr wrap="square" rtlCol="0">
            <a:spAutoFit/>
          </a:bodyPr>
          <a:lstStyle/>
          <a:p>
            <a:r>
              <a:rPr lang="en-US" dirty="0">
                <a:solidFill>
                  <a:schemeClr val="tx1"/>
                </a:solidFill>
              </a:rPr>
              <a:t>DPAPI</a:t>
            </a:r>
          </a:p>
          <a:p>
            <a:r>
              <a:rPr lang="en-US" dirty="0">
                <a:solidFill>
                  <a:schemeClr val="accent2"/>
                </a:solidFill>
              </a:rPr>
              <a:t>Application</a:t>
            </a:r>
          </a:p>
        </p:txBody>
      </p:sp>
      <p:cxnSp>
        <p:nvCxnSpPr>
          <p:cNvPr id="20" name="Straight Arrow Connector 19">
            <a:extLst>
              <a:ext uri="{FF2B5EF4-FFF2-40B4-BE49-F238E27FC236}">
                <a16:creationId xmlns:a16="http://schemas.microsoft.com/office/drawing/2014/main" id="{CD12A380-DE71-0B37-E092-77335AA49E86}"/>
              </a:ext>
            </a:extLst>
          </p:cNvPr>
          <p:cNvCxnSpPr>
            <a:cxnSpLocks/>
            <a:stCxn id="2" idx="6"/>
            <a:endCxn id="6" idx="2"/>
          </p:cNvCxnSpPr>
          <p:nvPr/>
        </p:nvCxnSpPr>
        <p:spPr bwMode="auto">
          <a:xfrm flipV="1">
            <a:off x="2016647" y="2799281"/>
            <a:ext cx="1101881" cy="590319"/>
          </a:xfrm>
          <a:prstGeom prst="straightConnector1">
            <a:avLst/>
          </a:prstGeom>
          <a:ln>
            <a:solidFill>
              <a:schemeClr val="tx1"/>
            </a:solidFill>
            <a:headEnd type="none" w="sm" len="sm"/>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EFEB578-FE49-4B77-5641-48CD8A81A5A3}"/>
              </a:ext>
            </a:extLst>
          </p:cNvPr>
          <p:cNvCxnSpPr>
            <a:cxnSpLocks/>
            <a:stCxn id="6" idx="6"/>
            <a:endCxn id="9" idx="2"/>
          </p:cNvCxnSpPr>
          <p:nvPr/>
        </p:nvCxnSpPr>
        <p:spPr bwMode="auto">
          <a:xfrm>
            <a:off x="4371119" y="2799281"/>
            <a:ext cx="1007313" cy="1046476"/>
          </a:xfrm>
          <a:prstGeom prst="straightConnector1">
            <a:avLst/>
          </a:prstGeom>
          <a:ln>
            <a:solidFill>
              <a:schemeClr val="tx1"/>
            </a:solidFill>
            <a:headEnd type="none" w="sm" len="sm"/>
            <a:tailEnd type="triangle"/>
          </a:ln>
          <a:effectLst>
            <a:glow>
              <a:schemeClr val="tx1">
                <a:alpha val="36000"/>
              </a:schemeClr>
            </a:glow>
            <a:outerShdw blurRad="40000" dist="20000" dir="5400000" rotWithShape="0">
              <a:srgbClr val="000000">
                <a:alpha val="38000"/>
              </a:srgbClr>
            </a:outerShdw>
          </a:effectLst>
          <a:scene3d>
            <a:camera prst="orthographicFront"/>
            <a:lightRig rig="threePt" dir="t"/>
          </a:scene3d>
          <a:sp3d prstMaterial="dkEdge"/>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FE6EABB-6DC0-3D7F-7BA1-CA377DCBB877}"/>
              </a:ext>
            </a:extLst>
          </p:cNvPr>
          <p:cNvCxnSpPr>
            <a:cxnSpLocks/>
            <a:stCxn id="11" idx="6"/>
            <a:endCxn id="12" idx="1"/>
          </p:cNvCxnSpPr>
          <p:nvPr/>
        </p:nvCxnSpPr>
        <p:spPr bwMode="auto">
          <a:xfrm>
            <a:off x="9291571" y="2886163"/>
            <a:ext cx="1131431" cy="580651"/>
          </a:xfrm>
          <a:prstGeom prst="straightConnector1">
            <a:avLst/>
          </a:prstGeom>
          <a:ln>
            <a:solidFill>
              <a:schemeClr val="accent2"/>
            </a:solidFill>
            <a:headEnd type="none" w="sm" len="sm"/>
            <a:tailEnd type="triangle"/>
          </a:ln>
          <a:effectLst>
            <a:glow>
              <a:schemeClr val="tx1">
                <a:alpha val="36000"/>
              </a:schemeClr>
            </a:glow>
            <a:outerShdw blurRad="40000" dist="20000" dir="5400000" rotWithShape="0">
              <a:srgbClr val="000000">
                <a:alpha val="38000"/>
              </a:srgbClr>
            </a:outerShdw>
          </a:effectLst>
          <a:scene3d>
            <a:camera prst="orthographicFront"/>
            <a:lightRig rig="threePt" dir="t"/>
          </a:scene3d>
          <a:sp3d prstMaterial="dkEdge"/>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3ABE176-F7E4-16D8-4F2D-F305F967DD89}"/>
              </a:ext>
            </a:extLst>
          </p:cNvPr>
          <p:cNvCxnSpPr>
            <a:cxnSpLocks/>
            <a:stCxn id="9" idx="7"/>
            <a:endCxn id="11" idx="2"/>
          </p:cNvCxnSpPr>
          <p:nvPr/>
        </p:nvCxnSpPr>
        <p:spPr bwMode="auto">
          <a:xfrm flipV="1">
            <a:off x="6831344" y="2886163"/>
            <a:ext cx="1207636" cy="590227"/>
          </a:xfrm>
          <a:prstGeom prst="straightConnector1">
            <a:avLst/>
          </a:prstGeom>
          <a:ln>
            <a:solidFill>
              <a:schemeClr val="accent2"/>
            </a:solidFill>
            <a:headEnd type="none" w="sm" len="sm"/>
            <a:tailEnd type="triangle"/>
          </a:ln>
          <a:effectLst>
            <a:glow>
              <a:schemeClr val="tx1">
                <a:alpha val="36000"/>
              </a:schemeClr>
            </a:glow>
            <a:outerShdw blurRad="40000" dist="20000" dir="5400000" rotWithShape="0">
              <a:srgbClr val="000000">
                <a:alpha val="38000"/>
              </a:srgbClr>
            </a:outerShdw>
          </a:effectLst>
          <a:scene3d>
            <a:camera prst="orthographicFront"/>
            <a:lightRig rig="threePt" dir="t"/>
          </a:scene3d>
          <a:sp3d prstMaterial="dkEdge"/>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ED38A06D-6CC5-5F3D-E07E-E8BF14F2E9CA}"/>
              </a:ext>
            </a:extLst>
          </p:cNvPr>
          <p:cNvSpPr/>
          <p:nvPr/>
        </p:nvSpPr>
        <p:spPr bwMode="auto">
          <a:xfrm>
            <a:off x="2893727" y="4671047"/>
            <a:ext cx="1702192" cy="1143001"/>
          </a:xfrm>
          <a:prstGeom prst="ellipse">
            <a:avLst/>
          </a:prstGeom>
          <a:solidFill>
            <a:schemeClr val="accent3">
              <a:lumMod val="75000"/>
            </a:schemeClr>
          </a:solidFill>
          <a:ln w="38100" cap="flat" cmpd="sng" algn="ctr">
            <a:noFill/>
            <a:prstDash val="solid"/>
            <a:round/>
            <a:headEnd type="none" w="sm" len="sm"/>
            <a:tailEnd type="none" w="sm" len="sm"/>
          </a:ln>
          <a:effectLst>
            <a:glow rad="355600">
              <a:schemeClr val="tx1">
                <a:alpha val="59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Domain Controller Key</a:t>
            </a:r>
          </a:p>
        </p:txBody>
      </p:sp>
      <p:cxnSp>
        <p:nvCxnSpPr>
          <p:cNvPr id="19" name="Straight Arrow Connector 18">
            <a:extLst>
              <a:ext uri="{FF2B5EF4-FFF2-40B4-BE49-F238E27FC236}">
                <a16:creationId xmlns:a16="http://schemas.microsoft.com/office/drawing/2014/main" id="{3BF9902C-BC85-568D-59F9-394A9E411ADA}"/>
              </a:ext>
            </a:extLst>
          </p:cNvPr>
          <p:cNvCxnSpPr>
            <a:cxnSpLocks/>
            <a:stCxn id="2" idx="5"/>
            <a:endCxn id="18" idx="1"/>
          </p:cNvCxnSpPr>
          <p:nvPr/>
        </p:nvCxnSpPr>
        <p:spPr bwMode="auto">
          <a:xfrm>
            <a:off x="1767367" y="3793711"/>
            <a:ext cx="1375640" cy="1044725"/>
          </a:xfrm>
          <a:prstGeom prst="straightConnector1">
            <a:avLst/>
          </a:prstGeom>
          <a:ln>
            <a:solidFill>
              <a:schemeClr val="tx1"/>
            </a:solidFill>
            <a:headEnd type="none" w="sm" len="sm"/>
            <a:tailEnd type="triangle"/>
          </a:ln>
          <a:effectLst>
            <a:glow rad="355600">
              <a:schemeClr val="tx1">
                <a:alpha val="59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ADD39FE-0226-04E2-CB42-451677A204B6}"/>
              </a:ext>
            </a:extLst>
          </p:cNvPr>
          <p:cNvCxnSpPr>
            <a:cxnSpLocks/>
            <a:stCxn id="18" idx="7"/>
            <a:endCxn id="9" idx="3"/>
          </p:cNvCxnSpPr>
          <p:nvPr/>
        </p:nvCxnSpPr>
        <p:spPr bwMode="auto">
          <a:xfrm flipV="1">
            <a:off x="4346639" y="4215123"/>
            <a:ext cx="1281073" cy="623313"/>
          </a:xfrm>
          <a:prstGeom prst="straightConnector1">
            <a:avLst/>
          </a:prstGeom>
          <a:ln>
            <a:solidFill>
              <a:schemeClr val="tx1"/>
            </a:solidFill>
            <a:headEnd type="none" w="sm" len="sm"/>
            <a:tailEnd type="triangle"/>
          </a:ln>
          <a:effectLst>
            <a:glow rad="355600">
              <a:schemeClr val="tx1">
                <a:alpha val="59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4831060"/>
      </p:ext>
    </p:extLst>
  </p:cSld>
  <p:clrMapOvr>
    <a:masterClrMapping/>
  </p:clrMapOvr>
</p:sld>
</file>

<file path=ppt/theme/theme1.xml><?xml version="1.0" encoding="utf-8"?>
<a:theme xmlns:a="http://schemas.openxmlformats.org/drawingml/2006/main" name="CTI UNCLASSIFIED Nellis Mar 13">
  <a:themeElements>
    <a:clrScheme name="">
      <a:dk1>
        <a:srgbClr val="000000"/>
      </a:dk1>
      <a:lt1>
        <a:srgbClr val="FFFFFF"/>
      </a:lt1>
      <a:dk2>
        <a:srgbClr val="000099"/>
      </a:dk2>
      <a:lt2>
        <a:srgbClr val="FFFF00"/>
      </a:lt2>
      <a:accent1>
        <a:srgbClr val="FF0000"/>
      </a:accent1>
      <a:accent2>
        <a:srgbClr val="00FF00"/>
      </a:accent2>
      <a:accent3>
        <a:srgbClr val="AAAACA"/>
      </a:accent3>
      <a:accent4>
        <a:srgbClr val="DADADA"/>
      </a:accent4>
      <a:accent5>
        <a:srgbClr val="FFAAAA"/>
      </a:accent5>
      <a:accent6>
        <a:srgbClr val="00E700"/>
      </a:accent6>
      <a:hlink>
        <a:srgbClr val="FF00FF"/>
      </a:hlink>
      <a:folHlink>
        <a:srgbClr val="FF9B03"/>
      </a:folHlink>
    </a:clrScheme>
    <a:fontScheme name="CBD Unclassified Template Jul 0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lnDef>
  </a:objectDefaults>
  <a:extraClrSchemeLst>
    <a:extraClrScheme>
      <a:clrScheme name="CBD Unclassified Template Jul 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D Unclassified Template Jul 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D Unclassified Template Jul 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D Unclassified Template Jul 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D Unclassified Template Jul 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D Unclassified Template Jul 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D Unclassified Template Jul 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8164E92403DB40BB2E642E3089917E" ma:contentTypeVersion="4" ma:contentTypeDescription="Create a new document." ma:contentTypeScope="" ma:versionID="e5c62c648e2ef765b97294af818a8890">
  <xsd:schema xmlns:xsd="http://www.w3.org/2001/XMLSchema" xmlns:xs="http://www.w3.org/2001/XMLSchema" xmlns:p="http://schemas.microsoft.com/office/2006/metadata/properties" xmlns:ns2="31eb9ba1-4e03-45e1-8a07-44a2769179bd" xmlns:ns3="293097f2-3006-4a37-b89d-9bd5adff5c4f" targetNamespace="http://schemas.microsoft.com/office/2006/metadata/properties" ma:root="true" ma:fieldsID="24067efdbd4741e0782920773919c3ac" ns2:_="" ns3:_="">
    <xsd:import namespace="31eb9ba1-4e03-45e1-8a07-44a2769179bd"/>
    <xsd:import namespace="293097f2-3006-4a37-b89d-9bd5adff5c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b9ba1-4e03-45e1-8a07-44a2769179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93097f2-3006-4a37-b89d-9bd5adff5c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9B3554-87D7-4256-94EA-727C2E7F5CF8}">
  <ds:schemaRefs>
    <ds:schemaRef ds:uri="http://schemas.microsoft.com/sharepoint/v3/contenttype/forms"/>
  </ds:schemaRefs>
</ds:datastoreItem>
</file>

<file path=customXml/itemProps2.xml><?xml version="1.0" encoding="utf-8"?>
<ds:datastoreItem xmlns:ds="http://schemas.openxmlformats.org/officeDocument/2006/customXml" ds:itemID="{547ABEF6-3AB1-4E97-8262-51C44C936B04}">
  <ds:schemaRefs>
    <ds:schemaRef ds:uri="31eb9ba1-4e03-45e1-8a07-44a2769179bd"/>
    <ds:schemaRef ds:uri="http://purl.org/dc/elements/1.1/"/>
    <ds:schemaRef ds:uri="http://schemas.microsoft.com/office/2006/documentManagement/types"/>
    <ds:schemaRef ds:uri="293097f2-3006-4a37-b89d-9bd5adff5c4f"/>
    <ds:schemaRef ds:uri="http://purl.org/dc/term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8D6C07-E720-4FA7-A1A6-D0E19E0048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eb9ba1-4e03-45e1-8a07-44a2769179bd"/>
    <ds:schemaRef ds:uri="293097f2-3006-4a37-b89d-9bd5adff5c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4583</TotalTime>
  <Pages>15</Pages>
  <Words>5610</Words>
  <Application>Microsoft Office PowerPoint</Application>
  <PresentationFormat>Widescreen</PresentationFormat>
  <Paragraphs>404</Paragraphs>
  <Slides>35</Slides>
  <Notes>35</Notes>
  <HiddenSlides>12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Segoe UI</vt:lpstr>
      <vt:lpstr>Arial Narrow</vt:lpstr>
      <vt:lpstr>Arial</vt:lpstr>
      <vt:lpstr>CTI UNCLASSIFIED Nellis Mar 13</vt:lpstr>
      <vt:lpstr>Print Instructions</vt:lpstr>
      <vt:lpstr>PowerPoint Presentation</vt:lpstr>
      <vt:lpstr>So What?</vt:lpstr>
      <vt:lpstr>32 WPS  Syllabus Objectives</vt:lpstr>
      <vt:lpstr>Overview</vt:lpstr>
      <vt:lpstr>DPAPI Overview</vt:lpstr>
      <vt:lpstr>DPAPI Overview</vt:lpstr>
      <vt:lpstr>DPAPI Password to Password</vt:lpstr>
      <vt:lpstr>DPAPI Domain Context</vt:lpstr>
      <vt:lpstr>DPAPI Password Changes</vt:lpstr>
      <vt:lpstr>DPAPI – Locations</vt:lpstr>
      <vt:lpstr>Overview</vt:lpstr>
      <vt:lpstr>Problem</vt:lpstr>
      <vt:lpstr>Overview</vt:lpstr>
      <vt:lpstr>Technique</vt:lpstr>
      <vt:lpstr>Planning Consideration</vt:lpstr>
      <vt:lpstr>Google Chrome (Standalone)</vt:lpstr>
      <vt:lpstr>From SYSTEM</vt:lpstr>
      <vt:lpstr>Google Chrome (Offline)</vt:lpstr>
      <vt:lpstr>Summary</vt:lpstr>
      <vt:lpstr>32 WPS  Syllabus Objectives</vt:lpstr>
      <vt:lpstr>PowerPoint Presentation</vt:lpstr>
      <vt:lpstr>References</vt:lpstr>
      <vt:lpstr>PowerPoint Presentation</vt:lpstr>
      <vt:lpstr>Why Does DPAPI Exist?</vt:lpstr>
      <vt:lpstr>DPAPI – Session Keys</vt:lpstr>
      <vt:lpstr>DPAPI – Session Key Diagram</vt:lpstr>
      <vt:lpstr>DPAPI – Crypto View</vt:lpstr>
      <vt:lpstr>DPAPI – Internals</vt:lpstr>
      <vt:lpstr>DPAPI – Crypto View</vt:lpstr>
      <vt:lpstr>DPAPI – Encryption</vt:lpstr>
      <vt:lpstr>DPAPI – Functions</vt:lpstr>
      <vt:lpstr>Tools Currently Available</vt:lpstr>
      <vt:lpstr>Google Chrome (Offline)</vt:lpstr>
      <vt:lpstr>Problem</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 and Threats Phase Briefing</dc:title>
  <dc:creator>Ed.Linert</dc:creator>
  <dc:description>New template May 09. Completed the development of a master title slide.</dc:description>
  <cp:lastModifiedBy>Blood Vault</cp:lastModifiedBy>
  <cp:revision>82</cp:revision>
  <cp:lastPrinted>2022-10-28T17:50:24Z</cp:lastPrinted>
  <dcterms:created xsi:type="dcterms:W3CDTF">2010-02-10T22:21:31Z</dcterms:created>
  <dcterms:modified xsi:type="dcterms:W3CDTF">2024-02-04T23:07:44Z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0x010100D08164E92403DB40BB2E642E3089917E</vt:lpwstr>
  </property>
  <property fmtid="{D5CDD505-2E9C-101B-9397-08002B2CF9AE}" pid="3" name="_dlc_DocIdItemGuid">
    <vt:lpwstr>b937474f-3ac2-4ad4-bcd4-adcb23f622e0</vt:lpwstr>
  </property>
</Properties>
</file>