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p:sldMasterIdLst>
    <p:sldMasterId id="2147483657" r:id="rId4"/>
  </p:sldMasterIdLst>
  <p:notesMasterIdLst>
    <p:notesMasterId r:id="rId60"/>
  </p:notesMasterIdLst>
  <p:handoutMasterIdLst>
    <p:handoutMasterId r:id="rId61"/>
  </p:handoutMasterIdLst>
  <p:sldIdLst>
    <p:sldId id="284" r:id="rId5"/>
    <p:sldId id="278" r:id="rId6"/>
    <p:sldId id="285" r:id="rId7"/>
    <p:sldId id="440" r:id="rId8"/>
    <p:sldId id="442" r:id="rId9"/>
    <p:sldId id="439" r:id="rId10"/>
    <p:sldId id="401" r:id="rId11"/>
    <p:sldId id="435" r:id="rId12"/>
    <p:sldId id="441" r:id="rId13"/>
    <p:sldId id="445" r:id="rId14"/>
    <p:sldId id="400" r:id="rId15"/>
    <p:sldId id="453" r:id="rId16"/>
    <p:sldId id="454" r:id="rId17"/>
    <p:sldId id="446" r:id="rId18"/>
    <p:sldId id="447" r:id="rId19"/>
    <p:sldId id="448" r:id="rId20"/>
    <p:sldId id="443" r:id="rId21"/>
    <p:sldId id="450" r:id="rId22"/>
    <p:sldId id="449" r:id="rId23"/>
    <p:sldId id="444" r:id="rId24"/>
    <p:sldId id="436" r:id="rId25"/>
    <p:sldId id="452" r:id="rId26"/>
    <p:sldId id="455" r:id="rId27"/>
    <p:sldId id="432" r:id="rId28"/>
    <p:sldId id="403" r:id="rId29"/>
    <p:sldId id="402" r:id="rId30"/>
    <p:sldId id="456" r:id="rId31"/>
    <p:sldId id="404" r:id="rId32"/>
    <p:sldId id="424" r:id="rId33"/>
    <p:sldId id="425" r:id="rId34"/>
    <p:sldId id="426" r:id="rId35"/>
    <p:sldId id="427" r:id="rId36"/>
    <p:sldId id="428" r:id="rId37"/>
    <p:sldId id="429" r:id="rId38"/>
    <p:sldId id="430" r:id="rId39"/>
    <p:sldId id="431" r:id="rId40"/>
    <p:sldId id="457" r:id="rId41"/>
    <p:sldId id="410" r:id="rId42"/>
    <p:sldId id="461" r:id="rId43"/>
    <p:sldId id="462" r:id="rId44"/>
    <p:sldId id="463" r:id="rId45"/>
    <p:sldId id="464" r:id="rId46"/>
    <p:sldId id="412" r:id="rId47"/>
    <p:sldId id="460" r:id="rId48"/>
    <p:sldId id="466" r:id="rId49"/>
    <p:sldId id="468" r:id="rId50"/>
    <p:sldId id="467" r:id="rId51"/>
    <p:sldId id="469" r:id="rId52"/>
    <p:sldId id="470" r:id="rId53"/>
    <p:sldId id="471" r:id="rId54"/>
    <p:sldId id="459" r:id="rId55"/>
    <p:sldId id="465" r:id="rId56"/>
    <p:sldId id="275" r:id="rId57"/>
    <p:sldId id="394" r:id="rId58"/>
    <p:sldId id="283" r:id="rId59"/>
  </p:sldIdLst>
  <p:sldSz cx="9144000" cy="6858000" type="screen4x3"/>
  <p:notesSz cx="7010400" cy="9296400"/>
  <p:embeddedFontLst>
    <p:embeddedFont>
      <p:font typeface="Arial Narrow" panose="020B0606020202030204" pitchFamily="34" charset="0"/>
      <p:regular r:id="rId62"/>
      <p:bold r:id="rId63"/>
      <p:italic r:id="rId64"/>
      <p:boldItalic r:id="rId65"/>
    </p:embeddedFont>
    <p:embeddedFont>
      <p:font typeface="Consolas" panose="020B0609020204030204" pitchFamily="49" charset="0"/>
      <p:regular r:id="rId66"/>
      <p:bold r:id="rId67"/>
      <p:italic r:id="rId68"/>
      <p:boldItalic r:id="rId69"/>
    </p:embeddedFont>
  </p:embeddedFontLst>
  <p:defaultTex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1896" userDrawn="1">
          <p15:clr>
            <a:srgbClr val="A4A3A4"/>
          </p15:clr>
        </p15:guide>
        <p15:guide id="2" pos="41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03"/>
    <a:srgbClr val="FF0000"/>
    <a:srgbClr val="00DFCA"/>
    <a:srgbClr val="FFA27C"/>
    <a:srgbClr val="00990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6" autoAdjust="0"/>
    <p:restoredTop sz="82490" autoAdjust="0"/>
  </p:normalViewPr>
  <p:slideViewPr>
    <p:cSldViewPr snapToGrid="0" showGuides="1">
      <p:cViewPr>
        <p:scale>
          <a:sx n="75" d="100"/>
          <a:sy n="75" d="100"/>
        </p:scale>
        <p:origin x="2154" y="288"/>
      </p:cViewPr>
      <p:guideLst>
        <p:guide orient="horz" pos="1080"/>
        <p:guide pos="28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7" d="100"/>
          <a:sy n="77" d="100"/>
        </p:scale>
        <p:origin x="3426" y="108"/>
      </p:cViewPr>
      <p:guideLst>
        <p:guide orient="horz" pos="1896"/>
        <p:guide pos="41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5.fntdata"/><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3" name="Group 141"/>
          <p:cNvGrpSpPr>
            <a:grpSpLocks/>
          </p:cNvGrpSpPr>
          <p:nvPr/>
        </p:nvGrpSpPr>
        <p:grpSpPr bwMode="auto">
          <a:xfrm>
            <a:off x="432064" y="823887"/>
            <a:ext cx="6147793" cy="7644015"/>
            <a:chOff x="228" y="519"/>
            <a:chExt cx="3860" cy="4733"/>
          </a:xfrm>
        </p:grpSpPr>
        <p:sp>
          <p:nvSpPr>
            <p:cNvPr id="3214" name="Rectangle 142"/>
            <p:cNvSpPr>
              <a:spLocks noChangeArrowheads="1"/>
            </p:cNvSpPr>
            <p:nvPr/>
          </p:nvSpPr>
          <p:spPr bwMode="auto">
            <a:xfrm>
              <a:off x="228" y="519"/>
              <a:ext cx="3860" cy="4733"/>
            </a:xfrm>
            <a:prstGeom prst="rect">
              <a:avLst/>
            </a:prstGeom>
            <a:noFill/>
            <a:ln w="25400">
              <a:solidFill>
                <a:schemeClr val="tx1"/>
              </a:solidFill>
              <a:miter lim="800000"/>
              <a:headEnd/>
              <a:tailEnd/>
            </a:ln>
            <a:effectLst/>
          </p:spPr>
          <p:txBody>
            <a:bodyPr wrap="none" anchor="ctr"/>
            <a:lstStyle/>
            <a:p>
              <a:endParaRPr lang="en-US" dirty="0"/>
            </a:p>
          </p:txBody>
        </p:sp>
        <p:sp>
          <p:nvSpPr>
            <p:cNvPr id="3215" name="Line 143"/>
            <p:cNvSpPr>
              <a:spLocks noChangeShapeType="1"/>
            </p:cNvSpPr>
            <p:nvPr/>
          </p:nvSpPr>
          <p:spPr bwMode="auto">
            <a:xfrm flipH="1">
              <a:off x="2160" y="522"/>
              <a:ext cx="2" cy="4722"/>
            </a:xfrm>
            <a:prstGeom prst="line">
              <a:avLst/>
            </a:prstGeom>
            <a:noFill/>
            <a:ln w="25400">
              <a:solidFill>
                <a:schemeClr val="tx1"/>
              </a:solidFill>
              <a:round/>
              <a:headEnd/>
              <a:tailEnd/>
            </a:ln>
            <a:effectLst/>
          </p:spPr>
          <p:txBody>
            <a:bodyPr wrap="none" anchor="ctr"/>
            <a:lstStyle/>
            <a:p>
              <a:endParaRPr lang="en-US" dirty="0"/>
            </a:p>
          </p:txBody>
        </p:sp>
      </p:grpSp>
      <p:sp>
        <p:nvSpPr>
          <p:cNvPr id="3218" name="Rectangle 146"/>
          <p:cNvSpPr>
            <a:spLocks noChangeArrowheads="1"/>
          </p:cNvSpPr>
          <p:nvPr/>
        </p:nvSpPr>
        <p:spPr bwMode="auto">
          <a:xfrm>
            <a:off x="413808" y="8523238"/>
            <a:ext cx="6190391" cy="243644"/>
          </a:xfrm>
          <a:prstGeom prst="rect">
            <a:avLst/>
          </a:prstGeom>
          <a:noFill/>
          <a:ln w="12700">
            <a:noFill/>
            <a:miter lim="800000"/>
            <a:headEnd/>
            <a:tailEnd/>
          </a:ln>
          <a:effectLst/>
        </p:spPr>
        <p:txBody>
          <a:bodyPr lIns="0" tIns="44444" rIns="90475" bIns="44444">
            <a:spAutoFit/>
          </a:bodyPr>
          <a:lstStyle/>
          <a:p>
            <a:pPr indent="61208" defTabSz="913525">
              <a:spcBef>
                <a:spcPts val="0"/>
              </a:spcBef>
              <a:tabLst>
                <a:tab pos="6114644" algn="r"/>
              </a:tabLst>
            </a:pPr>
            <a:r>
              <a:rPr lang="en-US" sz="1000" b="0" dirty="0">
                <a:solidFill>
                  <a:schemeClr val="tx1"/>
                </a:solidFill>
              </a:rPr>
              <a:t>Study Guide • USAF Weapons School • Mar 19	page </a:t>
            </a:r>
            <a:fld id="{B1692CF7-9DCA-42C4-AA69-832C3D5AB963}" type="slidenum">
              <a:rPr lang="en-US" sz="1000" b="0">
                <a:solidFill>
                  <a:schemeClr val="tx1"/>
                </a:solidFill>
              </a:rPr>
              <a:pPr indent="61208" defTabSz="913525">
                <a:spcBef>
                  <a:spcPts val="0"/>
                </a:spcBef>
                <a:tabLst>
                  <a:tab pos="6114644" algn="r"/>
                </a:tabLst>
              </a:pPr>
              <a:t>‹#›</a:t>
            </a:fld>
            <a:r>
              <a:rPr lang="en-US" sz="1000" b="0" dirty="0">
                <a:solidFill>
                  <a:schemeClr val="tx1"/>
                </a:solidFill>
              </a:rPr>
              <a:t> of 28</a:t>
            </a:r>
          </a:p>
        </p:txBody>
      </p:sp>
      <p:sp>
        <p:nvSpPr>
          <p:cNvPr id="8" name="Rectangle 139"/>
          <p:cNvSpPr>
            <a:spLocks noChangeArrowheads="1"/>
          </p:cNvSpPr>
          <p:nvPr/>
        </p:nvSpPr>
        <p:spPr bwMode="auto">
          <a:xfrm>
            <a:off x="404278" y="346835"/>
            <a:ext cx="6195441" cy="363516"/>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800" dirty="0">
                <a:solidFill>
                  <a:schemeClr val="tx1"/>
                </a:solidFill>
              </a:rPr>
              <a:t>MSN921K, Plans: Operational Level – Framing the Problem</a:t>
            </a:r>
            <a:endParaRPr lang="en-US" sz="1800" i="1" dirty="0">
              <a:solidFill>
                <a:schemeClr val="tx1"/>
              </a:solidFill>
            </a:endParaRPr>
          </a:p>
        </p:txBody>
      </p:sp>
    </p:spTree>
    <p:extLst>
      <p:ext uri="{BB962C8B-B14F-4D97-AF65-F5344CB8AC3E}">
        <p14:creationId xmlns:p14="http://schemas.microsoft.com/office/powerpoint/2010/main" val="1685910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6"/>
          <p:cNvSpPr>
            <a:spLocks noChangeArrowheads="1"/>
          </p:cNvSpPr>
          <p:nvPr/>
        </p:nvSpPr>
        <p:spPr bwMode="auto">
          <a:xfrm>
            <a:off x="544974" y="8578327"/>
            <a:ext cx="5888736" cy="243644"/>
          </a:xfrm>
          <a:prstGeom prst="rect">
            <a:avLst/>
          </a:prstGeom>
          <a:noFill/>
          <a:ln w="12700">
            <a:noFill/>
            <a:miter lim="800000"/>
            <a:headEnd/>
            <a:tailEnd/>
          </a:ln>
          <a:effectLst/>
        </p:spPr>
        <p:txBody>
          <a:bodyPr wrap="square" lIns="0" tIns="44444" rIns="0" bIns="44444">
            <a:spAutoFit/>
          </a:bodyPr>
          <a:lstStyle/>
          <a:p>
            <a:pPr defTabSz="913525">
              <a:spcBef>
                <a:spcPts val="0"/>
              </a:spcBef>
              <a:tabLst>
                <a:tab pos="6094752" algn="r"/>
              </a:tabLst>
            </a:pPr>
            <a:r>
              <a:rPr lang="en-US" sz="1000" b="0" dirty="0">
                <a:solidFill>
                  <a:schemeClr val="tx1"/>
                </a:solidFill>
              </a:rPr>
              <a:t>Lesson Plan • USAF Weapons School • Mar 19	page </a:t>
            </a:r>
            <a:fld id="{1D3BF392-DF7D-44F4-8E68-4A751A44C1E1}" type="slidenum">
              <a:rPr lang="en-US" sz="1000" b="0" smtClean="0">
                <a:solidFill>
                  <a:schemeClr val="tx1"/>
                </a:solidFill>
              </a:rPr>
              <a:pPr defTabSz="913525">
                <a:spcBef>
                  <a:spcPts val="0"/>
                </a:spcBef>
                <a:tabLst>
                  <a:tab pos="6094752" algn="r"/>
                </a:tabLst>
              </a:pPr>
              <a:t>‹#›</a:t>
            </a:fld>
            <a:r>
              <a:rPr lang="en-US" sz="1000" b="0" dirty="0">
                <a:solidFill>
                  <a:schemeClr val="tx1"/>
                </a:solidFill>
              </a:rPr>
              <a:t> of 113</a:t>
            </a:r>
          </a:p>
        </p:txBody>
      </p:sp>
      <p:sp>
        <p:nvSpPr>
          <p:cNvPr id="2075" name="Rectangle 27"/>
          <p:cNvSpPr>
            <a:spLocks noGrp="1" noRot="1" noChangeAspect="1" noChangeArrowheads="1" noTextEdit="1"/>
          </p:cNvSpPr>
          <p:nvPr>
            <p:ph type="sldImg" idx="2"/>
          </p:nvPr>
        </p:nvSpPr>
        <p:spPr bwMode="auto">
          <a:xfrm>
            <a:off x="2235200" y="944563"/>
            <a:ext cx="2547938" cy="1911350"/>
          </a:xfrm>
          <a:prstGeom prst="rect">
            <a:avLst/>
          </a:prstGeom>
          <a:noFill/>
          <a:ln w="12700">
            <a:solidFill>
              <a:schemeClr val="tx1"/>
            </a:solidFill>
            <a:miter lim="800000"/>
            <a:headEnd/>
            <a:tailEnd/>
          </a:ln>
          <a:effectLst/>
        </p:spPr>
      </p:sp>
      <p:sp>
        <p:nvSpPr>
          <p:cNvPr id="2076" name="Rectangle 28"/>
          <p:cNvSpPr>
            <a:spLocks noGrp="1" noChangeArrowheads="1"/>
          </p:cNvSpPr>
          <p:nvPr>
            <p:ph type="body" sz="quarter" idx="3"/>
          </p:nvPr>
        </p:nvSpPr>
        <p:spPr bwMode="auto">
          <a:xfrm>
            <a:off x="556816" y="2954311"/>
            <a:ext cx="5888736" cy="5604401"/>
          </a:xfrm>
          <a:prstGeom prst="rect">
            <a:avLst/>
          </a:prstGeom>
          <a:noFill/>
          <a:ln w="12700">
            <a:noFill/>
            <a:miter lim="800000"/>
            <a:headEnd/>
            <a:tailEnd/>
          </a:ln>
          <a:effectLst/>
        </p:spPr>
        <p:txBody>
          <a:bodyPr vert="horz" wrap="square" lIns="87221" tIns="42845" rIns="87221" bIns="42845" numCol="1" anchor="t" anchorCtr="0" compatLnSpc="1">
            <a:prstTxWarp prst="textNoShape">
              <a:avLst/>
            </a:prstTxWarp>
          </a:body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39"/>
          <p:cNvSpPr>
            <a:spLocks noChangeArrowheads="1"/>
          </p:cNvSpPr>
          <p:nvPr/>
        </p:nvSpPr>
        <p:spPr bwMode="auto">
          <a:xfrm>
            <a:off x="546383" y="466482"/>
            <a:ext cx="5869173" cy="363516"/>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800" dirty="0">
                <a:solidFill>
                  <a:schemeClr val="tx1"/>
                </a:solidFill>
              </a:rPr>
              <a:t>MSN9xxK: Detection Analysis and Pivoting</a:t>
            </a:r>
            <a:endParaRPr lang="en-US" sz="1800" i="1" dirty="0">
              <a:solidFill>
                <a:schemeClr val="tx1"/>
              </a:solidFill>
            </a:endParaRPr>
          </a:p>
        </p:txBody>
      </p:sp>
    </p:spTree>
    <p:extLst>
      <p:ext uri="{BB962C8B-B14F-4D97-AF65-F5344CB8AC3E}">
        <p14:creationId xmlns:p14="http://schemas.microsoft.com/office/powerpoint/2010/main" val="3067871434"/>
      </p:ext>
    </p:extLst>
  </p:cSld>
  <p:clrMap bg1="lt1" tx1="dk1" bg2="lt2" tx2="dk2" accent1="accent1" accent2="accent2" accent3="accent3" accent4="accent4" accent5="accent5" accent6="accent6" hlink="hlink" folHlink="folHlink"/>
  <p:notesStyle>
    <a:lvl1pPr algn="l" rtl="0" eaLnBrk="0" fontAlgn="base" hangingPunct="0">
      <a:spcBef>
        <a:spcPts val="300"/>
      </a:spcBef>
      <a:spcAft>
        <a:spcPts val="300"/>
      </a:spcAft>
      <a:defRPr sz="1400" b="1" kern="1200">
        <a:solidFill>
          <a:schemeClr val="tx1"/>
        </a:solidFill>
        <a:latin typeface="Arial" charset="0"/>
        <a:ea typeface="+mn-ea"/>
        <a:cs typeface="+mn-cs"/>
      </a:defRPr>
    </a:lvl1pPr>
    <a:lvl2pPr marL="228600" algn="l" rtl="0" eaLnBrk="0" fontAlgn="base" hangingPunct="0">
      <a:spcBef>
        <a:spcPts val="300"/>
      </a:spcBef>
      <a:spcAft>
        <a:spcPts val="300"/>
      </a:spcAft>
      <a:defRPr sz="1400" b="1" kern="1200">
        <a:solidFill>
          <a:schemeClr val="tx1"/>
        </a:solidFill>
        <a:latin typeface="Arial" charset="0"/>
        <a:ea typeface="+mn-ea"/>
        <a:cs typeface="+mn-cs"/>
      </a:defRPr>
    </a:lvl2pPr>
    <a:lvl3pPr marL="457200" algn="l" rtl="0" eaLnBrk="0" fontAlgn="base" hangingPunct="0">
      <a:spcBef>
        <a:spcPts val="300"/>
      </a:spcBef>
      <a:spcAft>
        <a:spcPts val="300"/>
      </a:spcAft>
      <a:defRPr sz="1400" b="1" kern="1200">
        <a:solidFill>
          <a:schemeClr val="tx1"/>
        </a:solidFill>
        <a:latin typeface="Arial" charset="0"/>
        <a:ea typeface="+mn-ea"/>
        <a:cs typeface="+mn-cs"/>
      </a:defRPr>
    </a:lvl3pPr>
    <a:lvl4pPr marL="685800" algn="l" rtl="0" eaLnBrk="0" fontAlgn="base" hangingPunct="0">
      <a:spcBef>
        <a:spcPts val="300"/>
      </a:spcBef>
      <a:spcAft>
        <a:spcPts val="300"/>
      </a:spcAft>
      <a:defRPr sz="1400" b="1" kern="1200">
        <a:solidFill>
          <a:schemeClr val="tx1"/>
        </a:solidFill>
        <a:latin typeface="Arial" charset="0"/>
        <a:ea typeface="+mn-ea"/>
        <a:cs typeface="+mn-cs"/>
      </a:defRPr>
    </a:lvl4pPr>
    <a:lvl5pPr marL="914400" algn="l" rtl="0" eaLnBrk="0" fontAlgn="base" hangingPunct="0">
      <a:spcBef>
        <a:spcPts val="300"/>
      </a:spcBef>
      <a:spcAft>
        <a:spcPts val="300"/>
      </a:spcAft>
      <a:defRPr sz="1400" b="1"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Print Instructions.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138276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To begin our process of detecting Kerberoasting we look at each step of the process and identify the actions taken by each entity involved as well as the requirements to execute this action</a:t>
            </a:r>
          </a:p>
          <a:p>
            <a:pPr marL="285750" indent="-285750">
              <a:buFont typeface="Arial" panose="020B0604020202020204" pitchFamily="34" charset="0"/>
              <a:buChar char="•"/>
            </a:pPr>
            <a:r>
              <a:rPr lang="en-US" dirty="0"/>
              <a:t>While an adversary having access to a TGT is still a major vulnerability, it would require separate analysis to identify. For now, lets focus on “Credential Access via Kerberoasting”. (addresses first green highlight)</a:t>
            </a:r>
          </a:p>
          <a:p>
            <a:pPr marL="285750" indent="-285750">
              <a:buFont typeface="Arial" panose="020B0604020202020204" pitchFamily="34" charset="0"/>
              <a:buChar char="•"/>
            </a:pPr>
            <a:r>
              <a:rPr lang="en-US" dirty="0"/>
              <a:t>For the 2</a:t>
            </a:r>
            <a:r>
              <a:rPr lang="en-US" baseline="30000" dirty="0"/>
              <a:t>nd</a:t>
            </a:r>
            <a:r>
              <a:rPr lang="en-US" dirty="0"/>
              <a:t> bullet there’s 3 green highlights and I’ll explain why. First, identifying a TGS-REQ is something that would most easily be done via network traffic, thus making it difficult to show historical abuse, but still a valid collection. Second, only accounts with an assigned SPN (Service Principal Name) can be used to </a:t>
            </a:r>
            <a:r>
              <a:rPr lang="en-US" dirty="0" err="1"/>
              <a:t>kerberoast</a:t>
            </a:r>
            <a:r>
              <a:rPr lang="en-US" dirty="0"/>
              <a:t>, so this information is somewhat useful. Lastly, an attacker can change the type of encryption used (RC4, AES128 or AES256).</a:t>
            </a:r>
          </a:p>
          <a:p>
            <a:pPr marL="285750" indent="-285750">
              <a:buFont typeface="Arial" panose="020B0604020202020204" pitchFamily="34" charset="0"/>
              <a:buChar char="•"/>
            </a:pPr>
            <a:r>
              <a:rPr lang="en-US" dirty="0"/>
              <a:t>The rest of the highlights similarly show specific actions taken and data that can be tracked and collected.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25233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Windows Event ID 4769 – A Kerberos Service Ticket was requested with Account Name (requestor), Service Name (requested ticket), and Client Address</a:t>
            </a:r>
          </a:p>
          <a:p>
            <a:pPr marL="285750" indent="-285750">
              <a:buFont typeface="Arial" panose="020B0604020202020204" pitchFamily="34" charset="0"/>
              <a:buChar char="•"/>
            </a:pPr>
            <a:r>
              <a:rPr lang="en-US" dirty="0"/>
              <a:t>The sub bullets build on the slide as you talk through “the data you’re collecting” and follow up afterwards with “how would we collect this data?”</a:t>
            </a:r>
          </a:p>
          <a:p>
            <a:pPr marL="285750" indent="-285750">
              <a:buFont typeface="Arial" panose="020B0604020202020204" pitchFamily="34" charset="0"/>
              <a:buChar char="•"/>
            </a:pPr>
            <a:r>
              <a:rPr lang="en-US" dirty="0"/>
              <a:t>For collecting all service accounts with SPN assigned:</a:t>
            </a:r>
          </a:p>
          <a:p>
            <a:pPr marL="514350" lvl="1" indent="-285750">
              <a:buFont typeface="Arial" panose="020B0604020202020204" pitchFamily="34" charset="0"/>
              <a:buChar char="•"/>
            </a:pPr>
            <a:r>
              <a:rPr lang="en-US" dirty="0"/>
              <a:t>get-</a:t>
            </a:r>
            <a:r>
              <a:rPr lang="en-US" dirty="0" err="1"/>
              <a:t>adobject</a:t>
            </a:r>
            <a:r>
              <a:rPr lang="en-US" dirty="0"/>
              <a:t> | Where-Object {$_.</a:t>
            </a:r>
            <a:r>
              <a:rPr lang="en-US" dirty="0" err="1"/>
              <a:t>serviceprincipalname</a:t>
            </a:r>
            <a:r>
              <a:rPr lang="en-US" dirty="0"/>
              <a:t> -ne $null -and $_.</a:t>
            </a:r>
            <a:r>
              <a:rPr lang="en-US" dirty="0" err="1"/>
              <a:t>distinguishedname</a:t>
            </a:r>
            <a:r>
              <a:rPr lang="en-US" dirty="0"/>
              <a:t> -like "*CN=Users*" -and $_.cn -ne "</a:t>
            </a:r>
            <a:r>
              <a:rPr lang="en-US" dirty="0" err="1"/>
              <a:t>krbtgt</a:t>
            </a:r>
            <a:r>
              <a:rPr lang="en-US" dirty="0"/>
              <a:t>"}</a:t>
            </a:r>
          </a:p>
          <a:p>
            <a:pPr marL="514350" lvl="1" indent="-285750">
              <a:buFont typeface="Arial" panose="020B0604020202020204" pitchFamily="34" charset="0"/>
              <a:buChar char="•"/>
            </a:pPr>
            <a:r>
              <a:rPr lang="en-US" dirty="0" err="1">
                <a:effectLst/>
              </a:rPr>
              <a:t>setspn</a:t>
            </a:r>
            <a:r>
              <a:rPr lang="en-US" dirty="0">
                <a:effectLst/>
              </a:rPr>
              <a:t> -T offense -Q */*</a:t>
            </a:r>
            <a:endParaRPr lang="en-US" dirty="0"/>
          </a:p>
          <a:p>
            <a:endParaRPr lang="en-US" dirty="0"/>
          </a:p>
          <a:p>
            <a:r>
              <a:rPr lang="en-US" dirty="0"/>
              <a:t>Sources: </a:t>
            </a:r>
          </a:p>
          <a:p>
            <a:pPr marL="342900" indent="-342900">
              <a:buFont typeface="+mj-lt"/>
              <a:buAutoNum type="arabicPeriod"/>
            </a:pPr>
            <a:r>
              <a:rPr lang="en-US" dirty="0"/>
              <a:t>https://www.picussecurity.com/resource/blog/kerberoasting-attack-explained-mitre-attack-t1558.003#:~:text=The%20key%20Windows%20Event%20ID,Key%20Distribution%20Center%20(KDC).</a:t>
            </a:r>
          </a:p>
          <a:p>
            <a:pPr marL="342900" indent="-342900">
              <a:buFont typeface="+mj-lt"/>
              <a:buAutoNum type="arabicPeriod"/>
            </a:pPr>
            <a:r>
              <a:rPr lang="en-US" dirty="0"/>
              <a:t>https://posts.specterops.io/capability-abstraction-fbeaeeb26384</a:t>
            </a:r>
          </a:p>
          <a:p>
            <a:pPr marL="342900" indent="-342900">
              <a:buFont typeface="+mj-lt"/>
              <a:buAutoNum type="arabicPeriod"/>
            </a:pPr>
            <a:r>
              <a:rPr lang="en-US" dirty="0"/>
              <a:t>https://posts.specterops.io/kerberoasting-revisited-d434351bd4d1</a:t>
            </a:r>
          </a:p>
        </p:txBody>
      </p:sp>
    </p:spTree>
    <p:extLst>
      <p:ext uri="{BB962C8B-B14F-4D97-AF65-F5344CB8AC3E}">
        <p14:creationId xmlns:p14="http://schemas.microsoft.com/office/powerpoint/2010/main" val="68520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dirty="0"/>
              <a:t>Identification is</a:t>
            </a:r>
          </a:p>
          <a:p>
            <a:endParaRPr lang="en-US" dirty="0"/>
          </a:p>
        </p:txBody>
      </p:sp>
    </p:spTree>
    <p:extLst>
      <p:ext uri="{BB962C8B-B14F-4D97-AF65-F5344CB8AC3E}">
        <p14:creationId xmlns:p14="http://schemas.microsoft.com/office/powerpoint/2010/main" val="3208978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1297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meant to show that we’ve taken a hypothesis and gone through a hasty detection process and encountered some of our conditions. However, the problem wasn’t fully scoped! The detection wasn’t identified or classified, and with that information we’ll know whether this view is security related.</a:t>
            </a:r>
          </a:p>
          <a:p>
            <a:r>
              <a:rPr lang="en-US" dirty="0"/>
              <a:t>Source</a:t>
            </a:r>
          </a:p>
          <a:p>
            <a:pPr marL="342900" indent="-342900">
              <a:buFont typeface="+mj-lt"/>
              <a:buAutoNum type="arabicPeriod"/>
            </a:pPr>
            <a:r>
              <a:rPr lang="en-US" dirty="0"/>
              <a:t>https://learn.microsoft.com/en-us/sharepoint/troubleshoot/performance/event-id-4769-error</a:t>
            </a:r>
          </a:p>
        </p:txBody>
      </p:sp>
    </p:spTree>
    <p:extLst>
      <p:ext uri="{BB962C8B-B14F-4D97-AF65-F5344CB8AC3E}">
        <p14:creationId xmlns:p14="http://schemas.microsoft.com/office/powerpoint/2010/main" val="295850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Not the funnel of fidelity!</a:t>
            </a:r>
          </a:p>
          <a:p>
            <a:pPr marL="285750" lvl="0" indent="-285750">
              <a:buFont typeface="Arial" panose="020B0604020202020204" pitchFamily="34" charset="0"/>
              <a:buChar char="•"/>
            </a:pPr>
            <a:r>
              <a:rPr lang="en-US" dirty="0"/>
              <a:t>This slide describes the funnel of data that a cyber defender is faced with handling in any given engagement. While you may be presented with logs, sensors strategies, alerts, etc. You must identify each individual piece of the detection process to form a scientific and measured method to identifying the adversary</a:t>
            </a:r>
          </a:p>
          <a:p>
            <a:pPr marL="285750" lvl="0" indent="-285750">
              <a:buFont typeface="Arial" panose="020B0604020202020204" pitchFamily="34" charset="0"/>
              <a:buChar char="•"/>
            </a:pPr>
            <a:r>
              <a:rPr lang="en-US" dirty="0"/>
              <a:t>Detection is</a:t>
            </a:r>
          </a:p>
          <a:p>
            <a:endParaRPr lang="en-US" dirty="0"/>
          </a:p>
        </p:txBody>
      </p:sp>
    </p:spTree>
    <p:extLst>
      <p:ext uri="{BB962C8B-B14F-4D97-AF65-F5344CB8AC3E}">
        <p14:creationId xmlns:p14="http://schemas.microsoft.com/office/powerpoint/2010/main" val="2897954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identified our classification criteria there shouldn’t be any question when looking at these events whether they are security related or not. We’ve identified what the conditions are for a high signal event, and what we’re looking at is noise.</a:t>
            </a:r>
          </a:p>
          <a:p>
            <a:r>
              <a:rPr lang="en-US" dirty="0"/>
              <a:t>Source</a:t>
            </a:r>
          </a:p>
          <a:p>
            <a:pPr marL="342900" indent="-342900">
              <a:buFont typeface="+mj-lt"/>
              <a:buAutoNum type="arabicPeriod"/>
            </a:pPr>
            <a:r>
              <a:rPr lang="en-US" dirty="0"/>
              <a:t>https://learn.microsoft.com/en-us/sharepoint/troubleshoot/performance/event-id-4769-error</a:t>
            </a:r>
          </a:p>
        </p:txBody>
      </p:sp>
    </p:spTree>
    <p:extLst>
      <p:ext uri="{BB962C8B-B14F-4D97-AF65-F5344CB8AC3E}">
        <p14:creationId xmlns:p14="http://schemas.microsoft.com/office/powerpoint/2010/main" val="474625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“When everything is an alert, its all noise”</a:t>
            </a:r>
          </a:p>
        </p:txBody>
      </p:sp>
    </p:spTree>
    <p:extLst>
      <p:ext uri="{BB962C8B-B14F-4D97-AF65-F5344CB8AC3E}">
        <p14:creationId xmlns:p14="http://schemas.microsoft.com/office/powerpoint/2010/main" val="2999811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Transition: After focusing on identifying malicious activity, how can we use our tools and sensors to aid the analysis process? This will work mostly through queries and filters. We’ll go more in depth on the scientific methods of using queries in filters next.</a:t>
            </a:r>
          </a:p>
          <a:p>
            <a:pPr marL="285750" indent="-285750">
              <a:buFontTx/>
              <a:buChar char="-"/>
            </a:pPr>
            <a:endParaRPr lang="en-US" dirty="0"/>
          </a:p>
        </p:txBody>
      </p:sp>
    </p:spTree>
    <p:extLst>
      <p:ext uri="{BB962C8B-B14F-4D97-AF65-F5344CB8AC3E}">
        <p14:creationId xmlns:p14="http://schemas.microsoft.com/office/powerpoint/2010/main" val="380324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i="1" dirty="0"/>
              <a:t>Reference “Indicators of Compromise: Strength of IOCs/MSN750KD”</a:t>
            </a:r>
          </a:p>
          <a:p>
            <a:pPr marL="285750" indent="-285750">
              <a:buFontTx/>
              <a:buChar char="-"/>
            </a:pPr>
            <a:r>
              <a:rPr lang="en-US" i="1" dirty="0"/>
              <a:t>This slide is built directly from that presentation, and will be talked about more in depth there </a:t>
            </a:r>
          </a:p>
          <a:p>
            <a:endParaRPr lang="en-US" dirty="0"/>
          </a:p>
        </p:txBody>
      </p:sp>
    </p:spTree>
    <p:extLst>
      <p:ext uri="{BB962C8B-B14F-4D97-AF65-F5344CB8AC3E}">
        <p14:creationId xmlns:p14="http://schemas.microsoft.com/office/powerpoint/2010/main" val="3815683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b="0" dirty="0"/>
              <a:t>MSN9xxK, </a:t>
            </a:r>
            <a:r>
              <a:rPr lang="en-US" b="0" i="1" dirty="0"/>
              <a:t>DCO Planning: Detection, Analysis and Pivoting</a:t>
            </a:r>
            <a:endParaRPr lang="en-US" b="0" dirty="0"/>
          </a:p>
          <a:p>
            <a:pPr lvl="1"/>
            <a:endParaRPr lang="en-US" b="0" dirty="0"/>
          </a:p>
          <a:p>
            <a:endParaRPr lang="en-US" b="0" dirty="0"/>
          </a:p>
        </p:txBody>
      </p:sp>
      <p:sp>
        <p:nvSpPr>
          <p:cNvPr id="5" name="Slide Image Placeholder 4"/>
          <p:cNvSpPr>
            <a:spLocks noGrp="1" noRot="1" noChangeAspect="1"/>
          </p:cNvSpPr>
          <p:nvPr>
            <p:ph type="sldImg"/>
          </p:nvPr>
        </p:nvSpPr>
        <p:spPr>
          <a:xfrm>
            <a:off x="2235200" y="944563"/>
            <a:ext cx="2547938" cy="1911350"/>
          </a:xfrm>
        </p:spPr>
      </p:sp>
    </p:spTree>
    <p:extLst>
      <p:ext uri="{BB962C8B-B14F-4D97-AF65-F5344CB8AC3E}">
        <p14:creationId xmlns:p14="http://schemas.microsoft.com/office/powerpoint/2010/main" val="197142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dirty="0"/>
          </a:p>
        </p:txBody>
      </p:sp>
    </p:spTree>
    <p:extLst>
      <p:ext uri="{BB962C8B-B14F-4D97-AF65-F5344CB8AC3E}">
        <p14:creationId xmlns:p14="http://schemas.microsoft.com/office/powerpoint/2010/main" val="1813609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Based on the requirements of temporal analysis, it makes sense that this is something that would be difficult to apply to a single host by manually pulling logs</a:t>
            </a:r>
          </a:p>
        </p:txBody>
      </p:sp>
    </p:spTree>
    <p:extLst>
      <p:ext uri="{BB962C8B-B14F-4D97-AF65-F5344CB8AC3E}">
        <p14:creationId xmlns:p14="http://schemas.microsoft.com/office/powerpoint/2010/main" val="2891984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Another way to define this method is “bridging the gap between the human factors and the technical factors”</a:t>
            </a:r>
          </a:p>
        </p:txBody>
      </p:sp>
    </p:spTree>
    <p:extLst>
      <p:ext uri="{BB962C8B-B14F-4D97-AF65-F5344CB8AC3E}">
        <p14:creationId xmlns:p14="http://schemas.microsoft.com/office/powerpoint/2010/main" val="573421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I’ve italicized the “user behavior” example because while this is an example of cluster analysis, this particular example would require a significant amount of analysis and would be most efficiently done with machine learning. Cluster Analysis in general would best be addressed with ML/AI.</a:t>
            </a:r>
          </a:p>
        </p:txBody>
      </p:sp>
    </p:spTree>
    <p:extLst>
      <p:ext uri="{BB962C8B-B14F-4D97-AF65-F5344CB8AC3E}">
        <p14:creationId xmlns:p14="http://schemas.microsoft.com/office/powerpoint/2010/main" val="2505851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Another italicized portion since ML/AI is not widely deployed in the DoD, however with sufficient information, this type of analysis can be done at a very small scale. The larger the organization and scope of the network, the more difficult this method becomes.</a:t>
            </a:r>
          </a:p>
        </p:txBody>
      </p:sp>
    </p:spTree>
    <p:extLst>
      <p:ext uri="{BB962C8B-B14F-4D97-AF65-F5344CB8AC3E}">
        <p14:creationId xmlns:p14="http://schemas.microsoft.com/office/powerpoint/2010/main" val="135769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Is our </a:t>
            </a:r>
            <a:r>
              <a:rPr lang="en-US" dirty="0" err="1"/>
              <a:t>HRSoM</a:t>
            </a:r>
            <a:r>
              <a:rPr lang="en-US" dirty="0"/>
              <a:t> still valid based on current detections?</a:t>
            </a:r>
          </a:p>
          <a:p>
            <a:pPr marL="285750" indent="-285750">
              <a:buFont typeface="Arial" panose="020B0604020202020204" pitchFamily="34" charset="0"/>
              <a:buChar char="•"/>
            </a:pPr>
            <a:r>
              <a:rPr lang="en-US" dirty="0"/>
              <a:t>How often will we update or </a:t>
            </a:r>
            <a:r>
              <a:rPr lang="en-US" dirty="0" err="1"/>
              <a:t>HRSoM</a:t>
            </a:r>
            <a:r>
              <a:rPr lang="en-US" dirty="0"/>
              <a:t>? What will the triggers be?</a:t>
            </a:r>
          </a:p>
          <a:p>
            <a:pPr marL="285750" indent="-285750">
              <a:buFont typeface="Arial" panose="020B0604020202020204" pitchFamily="34" charset="0"/>
              <a:buChar char="•"/>
            </a:pPr>
            <a:r>
              <a:rPr lang="en-US" dirty="0"/>
              <a:t>Moving through detections should trigger investigations based on a combination of ambiguous and unambiguous signals.</a:t>
            </a:r>
          </a:p>
          <a:p>
            <a:pPr marL="285750" indent="-285750">
              <a:buFont typeface="Arial" panose="020B0604020202020204" pitchFamily="34" charset="0"/>
              <a:buChar char="•"/>
            </a:pPr>
            <a:r>
              <a:rPr lang="en-US" dirty="0"/>
              <a:t>How you pivot between identifying adversary activity and identifying an entire </a:t>
            </a:r>
            <a:r>
              <a:rPr lang="en-US" dirty="0" err="1"/>
              <a:t>RSoM</a:t>
            </a:r>
            <a:r>
              <a:rPr lang="en-US" dirty="0"/>
              <a:t> is by using investigations</a:t>
            </a:r>
          </a:p>
          <a:p>
            <a:endParaRPr lang="en-US" dirty="0"/>
          </a:p>
        </p:txBody>
      </p:sp>
    </p:spTree>
    <p:extLst>
      <p:ext uri="{BB962C8B-B14F-4D97-AF65-F5344CB8AC3E}">
        <p14:creationId xmlns:p14="http://schemas.microsoft.com/office/powerpoint/2010/main" val="3180020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Preparation is mostly focused on organizational training and developing detections which we’ve already discussed</a:t>
            </a:r>
          </a:p>
        </p:txBody>
      </p:sp>
    </p:spTree>
    <p:extLst>
      <p:ext uri="{BB962C8B-B14F-4D97-AF65-F5344CB8AC3E}">
        <p14:creationId xmlns:p14="http://schemas.microsoft.com/office/powerpoint/2010/main" val="2838522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Tactical pause is taking a “woof” or breathe to identify the difference between what the </a:t>
            </a:r>
            <a:r>
              <a:rPr lang="en-US" dirty="0" err="1"/>
              <a:t>HRSoM</a:t>
            </a:r>
            <a:r>
              <a:rPr lang="en-US" dirty="0"/>
              <a:t> is and what was found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4599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Examples of categorization high/medium/malware/unauthorized access</a:t>
            </a:r>
          </a:p>
          <a:p>
            <a:pPr marL="285750" indent="-285750">
              <a:buFont typeface="Arial" panose="020B0604020202020204" pitchFamily="34" charset="0"/>
              <a:buChar char="•"/>
            </a:pPr>
            <a:r>
              <a:rPr lang="en-US" dirty="0"/>
              <a:t>In communications “external” refers to external to the incident response team</a:t>
            </a:r>
          </a:p>
        </p:txBody>
      </p:sp>
    </p:spTree>
    <p:extLst>
      <p:ext uri="{BB962C8B-B14F-4D97-AF65-F5344CB8AC3E}">
        <p14:creationId xmlns:p14="http://schemas.microsoft.com/office/powerpoint/2010/main" val="852001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Build a case based off the detection shown in slide 21 “Is This Malicious”</a:t>
            </a:r>
          </a:p>
          <a:p>
            <a:endParaRPr lang="en-US" dirty="0"/>
          </a:p>
        </p:txBody>
      </p:sp>
    </p:spTree>
    <p:extLst>
      <p:ext uri="{BB962C8B-B14F-4D97-AF65-F5344CB8AC3E}">
        <p14:creationId xmlns:p14="http://schemas.microsoft.com/office/powerpoint/2010/main" val="1860435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945318"/>
            <a:ext cx="5888736" cy="8175235"/>
          </a:xfrm>
        </p:spPr>
        <p:txBody>
          <a:bodyPr/>
          <a:lstStyle/>
          <a:p>
            <a:endParaRPr lang="en-US" b="0" dirty="0"/>
          </a:p>
        </p:txBody>
      </p:sp>
      <p:sp>
        <p:nvSpPr>
          <p:cNvPr id="5" name="Slide Image Placeholder 4"/>
          <p:cNvSpPr>
            <a:spLocks noGrp="1" noRot="1" noChangeAspect="1"/>
          </p:cNvSpPr>
          <p:nvPr>
            <p:ph type="sldImg"/>
          </p:nvPr>
        </p:nvSpPr>
        <p:spPr>
          <a:xfrm>
            <a:off x="3908425" y="944563"/>
            <a:ext cx="2546350" cy="1911350"/>
          </a:xfrm>
        </p:spPr>
      </p:sp>
    </p:spTree>
    <p:extLst>
      <p:ext uri="{BB962C8B-B14F-4D97-AF65-F5344CB8AC3E}">
        <p14:creationId xmlns:p14="http://schemas.microsoft.com/office/powerpoint/2010/main" val="3066752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Build a case based off the detection shown in slide 21 “Is This Malicious”</a:t>
            </a:r>
          </a:p>
        </p:txBody>
      </p:sp>
    </p:spTree>
    <p:extLst>
      <p:ext uri="{BB962C8B-B14F-4D97-AF65-F5344CB8AC3E}">
        <p14:creationId xmlns:p14="http://schemas.microsoft.com/office/powerpoint/2010/main" val="3766471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Rectangle 9"/>
          <p:cNvSpPr>
            <a:spLocks noGrp="1" noChangeArrowheads="1"/>
          </p:cNvSpPr>
          <p:nvPr>
            <p:ph type="body" idx="1"/>
          </p:nvPr>
        </p:nvSpPr>
        <p:spPr/>
        <p:txBody>
          <a:bodyPr>
            <a:normAutofit/>
          </a:bodyPr>
          <a:lstStyle/>
          <a:p>
            <a:r>
              <a:rPr lang="en-US"/>
              <a:t>Questions?</a:t>
            </a:r>
            <a:endParaRPr lang="en-US" dirty="0"/>
          </a:p>
        </p:txBody>
      </p:sp>
      <p:sp>
        <p:nvSpPr>
          <p:cNvPr id="5" name="Slide Image Placeholder 4"/>
          <p:cNvSpPr>
            <a:spLocks noGrp="1" noRot="1" noChangeAspect="1"/>
          </p:cNvSpPr>
          <p:nvPr>
            <p:ph type="sldImg"/>
          </p:nvPr>
        </p:nvSpPr>
        <p:spPr>
          <a:xfrm>
            <a:off x="2235200" y="944563"/>
            <a:ext cx="2547938" cy="1911350"/>
          </a:xfrm>
        </p:spPr>
      </p:sp>
    </p:spTree>
    <p:extLst>
      <p:ext uri="{BB962C8B-B14F-4D97-AF65-F5344CB8AC3E}">
        <p14:creationId xmlns:p14="http://schemas.microsoft.com/office/powerpoint/2010/main" val="1228415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p:txBody>
      </p:sp>
    </p:spTree>
    <p:extLst>
      <p:ext uri="{BB962C8B-B14F-4D97-AF65-F5344CB8AC3E}">
        <p14:creationId xmlns:p14="http://schemas.microsoft.com/office/powerpoint/2010/main" val="2536968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b="0" dirty="0"/>
              <a:t>MSN921K,</a:t>
            </a:r>
            <a:r>
              <a:rPr lang="en-US" b="0" baseline="0" dirty="0"/>
              <a:t> </a:t>
            </a:r>
            <a:r>
              <a:rPr lang="en-US" b="0" i="1" baseline="0" dirty="0"/>
              <a:t>Plans: Operational Level – Framing the Problem</a:t>
            </a:r>
            <a:r>
              <a:rPr lang="en-US" b="0" dirty="0"/>
              <a:t>.</a:t>
            </a:r>
          </a:p>
        </p:txBody>
      </p:sp>
      <p:sp>
        <p:nvSpPr>
          <p:cNvPr id="5" name="Slide Image Placeholder 4"/>
          <p:cNvSpPr>
            <a:spLocks noGrp="1" noRot="1" noChangeAspect="1"/>
          </p:cNvSpPr>
          <p:nvPr>
            <p:ph type="sldImg"/>
          </p:nvPr>
        </p:nvSpPr>
        <p:spPr>
          <a:xfrm>
            <a:off x="2235200" y="944563"/>
            <a:ext cx="2547938" cy="1911350"/>
          </a:xfrm>
        </p:spPr>
      </p:sp>
    </p:spTree>
    <p:extLst>
      <p:ext uri="{BB962C8B-B14F-4D97-AF65-F5344CB8AC3E}">
        <p14:creationId xmlns:p14="http://schemas.microsoft.com/office/powerpoint/2010/main" val="313418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Motivator/Work Method: -</a:t>
            </a:r>
          </a:p>
          <a:p>
            <a:pPr marL="285750" indent="-285750">
              <a:buFont typeface="Arial" panose="020B0604020202020204" pitchFamily="34" charset="0"/>
              <a:buChar char="•"/>
            </a:pPr>
            <a:r>
              <a:rPr lang="en-US" dirty="0"/>
              <a:t>Method: -</a:t>
            </a:r>
          </a:p>
          <a:p>
            <a:pPr marL="285750" indent="-285750">
              <a:buFont typeface="Arial" panose="020B0604020202020204" pitchFamily="34" charset="0"/>
              <a:buChar char="•"/>
            </a:pPr>
            <a:r>
              <a:rPr lang="en-US" dirty="0"/>
              <a:t>Characteristics: -</a:t>
            </a:r>
          </a:p>
          <a:p>
            <a:pPr marL="285750" indent="-285750">
              <a:buFont typeface="Arial" panose="020B0604020202020204" pitchFamily="34" charset="0"/>
              <a:buChar char="•"/>
            </a:pPr>
            <a:endParaRPr lang="en-US" dirty="0"/>
          </a:p>
          <a:p>
            <a:r>
              <a:rPr lang="en-US" dirty="0"/>
              <a:t>Set expectations here for the scenario, which is a CPT responding to a potential compromise. While students may feel left out from MSP/CSSP units, these concepts still apply but on a much longer timeline with much finer tuning, but the overall process is the same. The goal for this lesson is to be able to charge into unfamiliar territory with a process to identify adversary activity. We’ll highlight more differences when we get to “Focusing Detection Coverage”</a:t>
            </a:r>
          </a:p>
        </p:txBody>
      </p:sp>
    </p:spTree>
    <p:extLst>
      <p:ext uri="{BB962C8B-B14F-4D97-AF65-F5344CB8AC3E}">
        <p14:creationId xmlns:p14="http://schemas.microsoft.com/office/powerpoint/2010/main" val="1304145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The purpose of this slide is to give a clean definition for “detection” in order to set the stage for the next few slides. The instructor should emphasize that the processes we’ll be going over will be focused on IDENTIFYING malicious activity, with pivoting/ investigations to come later.</a:t>
            </a:r>
          </a:p>
          <a:p>
            <a:pPr marL="285750" indent="-285750">
              <a:buFontTx/>
              <a:buChar char="-"/>
            </a:pPr>
            <a:r>
              <a:rPr lang="en-US" dirty="0"/>
              <a:t>Transition: You can’t begin an investigation until you identify malicious activity, so we’ll start by going over the process to do it.</a:t>
            </a:r>
          </a:p>
          <a:p>
            <a:pPr marL="285750" indent="-285750">
              <a:buFontTx/>
              <a:buChar char="-"/>
            </a:pPr>
            <a:endParaRPr lang="en-US" dirty="0"/>
          </a:p>
        </p:txBody>
      </p:sp>
    </p:spTree>
    <p:extLst>
      <p:ext uri="{BB962C8B-B14F-4D97-AF65-F5344CB8AC3E}">
        <p14:creationId xmlns:p14="http://schemas.microsoft.com/office/powerpoint/2010/main" val="1964256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Not the funnel of fidelity!</a:t>
            </a:r>
          </a:p>
          <a:p>
            <a:pPr marL="285750" lvl="0" indent="-285750">
              <a:buFont typeface="Arial" panose="020B0604020202020204" pitchFamily="34" charset="0"/>
              <a:buChar char="•"/>
            </a:pPr>
            <a:r>
              <a:rPr lang="en-US" dirty="0"/>
              <a:t>This slide describes the funnel of data that a cyber defender is faced with handling in any given engagement. While you may be presented with logs, sensors strategies, alerts, etc. You must identify each individual piece of the detection process to form a scientific and measured method to identifying the adversary</a:t>
            </a:r>
          </a:p>
          <a:p>
            <a:pPr marL="285750" lvl="0" indent="-285750">
              <a:buFont typeface="Arial" panose="020B0604020202020204" pitchFamily="34" charset="0"/>
              <a:buChar char="•"/>
            </a:pPr>
            <a:r>
              <a:rPr lang="en-US" dirty="0"/>
              <a:t>Collection is</a:t>
            </a:r>
          </a:p>
          <a:p>
            <a:endParaRPr lang="en-US" dirty="0"/>
          </a:p>
        </p:txBody>
      </p:sp>
    </p:spTree>
    <p:extLst>
      <p:ext uri="{BB962C8B-B14F-4D97-AF65-F5344CB8AC3E}">
        <p14:creationId xmlns:p14="http://schemas.microsoft.com/office/powerpoint/2010/main" val="1967727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The guilty vs. not guilty example is used to both illustrate the FP/FN point as well as to question to students on which is worse.</a:t>
            </a:r>
          </a:p>
          <a:p>
            <a:pPr marL="514350" marR="0" lvl="1"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If someone is identified as a criminal and falsely imprisoned (FP) is that worse than someone who is not identified and theoretically still free committing crimes?</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“FP ∝ 1/FN“ is saying “False Positives are inversely proportional to False Negatives</a:t>
            </a:r>
          </a:p>
          <a:p>
            <a:pPr marL="514350" marR="0" lvl="1"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This means that the more false positives you have, the more likely it is to reduce false negatives due to your sensor posture and the amount of data you are consuming.</a:t>
            </a:r>
          </a:p>
        </p:txBody>
      </p:sp>
    </p:spTree>
    <p:extLst>
      <p:ext uri="{BB962C8B-B14F-4D97-AF65-F5344CB8AC3E}">
        <p14:creationId xmlns:p14="http://schemas.microsoft.com/office/powerpoint/2010/main" val="715454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TIPs – Threat Intelligence Platform</a:t>
            </a:r>
          </a:p>
          <a:p>
            <a:pPr marL="285750" indent="-285750">
              <a:buFontTx/>
              <a:buChar char="-"/>
            </a:pPr>
            <a:r>
              <a:rPr lang="en-US" dirty="0"/>
              <a:t>SIEM – Security Information and Event Management</a:t>
            </a:r>
          </a:p>
          <a:p>
            <a:pPr marL="285750" indent="-285750">
              <a:buFontTx/>
              <a:buChar char="-"/>
            </a:pPr>
            <a:r>
              <a:rPr lang="en-US" dirty="0"/>
              <a:t>NIDS – Network Intrusion Detection System</a:t>
            </a:r>
          </a:p>
          <a:p>
            <a:pPr marL="285750" indent="-285750">
              <a:buFontTx/>
              <a:buChar char="-"/>
            </a:pPr>
            <a:r>
              <a:rPr lang="en-US" dirty="0"/>
              <a:t>NIPS – Network Intrusion Prevention System</a:t>
            </a:r>
          </a:p>
          <a:p>
            <a:pPr marL="285750" indent="-285750">
              <a:buFontTx/>
              <a:buChar char="-"/>
            </a:pPr>
            <a:r>
              <a:rPr lang="en-US" dirty="0"/>
              <a:t>EDR – Endpoint Detection and Response</a:t>
            </a:r>
          </a:p>
          <a:p>
            <a:pPr marL="285750" indent="-285750">
              <a:buFontTx/>
              <a:buChar char="-"/>
            </a:pPr>
            <a:endParaRPr lang="en-US" dirty="0"/>
          </a:p>
          <a:p>
            <a:pPr marL="285750" indent="-285750">
              <a:buFontTx/>
              <a:buChar char="-"/>
            </a:pPr>
            <a:r>
              <a:rPr lang="en-US" dirty="0"/>
              <a:t>The purpose of this slide is to introduce data sources as a refresher for beginning the discussion on data quality.</a:t>
            </a:r>
          </a:p>
          <a:p>
            <a:pPr marL="285750" indent="-285750">
              <a:buFontTx/>
              <a:buChar char="-"/>
            </a:pPr>
            <a:r>
              <a:rPr lang="en-US" dirty="0"/>
              <a:t>This is the where our data comes from</a:t>
            </a:r>
          </a:p>
          <a:p>
            <a:pPr marL="285750" indent="-285750">
              <a:buFontTx/>
              <a:buChar char="-"/>
            </a:pPr>
            <a:r>
              <a:rPr lang="en-US" dirty="0"/>
              <a:t>Make into a build slide with the values under each category a click to reveal leaving the instructor time to ask students to name a few</a:t>
            </a:r>
          </a:p>
          <a:p>
            <a:pPr marL="285750" indent="-285750">
              <a:buFontTx/>
              <a:buChar char="-"/>
            </a:pPr>
            <a:endParaRPr lang="en-US" dirty="0"/>
          </a:p>
        </p:txBody>
      </p:sp>
    </p:spTree>
    <p:extLst>
      <p:ext uri="{BB962C8B-B14F-4D97-AF65-F5344CB8AC3E}">
        <p14:creationId xmlns:p14="http://schemas.microsoft.com/office/powerpoint/2010/main" val="133956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Data quality can be defined as “data are of high quality if they are fit for their intended uses in operations, decision making and planning”. </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Categories are defined by “DOD Guidelines on Data Quality Management”</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dirty="0"/>
              <a:t>End with “Not all the categories are particularly useful for building collection plans, but we’ll focus on </a:t>
            </a:r>
          </a:p>
          <a:p>
            <a:pPr marL="285750" indent="-285750">
              <a:buFont typeface="Arial" panose="020B0604020202020204" pitchFamily="34" charset="0"/>
              <a:buChar char="•"/>
            </a:pPr>
            <a:r>
              <a:rPr lang="en-US" dirty="0"/>
              <a:t>Use the Kerberoasting scenario to help bring out examples to explain the categories</a:t>
            </a:r>
          </a:p>
          <a:p>
            <a:pPr marL="514350" lvl="1" indent="-285750">
              <a:buFont typeface="Arial" panose="020B0604020202020204" pitchFamily="34" charset="0"/>
              <a:buChar char="•"/>
            </a:pPr>
            <a:r>
              <a:rPr lang="en-US" dirty="0"/>
              <a:t>You’re about to start taking stock of the data available to find Kerberoasting. </a:t>
            </a:r>
          </a:p>
          <a:p>
            <a:pPr marL="514350" lvl="1" indent="-285750">
              <a:buFont typeface="Arial" panose="020B0604020202020204" pitchFamily="34" charset="0"/>
              <a:buChar char="•"/>
            </a:pPr>
            <a:r>
              <a:rPr lang="en-US" dirty="0"/>
              <a:t>Accuracy: “A qualitative assessment of freedom from error”. To determine if the logs, artifacts and other telemetry are free from tampering would be a time-consuming effort, thus this category is not particularly useful for threat hunting.</a:t>
            </a:r>
          </a:p>
          <a:p>
            <a:pPr marL="514350" lvl="1" indent="-285750">
              <a:buFont typeface="Arial" panose="020B0604020202020204" pitchFamily="34" charset="0"/>
              <a:buChar char="•"/>
            </a:pPr>
            <a:r>
              <a:rPr lang="en-US" dirty="0"/>
              <a:t>Completeness: “The degree to which values are present in the attributes that require them”. To effectively evaluate completeness the ADS framework is a great tool to aid this process. The next lesson will cover this in more detail. Some metrics to pull for this are the % of endpoints sending required/needed data or % of data sources missing events or data values. A good question to help evaluate this metric is are all endpoints shipping all the data I need? </a:t>
            </a:r>
          </a:p>
          <a:p>
            <a:pPr marL="742950" lvl="2" indent="-285750">
              <a:buFont typeface="Arial" panose="020B0604020202020204" pitchFamily="34" charset="0"/>
              <a:buChar char="•"/>
            </a:pPr>
            <a:r>
              <a:rPr lang="en-US" dirty="0"/>
              <a:t>For our example, are all data sources reporting Kerberos ticket creation? </a:t>
            </a:r>
          </a:p>
          <a:p>
            <a:pPr marL="514350" lvl="1" indent="-285750">
              <a:buFont typeface="Arial" panose="020B0604020202020204" pitchFamily="34" charset="0"/>
              <a:buChar char="•"/>
            </a:pPr>
            <a:r>
              <a:rPr lang="en-US" dirty="0"/>
              <a:t>Consistency: “A measure of the degree to which a set of data satisfies a set of constraints”. This metric refers to difference when comparing records from one data source against others that contain the same type of information. Can you identify the required/needed data fields across all data sources available?</a:t>
            </a:r>
          </a:p>
          <a:p>
            <a:pPr marL="742950" lvl="2" indent="-285750">
              <a:buFont typeface="Arial" panose="020B0604020202020204" pitchFamily="34" charset="0"/>
              <a:buChar char="•"/>
            </a:pPr>
            <a:r>
              <a:rPr lang="en-US" dirty="0"/>
              <a:t>For our example, there are windows logs that cover Kerberos ticket creation, but what about EDRs? Registry entries? Differences between operating system logs (NT4 vs NT5+)?</a:t>
            </a:r>
          </a:p>
          <a:p>
            <a:pPr marL="514350" lvl="1" indent="-285750">
              <a:buFont typeface="Arial" panose="020B0604020202020204" pitchFamily="34" charset="0"/>
              <a:buChar char="•"/>
            </a:pPr>
            <a:r>
              <a:rPr lang="en-US" dirty="0"/>
              <a:t>Timeliness: “The degree to which specified data values are up to date”. This metric represent reality from the required/needed point in time. An example metric to help evaluate is the amount of time data needs to be retained.</a:t>
            </a:r>
          </a:p>
          <a:p>
            <a:pPr marL="742950" lvl="2" indent="-285750">
              <a:buFont typeface="Arial" panose="020B0604020202020204" pitchFamily="34" charset="0"/>
              <a:buChar char="•"/>
            </a:pPr>
            <a:r>
              <a:rPr lang="en-US" dirty="0"/>
              <a:t>For our example, which log are Kerberos ticket creation entries made in? How often does this log rotate by default? What about the data in our SIEM, how often does that rotate?</a:t>
            </a:r>
          </a:p>
          <a:p>
            <a:pPr marL="514350" lvl="1" indent="-285750">
              <a:buFont typeface="Arial" panose="020B0604020202020204" pitchFamily="34" charset="0"/>
              <a:buChar char="•"/>
            </a:pPr>
            <a:r>
              <a:rPr lang="en-US" dirty="0"/>
              <a:t>Uniqueness: “The state of being the only one of its kind”. This is a difficult metric to evaluate and is satisfied by completeness, with the removal of duplicates from other data sources. An example of evaluating this metric would be when building an ELK  data pipeline, creating a schema that correctly coalesces data from windows and vendor logs.</a:t>
            </a:r>
          </a:p>
          <a:p>
            <a:pPr marL="514350" lvl="1" indent="-285750">
              <a:buFont typeface="Arial" panose="020B0604020202020204" pitchFamily="34" charset="0"/>
              <a:buChar char="•"/>
            </a:pPr>
            <a:r>
              <a:rPr lang="en-US" dirty="0"/>
              <a:t>Validity: “The quality of data that is founded on an adequate system of classification and is rigorous enough to compel acceptance”. Same problem as evaluating accuracy, when it comes to identifying tampering or data being misreported. </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endParaRPr lang="en-US" dirty="0"/>
          </a:p>
          <a:p>
            <a:pPr marL="0" marR="0" lvl="0" indent="0" algn="l" defTabSz="914400" rtl="0" eaLnBrk="0" fontAlgn="base" latinLnBrk="0" hangingPunct="0">
              <a:lnSpc>
                <a:spcPct val="100000"/>
              </a:lnSpc>
              <a:spcBef>
                <a:spcPts val="300"/>
              </a:spcBef>
              <a:spcAft>
                <a:spcPts val="300"/>
              </a:spcAft>
              <a:buClrTx/>
              <a:buSzTx/>
              <a:buFontTx/>
              <a:buNone/>
              <a:tabLst/>
              <a:defRPr/>
            </a:pPr>
            <a:r>
              <a:rPr lang="en-US" dirty="0"/>
              <a:t>Sources: </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b="0" u="sng" dirty="0">
                <a:solidFill>
                  <a:srgbClr val="D4D4D4"/>
                </a:solidFill>
                <a:effectLst/>
                <a:latin typeface="Consolas" panose="020B0609020204030204" pitchFamily="49" charset="0"/>
              </a:rPr>
              <a:t>https://posts.specterops.io/ready-to-hunt-first-show-me-your-data-a642c6b170d6</a:t>
            </a:r>
          </a:p>
          <a:p>
            <a:pPr marL="285750" marR="0" lvl="0" indent="-285750" algn="l" defTabSz="914400" rtl="0" eaLnBrk="0" fontAlgn="base" latinLnBrk="0" hangingPunct="0">
              <a:lnSpc>
                <a:spcPct val="100000"/>
              </a:lnSpc>
              <a:spcBef>
                <a:spcPts val="300"/>
              </a:spcBef>
              <a:spcAft>
                <a:spcPts val="30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http://mitiq.mit.edu/ICIQ/Documents/IQ%20Conference%201996/Papers/DODGuidelinesonDataQualityManagement.pdf</a:t>
            </a:r>
          </a:p>
          <a:p>
            <a:endParaRPr lang="en-US" dirty="0"/>
          </a:p>
        </p:txBody>
      </p:sp>
    </p:spTree>
    <p:extLst>
      <p:ext uri="{BB962C8B-B14F-4D97-AF65-F5344CB8AC3E}">
        <p14:creationId xmlns:p14="http://schemas.microsoft.com/office/powerpoint/2010/main" val="3685928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sson title slide">
    <p:spTree>
      <p:nvGrpSpPr>
        <p:cNvPr id="1" name=""/>
        <p:cNvGrpSpPr/>
        <p:nvPr/>
      </p:nvGrpSpPr>
      <p:grpSpPr>
        <a:xfrm>
          <a:off x="0" y="0"/>
          <a:ext cx="0" cy="0"/>
          <a:chOff x="0" y="0"/>
          <a:chExt cx="0" cy="0"/>
        </a:xfrm>
      </p:grpSpPr>
      <p:sp>
        <p:nvSpPr>
          <p:cNvPr id="14" name="Rectangle 13"/>
          <p:cNvSpPr/>
          <p:nvPr userDrawn="1"/>
        </p:nvSpPr>
        <p:spPr bwMode="auto">
          <a:xfrm>
            <a:off x="875506" y="1434178"/>
            <a:ext cx="7394575"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4324" name="Text Box 4"/>
          <p:cNvSpPr txBox="1">
            <a:spLocks noChangeArrowheads="1"/>
          </p:cNvSpPr>
          <p:nvPr/>
        </p:nvSpPr>
        <p:spPr bwMode="auto">
          <a:xfrm>
            <a:off x="1732987" y="6078540"/>
            <a:ext cx="5669280" cy="461665"/>
          </a:xfrm>
          <a:prstGeom prst="rect">
            <a:avLst/>
          </a:prstGeom>
          <a:noFill/>
          <a:ln w="12700">
            <a:noFill/>
            <a:miter lim="800000"/>
            <a:headEnd/>
            <a:tailEnd/>
          </a:ln>
          <a:effectLst/>
        </p:spPr>
        <p:txBody>
          <a:bodyPr anchor="ctr" anchorCtr="1">
            <a:spAutoFit/>
          </a:bodyPr>
          <a:lstStyle/>
          <a:p>
            <a:pPr algn="ctr">
              <a:lnSpc>
                <a:spcPct val="100000"/>
              </a:lnSpc>
              <a:spcBef>
                <a:spcPts val="0"/>
              </a:spcBef>
            </a:pPr>
            <a:r>
              <a:rPr lang="en-US" dirty="0">
                <a:solidFill>
                  <a:srgbClr val="00DFCA"/>
                </a:solidFill>
                <a:effectLst>
                  <a:outerShdw blurRad="38100" dist="38100" dir="2700000" algn="tl">
                    <a:srgbClr val="000000">
                      <a:alpha val="43137"/>
                    </a:srgbClr>
                  </a:outerShdw>
                </a:effectLst>
              </a:rPr>
              <a:t>USAF Weapons School • Nellis AFB</a:t>
            </a:r>
            <a:endParaRPr lang="en-US" sz="1800" b="0" dirty="0">
              <a:solidFill>
                <a:srgbClr val="00DFCA"/>
              </a:solidFill>
              <a:effectLst>
                <a:outerShdw blurRad="38100" dist="38100" dir="2700000" algn="tl">
                  <a:srgbClr val="000000">
                    <a:alpha val="43137"/>
                  </a:srgbClr>
                </a:outerShdw>
              </a:effectLst>
              <a:latin typeface="Arial" charset="0"/>
            </a:endParaRPr>
          </a:p>
        </p:txBody>
      </p:sp>
      <p:grpSp>
        <p:nvGrpSpPr>
          <p:cNvPr id="184328" name="Group 8"/>
          <p:cNvGrpSpPr>
            <a:grpSpLocks/>
          </p:cNvGrpSpPr>
          <p:nvPr/>
        </p:nvGrpSpPr>
        <p:grpSpPr bwMode="auto">
          <a:xfrm>
            <a:off x="3838575" y="3817940"/>
            <a:ext cx="1447800" cy="1393825"/>
            <a:chOff x="2418" y="2405"/>
            <a:chExt cx="912" cy="878"/>
          </a:xfrm>
        </p:grpSpPr>
        <p:pic>
          <p:nvPicPr>
            <p:cNvPr id="184329" name="Picture 9" descr="template_ws_patch"/>
            <p:cNvPicPr>
              <a:picLocks noChangeAspect="1" noChangeArrowheads="1"/>
            </p:cNvPicPr>
            <p:nvPr/>
          </p:nvPicPr>
          <p:blipFill>
            <a:blip r:embed="rId2" cstate="print"/>
            <a:srcRect/>
            <a:stretch>
              <a:fillRect/>
            </a:stretch>
          </p:blipFill>
          <p:spPr bwMode="auto">
            <a:xfrm>
              <a:off x="2572" y="2405"/>
              <a:ext cx="617" cy="748"/>
            </a:xfrm>
            <a:prstGeom prst="rect">
              <a:avLst/>
            </a:prstGeom>
            <a:noFill/>
            <a:ln w="9525">
              <a:noFill/>
              <a:miter lim="800000"/>
              <a:headEnd/>
              <a:tailEnd/>
            </a:ln>
          </p:spPr>
        </p:pic>
        <p:sp>
          <p:nvSpPr>
            <p:cNvPr id="184330" name="AutoShape 10" descr="Large checker board"/>
            <p:cNvSpPr>
              <a:spLocks noChangeArrowheads="1"/>
            </p:cNvSpPr>
            <p:nvPr/>
          </p:nvSpPr>
          <p:spPr bwMode="auto">
            <a:xfrm flipH="1" flipV="1">
              <a:off x="2418" y="3043"/>
              <a:ext cx="912" cy="240"/>
            </a:xfrm>
            <a:prstGeom prst="ellipseRibbon2">
              <a:avLst>
                <a:gd name="adj1" fmla="val 50000"/>
                <a:gd name="adj2" fmla="val 56019"/>
                <a:gd name="adj3" fmla="val 25000"/>
              </a:avLst>
            </a:prstGeom>
            <a:pattFill prst="lgCheck">
              <a:fgClr>
                <a:schemeClr val="tx2"/>
              </a:fgClr>
              <a:bgClr>
                <a:schemeClr val="bg2"/>
              </a:bgClr>
            </a:pattFill>
            <a:ln w="12700">
              <a:solidFill>
                <a:schemeClr val="bg2"/>
              </a:solidFill>
              <a:round/>
              <a:headEnd/>
              <a:tailEnd/>
            </a:ln>
            <a:effectLst/>
          </p:spPr>
          <p:txBody>
            <a:bodyPr wrap="none" anchor="ctr"/>
            <a:lstStyle/>
            <a:p>
              <a:endParaRPr lang="en-US" dirty="0">
                <a:effectLst>
                  <a:outerShdw blurRad="38100" dist="38100" dir="2700000" algn="tl">
                    <a:srgbClr val="000000">
                      <a:alpha val="43137"/>
                    </a:srgbClr>
                  </a:outerShdw>
                </a:effectLst>
              </a:endParaRPr>
            </a:p>
          </p:txBody>
        </p:sp>
      </p:grpSp>
      <p:sp>
        <p:nvSpPr>
          <p:cNvPr id="184331" name="Rectangle 11"/>
          <p:cNvSpPr>
            <a:spLocks noChangeArrowheads="1"/>
          </p:cNvSpPr>
          <p:nvPr userDrawn="1"/>
        </p:nvSpPr>
        <p:spPr bwMode="auto">
          <a:xfrm>
            <a:off x="0" y="2"/>
            <a:ext cx="9144000" cy="366767"/>
          </a:xfrm>
          <a:prstGeom prst="rect">
            <a:avLst/>
          </a:prstGeom>
          <a:noFill/>
          <a:ln w="12700">
            <a:noFill/>
            <a:miter lim="800000"/>
            <a:headEnd/>
            <a:tailEnd/>
          </a:ln>
          <a:effectLst/>
        </p:spPr>
        <p:txBody>
          <a:bodyPr lIns="90488" tIns="44450" rIns="90488" bIns="44450" anchor="ctr" anchorCtr="1">
            <a:spAutoFit/>
          </a:bodyPr>
          <a:lstStyle/>
          <a:p>
            <a:pPr marL="0" marR="0" indent="0" algn="ctr" defTabSz="914400" rtl="0" eaLnBrk="0" fontAlgn="base" latinLnBrk="0" hangingPunct="0">
              <a:lnSpc>
                <a:spcPct val="100000"/>
              </a:lnSpc>
              <a:spcBef>
                <a:spcPts val="0"/>
              </a:spcBef>
              <a:spcAft>
                <a:spcPct val="0"/>
              </a:spcAft>
              <a:buClrTx/>
              <a:buSzTx/>
              <a:buFontTx/>
              <a:buNone/>
              <a:tabLst/>
              <a:defRPr/>
            </a:pP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4332" name="Rectangle 12"/>
          <p:cNvSpPr>
            <a:spLocks noChangeArrowheads="1"/>
          </p:cNvSpPr>
          <p:nvPr userDrawn="1"/>
        </p:nvSpPr>
        <p:spPr bwMode="auto">
          <a:xfrm>
            <a:off x="0" y="6494465"/>
            <a:ext cx="9144000" cy="366767"/>
          </a:xfrm>
          <a:prstGeom prst="rect">
            <a:avLst/>
          </a:prstGeom>
          <a:noFill/>
          <a:ln w="12700">
            <a:noFill/>
            <a:miter lim="800000"/>
            <a:headEnd/>
            <a:tailEnd/>
          </a:ln>
          <a:effectLst/>
        </p:spPr>
        <p:txBody>
          <a:bodyPr lIns="90488" tIns="44450" rIns="90488" bIns="44450" anchor="ctr" anchorCtr="1">
            <a:spAutoFit/>
          </a:bodyPr>
          <a:lstStyle/>
          <a:p>
            <a:pPr algn="ctr">
              <a:lnSpc>
                <a:spcPct val="100000"/>
              </a:lnSpc>
              <a:spcBef>
                <a:spcPts val="0"/>
              </a:spcBef>
            </a:pP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1" name="Rectangle 1036"/>
          <p:cNvSpPr>
            <a:spLocks noChangeArrowheads="1"/>
          </p:cNvSpPr>
          <p:nvPr userDrawn="1"/>
        </p:nvSpPr>
        <p:spPr bwMode="black">
          <a:xfrm>
            <a:off x="771527" y="5408869"/>
            <a:ext cx="7588088" cy="584775"/>
          </a:xfrm>
          <a:prstGeom prst="rect">
            <a:avLst/>
          </a:prstGeom>
          <a:noFill/>
          <a:ln w="12700">
            <a:noFill/>
            <a:miter lim="800000"/>
            <a:headEnd type="none" w="sm" len="sm"/>
            <a:tailEnd type="none" w="sm" len="sm"/>
          </a:ln>
          <a:effectLst/>
        </p:spPr>
        <p:txBody>
          <a:bodyPr wrap="square" anchor="ctr" anchorCtr="1">
            <a:spAutoFit/>
          </a:bodyPr>
          <a:lstStyle/>
          <a:p>
            <a:pPr algn="ctr">
              <a:spcBef>
                <a:spcPts val="0"/>
              </a:spcBef>
            </a:pPr>
            <a:r>
              <a:rPr lang="en-US" sz="3200" dirty="0">
                <a:solidFill>
                  <a:schemeClr val="tx1"/>
                </a:solidFill>
                <a:effectLst>
                  <a:outerShdw blurRad="38100" dist="38100" dir="2700000" algn="tl">
                    <a:srgbClr val="000000">
                      <a:alpha val="43137"/>
                    </a:srgbClr>
                  </a:outerShdw>
                </a:effectLst>
              </a:rPr>
              <a:t>Instructor: SSgt Thomas “Blue” Blauvelt</a:t>
            </a:r>
            <a:endParaRPr lang="en-US" sz="3200" b="0" dirty="0">
              <a:solidFill>
                <a:schemeClr val="tx1"/>
              </a:solidFill>
              <a:effectLst>
                <a:outerShdw blurRad="38100" dist="38100" dir="2700000" algn="tl">
                  <a:srgbClr val="000000">
                    <a:alpha val="43137"/>
                  </a:srgbClr>
                </a:outerShdw>
              </a:effectLst>
            </a:endParaRPr>
          </a:p>
        </p:txBody>
      </p:sp>
      <p:sp>
        <p:nvSpPr>
          <p:cNvPr id="12" name="TextBox 11"/>
          <p:cNvSpPr txBox="1"/>
          <p:nvPr userDrawn="1"/>
        </p:nvSpPr>
        <p:spPr>
          <a:xfrm>
            <a:off x="754109" y="1598613"/>
            <a:ext cx="7623175" cy="2176462"/>
          </a:xfrm>
          <a:prstGeom prst="rect">
            <a:avLst/>
          </a:prstGeom>
          <a:noFill/>
        </p:spPr>
        <p:txBody>
          <a:bodyPr wrap="square" rtlCol="0" anchor="ctr" anchorCtr="1">
            <a:noAutofit/>
          </a:bodyPr>
          <a:lstStyle/>
          <a:p>
            <a:pPr algn="ctr">
              <a:lnSpc>
                <a:spcPct val="100000"/>
              </a:lnSpc>
            </a:pPr>
            <a:r>
              <a:rPr lang="en-US" sz="4800" dirty="0">
                <a:solidFill>
                  <a:srgbClr val="FF9B03"/>
                </a:solidFill>
                <a:effectLst>
                  <a:outerShdw blurRad="38100" dist="38100" dir="2700000" algn="tl">
                    <a:srgbClr val="000000">
                      <a:alpha val="43137"/>
                    </a:srgbClr>
                  </a:outerShdw>
                </a:effectLst>
              </a:rPr>
              <a:t>DCO Planning: Detection, Analysis &amp; Pivoting</a:t>
            </a:r>
          </a:p>
        </p:txBody>
      </p:sp>
      <p:sp>
        <p:nvSpPr>
          <p:cNvPr id="13" name="TextBox 12"/>
          <p:cNvSpPr txBox="1"/>
          <p:nvPr userDrawn="1"/>
        </p:nvSpPr>
        <p:spPr>
          <a:xfrm>
            <a:off x="1571627" y="346075"/>
            <a:ext cx="5995988" cy="1130300"/>
          </a:xfrm>
          <a:prstGeom prst="rect">
            <a:avLst/>
          </a:prstGeom>
          <a:noFill/>
        </p:spPr>
        <p:txBody>
          <a:bodyPr wrap="none" rtlCol="0" anchor="ctr" anchorCtr="1">
            <a:noAutofit/>
          </a:bodyPr>
          <a:lstStyle/>
          <a:p>
            <a:pPr algn="ctr"/>
            <a:r>
              <a:rPr lang="en-US" sz="6000" dirty="0">
                <a:solidFill>
                  <a:srgbClr val="FFFF00"/>
                </a:solidFill>
                <a:effectLst>
                  <a:outerShdw blurRad="38100" dist="38100" dir="2700000" algn="tl">
                    <a:srgbClr val="000000">
                      <a:alpha val="43137"/>
                    </a:srgbClr>
                  </a:outerShdw>
                </a:effectLst>
                <a:latin typeface="+mj-lt"/>
              </a:rPr>
              <a:t>MSNXXXK</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auto"/>
        <p:txBody>
          <a:bodyPr/>
          <a:lstStyle>
            <a:lvl1pPr>
              <a:lnSpc>
                <a:spcPct val="100000"/>
              </a:lnSpc>
              <a:spcBef>
                <a:spcPts val="300"/>
              </a:spcBef>
              <a:spcAft>
                <a:spcPts val="300"/>
              </a:spcAf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a:lnSpc>
                <a:spcPct val="100000"/>
              </a:lnSpc>
              <a:spcBef>
                <a:spcPts val="300"/>
              </a:spcBef>
              <a:spcAft>
                <a:spcPts val="300"/>
              </a:spcAft>
              <a:defRPr lang="en-US" sz="2400" b="1" dirty="0" smtClean="0">
                <a:solidFill>
                  <a:schemeClr val="tx1"/>
                </a:solidFill>
                <a:effectLst>
                  <a:outerShdw blurRad="38100" dist="38100" dir="2700000" algn="tl">
                    <a:srgbClr val="000000">
                      <a:alpha val="43137"/>
                    </a:srgbClr>
                  </a:outerShdw>
                </a:effectLst>
                <a:latin typeface="+mn-lt"/>
              </a:defRPr>
            </a:lvl2pPr>
            <a:lvl3pPr marL="978408">
              <a:lnSpc>
                <a:spcPct val="100000"/>
              </a:lnSpc>
              <a:spcBef>
                <a:spcPts val="300"/>
              </a:spcBef>
              <a:spcAft>
                <a:spcPts val="300"/>
              </a:spcAft>
              <a:defRPr sz="2400">
                <a:effectLst>
                  <a:outerShdw blurRad="38100" dist="38100" dir="2700000" algn="tl">
                    <a:srgbClr val="000000">
                      <a:alpha val="43137"/>
                    </a:srgbClr>
                  </a:outerShdw>
                </a:effectLst>
              </a:defRPr>
            </a:lvl3pPr>
            <a:lvl4pPr marL="1316736">
              <a:lnSpc>
                <a:spcPct val="100000"/>
              </a:lnSpc>
              <a:spcBef>
                <a:spcPts val="300"/>
              </a:spcBef>
              <a:spcAft>
                <a:spcPts val="300"/>
              </a:spcAft>
              <a:defRPr sz="2000">
                <a:effectLst>
                  <a:outerShdw blurRad="38100" dist="38100" dir="2700000" algn="tl">
                    <a:srgbClr val="000000">
                      <a:alpha val="43137"/>
                    </a:srgbClr>
                  </a:outerShdw>
                </a:effectLst>
              </a:defRPr>
            </a:lvl4pPr>
            <a:lvl5pPr marL="1645920" indent="-319088">
              <a:lnSpc>
                <a:spcPct val="100000"/>
              </a:lnSpc>
              <a:spcBef>
                <a:spcPts val="300"/>
              </a:spcBef>
              <a:spcAft>
                <a:spcPts val="300"/>
              </a:spcAft>
              <a:buClr>
                <a:schemeClr val="tx2"/>
              </a:buClr>
              <a:buSzPct val="125000"/>
              <a:buFont typeface="Arial Narrow" pitchFamily="34" charset="0"/>
              <a:buChar char="–"/>
              <a:defRPr sz="2000" b="1">
                <a:effectLst>
                  <a:outerShdw blurRad="38100" dist="38100" dir="2700000" algn="tl">
                    <a:srgbClr val="000000">
                      <a:alpha val="43137"/>
                    </a:srgbClr>
                  </a:outerShdw>
                </a:effectLst>
              </a:defRPr>
            </a:lvl5pPr>
          </a:lstStyle>
          <a:p>
            <a:pPr marL="320040" lvl="0" indent="-320040" algn="l" rtl="0" eaLnBrk="1" fontAlgn="base" hangingPunct="1">
              <a:lnSpc>
                <a:spcPct val="100000"/>
              </a:lnSpc>
              <a:spcBef>
                <a:spcPts val="300"/>
              </a:spcBef>
              <a:spcAft>
                <a:spcPts val="300"/>
              </a:spcAft>
              <a:buClr>
                <a:schemeClr val="tx2"/>
              </a:buClr>
              <a:buSzPct val="125000"/>
              <a:buChar char="–"/>
              <a:tabLst>
                <a:tab pos="8064500" algn="l"/>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title"/>
          </p:nvPr>
        </p:nvSpPr>
        <p:spPr bwMode="black">
          <a:xfrm>
            <a:off x="1597820" y="200025"/>
            <a:ext cx="5934456"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
        <p:nvSpPr>
          <p:cNvPr id="3" name="Content Placeholder 2"/>
          <p:cNvSpPr>
            <a:spLocks noGrp="1"/>
          </p:cNvSpPr>
          <p:nvPr>
            <p:ph sz="half" idx="1" hasCustomPrompt="1"/>
          </p:nvPr>
        </p:nvSpPr>
        <p:spPr bwMode="auto">
          <a:xfrm>
            <a:off x="381000" y="1595440"/>
            <a:ext cx="4114800" cy="4795837"/>
          </a:xfrm>
        </p:spPr>
        <p:txBody>
          <a:bodyPr/>
          <a:lstStyle>
            <a:lvl1pPr>
              <a:spcBef>
                <a:spcPts val="300"/>
              </a:spcBef>
              <a:defRPr sz="2800">
                <a:effectLst>
                  <a:outerShdw blurRad="38100" dist="38100" dir="2700000" algn="tl">
                    <a:srgbClr val="000000">
                      <a:alpha val="43137"/>
                    </a:srgbClr>
                  </a:outerShdw>
                </a:effectLst>
              </a:defRPr>
            </a:lvl1pPr>
            <a:lvl2pPr marL="649224" indent="-319088">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bwMode="auto">
          <a:xfrm>
            <a:off x="4648200" y="1595440"/>
            <a:ext cx="4114800" cy="4795837"/>
          </a:xfrm>
        </p:spPr>
        <p:txBody>
          <a:bodyPr/>
          <a:lstStyle>
            <a:lvl1pPr>
              <a:spcBef>
                <a:spcPts val="300"/>
              </a:spcBef>
              <a:defRPr sz="2800">
                <a:effectLst>
                  <a:outerShdw blurRad="38100" dist="38100" dir="2700000" algn="tl">
                    <a:srgbClr val="000000">
                      <a:alpha val="43137"/>
                    </a:srgbClr>
                  </a:outerShdw>
                </a:effectLst>
              </a:defRPr>
            </a:lvl1pPr>
            <a:lvl2pPr marL="649224">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383534" y="1598142"/>
            <a:ext cx="8374063" cy="4808537"/>
          </a:xfrm>
          <a:prstGeom prst="rect">
            <a:avLst/>
          </a:prstGeom>
          <a:noFill/>
          <a:ln w="12700">
            <a:noFill/>
            <a:miter lim="800000"/>
            <a:headEnd/>
            <a:tailEnd/>
          </a:ln>
          <a:effectLst/>
        </p:spPr>
        <p:txBody>
          <a:bodyPr lIns="90488" tIns="44450" rIns="90488" bIns="44450"/>
          <a:lstStyle/>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name:	SSgt Thomas “Blue” Blauvelt</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address:	USAF Weapons School</a:t>
            </a:r>
            <a:br>
              <a:rPr lang="en-US" sz="2800" dirty="0">
                <a:solidFill>
                  <a:schemeClr val="tx1"/>
                </a:solidFill>
                <a:effectLst>
                  <a:outerShdw blurRad="38100" dist="38100" dir="2700000" algn="tl">
                    <a:srgbClr val="000000">
                      <a:alpha val="43137"/>
                    </a:srgbClr>
                  </a:outerShdw>
                </a:effectLst>
              </a:rPr>
            </a:br>
            <a:r>
              <a:rPr lang="en-US" sz="2800" dirty="0">
                <a:solidFill>
                  <a:schemeClr val="tx1"/>
                </a:solidFill>
                <a:effectLst>
                  <a:outerShdw blurRad="38100" dist="38100" dir="2700000" algn="tl">
                    <a:srgbClr val="000000">
                      <a:alpha val="43137"/>
                    </a:srgbClr>
                  </a:outerShdw>
                </a:effectLst>
              </a:rPr>
              <a:t>	4269 Tyndall Avenue</a:t>
            </a:r>
            <a:br>
              <a:rPr lang="en-US" sz="2800" dirty="0">
                <a:solidFill>
                  <a:schemeClr val="tx1"/>
                </a:solidFill>
                <a:effectLst>
                  <a:outerShdw blurRad="38100" dist="38100" dir="2700000" algn="tl">
                    <a:srgbClr val="000000">
                      <a:alpha val="43137"/>
                    </a:srgbClr>
                  </a:outerShdw>
                </a:effectLst>
              </a:rPr>
            </a:br>
            <a:r>
              <a:rPr lang="en-US" sz="2800" dirty="0">
                <a:solidFill>
                  <a:schemeClr val="tx1"/>
                </a:solidFill>
                <a:effectLst>
                  <a:outerShdw blurRad="38100" dist="38100" dir="2700000" algn="tl">
                    <a:srgbClr val="000000">
                      <a:alpha val="43137"/>
                    </a:srgbClr>
                  </a:outerShdw>
                </a:effectLst>
              </a:rPr>
              <a:t>	Nellis AFB NV 89191-6062</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phone:	(702) 679-0335</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e-mail:	thomas.blauvelt@us.af.mil</a:t>
            </a:r>
          </a:p>
        </p:txBody>
      </p:sp>
      <p:sp>
        <p:nvSpPr>
          <p:cNvPr id="4" name="Rectangle 3"/>
          <p:cNvSpPr>
            <a:spLocks noGrp="1" noChangeArrowheads="1"/>
          </p:cNvSpPr>
          <p:nvPr userDrawn="1"/>
        </p:nvSpPr>
        <p:spPr bwMode="auto">
          <a:xfrm>
            <a:off x="1562101" y="186726"/>
            <a:ext cx="6019800"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lvl1pPr algn="ctr" rtl="0" eaLnBrk="1" fontAlgn="base" hangingPunct="1">
              <a:lnSpc>
                <a:spcPct val="1000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a:lstStyle>
          <a:p>
            <a:pPr>
              <a:lnSpc>
                <a:spcPts val="4000"/>
              </a:lnSpc>
            </a:pPr>
            <a:r>
              <a:rPr lang="en-US" dirty="0"/>
              <a:t>Questions?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amma/>
                <a:shade val="46275"/>
                <a:invGamma/>
              </a:srgbClr>
            </a:gs>
            <a:gs pos="50000">
              <a:srgbClr val="3333FF"/>
            </a:gs>
            <a:gs pos="100000">
              <a:srgbClr val="3333FF">
                <a:gamma/>
                <a:shade val="46275"/>
                <a:invGamma/>
              </a:srgbClr>
            </a:gs>
          </a:gsLst>
          <a:lin ang="5400000" scaled="1"/>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1597027" y="1263933"/>
            <a:ext cx="7394575"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3298" name="Rectangle 2"/>
          <p:cNvSpPr>
            <a:spLocks noGrp="1" noChangeArrowheads="1"/>
          </p:cNvSpPr>
          <p:nvPr>
            <p:ph type="body" idx="1"/>
          </p:nvPr>
        </p:nvSpPr>
        <p:spPr bwMode="black">
          <a:xfrm>
            <a:off x="381000" y="1595440"/>
            <a:ext cx="8382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a:t>
            </a:r>
          </a:p>
          <a:p>
            <a:pPr marL="649224" lvl="1"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Second level</a:t>
            </a:r>
          </a:p>
          <a:p>
            <a:pPr marL="978408" lvl="2"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Third level</a:t>
            </a:r>
          </a:p>
          <a:p>
            <a:pPr marL="1316736" lvl="3"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Fourth level</a:t>
            </a:r>
          </a:p>
          <a:p>
            <a:pPr marL="1645920" lvl="4"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Fifth level</a:t>
            </a:r>
          </a:p>
        </p:txBody>
      </p:sp>
      <p:sp>
        <p:nvSpPr>
          <p:cNvPr id="183300" name="Rectangle 4"/>
          <p:cNvSpPr>
            <a:spLocks noChangeArrowheads="1"/>
          </p:cNvSpPr>
          <p:nvPr/>
        </p:nvSpPr>
        <p:spPr bwMode="auto">
          <a:xfrm>
            <a:off x="0" y="2"/>
            <a:ext cx="9144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3301" name="Rectangle 5"/>
          <p:cNvSpPr>
            <a:spLocks noChangeArrowheads="1"/>
          </p:cNvSpPr>
          <p:nvPr/>
        </p:nvSpPr>
        <p:spPr bwMode="auto">
          <a:xfrm>
            <a:off x="0" y="6494465"/>
            <a:ext cx="9144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3302" name="Rectangle 6"/>
          <p:cNvSpPr>
            <a:spLocks noGrp="1" noChangeArrowheads="1"/>
          </p:cNvSpPr>
          <p:nvPr>
            <p:ph type="title"/>
          </p:nvPr>
        </p:nvSpPr>
        <p:spPr bwMode="black">
          <a:xfrm>
            <a:off x="1597820" y="200025"/>
            <a:ext cx="5934456"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grpSp>
        <p:nvGrpSpPr>
          <p:cNvPr id="183303" name="Group 7"/>
          <p:cNvGrpSpPr>
            <a:grpSpLocks/>
          </p:cNvGrpSpPr>
          <p:nvPr/>
        </p:nvGrpSpPr>
        <p:grpSpPr bwMode="auto">
          <a:xfrm>
            <a:off x="149225" y="112715"/>
            <a:ext cx="1447800" cy="1393825"/>
            <a:chOff x="94" y="71"/>
            <a:chExt cx="912" cy="878"/>
          </a:xfrm>
        </p:grpSpPr>
        <p:pic>
          <p:nvPicPr>
            <p:cNvPr id="183304" name="Picture 8" descr="template_ws_patch"/>
            <p:cNvPicPr>
              <a:picLocks noChangeAspect="1" noChangeArrowheads="1"/>
            </p:cNvPicPr>
            <p:nvPr userDrawn="1"/>
          </p:nvPicPr>
          <p:blipFill>
            <a:blip r:embed="rId8" cstate="print"/>
            <a:srcRect/>
            <a:stretch>
              <a:fillRect/>
            </a:stretch>
          </p:blipFill>
          <p:spPr bwMode="auto">
            <a:xfrm>
              <a:off x="242" y="71"/>
              <a:ext cx="617" cy="748"/>
            </a:xfrm>
            <a:prstGeom prst="rect">
              <a:avLst/>
            </a:prstGeom>
            <a:noFill/>
            <a:ln w="9525">
              <a:noFill/>
              <a:miter lim="800000"/>
              <a:headEnd/>
              <a:tailEnd/>
            </a:ln>
          </p:spPr>
        </p:pic>
        <p:sp>
          <p:nvSpPr>
            <p:cNvPr id="183305" name="AutoShape 9" descr="Large checker board"/>
            <p:cNvSpPr>
              <a:spLocks noChangeArrowheads="1"/>
            </p:cNvSpPr>
            <p:nvPr userDrawn="1"/>
          </p:nvSpPr>
          <p:spPr bwMode="auto">
            <a:xfrm flipH="1" flipV="1">
              <a:off x="94" y="709"/>
              <a:ext cx="912" cy="240"/>
            </a:xfrm>
            <a:prstGeom prst="ellipseRibbon2">
              <a:avLst>
                <a:gd name="adj1" fmla="val 50000"/>
                <a:gd name="adj2" fmla="val 56019"/>
                <a:gd name="adj3" fmla="val 25000"/>
              </a:avLst>
            </a:prstGeom>
            <a:pattFill prst="lgCheck">
              <a:fgClr>
                <a:schemeClr val="tx2"/>
              </a:fgClr>
              <a:bgClr>
                <a:schemeClr val="bg2"/>
              </a:bgClr>
            </a:pattFill>
            <a:ln w="12700">
              <a:solidFill>
                <a:schemeClr val="bg2"/>
              </a:solidFill>
              <a:round/>
              <a:headEnd/>
              <a:tailEnd/>
            </a:ln>
            <a:effectLst/>
          </p:spPr>
          <p:txBody>
            <a:bodyPr wrap="none" anchor="ctr"/>
            <a:lstStyle/>
            <a:p>
              <a:endParaRPr lang="en-US" dirty="0">
                <a:effectLst>
                  <a:outerShdw blurRad="38100" dist="38100" dir="2700000" algn="tl">
                    <a:srgbClr val="000000">
                      <a:alpha val="43137"/>
                    </a:srgbClr>
                  </a:outerShdw>
                </a:effectLst>
              </a:endParaRPr>
            </a:p>
          </p:txBody>
        </p:sp>
      </p:grpSp>
      <p:sp>
        <p:nvSpPr>
          <p:cNvPr id="183306" name="Rectangle 10"/>
          <p:cNvSpPr>
            <a:spLocks noChangeArrowheads="1"/>
          </p:cNvSpPr>
          <p:nvPr/>
        </p:nvSpPr>
        <p:spPr bwMode="black">
          <a:xfrm>
            <a:off x="85380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a:t>
            </a:fld>
            <a:endParaRPr lang="en-US" sz="1800" dirty="0">
              <a:solidFill>
                <a:srgbClr val="00DFCA"/>
              </a:solidFill>
              <a:effectLst>
                <a:outerShdw blurRad="38100" dist="38100" dir="2700000" algn="tl">
                  <a:srgbClr val="000000">
                    <a:alpha val="43137"/>
                  </a:srgbClr>
                </a:outerShdw>
              </a:effectLst>
            </a:endParaRP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1" r:id="rId3"/>
    <p:sldLayoutId id="2147483663" r:id="rId4"/>
    <p:sldLayoutId id="2147483664" r:id="rId5"/>
    <p:sldLayoutId id="2147483673" r:id="rId6"/>
  </p:sldLayoutIdLst>
  <p:txStyles>
    <p:titleStyle>
      <a:lvl1pPr algn="ctr" rtl="0" eaLnBrk="1" fontAlgn="base" hangingPunct="1">
        <a:lnSpc>
          <a:spcPts val="37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p:titleStyle>
    <p:body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53035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71323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3pPr>
      <a:lvl4pPr marL="886968"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4pPr>
      <a:lvl5pPr marL="1033272"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Instructor prefers key sections of notes to be in bold</a:t>
            </a:r>
          </a:p>
          <a:p>
            <a:r>
              <a:rPr lang="en-US" dirty="0"/>
              <a:t>Do not print the following hidden slides in SSG: 0, 13, 14, 16, 18, 20, 22-27, 37, 46, 58-60, 64, 77, 86-90, 95, 96 and 105-110</a:t>
            </a:r>
          </a:p>
          <a:p>
            <a:r>
              <a:rPr lang="en-US" dirty="0"/>
              <a:t>Print the following slides full-size and in </a:t>
            </a:r>
            <a:r>
              <a:rPr lang="en-US" dirty="0">
                <a:solidFill>
                  <a:schemeClr val="accent1"/>
                </a:solidFill>
              </a:rPr>
              <a:t>c</a:t>
            </a:r>
            <a:r>
              <a:rPr lang="en-US" dirty="0">
                <a:solidFill>
                  <a:schemeClr val="accent2"/>
                </a:solidFill>
              </a:rPr>
              <a:t>o</a:t>
            </a:r>
            <a:r>
              <a:rPr lang="en-US" dirty="0">
                <a:solidFill>
                  <a:srgbClr val="C00000"/>
                </a:solidFill>
              </a:rPr>
              <a:t>l</a:t>
            </a:r>
            <a:r>
              <a:rPr lang="en-US" dirty="0">
                <a:solidFill>
                  <a:schemeClr val="tx2"/>
                </a:solidFill>
              </a:rPr>
              <a:t>o</a:t>
            </a:r>
            <a:r>
              <a:rPr lang="en-US" dirty="0">
                <a:solidFill>
                  <a:srgbClr val="00B0F0"/>
                </a:solidFill>
              </a:rPr>
              <a:t>r</a:t>
            </a:r>
            <a:r>
              <a:rPr lang="en-US" dirty="0"/>
              <a:t> in the back of the SSG: 12, 15, 17, 19, 21, 44, 68, 74, 76, 79, 80, 82, 83, 84 and 85</a:t>
            </a:r>
          </a:p>
          <a:p>
            <a:endParaRPr lang="en-US" dirty="0"/>
          </a:p>
        </p:txBody>
      </p:sp>
      <p:sp>
        <p:nvSpPr>
          <p:cNvPr id="3" name="Title 2"/>
          <p:cNvSpPr>
            <a:spLocks noGrp="1"/>
          </p:cNvSpPr>
          <p:nvPr>
            <p:ph type="title"/>
          </p:nvPr>
        </p:nvSpPr>
        <p:spPr/>
        <p:txBody>
          <a:bodyPr/>
          <a:lstStyle/>
          <a:p>
            <a:r>
              <a:rPr lang="en-US" dirty="0"/>
              <a:t>Print Instructions</a:t>
            </a:r>
          </a:p>
        </p:txBody>
      </p:sp>
    </p:spTree>
    <p:extLst>
      <p:ext uri="{BB962C8B-B14F-4D97-AF65-F5344CB8AC3E}">
        <p14:creationId xmlns:p14="http://schemas.microsoft.com/office/powerpoint/2010/main" val="3381313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36D28E-94B7-60E0-D0CA-F657A5AC6048}"/>
              </a:ext>
            </a:extLst>
          </p:cNvPr>
          <p:cNvSpPr>
            <a:spLocks noGrp="1"/>
          </p:cNvSpPr>
          <p:nvPr>
            <p:ph idx="1"/>
          </p:nvPr>
        </p:nvSpPr>
        <p:spPr/>
        <p:txBody>
          <a:bodyPr/>
          <a:lstStyle/>
          <a:p>
            <a:r>
              <a:rPr lang="en-US" dirty="0">
                <a:solidFill>
                  <a:schemeClr val="tx2"/>
                </a:solidFill>
              </a:rPr>
              <a:t>True Positive – Identified security related event</a:t>
            </a:r>
          </a:p>
          <a:p>
            <a:r>
              <a:rPr lang="en-US" dirty="0">
                <a:solidFill>
                  <a:schemeClr val="tx2"/>
                </a:solidFill>
              </a:rPr>
              <a:t>True Negative – Un-identified non-security related event</a:t>
            </a:r>
          </a:p>
          <a:p>
            <a:r>
              <a:rPr lang="en-US" dirty="0">
                <a:solidFill>
                  <a:schemeClr val="tx2"/>
                </a:solidFill>
              </a:rPr>
              <a:t>False Positive – Identified non-security related event</a:t>
            </a:r>
          </a:p>
          <a:p>
            <a:r>
              <a:rPr lang="en-US" dirty="0">
                <a:solidFill>
                  <a:schemeClr val="tx2"/>
                </a:solidFill>
              </a:rPr>
              <a:t>False Negative – Un-identified security related event</a:t>
            </a:r>
          </a:p>
          <a:p>
            <a:r>
              <a:rPr lang="en-US" dirty="0"/>
              <a:t>Guilty vs. Not Guilty</a:t>
            </a:r>
          </a:p>
          <a:p>
            <a:r>
              <a:rPr lang="en-US" dirty="0"/>
              <a:t>FP ∝ 1/FN</a:t>
            </a:r>
          </a:p>
          <a:p>
            <a:endParaRPr lang="en-US" dirty="0"/>
          </a:p>
        </p:txBody>
      </p:sp>
      <p:sp>
        <p:nvSpPr>
          <p:cNvPr id="3" name="Title 2">
            <a:extLst>
              <a:ext uri="{FF2B5EF4-FFF2-40B4-BE49-F238E27FC236}">
                <a16:creationId xmlns:a16="http://schemas.microsoft.com/office/drawing/2014/main" id="{BD6E398B-A66E-A5E9-873A-C885C5FBADAE}"/>
              </a:ext>
            </a:extLst>
          </p:cNvPr>
          <p:cNvSpPr>
            <a:spLocks noGrp="1"/>
          </p:cNvSpPr>
          <p:nvPr>
            <p:ph type="title"/>
          </p:nvPr>
        </p:nvSpPr>
        <p:spPr/>
        <p:txBody>
          <a:bodyPr/>
          <a:lstStyle/>
          <a:p>
            <a:r>
              <a:rPr lang="en-US" dirty="0"/>
              <a:t>TP/TN/FP/FN</a:t>
            </a:r>
          </a:p>
        </p:txBody>
      </p:sp>
    </p:spTree>
    <p:extLst>
      <p:ext uri="{BB962C8B-B14F-4D97-AF65-F5344CB8AC3E}">
        <p14:creationId xmlns:p14="http://schemas.microsoft.com/office/powerpoint/2010/main" val="188740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C3B0A4-E70A-BBA0-25DD-C61FC9E13A55}"/>
              </a:ext>
            </a:extLst>
          </p:cNvPr>
          <p:cNvSpPr>
            <a:spLocks noGrp="1"/>
          </p:cNvSpPr>
          <p:nvPr>
            <p:ph idx="1"/>
          </p:nvPr>
        </p:nvSpPr>
        <p:spPr>
          <a:xfrm>
            <a:off x="381000" y="1595440"/>
            <a:ext cx="2445327" cy="4795837"/>
          </a:xfrm>
        </p:spPr>
        <p:txBody>
          <a:bodyPr/>
          <a:lstStyle/>
          <a:p>
            <a:r>
              <a:rPr lang="en-US" dirty="0"/>
              <a:t>Host</a:t>
            </a:r>
          </a:p>
          <a:p>
            <a:pPr lvl="1"/>
            <a:r>
              <a:rPr lang="en-US" dirty="0"/>
              <a:t>EDR</a:t>
            </a:r>
          </a:p>
          <a:p>
            <a:pPr lvl="1"/>
            <a:r>
              <a:rPr lang="en-US" dirty="0"/>
              <a:t>HIDS</a:t>
            </a:r>
          </a:p>
          <a:p>
            <a:pPr lvl="1"/>
            <a:r>
              <a:rPr lang="en-US" dirty="0"/>
              <a:t>SIEM</a:t>
            </a:r>
          </a:p>
          <a:p>
            <a:pPr lvl="1"/>
            <a:r>
              <a:rPr lang="en-US" dirty="0"/>
              <a:t>Vuln Scanner</a:t>
            </a:r>
          </a:p>
          <a:p>
            <a:pPr lvl="1"/>
            <a:r>
              <a:rPr lang="en-US" dirty="0"/>
              <a:t>Firewalls</a:t>
            </a:r>
          </a:p>
          <a:p>
            <a:pPr lvl="1"/>
            <a:r>
              <a:rPr lang="en-US" dirty="0"/>
              <a:t>Forensics</a:t>
            </a:r>
          </a:p>
          <a:p>
            <a:pPr lvl="1"/>
            <a:endParaRPr lang="en-US" dirty="0"/>
          </a:p>
        </p:txBody>
      </p:sp>
      <p:sp>
        <p:nvSpPr>
          <p:cNvPr id="3" name="Title 2">
            <a:extLst>
              <a:ext uri="{FF2B5EF4-FFF2-40B4-BE49-F238E27FC236}">
                <a16:creationId xmlns:a16="http://schemas.microsoft.com/office/drawing/2014/main" id="{39BC3805-088D-5F57-10EB-A82816720469}"/>
              </a:ext>
            </a:extLst>
          </p:cNvPr>
          <p:cNvSpPr>
            <a:spLocks noGrp="1"/>
          </p:cNvSpPr>
          <p:nvPr>
            <p:ph type="title"/>
          </p:nvPr>
        </p:nvSpPr>
        <p:spPr/>
        <p:txBody>
          <a:bodyPr/>
          <a:lstStyle/>
          <a:p>
            <a:r>
              <a:rPr lang="en-US" dirty="0"/>
              <a:t>Tools/Sensors Categories</a:t>
            </a:r>
          </a:p>
        </p:txBody>
      </p:sp>
      <p:sp>
        <p:nvSpPr>
          <p:cNvPr id="5" name="Content Placeholder 1">
            <a:extLst>
              <a:ext uri="{FF2B5EF4-FFF2-40B4-BE49-F238E27FC236}">
                <a16:creationId xmlns:a16="http://schemas.microsoft.com/office/drawing/2014/main" id="{0D9E914E-8A46-9195-2361-0455B8B4ACF2}"/>
              </a:ext>
            </a:extLst>
          </p:cNvPr>
          <p:cNvSpPr txBox="1">
            <a:spLocks/>
          </p:cNvSpPr>
          <p:nvPr/>
        </p:nvSpPr>
        <p:spPr bwMode="auto">
          <a:xfrm>
            <a:off x="3218213" y="1595439"/>
            <a:ext cx="2445327"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kern="0" dirty="0"/>
              <a:t>Network</a:t>
            </a:r>
          </a:p>
          <a:p>
            <a:pPr lvl="1"/>
            <a:r>
              <a:rPr lang="en-US" kern="0" dirty="0"/>
              <a:t>NIDS</a:t>
            </a:r>
          </a:p>
          <a:p>
            <a:pPr lvl="1"/>
            <a:r>
              <a:rPr lang="en-US" kern="0" dirty="0"/>
              <a:t>SIEM</a:t>
            </a:r>
          </a:p>
          <a:p>
            <a:pPr lvl="1"/>
            <a:r>
              <a:rPr lang="en-US" kern="0" dirty="0"/>
              <a:t>Vuln Scanner</a:t>
            </a:r>
          </a:p>
          <a:p>
            <a:pPr lvl="1"/>
            <a:r>
              <a:rPr lang="en-US" kern="0" dirty="0"/>
              <a:t>NIPS</a:t>
            </a:r>
          </a:p>
          <a:p>
            <a:pPr lvl="1"/>
            <a:r>
              <a:rPr lang="en-US" kern="0" dirty="0"/>
              <a:t>Forensics</a:t>
            </a:r>
          </a:p>
          <a:p>
            <a:pPr lvl="1"/>
            <a:endParaRPr lang="en-US" kern="0" dirty="0"/>
          </a:p>
        </p:txBody>
      </p:sp>
      <p:sp>
        <p:nvSpPr>
          <p:cNvPr id="6" name="Content Placeholder 1">
            <a:extLst>
              <a:ext uri="{FF2B5EF4-FFF2-40B4-BE49-F238E27FC236}">
                <a16:creationId xmlns:a16="http://schemas.microsoft.com/office/drawing/2014/main" id="{F088D3FC-BC75-F7C2-2AC4-970B36C6D32E}"/>
              </a:ext>
            </a:extLst>
          </p:cNvPr>
          <p:cNvSpPr txBox="1">
            <a:spLocks/>
          </p:cNvSpPr>
          <p:nvPr/>
        </p:nvSpPr>
        <p:spPr bwMode="auto">
          <a:xfrm>
            <a:off x="6197927" y="1595438"/>
            <a:ext cx="2445327"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kern="0" dirty="0"/>
              <a:t>Memory</a:t>
            </a:r>
          </a:p>
          <a:p>
            <a:pPr lvl="1"/>
            <a:r>
              <a:rPr lang="en-US" kern="0" dirty="0"/>
              <a:t>SIEM*</a:t>
            </a:r>
          </a:p>
          <a:p>
            <a:pPr lvl="1"/>
            <a:r>
              <a:rPr lang="en-US" kern="0" dirty="0"/>
              <a:t>Forensics</a:t>
            </a:r>
          </a:p>
        </p:txBody>
      </p:sp>
      <p:sp>
        <p:nvSpPr>
          <p:cNvPr id="7" name="Content Placeholder 1">
            <a:extLst>
              <a:ext uri="{FF2B5EF4-FFF2-40B4-BE49-F238E27FC236}">
                <a16:creationId xmlns:a16="http://schemas.microsoft.com/office/drawing/2014/main" id="{DE07539C-090B-B91E-0D31-DAB36323E0A5}"/>
              </a:ext>
            </a:extLst>
          </p:cNvPr>
          <p:cNvSpPr txBox="1">
            <a:spLocks/>
          </p:cNvSpPr>
          <p:nvPr/>
        </p:nvSpPr>
        <p:spPr bwMode="auto">
          <a:xfrm>
            <a:off x="500746" y="5066702"/>
            <a:ext cx="2445327" cy="194792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kern="0" dirty="0"/>
              <a:t>APT</a:t>
            </a:r>
          </a:p>
          <a:p>
            <a:pPr lvl="1"/>
            <a:r>
              <a:rPr lang="en-US" kern="0" dirty="0"/>
              <a:t>TIPs</a:t>
            </a:r>
          </a:p>
        </p:txBody>
      </p:sp>
    </p:spTree>
    <p:extLst>
      <p:ext uri="{BB962C8B-B14F-4D97-AF65-F5344CB8AC3E}">
        <p14:creationId xmlns:p14="http://schemas.microsoft.com/office/powerpoint/2010/main" val="140090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 calcmode="lin" valueType="num">
                                      <p:cBhvr additive="base">
                                        <p:cTn id="3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 calcmode="lin" valueType="num">
                                      <p:cBhvr additive="base">
                                        <p:cTn id="3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 calcmode="lin" valueType="num">
                                      <p:cBhvr additive="base">
                                        <p:cTn id="4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 calcmode="lin" valueType="num">
                                      <p:cBhvr additive="base">
                                        <p:cTn id="5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 calcmode="lin" valueType="num">
                                      <p:cBhvr additive="base">
                                        <p:cTn id="5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anim calcmode="lin" valueType="num">
                                      <p:cBhvr additive="base">
                                        <p:cTn id="6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 calcmode="lin" valueType="num">
                                      <p:cBhvr additive="base">
                                        <p:cTn id="6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54E965-4C02-B5DC-96EF-F0D92F9DBBB1}"/>
              </a:ext>
            </a:extLst>
          </p:cNvPr>
          <p:cNvSpPr>
            <a:spLocks noGrp="1"/>
          </p:cNvSpPr>
          <p:nvPr>
            <p:ph idx="1"/>
          </p:nvPr>
        </p:nvSpPr>
        <p:spPr>
          <a:xfrm>
            <a:off x="381000" y="1660755"/>
            <a:ext cx="4191000" cy="4795837"/>
          </a:xfrm>
        </p:spPr>
        <p:txBody>
          <a:bodyPr/>
          <a:lstStyle/>
          <a:p>
            <a:r>
              <a:rPr lang="en-US" u="sng" dirty="0">
                <a:solidFill>
                  <a:schemeClr val="tx2"/>
                </a:solidFill>
              </a:rPr>
              <a:t>Goals</a:t>
            </a:r>
          </a:p>
          <a:p>
            <a:pPr lvl="1"/>
            <a:r>
              <a:rPr lang="en-US" dirty="0">
                <a:solidFill>
                  <a:schemeClr val="tx2"/>
                </a:solidFill>
              </a:rPr>
              <a:t>Reduce time engaging alerts</a:t>
            </a:r>
          </a:p>
          <a:p>
            <a:pPr lvl="1"/>
            <a:r>
              <a:rPr lang="en-US" dirty="0">
                <a:solidFill>
                  <a:schemeClr val="tx2"/>
                </a:solidFill>
              </a:rPr>
              <a:t>Improve consistency across data sources</a:t>
            </a:r>
          </a:p>
          <a:p>
            <a:pPr lvl="1"/>
            <a:r>
              <a:rPr lang="en-US" dirty="0">
                <a:solidFill>
                  <a:schemeClr val="tx2"/>
                </a:solidFill>
              </a:rPr>
              <a:t>Enhance automation workflows</a:t>
            </a:r>
          </a:p>
          <a:p>
            <a:pPr lvl="1"/>
            <a:endParaRPr lang="en-US" dirty="0"/>
          </a:p>
        </p:txBody>
      </p:sp>
      <p:sp>
        <p:nvSpPr>
          <p:cNvPr id="3" name="Title 2">
            <a:extLst>
              <a:ext uri="{FF2B5EF4-FFF2-40B4-BE49-F238E27FC236}">
                <a16:creationId xmlns:a16="http://schemas.microsoft.com/office/drawing/2014/main" id="{F3A564D0-85A4-EF72-B857-3904CC406978}"/>
              </a:ext>
            </a:extLst>
          </p:cNvPr>
          <p:cNvSpPr>
            <a:spLocks noGrp="1"/>
          </p:cNvSpPr>
          <p:nvPr>
            <p:ph type="title"/>
          </p:nvPr>
        </p:nvSpPr>
        <p:spPr/>
        <p:txBody>
          <a:bodyPr/>
          <a:lstStyle/>
          <a:p>
            <a:r>
              <a:rPr lang="en-US" dirty="0"/>
              <a:t>Data Quality in Collection</a:t>
            </a:r>
          </a:p>
        </p:txBody>
      </p:sp>
      <p:sp>
        <p:nvSpPr>
          <p:cNvPr id="5" name="Content Placeholder 1">
            <a:extLst>
              <a:ext uri="{FF2B5EF4-FFF2-40B4-BE49-F238E27FC236}">
                <a16:creationId xmlns:a16="http://schemas.microsoft.com/office/drawing/2014/main" id="{0ED17D19-5F42-876E-06D1-CBB4252DDF2C}"/>
              </a:ext>
            </a:extLst>
          </p:cNvPr>
          <p:cNvSpPr txBox="1">
            <a:spLocks/>
          </p:cNvSpPr>
          <p:nvPr/>
        </p:nvSpPr>
        <p:spPr bwMode="auto">
          <a:xfrm>
            <a:off x="4572000" y="1595440"/>
            <a:ext cx="4191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u="sng" kern="0" dirty="0">
                <a:solidFill>
                  <a:schemeClr val="tx2"/>
                </a:solidFill>
              </a:rPr>
              <a:t>Categories</a:t>
            </a:r>
          </a:p>
          <a:p>
            <a:pPr lvl="1"/>
            <a:r>
              <a:rPr lang="en-US" kern="0" dirty="0"/>
              <a:t>Accuracy</a:t>
            </a:r>
          </a:p>
          <a:p>
            <a:pPr lvl="1"/>
            <a:r>
              <a:rPr lang="en-US" kern="0" dirty="0">
                <a:solidFill>
                  <a:schemeClr val="tx2"/>
                </a:solidFill>
              </a:rPr>
              <a:t>Completeness</a:t>
            </a:r>
          </a:p>
          <a:p>
            <a:pPr lvl="1"/>
            <a:r>
              <a:rPr lang="en-US" kern="0" dirty="0">
                <a:solidFill>
                  <a:schemeClr val="tx2"/>
                </a:solidFill>
              </a:rPr>
              <a:t>Consistency</a:t>
            </a:r>
          </a:p>
          <a:p>
            <a:pPr lvl="1"/>
            <a:r>
              <a:rPr lang="en-US" kern="0" dirty="0">
                <a:solidFill>
                  <a:schemeClr val="tx2"/>
                </a:solidFill>
              </a:rPr>
              <a:t>Timeliness</a:t>
            </a:r>
          </a:p>
          <a:p>
            <a:pPr lvl="1"/>
            <a:r>
              <a:rPr lang="en-US" kern="0" dirty="0"/>
              <a:t>Uniqueness</a:t>
            </a:r>
          </a:p>
          <a:p>
            <a:pPr lvl="1"/>
            <a:r>
              <a:rPr lang="en-US" kern="0" dirty="0"/>
              <a:t>Validity</a:t>
            </a:r>
          </a:p>
        </p:txBody>
      </p:sp>
    </p:spTree>
    <p:extLst>
      <p:ext uri="{BB962C8B-B14F-4D97-AF65-F5344CB8AC3E}">
        <p14:creationId xmlns:p14="http://schemas.microsoft.com/office/powerpoint/2010/main" val="347017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C2FACC-48F9-DC62-2D90-A702F7EA176A}"/>
              </a:ext>
            </a:extLst>
          </p:cNvPr>
          <p:cNvSpPr>
            <a:spLocks noGrp="1"/>
          </p:cNvSpPr>
          <p:nvPr>
            <p:ph idx="1"/>
          </p:nvPr>
        </p:nvSpPr>
        <p:spPr/>
        <p:txBody>
          <a:bodyPr/>
          <a:lstStyle/>
          <a:p>
            <a:r>
              <a:rPr lang="en-US" dirty="0"/>
              <a:t>Collection strategy is tied to collecting relevant data to detect and respond to threats</a:t>
            </a:r>
          </a:p>
          <a:p>
            <a:r>
              <a:rPr lang="en-US" dirty="0">
                <a:solidFill>
                  <a:schemeClr val="tx2"/>
                </a:solidFill>
              </a:rPr>
              <a:t>The tools and sensors used shape the strategy</a:t>
            </a:r>
          </a:p>
          <a:p>
            <a:r>
              <a:rPr lang="en-US" dirty="0">
                <a:solidFill>
                  <a:schemeClr val="tx2"/>
                </a:solidFill>
              </a:rPr>
              <a:t>The threats and vulnerable assets focus the strategy</a:t>
            </a:r>
          </a:p>
          <a:p>
            <a:r>
              <a:rPr lang="en-US" dirty="0">
                <a:solidFill>
                  <a:schemeClr val="tx2"/>
                </a:solidFill>
              </a:rPr>
              <a:t>Leveraging coverage and “analyst units” are key to developing a strategy</a:t>
            </a:r>
          </a:p>
          <a:p>
            <a:endParaRPr lang="en-US" dirty="0"/>
          </a:p>
        </p:txBody>
      </p:sp>
      <p:sp>
        <p:nvSpPr>
          <p:cNvPr id="3" name="Title 2">
            <a:extLst>
              <a:ext uri="{FF2B5EF4-FFF2-40B4-BE49-F238E27FC236}">
                <a16:creationId xmlns:a16="http://schemas.microsoft.com/office/drawing/2014/main" id="{C498E65F-22F5-01BD-C141-B3B28435D89A}"/>
              </a:ext>
            </a:extLst>
          </p:cNvPr>
          <p:cNvSpPr>
            <a:spLocks noGrp="1"/>
          </p:cNvSpPr>
          <p:nvPr>
            <p:ph type="title"/>
          </p:nvPr>
        </p:nvSpPr>
        <p:spPr/>
        <p:txBody>
          <a:bodyPr/>
          <a:lstStyle/>
          <a:p>
            <a:r>
              <a:rPr lang="en-US" dirty="0"/>
              <a:t>Collection Strategy</a:t>
            </a:r>
          </a:p>
        </p:txBody>
      </p:sp>
    </p:spTree>
    <p:extLst>
      <p:ext uri="{BB962C8B-B14F-4D97-AF65-F5344CB8AC3E}">
        <p14:creationId xmlns:p14="http://schemas.microsoft.com/office/powerpoint/2010/main" val="68845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3BDF9-2111-1530-08C7-03EF60F4D4C8}"/>
              </a:ext>
            </a:extLst>
          </p:cNvPr>
          <p:cNvSpPr>
            <a:spLocks noGrp="1"/>
          </p:cNvSpPr>
          <p:nvPr>
            <p:ph idx="1"/>
          </p:nvPr>
        </p:nvSpPr>
        <p:spPr/>
        <p:txBody>
          <a:bodyPr/>
          <a:lstStyle/>
          <a:p>
            <a:r>
              <a:rPr lang="en-US" dirty="0"/>
              <a:t>Credential Access via Kerberoasting</a:t>
            </a:r>
          </a:p>
          <a:p>
            <a:pPr lvl="1"/>
            <a:r>
              <a:rPr lang="en-US" dirty="0"/>
              <a:t>Requires </a:t>
            </a:r>
            <a:r>
              <a:rPr lang="en-US" dirty="0">
                <a:solidFill>
                  <a:schemeClr val="accent2"/>
                </a:solidFill>
              </a:rPr>
              <a:t>TGT</a:t>
            </a:r>
          </a:p>
          <a:p>
            <a:pPr lvl="1"/>
            <a:r>
              <a:rPr lang="en-US" dirty="0"/>
              <a:t>Sends </a:t>
            </a:r>
            <a:r>
              <a:rPr lang="en-US" dirty="0">
                <a:solidFill>
                  <a:schemeClr val="accent2"/>
                </a:solidFill>
              </a:rPr>
              <a:t>TGS-REQ</a:t>
            </a:r>
            <a:r>
              <a:rPr lang="en-US" dirty="0"/>
              <a:t> for an </a:t>
            </a:r>
            <a:r>
              <a:rPr lang="en-US" dirty="0">
                <a:solidFill>
                  <a:schemeClr val="accent2"/>
                </a:solidFill>
              </a:rPr>
              <a:t>account with an SPN </a:t>
            </a:r>
            <a:r>
              <a:rPr lang="en-US" dirty="0"/>
              <a:t>with a Kerberos </a:t>
            </a:r>
            <a:r>
              <a:rPr lang="en-US" dirty="0">
                <a:solidFill>
                  <a:schemeClr val="accent2"/>
                </a:solidFill>
              </a:rPr>
              <a:t>encryption type</a:t>
            </a:r>
          </a:p>
          <a:p>
            <a:pPr lvl="1"/>
            <a:r>
              <a:rPr lang="en-US" dirty="0">
                <a:solidFill>
                  <a:schemeClr val="accent2"/>
                </a:solidFill>
              </a:rPr>
              <a:t>DC creates a service ticket </a:t>
            </a:r>
            <a:r>
              <a:rPr lang="en-US" dirty="0"/>
              <a:t>with the hash of the account requested</a:t>
            </a:r>
          </a:p>
          <a:p>
            <a:pPr lvl="1"/>
            <a:r>
              <a:rPr lang="en-US" dirty="0"/>
              <a:t>Attacker extracts encrypted service ticket from the </a:t>
            </a:r>
            <a:r>
              <a:rPr lang="en-US" dirty="0">
                <a:solidFill>
                  <a:schemeClr val="accent2"/>
                </a:solidFill>
              </a:rPr>
              <a:t>TGS-REP</a:t>
            </a:r>
            <a:r>
              <a:rPr lang="en-US" dirty="0"/>
              <a:t> and cracks password offline</a:t>
            </a:r>
          </a:p>
        </p:txBody>
      </p:sp>
      <p:sp>
        <p:nvSpPr>
          <p:cNvPr id="3" name="Title 2">
            <a:extLst>
              <a:ext uri="{FF2B5EF4-FFF2-40B4-BE49-F238E27FC236}">
                <a16:creationId xmlns:a16="http://schemas.microsoft.com/office/drawing/2014/main" id="{0C068F08-7B3F-CA40-4D7F-CEA31BEC666F}"/>
              </a:ext>
            </a:extLst>
          </p:cNvPr>
          <p:cNvSpPr>
            <a:spLocks noGrp="1"/>
          </p:cNvSpPr>
          <p:nvPr>
            <p:ph type="title"/>
          </p:nvPr>
        </p:nvSpPr>
        <p:spPr/>
        <p:txBody>
          <a:bodyPr/>
          <a:lstStyle/>
          <a:p>
            <a:r>
              <a:rPr lang="en-US" dirty="0"/>
              <a:t>Building a Detection</a:t>
            </a:r>
          </a:p>
        </p:txBody>
      </p:sp>
    </p:spTree>
    <p:extLst>
      <p:ext uri="{BB962C8B-B14F-4D97-AF65-F5344CB8AC3E}">
        <p14:creationId xmlns:p14="http://schemas.microsoft.com/office/powerpoint/2010/main" val="2287192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03945F-14D5-97F0-993D-C850E9D34867}"/>
              </a:ext>
            </a:extLst>
          </p:cNvPr>
          <p:cNvSpPr>
            <a:spLocks noGrp="1"/>
          </p:cNvSpPr>
          <p:nvPr>
            <p:ph idx="1"/>
          </p:nvPr>
        </p:nvSpPr>
        <p:spPr/>
        <p:txBody>
          <a:bodyPr/>
          <a:lstStyle/>
          <a:p>
            <a:r>
              <a:rPr lang="en-US" dirty="0"/>
              <a:t>Collect</a:t>
            </a:r>
          </a:p>
          <a:p>
            <a:pPr lvl="1"/>
            <a:r>
              <a:rPr lang="en-US" dirty="0"/>
              <a:t>TGS-REQ requests (Kerberos Service Ticket requests)</a:t>
            </a:r>
          </a:p>
          <a:p>
            <a:pPr lvl="2"/>
            <a:r>
              <a:rPr lang="en-US" dirty="0"/>
              <a:t>Windows Event ID 4769</a:t>
            </a:r>
          </a:p>
          <a:p>
            <a:pPr lvl="1"/>
            <a:r>
              <a:rPr lang="en-US" dirty="0"/>
              <a:t>All “service”/administrative level accounts with SPN assigned</a:t>
            </a:r>
          </a:p>
          <a:p>
            <a:pPr lvl="2"/>
            <a:r>
              <a:rPr lang="en-US" dirty="0"/>
              <a:t>PowerShell, WMIC, LDAP, etc.</a:t>
            </a:r>
          </a:p>
          <a:p>
            <a:pPr lvl="1"/>
            <a:r>
              <a:rPr lang="en-US" dirty="0"/>
              <a:t>DC creates a service ticket and replies with TGS-REP</a:t>
            </a:r>
          </a:p>
          <a:p>
            <a:pPr lvl="2"/>
            <a:r>
              <a:rPr lang="en-US" dirty="0"/>
              <a:t>Network data</a:t>
            </a:r>
          </a:p>
          <a:p>
            <a:pPr lvl="1"/>
            <a:endParaRPr lang="en-US" dirty="0"/>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382A92E9-B19A-C752-6A95-35D78A5EE944}"/>
              </a:ext>
            </a:extLst>
          </p:cNvPr>
          <p:cNvSpPr>
            <a:spLocks noGrp="1"/>
          </p:cNvSpPr>
          <p:nvPr>
            <p:ph type="title"/>
          </p:nvPr>
        </p:nvSpPr>
        <p:spPr/>
        <p:txBody>
          <a:bodyPr/>
          <a:lstStyle/>
          <a:p>
            <a:r>
              <a:rPr lang="en-US" dirty="0"/>
              <a:t>Building a Detection</a:t>
            </a:r>
          </a:p>
        </p:txBody>
      </p:sp>
    </p:spTree>
    <p:extLst>
      <p:ext uri="{BB962C8B-B14F-4D97-AF65-F5344CB8AC3E}">
        <p14:creationId xmlns:p14="http://schemas.microsoft.com/office/powerpoint/2010/main" val="35563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37ADFA-85CA-45B3-9088-5B3F52F6D296}"/>
              </a:ext>
            </a:extLst>
          </p:cNvPr>
          <p:cNvSpPr>
            <a:spLocks noGrp="1"/>
          </p:cNvSpPr>
          <p:nvPr>
            <p:ph type="title"/>
          </p:nvPr>
        </p:nvSpPr>
        <p:spPr/>
        <p:txBody>
          <a:bodyPr/>
          <a:lstStyle/>
          <a:p>
            <a:r>
              <a:rPr lang="en-US" dirty="0"/>
              <a:t>Building a Detection</a:t>
            </a:r>
          </a:p>
        </p:txBody>
      </p:sp>
      <p:pic>
        <p:nvPicPr>
          <p:cNvPr id="1026" name="Picture 2" descr="Exploitable Image | First Day on the Internet Kid | Know Your Meme">
            <a:extLst>
              <a:ext uri="{FF2B5EF4-FFF2-40B4-BE49-F238E27FC236}">
                <a16:creationId xmlns:a16="http://schemas.microsoft.com/office/drawing/2014/main" id="{37674220-911A-6B50-B450-05905D6D2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6088" y="1570038"/>
            <a:ext cx="3197224" cy="479583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id="{38137708-0EFB-38AF-C603-BC649B0CCCE2}"/>
              </a:ext>
            </a:extLst>
          </p:cNvPr>
          <p:cNvSpPr txBox="1">
            <a:spLocks/>
          </p:cNvSpPr>
          <p:nvPr/>
        </p:nvSpPr>
        <p:spPr bwMode="auto">
          <a:xfrm>
            <a:off x="381000" y="1595440"/>
            <a:ext cx="8382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kern="0" dirty="0"/>
              <a:t>Created a hypothesis to identify</a:t>
            </a:r>
            <a:br>
              <a:rPr lang="en-US" kern="0" dirty="0"/>
            </a:br>
            <a:r>
              <a:rPr lang="en-US" kern="0" dirty="0"/>
              <a:t>malicious activity</a:t>
            </a:r>
          </a:p>
          <a:p>
            <a:r>
              <a:rPr lang="en-US" kern="0" dirty="0"/>
              <a:t>Collected data sources to identify</a:t>
            </a:r>
            <a:br>
              <a:rPr lang="en-US" kern="0" dirty="0"/>
            </a:br>
            <a:r>
              <a:rPr lang="en-US" kern="0" dirty="0"/>
              <a:t>the activity</a:t>
            </a:r>
          </a:p>
          <a:p>
            <a:r>
              <a:rPr lang="en-US" kern="0" dirty="0"/>
              <a:t>…now to mark one eye</a:t>
            </a:r>
          </a:p>
          <a:p>
            <a:endParaRPr lang="en-US" kern="0" dirty="0"/>
          </a:p>
          <a:p>
            <a:endParaRPr lang="en-US" kern="0" dirty="0"/>
          </a:p>
        </p:txBody>
      </p:sp>
      <p:pic>
        <p:nvPicPr>
          <p:cNvPr id="1028" name="Picture 4" descr="Eye Patch Svg Pirate Svg Eye Patch Png Eye Patch Cut File Eye Patch  Silhouette - Etsy">
            <a:extLst>
              <a:ext uri="{FF2B5EF4-FFF2-40B4-BE49-F238E27FC236}">
                <a16:creationId xmlns:a16="http://schemas.microsoft.com/office/drawing/2014/main" id="{51BCCB5A-958B-EB8B-1BAC-0899E5E5F8B9}"/>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670372" y="2582862"/>
            <a:ext cx="1723807" cy="138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89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2225A-4C16-DDFB-CA48-EC11419A6EF4}"/>
              </a:ext>
            </a:extLst>
          </p:cNvPr>
          <p:cNvSpPr>
            <a:spLocks noGrp="1"/>
          </p:cNvSpPr>
          <p:nvPr>
            <p:ph type="title"/>
          </p:nvPr>
        </p:nvSpPr>
        <p:spPr/>
        <p:txBody>
          <a:bodyPr/>
          <a:lstStyle/>
          <a:p>
            <a:r>
              <a:rPr lang="en-US" dirty="0"/>
              <a:t>Detection Timeline</a:t>
            </a:r>
          </a:p>
        </p:txBody>
      </p:sp>
      <p:sp>
        <p:nvSpPr>
          <p:cNvPr id="10" name="TextBox 9">
            <a:extLst>
              <a:ext uri="{FF2B5EF4-FFF2-40B4-BE49-F238E27FC236}">
                <a16:creationId xmlns:a16="http://schemas.microsoft.com/office/drawing/2014/main" id="{22CEDBF5-0484-9A13-30C6-F6D19737246B}"/>
              </a:ext>
            </a:extLst>
          </p:cNvPr>
          <p:cNvSpPr txBox="1"/>
          <p:nvPr/>
        </p:nvSpPr>
        <p:spPr>
          <a:xfrm>
            <a:off x="1139400" y="1676887"/>
            <a:ext cx="1654600" cy="523220"/>
          </a:xfrm>
          <a:prstGeom prst="rect">
            <a:avLst/>
          </a:prstGeom>
          <a:noFill/>
        </p:spPr>
        <p:txBody>
          <a:bodyPr wrap="square" rtlCol="0">
            <a:spAutoFit/>
          </a:bodyPr>
          <a:lstStyle/>
          <a:p>
            <a:pPr algn="ctr"/>
            <a:r>
              <a:rPr lang="en-US" sz="2800" dirty="0">
                <a:solidFill>
                  <a:schemeClr val="tx1"/>
                </a:solidFill>
              </a:rPr>
              <a:t>Collection</a:t>
            </a:r>
            <a:endParaRPr lang="en-US" dirty="0">
              <a:solidFill>
                <a:schemeClr val="tx1"/>
              </a:solidFill>
            </a:endParaRPr>
          </a:p>
        </p:txBody>
      </p:sp>
      <p:sp>
        <p:nvSpPr>
          <p:cNvPr id="11" name="TextBox 10">
            <a:extLst>
              <a:ext uri="{FF2B5EF4-FFF2-40B4-BE49-F238E27FC236}">
                <a16:creationId xmlns:a16="http://schemas.microsoft.com/office/drawing/2014/main" id="{CC82B708-E6C9-853A-B97D-434A528E8E04}"/>
              </a:ext>
            </a:extLst>
          </p:cNvPr>
          <p:cNvSpPr txBox="1"/>
          <p:nvPr/>
        </p:nvSpPr>
        <p:spPr>
          <a:xfrm>
            <a:off x="3841843" y="1676887"/>
            <a:ext cx="2255400" cy="523220"/>
          </a:xfrm>
          <a:prstGeom prst="rect">
            <a:avLst/>
          </a:prstGeom>
          <a:noFill/>
        </p:spPr>
        <p:txBody>
          <a:bodyPr wrap="square" rtlCol="0">
            <a:spAutoFit/>
          </a:bodyPr>
          <a:lstStyle/>
          <a:p>
            <a:pPr algn="ctr"/>
            <a:r>
              <a:rPr lang="en-US" sz="2800" dirty="0">
                <a:solidFill>
                  <a:schemeClr val="tx1"/>
                </a:solidFill>
              </a:rPr>
              <a:t>Identification</a:t>
            </a:r>
            <a:endParaRPr lang="en-US" dirty="0">
              <a:solidFill>
                <a:schemeClr val="tx1"/>
              </a:solidFill>
            </a:endParaRPr>
          </a:p>
        </p:txBody>
      </p:sp>
      <p:grpSp>
        <p:nvGrpSpPr>
          <p:cNvPr id="20" name="Group 19">
            <a:extLst>
              <a:ext uri="{FF2B5EF4-FFF2-40B4-BE49-F238E27FC236}">
                <a16:creationId xmlns:a16="http://schemas.microsoft.com/office/drawing/2014/main" id="{3C274886-F856-3A1A-7E98-4FAF8A3034C0}"/>
              </a:ext>
            </a:extLst>
          </p:cNvPr>
          <p:cNvGrpSpPr/>
          <p:nvPr/>
        </p:nvGrpSpPr>
        <p:grpSpPr>
          <a:xfrm>
            <a:off x="599096" y="3719539"/>
            <a:ext cx="1481163" cy="2782644"/>
            <a:chOff x="1496444" y="2806695"/>
            <a:chExt cx="1178518" cy="2463792"/>
          </a:xfrm>
        </p:grpSpPr>
        <p:sp>
          <p:nvSpPr>
            <p:cNvPr id="18" name="Flowchart: Manual Operation 17">
              <a:extLst>
                <a:ext uri="{FF2B5EF4-FFF2-40B4-BE49-F238E27FC236}">
                  <a16:creationId xmlns:a16="http://schemas.microsoft.com/office/drawing/2014/main" id="{1289F25A-8AA8-6860-CF8D-659B64EF53AD}"/>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9" name="Oval 18">
              <a:extLst>
                <a:ext uri="{FF2B5EF4-FFF2-40B4-BE49-F238E27FC236}">
                  <a16:creationId xmlns:a16="http://schemas.microsoft.com/office/drawing/2014/main" id="{859FADAC-C45B-51EE-0C7C-493BF52F5FC6}"/>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grpSp>
        <p:nvGrpSpPr>
          <p:cNvPr id="22" name="Group 21">
            <a:extLst>
              <a:ext uri="{FF2B5EF4-FFF2-40B4-BE49-F238E27FC236}">
                <a16:creationId xmlns:a16="http://schemas.microsoft.com/office/drawing/2014/main" id="{44009EE9-0875-D995-F690-544AE607A46A}"/>
              </a:ext>
            </a:extLst>
          </p:cNvPr>
          <p:cNvGrpSpPr/>
          <p:nvPr/>
        </p:nvGrpSpPr>
        <p:grpSpPr>
          <a:xfrm>
            <a:off x="3437814" y="4348990"/>
            <a:ext cx="944350" cy="1508121"/>
            <a:chOff x="1496444" y="2806695"/>
            <a:chExt cx="1178518" cy="2463792"/>
          </a:xfrm>
        </p:grpSpPr>
        <p:sp>
          <p:nvSpPr>
            <p:cNvPr id="23" name="Flowchart: Manual Operation 22">
              <a:extLst>
                <a:ext uri="{FF2B5EF4-FFF2-40B4-BE49-F238E27FC236}">
                  <a16:creationId xmlns:a16="http://schemas.microsoft.com/office/drawing/2014/main" id="{20ABB608-856F-4F40-B36B-E533C739576A}"/>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4" name="Oval 23">
              <a:extLst>
                <a:ext uri="{FF2B5EF4-FFF2-40B4-BE49-F238E27FC236}">
                  <a16:creationId xmlns:a16="http://schemas.microsoft.com/office/drawing/2014/main" id="{58B9A8ED-6D43-B93B-A264-1D8711D49FBE}"/>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sp>
        <p:nvSpPr>
          <p:cNvPr id="28" name="Content Placeholder 1">
            <a:extLst>
              <a:ext uri="{FF2B5EF4-FFF2-40B4-BE49-F238E27FC236}">
                <a16:creationId xmlns:a16="http://schemas.microsoft.com/office/drawing/2014/main" id="{12823C8D-1C7A-22DE-4471-383D9F90994A}"/>
              </a:ext>
            </a:extLst>
          </p:cNvPr>
          <p:cNvSpPr>
            <a:spLocks noGrp="1"/>
          </p:cNvSpPr>
          <p:nvPr>
            <p:ph idx="1"/>
          </p:nvPr>
        </p:nvSpPr>
        <p:spPr>
          <a:xfrm>
            <a:off x="448955" y="2200106"/>
            <a:ext cx="3035489" cy="2735532"/>
          </a:xfrm>
        </p:spPr>
        <p:txBody>
          <a:bodyPr/>
          <a:lstStyle/>
          <a:p>
            <a:r>
              <a:rPr lang="en-US" sz="2400" dirty="0"/>
              <a:t>Sensor Based</a:t>
            </a:r>
          </a:p>
          <a:p>
            <a:r>
              <a:rPr lang="en-US" sz="2400" dirty="0"/>
              <a:t>Automated</a:t>
            </a:r>
          </a:p>
          <a:p>
            <a:r>
              <a:rPr lang="en-US" sz="2400" dirty="0"/>
              <a:t>Large amount of FP</a:t>
            </a:r>
          </a:p>
          <a:p>
            <a:endParaRPr lang="en-US" sz="2400" dirty="0"/>
          </a:p>
        </p:txBody>
      </p:sp>
      <p:sp>
        <p:nvSpPr>
          <p:cNvPr id="29" name="Content Placeholder 1">
            <a:extLst>
              <a:ext uri="{FF2B5EF4-FFF2-40B4-BE49-F238E27FC236}">
                <a16:creationId xmlns:a16="http://schemas.microsoft.com/office/drawing/2014/main" id="{39A763C3-2D5E-510B-F53F-BB8AA9412CEB}"/>
              </a:ext>
            </a:extLst>
          </p:cNvPr>
          <p:cNvSpPr txBox="1">
            <a:spLocks/>
          </p:cNvSpPr>
          <p:nvPr/>
        </p:nvSpPr>
        <p:spPr bwMode="auto">
          <a:xfrm>
            <a:off x="3484444" y="2200106"/>
            <a:ext cx="3035489"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Alert/Definition Based</a:t>
            </a:r>
          </a:p>
          <a:p>
            <a:r>
              <a:rPr lang="en-US" sz="2400" kern="0" dirty="0"/>
              <a:t>Semi-automated</a:t>
            </a:r>
          </a:p>
          <a:p>
            <a:r>
              <a:rPr lang="en-US" sz="2400" kern="0" dirty="0"/>
              <a:t>Tuning</a:t>
            </a:r>
          </a:p>
          <a:p>
            <a:endParaRPr lang="en-US" sz="2400" kern="0" dirty="0"/>
          </a:p>
        </p:txBody>
      </p:sp>
      <p:sp>
        <p:nvSpPr>
          <p:cNvPr id="30" name="TextBox 29">
            <a:extLst>
              <a:ext uri="{FF2B5EF4-FFF2-40B4-BE49-F238E27FC236}">
                <a16:creationId xmlns:a16="http://schemas.microsoft.com/office/drawing/2014/main" id="{5ED322F0-8BC5-3D94-96FF-14D9B9200AC7}"/>
              </a:ext>
            </a:extLst>
          </p:cNvPr>
          <p:cNvSpPr txBox="1"/>
          <p:nvPr/>
        </p:nvSpPr>
        <p:spPr>
          <a:xfrm>
            <a:off x="1972326" y="4319829"/>
            <a:ext cx="1573422" cy="830997"/>
          </a:xfrm>
          <a:prstGeom prst="rect">
            <a:avLst/>
          </a:prstGeom>
          <a:noFill/>
        </p:spPr>
        <p:txBody>
          <a:bodyPr wrap="square" rtlCol="0">
            <a:spAutoFit/>
          </a:bodyPr>
          <a:lstStyle/>
          <a:p>
            <a:pPr algn="ctr"/>
            <a:r>
              <a:rPr lang="en-US" dirty="0">
                <a:solidFill>
                  <a:schemeClr val="tx2"/>
                </a:solidFill>
              </a:rPr>
              <a:t>Raw </a:t>
            </a:r>
          </a:p>
          <a:p>
            <a:pPr algn="ctr"/>
            <a:r>
              <a:rPr lang="en-US" dirty="0">
                <a:solidFill>
                  <a:schemeClr val="tx2"/>
                </a:solidFill>
              </a:rPr>
              <a:t>Telemetry</a:t>
            </a:r>
          </a:p>
        </p:txBody>
      </p:sp>
      <p:cxnSp>
        <p:nvCxnSpPr>
          <p:cNvPr id="32" name="Straight Arrow Connector 31">
            <a:extLst>
              <a:ext uri="{FF2B5EF4-FFF2-40B4-BE49-F238E27FC236}">
                <a16:creationId xmlns:a16="http://schemas.microsoft.com/office/drawing/2014/main" id="{58706E62-63F8-0E89-C8A7-32202BCE9DB2}"/>
              </a:ext>
            </a:extLst>
          </p:cNvPr>
          <p:cNvCxnSpPr>
            <a:cxnSpLocks/>
          </p:cNvCxnSpPr>
          <p:nvPr/>
        </p:nvCxnSpPr>
        <p:spPr bwMode="auto">
          <a:xfrm>
            <a:off x="2251032" y="5319217"/>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E95DA429-594B-FD53-3C51-A40996614E51}"/>
              </a:ext>
            </a:extLst>
          </p:cNvPr>
          <p:cNvSpPr txBox="1"/>
          <p:nvPr/>
        </p:nvSpPr>
        <p:spPr>
          <a:xfrm>
            <a:off x="4460019" y="4364539"/>
            <a:ext cx="2143268" cy="830997"/>
          </a:xfrm>
          <a:prstGeom prst="rect">
            <a:avLst/>
          </a:prstGeom>
          <a:noFill/>
        </p:spPr>
        <p:txBody>
          <a:bodyPr wrap="square" rtlCol="0">
            <a:spAutoFit/>
          </a:bodyPr>
          <a:lstStyle/>
          <a:p>
            <a:pPr algn="ctr"/>
            <a:r>
              <a:rPr lang="en-US" dirty="0">
                <a:solidFill>
                  <a:schemeClr val="tx2"/>
                </a:solidFill>
              </a:rPr>
              <a:t>Security Related Events</a:t>
            </a:r>
          </a:p>
        </p:txBody>
      </p:sp>
      <p:cxnSp>
        <p:nvCxnSpPr>
          <p:cNvPr id="37" name="Straight Arrow Connector 36">
            <a:extLst>
              <a:ext uri="{FF2B5EF4-FFF2-40B4-BE49-F238E27FC236}">
                <a16:creationId xmlns:a16="http://schemas.microsoft.com/office/drawing/2014/main" id="{84D924EB-4220-7866-E005-F34AF29322A3}"/>
              </a:ext>
            </a:extLst>
          </p:cNvPr>
          <p:cNvCxnSpPr>
            <a:cxnSpLocks/>
          </p:cNvCxnSpPr>
          <p:nvPr/>
        </p:nvCxnSpPr>
        <p:spPr bwMode="auto">
          <a:xfrm>
            <a:off x="4898125" y="5291793"/>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CBE378F-66D5-4F2B-DC75-6F60FF728E3C}"/>
              </a:ext>
            </a:extLst>
          </p:cNvPr>
          <p:cNvSpPr txBox="1"/>
          <p:nvPr/>
        </p:nvSpPr>
        <p:spPr>
          <a:xfrm>
            <a:off x="825300" y="4883240"/>
            <a:ext cx="1254959" cy="400110"/>
          </a:xfrm>
          <a:prstGeom prst="rect">
            <a:avLst/>
          </a:prstGeom>
          <a:noFill/>
        </p:spPr>
        <p:txBody>
          <a:bodyPr wrap="square" rtlCol="0">
            <a:spAutoFit/>
          </a:bodyPr>
          <a:lstStyle/>
          <a:p>
            <a:pPr algn="ctr"/>
            <a:r>
              <a:rPr lang="en-US" sz="2000" dirty="0">
                <a:solidFill>
                  <a:schemeClr val="tx2"/>
                </a:solidFill>
              </a:rPr>
              <a:t>Collection</a:t>
            </a:r>
            <a:endParaRPr lang="en-US" sz="1800" dirty="0">
              <a:solidFill>
                <a:schemeClr val="tx2"/>
              </a:solidFill>
            </a:endParaRPr>
          </a:p>
        </p:txBody>
      </p:sp>
      <p:sp>
        <p:nvSpPr>
          <p:cNvPr id="41" name="TextBox 40">
            <a:extLst>
              <a:ext uri="{FF2B5EF4-FFF2-40B4-BE49-F238E27FC236}">
                <a16:creationId xmlns:a16="http://schemas.microsoft.com/office/drawing/2014/main" id="{E0D1164A-1659-5622-5B98-96356F10C6A7}"/>
              </a:ext>
            </a:extLst>
          </p:cNvPr>
          <p:cNvSpPr txBox="1"/>
          <p:nvPr/>
        </p:nvSpPr>
        <p:spPr>
          <a:xfrm>
            <a:off x="3405532" y="4856458"/>
            <a:ext cx="1054979" cy="373728"/>
          </a:xfrm>
          <a:prstGeom prst="rect">
            <a:avLst/>
          </a:prstGeom>
          <a:noFill/>
        </p:spPr>
        <p:txBody>
          <a:bodyPr wrap="square" rtlCol="0">
            <a:spAutoFit/>
          </a:bodyPr>
          <a:lstStyle/>
          <a:p>
            <a:pPr algn="ctr"/>
            <a:r>
              <a:rPr lang="en-US" sz="1800" dirty="0">
                <a:solidFill>
                  <a:schemeClr val="tx2"/>
                </a:solidFill>
              </a:rPr>
              <a:t>ID</a:t>
            </a:r>
          </a:p>
        </p:txBody>
      </p:sp>
    </p:spTree>
    <p:extLst>
      <p:ext uri="{BB962C8B-B14F-4D97-AF65-F5344CB8AC3E}">
        <p14:creationId xmlns:p14="http://schemas.microsoft.com/office/powerpoint/2010/main" val="428037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69E818-4DBE-7168-24C4-CE94076842E4}"/>
              </a:ext>
            </a:extLst>
          </p:cNvPr>
          <p:cNvSpPr>
            <a:spLocks noGrp="1"/>
          </p:cNvSpPr>
          <p:nvPr>
            <p:ph idx="1"/>
          </p:nvPr>
        </p:nvSpPr>
        <p:spPr/>
        <p:txBody>
          <a:bodyPr/>
          <a:lstStyle/>
          <a:p>
            <a:r>
              <a:rPr lang="en-US" dirty="0"/>
              <a:t>Identify</a:t>
            </a:r>
          </a:p>
          <a:p>
            <a:pPr lvl="1"/>
            <a:r>
              <a:rPr lang="en-US" dirty="0"/>
              <a:t>All service tickets requested</a:t>
            </a:r>
          </a:p>
          <a:p>
            <a:pPr lvl="1"/>
            <a:r>
              <a:rPr lang="en-US" dirty="0"/>
              <a:t>Accounts that are requesting service tickets</a:t>
            </a:r>
          </a:p>
          <a:p>
            <a:pPr lvl="1"/>
            <a:r>
              <a:rPr lang="en-US" dirty="0"/>
              <a:t>Accounts that are being requested as service tickets</a:t>
            </a:r>
          </a:p>
          <a:p>
            <a:pPr lvl="1"/>
            <a:r>
              <a:rPr lang="en-US" dirty="0"/>
              <a:t>Devices that are requesting service tickets</a:t>
            </a:r>
          </a:p>
          <a:p>
            <a:pPr lvl="1"/>
            <a:r>
              <a:rPr lang="en-US" dirty="0"/>
              <a:t>The encryption type used to transmit the service ticket</a:t>
            </a:r>
          </a:p>
          <a:p>
            <a:pPr lvl="1"/>
            <a:endParaRPr lang="en-US" dirty="0"/>
          </a:p>
        </p:txBody>
      </p:sp>
      <p:sp>
        <p:nvSpPr>
          <p:cNvPr id="3" name="Title 2">
            <a:extLst>
              <a:ext uri="{FF2B5EF4-FFF2-40B4-BE49-F238E27FC236}">
                <a16:creationId xmlns:a16="http://schemas.microsoft.com/office/drawing/2014/main" id="{1D67D802-B03E-B9FB-DDC0-931447ABE987}"/>
              </a:ext>
            </a:extLst>
          </p:cNvPr>
          <p:cNvSpPr>
            <a:spLocks noGrp="1"/>
          </p:cNvSpPr>
          <p:nvPr>
            <p:ph type="title"/>
          </p:nvPr>
        </p:nvSpPr>
        <p:spPr/>
        <p:txBody>
          <a:bodyPr/>
          <a:lstStyle/>
          <a:p>
            <a:r>
              <a:rPr lang="en-US" dirty="0"/>
              <a:t>Building a Detection</a:t>
            </a:r>
          </a:p>
        </p:txBody>
      </p:sp>
      <p:sp>
        <p:nvSpPr>
          <p:cNvPr id="4" name="Rectangle 3">
            <a:extLst>
              <a:ext uri="{FF2B5EF4-FFF2-40B4-BE49-F238E27FC236}">
                <a16:creationId xmlns:a16="http://schemas.microsoft.com/office/drawing/2014/main" id="{6B70AE70-E645-D2E9-27DD-C8A0EAD4509E}"/>
              </a:ext>
            </a:extLst>
          </p:cNvPr>
          <p:cNvSpPr/>
          <p:nvPr/>
        </p:nvSpPr>
        <p:spPr bwMode="auto">
          <a:xfrm>
            <a:off x="379447" y="4604905"/>
            <a:ext cx="8383553" cy="1414896"/>
          </a:xfrm>
          <a:prstGeom prst="rect">
            <a:avLst/>
          </a:prstGeom>
          <a:noFill/>
          <a:ln w="381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5" name="Rectangle 4">
            <a:extLst>
              <a:ext uri="{FF2B5EF4-FFF2-40B4-BE49-F238E27FC236}">
                <a16:creationId xmlns:a16="http://schemas.microsoft.com/office/drawing/2014/main" id="{D913B546-41A0-F279-6172-3037A6BED8ED}"/>
              </a:ext>
            </a:extLst>
          </p:cNvPr>
          <p:cNvSpPr/>
          <p:nvPr/>
        </p:nvSpPr>
        <p:spPr>
          <a:xfrm>
            <a:off x="381000" y="4650633"/>
            <a:ext cx="8382000" cy="1323439"/>
          </a:xfrm>
          <a:prstGeom prst="rect">
            <a:avLst/>
          </a:prstGeom>
        </p:spPr>
        <p:txBody>
          <a:bodyPr wrap="square">
            <a:spAutoFit/>
          </a:bodyPr>
          <a:lstStyle/>
          <a:p>
            <a:pPr marL="330136" lvl="1" indent="0">
              <a:buNone/>
            </a:pPr>
            <a:r>
              <a:rPr lang="en-US" sz="2000" dirty="0">
                <a:solidFill>
                  <a:schemeClr val="tx1"/>
                </a:solidFill>
              </a:rPr>
              <a:t>This is a significant process to identify all the data sources in any given technique. You’ll learn about the ADS framework a bit more in the next lesson which will provide techniques for deciding which data source is the most efficient.</a:t>
            </a:r>
          </a:p>
        </p:txBody>
      </p:sp>
    </p:spTree>
    <p:extLst>
      <p:ext uri="{BB962C8B-B14F-4D97-AF65-F5344CB8AC3E}">
        <p14:creationId xmlns:p14="http://schemas.microsoft.com/office/powerpoint/2010/main" val="273388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3295A-453D-EF10-D18D-A26AC39AAE89}"/>
              </a:ext>
            </a:extLst>
          </p:cNvPr>
          <p:cNvSpPr>
            <a:spLocks noGrp="1"/>
          </p:cNvSpPr>
          <p:nvPr>
            <p:ph type="title"/>
          </p:nvPr>
        </p:nvSpPr>
        <p:spPr/>
        <p:txBody>
          <a:bodyPr/>
          <a:lstStyle/>
          <a:p>
            <a:r>
              <a:rPr lang="en-US" dirty="0"/>
              <a:t>Is This Malicious?</a:t>
            </a:r>
          </a:p>
        </p:txBody>
      </p:sp>
      <p:pic>
        <p:nvPicPr>
          <p:cNvPr id="2050" name="Picture 2" descr="Screenshot of the application event log container page listing Event ID 4769 Audit failure many times.">
            <a:extLst>
              <a:ext uri="{FF2B5EF4-FFF2-40B4-BE49-F238E27FC236}">
                <a16:creationId xmlns:a16="http://schemas.microsoft.com/office/drawing/2014/main" id="{D7348718-B150-79E7-A146-ECEF4D6222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57673"/>
            <a:ext cx="8382000" cy="43411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D69CC2-5132-6F6E-EC46-E16328251FF1}"/>
              </a:ext>
            </a:extLst>
          </p:cNvPr>
          <p:cNvSpPr/>
          <p:nvPr/>
        </p:nvSpPr>
        <p:spPr bwMode="auto">
          <a:xfrm>
            <a:off x="1854200" y="4000500"/>
            <a:ext cx="1714500" cy="381000"/>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6" name="Rectangle 5">
            <a:extLst>
              <a:ext uri="{FF2B5EF4-FFF2-40B4-BE49-F238E27FC236}">
                <a16:creationId xmlns:a16="http://schemas.microsoft.com/office/drawing/2014/main" id="{0991CDEA-6780-D173-7F80-1D8BBD2B83E3}"/>
              </a:ext>
            </a:extLst>
          </p:cNvPr>
          <p:cNvSpPr/>
          <p:nvPr/>
        </p:nvSpPr>
        <p:spPr bwMode="auto">
          <a:xfrm>
            <a:off x="1854200" y="4505648"/>
            <a:ext cx="749300" cy="282252"/>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7" name="Rectangle 6">
            <a:extLst>
              <a:ext uri="{FF2B5EF4-FFF2-40B4-BE49-F238E27FC236}">
                <a16:creationId xmlns:a16="http://schemas.microsoft.com/office/drawing/2014/main" id="{4C40BFF3-56F5-898D-52D1-7ACB564EBAB2}"/>
              </a:ext>
            </a:extLst>
          </p:cNvPr>
          <p:cNvSpPr/>
          <p:nvPr/>
        </p:nvSpPr>
        <p:spPr bwMode="auto">
          <a:xfrm>
            <a:off x="495300" y="2192660"/>
            <a:ext cx="7696200" cy="1009327"/>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8" name="Rectangle 7">
            <a:extLst>
              <a:ext uri="{FF2B5EF4-FFF2-40B4-BE49-F238E27FC236}">
                <a16:creationId xmlns:a16="http://schemas.microsoft.com/office/drawing/2014/main" id="{869B2E3B-C2D0-65B3-5F6A-6FB279380392}"/>
              </a:ext>
            </a:extLst>
          </p:cNvPr>
          <p:cNvSpPr/>
          <p:nvPr/>
        </p:nvSpPr>
        <p:spPr bwMode="auto">
          <a:xfrm>
            <a:off x="1854200" y="4897761"/>
            <a:ext cx="857250" cy="282252"/>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Tree>
    <p:extLst>
      <p:ext uri="{BB962C8B-B14F-4D97-AF65-F5344CB8AC3E}">
        <p14:creationId xmlns:p14="http://schemas.microsoft.com/office/powerpoint/2010/main" val="372824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2225A-4C16-DDFB-CA48-EC11419A6EF4}"/>
              </a:ext>
            </a:extLst>
          </p:cNvPr>
          <p:cNvSpPr>
            <a:spLocks noGrp="1"/>
          </p:cNvSpPr>
          <p:nvPr>
            <p:ph type="title"/>
          </p:nvPr>
        </p:nvSpPr>
        <p:spPr/>
        <p:txBody>
          <a:bodyPr/>
          <a:lstStyle/>
          <a:p>
            <a:r>
              <a:rPr lang="en-US" dirty="0"/>
              <a:t>Detection Timeline</a:t>
            </a:r>
          </a:p>
        </p:txBody>
      </p:sp>
      <p:sp>
        <p:nvSpPr>
          <p:cNvPr id="10" name="TextBox 9">
            <a:extLst>
              <a:ext uri="{FF2B5EF4-FFF2-40B4-BE49-F238E27FC236}">
                <a16:creationId xmlns:a16="http://schemas.microsoft.com/office/drawing/2014/main" id="{22CEDBF5-0484-9A13-30C6-F6D19737246B}"/>
              </a:ext>
            </a:extLst>
          </p:cNvPr>
          <p:cNvSpPr txBox="1"/>
          <p:nvPr/>
        </p:nvSpPr>
        <p:spPr>
          <a:xfrm>
            <a:off x="1139400" y="1676887"/>
            <a:ext cx="1654600" cy="523220"/>
          </a:xfrm>
          <a:prstGeom prst="rect">
            <a:avLst/>
          </a:prstGeom>
          <a:noFill/>
        </p:spPr>
        <p:txBody>
          <a:bodyPr wrap="square" rtlCol="0">
            <a:spAutoFit/>
          </a:bodyPr>
          <a:lstStyle/>
          <a:p>
            <a:pPr algn="ctr"/>
            <a:r>
              <a:rPr lang="en-US" sz="2800" dirty="0">
                <a:solidFill>
                  <a:schemeClr val="tx1"/>
                </a:solidFill>
              </a:rPr>
              <a:t>Collection</a:t>
            </a:r>
            <a:endParaRPr lang="en-US" dirty="0">
              <a:solidFill>
                <a:schemeClr val="tx1"/>
              </a:solidFill>
            </a:endParaRPr>
          </a:p>
        </p:txBody>
      </p:sp>
      <p:sp>
        <p:nvSpPr>
          <p:cNvPr id="11" name="TextBox 10">
            <a:extLst>
              <a:ext uri="{FF2B5EF4-FFF2-40B4-BE49-F238E27FC236}">
                <a16:creationId xmlns:a16="http://schemas.microsoft.com/office/drawing/2014/main" id="{CC82B708-E6C9-853A-B97D-434A528E8E04}"/>
              </a:ext>
            </a:extLst>
          </p:cNvPr>
          <p:cNvSpPr txBox="1"/>
          <p:nvPr/>
        </p:nvSpPr>
        <p:spPr>
          <a:xfrm>
            <a:off x="3841844" y="1676887"/>
            <a:ext cx="1662263" cy="523220"/>
          </a:xfrm>
          <a:prstGeom prst="rect">
            <a:avLst/>
          </a:prstGeom>
          <a:noFill/>
        </p:spPr>
        <p:txBody>
          <a:bodyPr wrap="square" rtlCol="0">
            <a:spAutoFit/>
          </a:bodyPr>
          <a:lstStyle/>
          <a:p>
            <a:pPr algn="ctr"/>
            <a:r>
              <a:rPr lang="en-US" sz="2800" dirty="0">
                <a:solidFill>
                  <a:schemeClr val="tx1"/>
                </a:solidFill>
              </a:rPr>
              <a:t>Detection</a:t>
            </a:r>
            <a:endParaRPr lang="en-US" dirty="0">
              <a:solidFill>
                <a:schemeClr val="tx1"/>
              </a:solidFill>
            </a:endParaRPr>
          </a:p>
        </p:txBody>
      </p:sp>
      <p:sp>
        <p:nvSpPr>
          <p:cNvPr id="12" name="TextBox 11">
            <a:extLst>
              <a:ext uri="{FF2B5EF4-FFF2-40B4-BE49-F238E27FC236}">
                <a16:creationId xmlns:a16="http://schemas.microsoft.com/office/drawing/2014/main" id="{4D041925-2202-FCB2-6504-359AF244FDC2}"/>
              </a:ext>
            </a:extLst>
          </p:cNvPr>
          <p:cNvSpPr txBox="1"/>
          <p:nvPr/>
        </p:nvSpPr>
        <p:spPr>
          <a:xfrm>
            <a:off x="6688948" y="1676886"/>
            <a:ext cx="2120336" cy="523220"/>
          </a:xfrm>
          <a:prstGeom prst="rect">
            <a:avLst/>
          </a:prstGeom>
          <a:noFill/>
        </p:spPr>
        <p:txBody>
          <a:bodyPr wrap="square" rtlCol="0">
            <a:spAutoFit/>
          </a:bodyPr>
          <a:lstStyle/>
          <a:p>
            <a:pPr algn="ctr"/>
            <a:r>
              <a:rPr lang="en-US" sz="2800" dirty="0">
                <a:solidFill>
                  <a:schemeClr val="tx1"/>
                </a:solidFill>
              </a:rPr>
              <a:t>Classification</a:t>
            </a:r>
            <a:endParaRPr lang="en-US" dirty="0">
              <a:solidFill>
                <a:schemeClr val="tx1"/>
              </a:solidFill>
            </a:endParaRPr>
          </a:p>
        </p:txBody>
      </p:sp>
      <p:grpSp>
        <p:nvGrpSpPr>
          <p:cNvPr id="20" name="Group 19">
            <a:extLst>
              <a:ext uri="{FF2B5EF4-FFF2-40B4-BE49-F238E27FC236}">
                <a16:creationId xmlns:a16="http://schemas.microsoft.com/office/drawing/2014/main" id="{3C274886-F856-3A1A-7E98-4FAF8A3034C0}"/>
              </a:ext>
            </a:extLst>
          </p:cNvPr>
          <p:cNvGrpSpPr/>
          <p:nvPr/>
        </p:nvGrpSpPr>
        <p:grpSpPr>
          <a:xfrm>
            <a:off x="599096" y="3719539"/>
            <a:ext cx="1481163" cy="2782644"/>
            <a:chOff x="1496444" y="2806695"/>
            <a:chExt cx="1178518" cy="2463792"/>
          </a:xfrm>
        </p:grpSpPr>
        <p:sp>
          <p:nvSpPr>
            <p:cNvPr id="18" name="Flowchart: Manual Operation 17">
              <a:extLst>
                <a:ext uri="{FF2B5EF4-FFF2-40B4-BE49-F238E27FC236}">
                  <a16:creationId xmlns:a16="http://schemas.microsoft.com/office/drawing/2014/main" id="{1289F25A-8AA8-6860-CF8D-659B64EF53AD}"/>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sp>
          <p:nvSpPr>
            <p:cNvPr id="19" name="Oval 18">
              <a:extLst>
                <a:ext uri="{FF2B5EF4-FFF2-40B4-BE49-F238E27FC236}">
                  <a16:creationId xmlns:a16="http://schemas.microsoft.com/office/drawing/2014/main" id="{859FADAC-C45B-51EE-0C7C-493BF52F5FC6}"/>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grpSp>
        <p:nvGrpSpPr>
          <p:cNvPr id="22" name="Group 21">
            <a:extLst>
              <a:ext uri="{FF2B5EF4-FFF2-40B4-BE49-F238E27FC236}">
                <a16:creationId xmlns:a16="http://schemas.microsoft.com/office/drawing/2014/main" id="{44009EE9-0875-D995-F690-544AE607A46A}"/>
              </a:ext>
            </a:extLst>
          </p:cNvPr>
          <p:cNvGrpSpPr/>
          <p:nvPr/>
        </p:nvGrpSpPr>
        <p:grpSpPr>
          <a:xfrm>
            <a:off x="3437814" y="4348990"/>
            <a:ext cx="1134186" cy="1508121"/>
            <a:chOff x="1496444" y="2806695"/>
            <a:chExt cx="1178518" cy="2463792"/>
          </a:xfrm>
        </p:grpSpPr>
        <p:sp>
          <p:nvSpPr>
            <p:cNvPr id="23" name="Flowchart: Manual Operation 22">
              <a:extLst>
                <a:ext uri="{FF2B5EF4-FFF2-40B4-BE49-F238E27FC236}">
                  <a16:creationId xmlns:a16="http://schemas.microsoft.com/office/drawing/2014/main" id="{20ABB608-856F-4F40-B36B-E533C739576A}"/>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4" name="Oval 23">
              <a:extLst>
                <a:ext uri="{FF2B5EF4-FFF2-40B4-BE49-F238E27FC236}">
                  <a16:creationId xmlns:a16="http://schemas.microsoft.com/office/drawing/2014/main" id="{58B9A8ED-6D43-B93B-A264-1D8711D49FBE}"/>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grpSp>
        <p:nvGrpSpPr>
          <p:cNvPr id="25" name="Group 24">
            <a:extLst>
              <a:ext uri="{FF2B5EF4-FFF2-40B4-BE49-F238E27FC236}">
                <a16:creationId xmlns:a16="http://schemas.microsoft.com/office/drawing/2014/main" id="{4A35B000-FB0B-5290-47FA-7F81EFEBE01F}"/>
              </a:ext>
            </a:extLst>
          </p:cNvPr>
          <p:cNvGrpSpPr/>
          <p:nvPr/>
        </p:nvGrpSpPr>
        <p:grpSpPr>
          <a:xfrm>
            <a:off x="6557935" y="4930202"/>
            <a:ext cx="1607964" cy="578798"/>
            <a:chOff x="1496444" y="2806695"/>
            <a:chExt cx="1178518" cy="2463792"/>
          </a:xfrm>
        </p:grpSpPr>
        <p:sp>
          <p:nvSpPr>
            <p:cNvPr id="26" name="Flowchart: Manual Operation 25">
              <a:extLst>
                <a:ext uri="{FF2B5EF4-FFF2-40B4-BE49-F238E27FC236}">
                  <a16:creationId xmlns:a16="http://schemas.microsoft.com/office/drawing/2014/main" id="{F4D8D8D2-7A68-5849-E84D-AFD23CD0E4C4}"/>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7" name="Oval 26">
              <a:extLst>
                <a:ext uri="{FF2B5EF4-FFF2-40B4-BE49-F238E27FC236}">
                  <a16:creationId xmlns:a16="http://schemas.microsoft.com/office/drawing/2014/main" id="{6843236B-6F5E-B38A-208E-4BB0A2B2135F}"/>
                </a:ext>
              </a:extLst>
            </p:cNvPr>
            <p:cNvSpPr>
              <a:spLocks/>
            </p:cNvSpPr>
            <p:nvPr/>
          </p:nvSpPr>
          <p:spPr bwMode="auto">
            <a:xfrm>
              <a:off x="1496444" y="2806695"/>
              <a:ext cx="216859" cy="2463792"/>
            </a:xfrm>
            <a:prstGeom prst="ellipse">
              <a:avLst/>
            </a:prstGeom>
            <a:solidFill>
              <a:schemeClr val="bg2">
                <a:lumMod val="65000"/>
                <a:lumOff val="3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sp>
        <p:nvSpPr>
          <p:cNvPr id="28" name="Content Placeholder 1">
            <a:extLst>
              <a:ext uri="{FF2B5EF4-FFF2-40B4-BE49-F238E27FC236}">
                <a16:creationId xmlns:a16="http://schemas.microsoft.com/office/drawing/2014/main" id="{12823C8D-1C7A-22DE-4471-383D9F90994A}"/>
              </a:ext>
            </a:extLst>
          </p:cNvPr>
          <p:cNvSpPr>
            <a:spLocks noGrp="1"/>
          </p:cNvSpPr>
          <p:nvPr>
            <p:ph idx="1"/>
          </p:nvPr>
        </p:nvSpPr>
        <p:spPr>
          <a:xfrm>
            <a:off x="448955" y="2200106"/>
            <a:ext cx="3035489" cy="2735532"/>
          </a:xfrm>
        </p:spPr>
        <p:txBody>
          <a:bodyPr/>
          <a:lstStyle/>
          <a:p>
            <a:r>
              <a:rPr lang="en-US" sz="2400" dirty="0"/>
              <a:t>Sensor Based</a:t>
            </a:r>
          </a:p>
          <a:p>
            <a:r>
              <a:rPr lang="en-US" sz="2400" dirty="0"/>
              <a:t>Automated</a:t>
            </a:r>
          </a:p>
          <a:p>
            <a:r>
              <a:rPr lang="en-US" sz="2400" dirty="0"/>
              <a:t>Large amount of FP</a:t>
            </a:r>
          </a:p>
          <a:p>
            <a:endParaRPr lang="en-US" sz="2400" dirty="0"/>
          </a:p>
        </p:txBody>
      </p:sp>
      <p:sp>
        <p:nvSpPr>
          <p:cNvPr id="29" name="Content Placeholder 1">
            <a:extLst>
              <a:ext uri="{FF2B5EF4-FFF2-40B4-BE49-F238E27FC236}">
                <a16:creationId xmlns:a16="http://schemas.microsoft.com/office/drawing/2014/main" id="{39A763C3-2D5E-510B-F53F-BB8AA9412CEB}"/>
              </a:ext>
            </a:extLst>
          </p:cNvPr>
          <p:cNvSpPr txBox="1">
            <a:spLocks/>
          </p:cNvSpPr>
          <p:nvPr/>
        </p:nvSpPr>
        <p:spPr bwMode="auto">
          <a:xfrm>
            <a:off x="3484444" y="2200106"/>
            <a:ext cx="3035489"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Alert/Definition Based</a:t>
            </a:r>
          </a:p>
          <a:p>
            <a:r>
              <a:rPr lang="en-US" sz="2400" kern="0" dirty="0"/>
              <a:t>Semi-automated</a:t>
            </a:r>
          </a:p>
          <a:p>
            <a:r>
              <a:rPr lang="en-US" sz="2400" kern="0" dirty="0"/>
              <a:t>Tuning</a:t>
            </a:r>
          </a:p>
          <a:p>
            <a:endParaRPr lang="en-US" sz="2400" kern="0" dirty="0"/>
          </a:p>
        </p:txBody>
      </p:sp>
      <p:sp>
        <p:nvSpPr>
          <p:cNvPr id="30" name="TextBox 29">
            <a:extLst>
              <a:ext uri="{FF2B5EF4-FFF2-40B4-BE49-F238E27FC236}">
                <a16:creationId xmlns:a16="http://schemas.microsoft.com/office/drawing/2014/main" id="{5ED322F0-8BC5-3D94-96FF-14D9B9200AC7}"/>
              </a:ext>
            </a:extLst>
          </p:cNvPr>
          <p:cNvSpPr txBox="1"/>
          <p:nvPr/>
        </p:nvSpPr>
        <p:spPr>
          <a:xfrm>
            <a:off x="1972326" y="4319829"/>
            <a:ext cx="1573422" cy="830997"/>
          </a:xfrm>
          <a:prstGeom prst="rect">
            <a:avLst/>
          </a:prstGeom>
          <a:noFill/>
        </p:spPr>
        <p:txBody>
          <a:bodyPr wrap="square" rtlCol="0">
            <a:spAutoFit/>
          </a:bodyPr>
          <a:lstStyle/>
          <a:p>
            <a:pPr algn="ctr"/>
            <a:r>
              <a:rPr lang="en-US" dirty="0">
                <a:solidFill>
                  <a:schemeClr val="tx2"/>
                </a:solidFill>
              </a:rPr>
              <a:t>Raw </a:t>
            </a:r>
          </a:p>
          <a:p>
            <a:pPr algn="ctr"/>
            <a:r>
              <a:rPr lang="en-US" dirty="0">
                <a:solidFill>
                  <a:schemeClr val="tx2"/>
                </a:solidFill>
              </a:rPr>
              <a:t>Telemetry</a:t>
            </a:r>
          </a:p>
        </p:txBody>
      </p:sp>
      <p:cxnSp>
        <p:nvCxnSpPr>
          <p:cNvPr id="32" name="Straight Arrow Connector 31">
            <a:extLst>
              <a:ext uri="{FF2B5EF4-FFF2-40B4-BE49-F238E27FC236}">
                <a16:creationId xmlns:a16="http://schemas.microsoft.com/office/drawing/2014/main" id="{58706E62-63F8-0E89-C8A7-32202BCE9DB2}"/>
              </a:ext>
            </a:extLst>
          </p:cNvPr>
          <p:cNvCxnSpPr>
            <a:cxnSpLocks/>
          </p:cNvCxnSpPr>
          <p:nvPr/>
        </p:nvCxnSpPr>
        <p:spPr bwMode="auto">
          <a:xfrm>
            <a:off x="2251032" y="5319217"/>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E95DA429-594B-FD53-3C51-A40996614E51}"/>
              </a:ext>
            </a:extLst>
          </p:cNvPr>
          <p:cNvSpPr txBox="1"/>
          <p:nvPr/>
        </p:nvSpPr>
        <p:spPr>
          <a:xfrm>
            <a:off x="4460019" y="4364539"/>
            <a:ext cx="2143268" cy="830997"/>
          </a:xfrm>
          <a:prstGeom prst="rect">
            <a:avLst/>
          </a:prstGeom>
          <a:noFill/>
        </p:spPr>
        <p:txBody>
          <a:bodyPr wrap="square" rtlCol="0">
            <a:spAutoFit/>
          </a:bodyPr>
          <a:lstStyle/>
          <a:p>
            <a:pPr algn="ctr"/>
            <a:r>
              <a:rPr lang="en-US" dirty="0">
                <a:solidFill>
                  <a:schemeClr val="tx2"/>
                </a:solidFill>
              </a:rPr>
              <a:t>Security Related Events</a:t>
            </a:r>
          </a:p>
        </p:txBody>
      </p:sp>
      <p:cxnSp>
        <p:nvCxnSpPr>
          <p:cNvPr id="37" name="Straight Arrow Connector 36">
            <a:extLst>
              <a:ext uri="{FF2B5EF4-FFF2-40B4-BE49-F238E27FC236}">
                <a16:creationId xmlns:a16="http://schemas.microsoft.com/office/drawing/2014/main" id="{84D924EB-4220-7866-E005-F34AF29322A3}"/>
              </a:ext>
            </a:extLst>
          </p:cNvPr>
          <p:cNvCxnSpPr>
            <a:cxnSpLocks/>
          </p:cNvCxnSpPr>
          <p:nvPr/>
        </p:nvCxnSpPr>
        <p:spPr bwMode="auto">
          <a:xfrm>
            <a:off x="4898125" y="5291793"/>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DF35AEC5-9D60-0325-A78B-E54776A8FA03}"/>
              </a:ext>
            </a:extLst>
          </p:cNvPr>
          <p:cNvSpPr txBox="1"/>
          <p:nvPr/>
        </p:nvSpPr>
        <p:spPr>
          <a:xfrm>
            <a:off x="8163117" y="4936043"/>
            <a:ext cx="957115" cy="461665"/>
          </a:xfrm>
          <a:prstGeom prst="rect">
            <a:avLst/>
          </a:prstGeom>
          <a:noFill/>
        </p:spPr>
        <p:txBody>
          <a:bodyPr wrap="square" rtlCol="0">
            <a:spAutoFit/>
          </a:bodyPr>
          <a:lstStyle/>
          <a:p>
            <a:pPr algn="ctr"/>
            <a:r>
              <a:rPr lang="en-US" dirty="0">
                <a:solidFill>
                  <a:schemeClr val="tx2"/>
                </a:solidFill>
              </a:rPr>
              <a:t>Alert</a:t>
            </a:r>
          </a:p>
        </p:txBody>
      </p:sp>
      <p:sp>
        <p:nvSpPr>
          <p:cNvPr id="40" name="TextBox 39">
            <a:extLst>
              <a:ext uri="{FF2B5EF4-FFF2-40B4-BE49-F238E27FC236}">
                <a16:creationId xmlns:a16="http://schemas.microsoft.com/office/drawing/2014/main" id="{5CBE378F-66D5-4F2B-DC75-6F60FF728E3C}"/>
              </a:ext>
            </a:extLst>
          </p:cNvPr>
          <p:cNvSpPr txBox="1"/>
          <p:nvPr/>
        </p:nvSpPr>
        <p:spPr>
          <a:xfrm>
            <a:off x="825300" y="4883240"/>
            <a:ext cx="1254959" cy="400110"/>
          </a:xfrm>
          <a:prstGeom prst="rect">
            <a:avLst/>
          </a:prstGeom>
          <a:noFill/>
        </p:spPr>
        <p:txBody>
          <a:bodyPr wrap="square" rtlCol="0">
            <a:spAutoFit/>
          </a:bodyPr>
          <a:lstStyle/>
          <a:p>
            <a:pPr algn="ctr"/>
            <a:r>
              <a:rPr lang="en-US" sz="2000" dirty="0">
                <a:solidFill>
                  <a:schemeClr val="tx2"/>
                </a:solidFill>
              </a:rPr>
              <a:t>Collection</a:t>
            </a:r>
            <a:endParaRPr lang="en-US" sz="1800" dirty="0">
              <a:solidFill>
                <a:schemeClr val="tx2"/>
              </a:solidFill>
            </a:endParaRPr>
          </a:p>
        </p:txBody>
      </p:sp>
      <p:sp>
        <p:nvSpPr>
          <p:cNvPr id="41" name="TextBox 40">
            <a:extLst>
              <a:ext uri="{FF2B5EF4-FFF2-40B4-BE49-F238E27FC236}">
                <a16:creationId xmlns:a16="http://schemas.microsoft.com/office/drawing/2014/main" id="{E0D1164A-1659-5622-5B98-96356F10C6A7}"/>
              </a:ext>
            </a:extLst>
          </p:cNvPr>
          <p:cNvSpPr txBox="1"/>
          <p:nvPr/>
        </p:nvSpPr>
        <p:spPr>
          <a:xfrm>
            <a:off x="3573380" y="4869937"/>
            <a:ext cx="1054979" cy="373728"/>
          </a:xfrm>
          <a:prstGeom prst="rect">
            <a:avLst/>
          </a:prstGeom>
          <a:noFill/>
        </p:spPr>
        <p:txBody>
          <a:bodyPr wrap="square" rtlCol="0">
            <a:spAutoFit/>
          </a:bodyPr>
          <a:lstStyle/>
          <a:p>
            <a:pPr algn="ctr"/>
            <a:r>
              <a:rPr lang="en-US" sz="1800" dirty="0">
                <a:solidFill>
                  <a:schemeClr val="tx2"/>
                </a:solidFill>
              </a:rPr>
              <a:t>Detection</a:t>
            </a:r>
          </a:p>
        </p:txBody>
      </p:sp>
      <p:sp>
        <p:nvSpPr>
          <p:cNvPr id="42" name="TextBox 41">
            <a:extLst>
              <a:ext uri="{FF2B5EF4-FFF2-40B4-BE49-F238E27FC236}">
                <a16:creationId xmlns:a16="http://schemas.microsoft.com/office/drawing/2014/main" id="{99227F7C-3C09-C547-7256-417348641747}"/>
              </a:ext>
            </a:extLst>
          </p:cNvPr>
          <p:cNvSpPr txBox="1"/>
          <p:nvPr/>
        </p:nvSpPr>
        <p:spPr>
          <a:xfrm>
            <a:off x="6777408" y="5028376"/>
            <a:ext cx="1504538" cy="369332"/>
          </a:xfrm>
          <a:prstGeom prst="rect">
            <a:avLst/>
          </a:prstGeom>
          <a:noFill/>
        </p:spPr>
        <p:txBody>
          <a:bodyPr wrap="square" rtlCol="0">
            <a:spAutoFit/>
          </a:bodyPr>
          <a:lstStyle/>
          <a:p>
            <a:pPr algn="ctr"/>
            <a:r>
              <a:rPr lang="en-US" sz="1800" dirty="0">
                <a:solidFill>
                  <a:schemeClr val="tx2"/>
                </a:solidFill>
              </a:rPr>
              <a:t>Classification</a:t>
            </a:r>
            <a:endParaRPr lang="en-US" sz="1600" dirty="0">
              <a:solidFill>
                <a:schemeClr val="tx2"/>
              </a:solidFill>
            </a:endParaRPr>
          </a:p>
        </p:txBody>
      </p:sp>
      <p:sp>
        <p:nvSpPr>
          <p:cNvPr id="43" name="Content Placeholder 1">
            <a:extLst>
              <a:ext uri="{FF2B5EF4-FFF2-40B4-BE49-F238E27FC236}">
                <a16:creationId xmlns:a16="http://schemas.microsoft.com/office/drawing/2014/main" id="{E08C5861-D077-7A44-32EB-2CCDC3EA37F9}"/>
              </a:ext>
            </a:extLst>
          </p:cNvPr>
          <p:cNvSpPr txBox="1">
            <a:spLocks/>
          </p:cNvSpPr>
          <p:nvPr/>
        </p:nvSpPr>
        <p:spPr bwMode="auto">
          <a:xfrm>
            <a:off x="6321691" y="2200106"/>
            <a:ext cx="2811041"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Criteria Based</a:t>
            </a:r>
          </a:p>
          <a:p>
            <a:r>
              <a:rPr lang="en-US" sz="2400" kern="0" dirty="0"/>
              <a:t>Semi-automated</a:t>
            </a:r>
          </a:p>
          <a:p>
            <a:endParaRPr lang="en-US" sz="2400" kern="0" dirty="0"/>
          </a:p>
          <a:p>
            <a:endParaRPr lang="en-US" sz="2400" kern="0" dirty="0"/>
          </a:p>
          <a:p>
            <a:endParaRPr lang="en-US" sz="2400" kern="0" dirty="0"/>
          </a:p>
        </p:txBody>
      </p:sp>
    </p:spTree>
    <p:extLst>
      <p:ext uri="{BB962C8B-B14F-4D97-AF65-F5344CB8AC3E}">
        <p14:creationId xmlns:p14="http://schemas.microsoft.com/office/powerpoint/2010/main" val="3925739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908724-3DE1-8ACC-B185-070EE4C4BDDC}"/>
              </a:ext>
            </a:extLst>
          </p:cNvPr>
          <p:cNvSpPr>
            <a:spLocks noGrp="1"/>
          </p:cNvSpPr>
          <p:nvPr>
            <p:ph idx="1"/>
          </p:nvPr>
        </p:nvSpPr>
        <p:spPr/>
        <p:txBody>
          <a:bodyPr/>
          <a:lstStyle/>
          <a:p>
            <a:r>
              <a:rPr lang="en-US" dirty="0"/>
              <a:t>Classify</a:t>
            </a:r>
          </a:p>
          <a:p>
            <a:pPr lvl="1"/>
            <a:r>
              <a:rPr lang="en-US" dirty="0"/>
              <a:t>All service tickets requested from </a:t>
            </a:r>
            <a:r>
              <a:rPr lang="en-US" i="1" dirty="0"/>
              <a:t>compromised account</a:t>
            </a:r>
            <a:endParaRPr lang="en-US" dirty="0"/>
          </a:p>
          <a:p>
            <a:pPr lvl="1"/>
            <a:r>
              <a:rPr lang="en-US" dirty="0"/>
              <a:t>All service tickets requested from </a:t>
            </a:r>
            <a:r>
              <a:rPr lang="en-US" i="1" dirty="0"/>
              <a:t>compromised device</a:t>
            </a:r>
            <a:endParaRPr lang="en-US" dirty="0"/>
          </a:p>
          <a:p>
            <a:pPr lvl="1"/>
            <a:r>
              <a:rPr lang="en-US" dirty="0"/>
              <a:t>All service tickets requested with RC4 encryption</a:t>
            </a:r>
          </a:p>
        </p:txBody>
      </p:sp>
      <p:sp>
        <p:nvSpPr>
          <p:cNvPr id="3" name="Title 2">
            <a:extLst>
              <a:ext uri="{FF2B5EF4-FFF2-40B4-BE49-F238E27FC236}">
                <a16:creationId xmlns:a16="http://schemas.microsoft.com/office/drawing/2014/main" id="{ADEE0F59-7AB0-4F44-7067-6B28421EA4D6}"/>
              </a:ext>
            </a:extLst>
          </p:cNvPr>
          <p:cNvSpPr>
            <a:spLocks noGrp="1"/>
          </p:cNvSpPr>
          <p:nvPr>
            <p:ph type="title"/>
          </p:nvPr>
        </p:nvSpPr>
        <p:spPr/>
        <p:txBody>
          <a:bodyPr/>
          <a:lstStyle/>
          <a:p>
            <a:r>
              <a:rPr lang="en-US" dirty="0"/>
              <a:t>Building a Detection</a:t>
            </a:r>
          </a:p>
        </p:txBody>
      </p:sp>
    </p:spTree>
    <p:extLst>
      <p:ext uri="{BB962C8B-B14F-4D97-AF65-F5344CB8AC3E}">
        <p14:creationId xmlns:p14="http://schemas.microsoft.com/office/powerpoint/2010/main" val="237135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3295A-453D-EF10-D18D-A26AC39AAE89}"/>
              </a:ext>
            </a:extLst>
          </p:cNvPr>
          <p:cNvSpPr>
            <a:spLocks noGrp="1"/>
          </p:cNvSpPr>
          <p:nvPr>
            <p:ph type="title"/>
          </p:nvPr>
        </p:nvSpPr>
        <p:spPr/>
        <p:txBody>
          <a:bodyPr/>
          <a:lstStyle/>
          <a:p>
            <a:r>
              <a:rPr lang="en-US" dirty="0"/>
              <a:t>Is This Malicious?</a:t>
            </a:r>
          </a:p>
        </p:txBody>
      </p:sp>
      <p:pic>
        <p:nvPicPr>
          <p:cNvPr id="2050" name="Picture 2" descr="Screenshot of the application event log container page listing Event ID 4769 Audit failure many times.">
            <a:extLst>
              <a:ext uri="{FF2B5EF4-FFF2-40B4-BE49-F238E27FC236}">
                <a16:creationId xmlns:a16="http://schemas.microsoft.com/office/drawing/2014/main" id="{D7348718-B150-79E7-A146-ECEF4D6222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57673"/>
            <a:ext cx="8382000" cy="43411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D69CC2-5132-6F6E-EC46-E16328251FF1}"/>
              </a:ext>
            </a:extLst>
          </p:cNvPr>
          <p:cNvSpPr/>
          <p:nvPr/>
        </p:nvSpPr>
        <p:spPr bwMode="auto">
          <a:xfrm>
            <a:off x="1854200" y="4000500"/>
            <a:ext cx="1714500" cy="381000"/>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6" name="Rectangle 5">
            <a:extLst>
              <a:ext uri="{FF2B5EF4-FFF2-40B4-BE49-F238E27FC236}">
                <a16:creationId xmlns:a16="http://schemas.microsoft.com/office/drawing/2014/main" id="{0991CDEA-6780-D173-7F80-1D8BBD2B83E3}"/>
              </a:ext>
            </a:extLst>
          </p:cNvPr>
          <p:cNvSpPr/>
          <p:nvPr/>
        </p:nvSpPr>
        <p:spPr bwMode="auto">
          <a:xfrm>
            <a:off x="1854200" y="4505648"/>
            <a:ext cx="749300" cy="282252"/>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7" name="Rectangle 6">
            <a:extLst>
              <a:ext uri="{FF2B5EF4-FFF2-40B4-BE49-F238E27FC236}">
                <a16:creationId xmlns:a16="http://schemas.microsoft.com/office/drawing/2014/main" id="{4C40BFF3-56F5-898D-52D1-7ACB564EBAB2}"/>
              </a:ext>
            </a:extLst>
          </p:cNvPr>
          <p:cNvSpPr/>
          <p:nvPr/>
        </p:nvSpPr>
        <p:spPr bwMode="auto">
          <a:xfrm>
            <a:off x="495300" y="2192660"/>
            <a:ext cx="7696200" cy="1009327"/>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8" name="Rectangle 7">
            <a:extLst>
              <a:ext uri="{FF2B5EF4-FFF2-40B4-BE49-F238E27FC236}">
                <a16:creationId xmlns:a16="http://schemas.microsoft.com/office/drawing/2014/main" id="{869B2E3B-C2D0-65B3-5F6A-6FB279380392}"/>
              </a:ext>
            </a:extLst>
          </p:cNvPr>
          <p:cNvSpPr/>
          <p:nvPr/>
        </p:nvSpPr>
        <p:spPr bwMode="auto">
          <a:xfrm>
            <a:off x="1854200" y="4897761"/>
            <a:ext cx="857250" cy="282252"/>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 name="Rectangle 1">
            <a:extLst>
              <a:ext uri="{FF2B5EF4-FFF2-40B4-BE49-F238E27FC236}">
                <a16:creationId xmlns:a16="http://schemas.microsoft.com/office/drawing/2014/main" id="{3FFBD5ED-B3FD-2E4C-B3D4-E6D5070F7A7C}"/>
              </a:ext>
            </a:extLst>
          </p:cNvPr>
          <p:cNvSpPr/>
          <p:nvPr/>
        </p:nvSpPr>
        <p:spPr>
          <a:xfrm>
            <a:off x="241300" y="6056914"/>
            <a:ext cx="8382000" cy="400110"/>
          </a:xfrm>
          <a:prstGeom prst="rect">
            <a:avLst/>
          </a:prstGeom>
        </p:spPr>
        <p:txBody>
          <a:bodyPr wrap="square">
            <a:spAutoFit/>
          </a:bodyPr>
          <a:lstStyle/>
          <a:p>
            <a:pPr marL="330136" lvl="1" indent="0">
              <a:buNone/>
            </a:pPr>
            <a:r>
              <a:rPr lang="en-US" sz="2000" dirty="0">
                <a:solidFill>
                  <a:schemeClr val="tx1"/>
                </a:solidFill>
              </a:rPr>
              <a:t>*</a:t>
            </a:r>
            <a:r>
              <a:rPr lang="en-US" sz="2000" dirty="0" err="1">
                <a:solidFill>
                  <a:schemeClr val="tx1"/>
                </a:solidFill>
              </a:rPr>
              <a:t>spfarm</a:t>
            </a:r>
            <a:r>
              <a:rPr lang="en-US" sz="2000" dirty="0">
                <a:solidFill>
                  <a:schemeClr val="tx1"/>
                </a:solidFill>
              </a:rPr>
              <a:t> &amp; </a:t>
            </a:r>
            <a:r>
              <a:rPr lang="en-US" sz="2000" dirty="0" err="1">
                <a:solidFill>
                  <a:schemeClr val="tx1"/>
                </a:solidFill>
              </a:rPr>
              <a:t>sppvc</a:t>
            </a:r>
            <a:r>
              <a:rPr lang="en-US" sz="2000" dirty="0">
                <a:solidFill>
                  <a:schemeClr val="tx1"/>
                </a:solidFill>
              </a:rPr>
              <a:t> are default SharePoint accounts and AES256 is used</a:t>
            </a:r>
          </a:p>
        </p:txBody>
      </p:sp>
    </p:spTree>
    <p:extLst>
      <p:ext uri="{BB962C8B-B14F-4D97-AF65-F5344CB8AC3E}">
        <p14:creationId xmlns:p14="http://schemas.microsoft.com/office/powerpoint/2010/main" val="1186596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39577-3B42-2627-AA1A-2B512D088EA0}"/>
              </a:ext>
            </a:extLst>
          </p:cNvPr>
          <p:cNvSpPr>
            <a:spLocks noGrp="1"/>
          </p:cNvSpPr>
          <p:nvPr>
            <p:ph idx="1"/>
          </p:nvPr>
        </p:nvSpPr>
        <p:spPr/>
        <p:txBody>
          <a:bodyPr/>
          <a:lstStyle/>
          <a:p>
            <a:r>
              <a:rPr lang="en-US" dirty="0"/>
              <a:t>Alerts are an identified detection, with an associated classification</a:t>
            </a:r>
          </a:p>
          <a:p>
            <a:r>
              <a:rPr lang="en-US" dirty="0"/>
              <a:t>Alert/Not-Alert/High/Medium/Low buckets</a:t>
            </a:r>
          </a:p>
          <a:p>
            <a:r>
              <a:rPr lang="en-US" dirty="0"/>
              <a:t>Signal to Noise Ratio</a:t>
            </a:r>
          </a:p>
        </p:txBody>
      </p:sp>
      <p:sp>
        <p:nvSpPr>
          <p:cNvPr id="3" name="Title 2">
            <a:extLst>
              <a:ext uri="{FF2B5EF4-FFF2-40B4-BE49-F238E27FC236}">
                <a16:creationId xmlns:a16="http://schemas.microsoft.com/office/drawing/2014/main" id="{83237530-3AD9-68EE-7865-5FD8D2A4CE1F}"/>
              </a:ext>
            </a:extLst>
          </p:cNvPr>
          <p:cNvSpPr>
            <a:spLocks noGrp="1"/>
          </p:cNvSpPr>
          <p:nvPr>
            <p:ph type="title"/>
          </p:nvPr>
        </p:nvSpPr>
        <p:spPr/>
        <p:txBody>
          <a:bodyPr/>
          <a:lstStyle/>
          <a:p>
            <a:r>
              <a:rPr lang="en-US" dirty="0"/>
              <a:t>Alerts</a:t>
            </a:r>
          </a:p>
        </p:txBody>
      </p:sp>
      <p:pic>
        <p:nvPicPr>
          <p:cNvPr id="1026" name="Picture 2">
            <a:extLst>
              <a:ext uri="{FF2B5EF4-FFF2-40B4-BE49-F238E27FC236}">
                <a16:creationId xmlns:a16="http://schemas.microsoft.com/office/drawing/2014/main" id="{3404DABE-BBAA-102D-1749-28C1B7584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7" y="3771902"/>
            <a:ext cx="7477125"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64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A0B093-373B-5704-6890-C08D7A98C141}"/>
              </a:ext>
            </a:extLst>
          </p:cNvPr>
          <p:cNvSpPr>
            <a:spLocks noGrp="1"/>
          </p:cNvSpPr>
          <p:nvPr>
            <p:ph idx="1"/>
          </p:nvPr>
        </p:nvSpPr>
        <p:spPr/>
        <p:txBody>
          <a:bodyPr/>
          <a:lstStyle/>
          <a:p>
            <a:r>
              <a:rPr lang="en-US" dirty="0"/>
              <a:t>Ambiguous vs Unambiguous in hunting</a:t>
            </a:r>
          </a:p>
          <a:p>
            <a:r>
              <a:rPr lang="en-US" dirty="0"/>
              <a:t>Confidence levels in reporting</a:t>
            </a:r>
          </a:p>
        </p:txBody>
      </p:sp>
      <p:sp>
        <p:nvSpPr>
          <p:cNvPr id="3" name="Title 2">
            <a:extLst>
              <a:ext uri="{FF2B5EF4-FFF2-40B4-BE49-F238E27FC236}">
                <a16:creationId xmlns:a16="http://schemas.microsoft.com/office/drawing/2014/main" id="{33DD3F13-A709-367C-CE61-F56FF1C460E0}"/>
              </a:ext>
            </a:extLst>
          </p:cNvPr>
          <p:cNvSpPr>
            <a:spLocks noGrp="1"/>
          </p:cNvSpPr>
          <p:nvPr>
            <p:ph type="title"/>
          </p:nvPr>
        </p:nvSpPr>
        <p:spPr/>
        <p:txBody>
          <a:bodyPr/>
          <a:lstStyle/>
          <a:p>
            <a:r>
              <a:rPr lang="en-US" dirty="0"/>
              <a:t>Execute a Plan</a:t>
            </a:r>
          </a:p>
        </p:txBody>
      </p:sp>
      <p:pic>
        <p:nvPicPr>
          <p:cNvPr id="5" name="Picture 4">
            <a:extLst>
              <a:ext uri="{FF2B5EF4-FFF2-40B4-BE49-F238E27FC236}">
                <a16:creationId xmlns:a16="http://schemas.microsoft.com/office/drawing/2014/main" id="{E9C8A360-F81C-20DE-D163-0195BD50A53A}"/>
              </a:ext>
            </a:extLst>
          </p:cNvPr>
          <p:cNvPicPr>
            <a:picLocks noChangeAspect="1"/>
          </p:cNvPicPr>
          <p:nvPr/>
        </p:nvPicPr>
        <p:blipFill>
          <a:blip r:embed="rId2"/>
          <a:stretch>
            <a:fillRect/>
          </a:stretch>
        </p:blipFill>
        <p:spPr>
          <a:xfrm>
            <a:off x="587805" y="3323799"/>
            <a:ext cx="7954485" cy="3067478"/>
          </a:xfrm>
          <a:prstGeom prst="rect">
            <a:avLst/>
          </a:prstGeom>
        </p:spPr>
      </p:pic>
    </p:spTree>
    <p:extLst>
      <p:ext uri="{BB962C8B-B14F-4D97-AF65-F5344CB8AC3E}">
        <p14:creationId xmlns:p14="http://schemas.microsoft.com/office/powerpoint/2010/main" val="279244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AEBDD-CC8F-0D22-9BA5-8344CF8041AA}"/>
              </a:ext>
            </a:extLst>
          </p:cNvPr>
          <p:cNvSpPr>
            <a:spLocks noGrp="1"/>
          </p:cNvSpPr>
          <p:nvPr>
            <p:ph idx="1"/>
          </p:nvPr>
        </p:nvSpPr>
        <p:spPr/>
        <p:txBody>
          <a:bodyPr/>
          <a:lstStyle/>
          <a:p>
            <a:r>
              <a:rPr lang="en-US" dirty="0"/>
              <a:t>Alerts are a specific telemetry meeting a condition</a:t>
            </a:r>
          </a:p>
          <a:p>
            <a:r>
              <a:rPr lang="en-US" dirty="0"/>
              <a:t>Queries/Filters are essentially the same thing, but in practice used differently</a:t>
            </a:r>
          </a:p>
          <a:p>
            <a:r>
              <a:rPr lang="en-US" dirty="0"/>
              <a:t>Queries/Filters bridge the gap between detection and analysis</a:t>
            </a:r>
          </a:p>
          <a:p>
            <a:r>
              <a:rPr lang="en-US" dirty="0"/>
              <a:t>Can you think of any queries you would use to detect Kerberoasting that wouldn’t meet the criteria of an alert?</a:t>
            </a:r>
          </a:p>
        </p:txBody>
      </p:sp>
      <p:sp>
        <p:nvSpPr>
          <p:cNvPr id="3" name="Title 2">
            <a:extLst>
              <a:ext uri="{FF2B5EF4-FFF2-40B4-BE49-F238E27FC236}">
                <a16:creationId xmlns:a16="http://schemas.microsoft.com/office/drawing/2014/main" id="{EF35BB16-8255-7EBD-6D83-4B118AB127CD}"/>
              </a:ext>
            </a:extLst>
          </p:cNvPr>
          <p:cNvSpPr>
            <a:spLocks noGrp="1"/>
          </p:cNvSpPr>
          <p:nvPr>
            <p:ph type="title"/>
          </p:nvPr>
        </p:nvSpPr>
        <p:spPr/>
        <p:txBody>
          <a:bodyPr/>
          <a:lstStyle/>
          <a:p>
            <a:r>
              <a:rPr lang="en-US" dirty="0"/>
              <a:t>Query/Filter</a:t>
            </a:r>
          </a:p>
        </p:txBody>
      </p:sp>
    </p:spTree>
    <p:extLst>
      <p:ext uri="{BB962C8B-B14F-4D97-AF65-F5344CB8AC3E}">
        <p14:creationId xmlns:p14="http://schemas.microsoft.com/office/powerpoint/2010/main" val="4289929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DFC5B8-EF90-B164-5180-6A0308E267B6}"/>
              </a:ext>
            </a:extLst>
          </p:cNvPr>
          <p:cNvSpPr>
            <a:spLocks noGrp="1"/>
          </p:cNvSpPr>
          <p:nvPr>
            <p:ph idx="1"/>
          </p:nvPr>
        </p:nvSpPr>
        <p:spPr/>
        <p:txBody>
          <a:bodyPr/>
          <a:lstStyle/>
          <a:p>
            <a:r>
              <a:rPr lang="en-US" sz="2000" dirty="0"/>
              <a:t>Definition: </a:t>
            </a:r>
            <a:r>
              <a:rPr lang="en-US" sz="2000" i="1" dirty="0">
                <a:solidFill>
                  <a:schemeClr val="accent2"/>
                </a:solidFill>
              </a:rPr>
              <a:t>One or more pieces of forensic data, such as data found in system log entries or files, that identify potentially malicious activity on a system or network</a:t>
            </a:r>
          </a:p>
          <a:p>
            <a:r>
              <a:rPr lang="en-US" sz="2000" i="1" dirty="0">
                <a:solidFill>
                  <a:schemeClr val="accent2"/>
                </a:solidFill>
              </a:rPr>
              <a:t>Atomic</a:t>
            </a:r>
          </a:p>
          <a:p>
            <a:pPr lvl="1"/>
            <a:r>
              <a:rPr lang="en-US" sz="1600" dirty="0"/>
              <a:t>Fragments of data that can individually indicate a compromise (e.g., fully qualified domain names, IP addresses and e-mail addresses)</a:t>
            </a:r>
          </a:p>
          <a:p>
            <a:r>
              <a:rPr lang="en-US" sz="2000" i="1" dirty="0">
                <a:solidFill>
                  <a:schemeClr val="accent2"/>
                </a:solidFill>
              </a:rPr>
              <a:t>Behavioral</a:t>
            </a:r>
          </a:p>
          <a:p>
            <a:pPr lvl="1"/>
            <a:r>
              <a:rPr lang="en-US" sz="1600" dirty="0"/>
              <a:t>Combination of indicators that characterize / profile the behavior in a compromise, usually rooted in semantics versus syntax</a:t>
            </a:r>
          </a:p>
          <a:p>
            <a:r>
              <a:rPr lang="en-US" sz="2000" i="1" dirty="0">
                <a:solidFill>
                  <a:schemeClr val="accent2"/>
                </a:solidFill>
              </a:rPr>
              <a:t>Computed</a:t>
            </a:r>
          </a:p>
          <a:p>
            <a:pPr lvl="1"/>
            <a:r>
              <a:rPr lang="en-US" sz="1600" dirty="0"/>
              <a:t>Material involved in the incident that must be ‘computed’ (e.g., hashes)</a:t>
            </a:r>
          </a:p>
          <a:p>
            <a:r>
              <a:rPr lang="en-US" sz="2000" dirty="0"/>
              <a:t>Indicators of compromise answer ‘What happened’</a:t>
            </a:r>
          </a:p>
          <a:p>
            <a:r>
              <a:rPr lang="en-US" sz="2000" i="1" dirty="0"/>
              <a:t>See MSN750KD Indicators of Compromise: Strength of Indicators of Compromise</a:t>
            </a:r>
          </a:p>
        </p:txBody>
      </p:sp>
      <p:sp>
        <p:nvSpPr>
          <p:cNvPr id="3" name="Title 2">
            <a:extLst>
              <a:ext uri="{FF2B5EF4-FFF2-40B4-BE49-F238E27FC236}">
                <a16:creationId xmlns:a16="http://schemas.microsoft.com/office/drawing/2014/main" id="{6492CECB-1D52-525D-1842-DCC04D832505}"/>
              </a:ext>
            </a:extLst>
          </p:cNvPr>
          <p:cNvSpPr>
            <a:spLocks noGrp="1"/>
          </p:cNvSpPr>
          <p:nvPr>
            <p:ph type="title"/>
          </p:nvPr>
        </p:nvSpPr>
        <p:spPr/>
        <p:txBody>
          <a:bodyPr/>
          <a:lstStyle/>
          <a:p>
            <a:r>
              <a:rPr lang="en-US" sz="3200" dirty="0"/>
              <a:t>Indicators of Compromise Overview</a:t>
            </a:r>
          </a:p>
        </p:txBody>
      </p:sp>
    </p:spTree>
    <p:extLst>
      <p:ext uri="{BB962C8B-B14F-4D97-AF65-F5344CB8AC3E}">
        <p14:creationId xmlns:p14="http://schemas.microsoft.com/office/powerpoint/2010/main" val="3362313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5FEF4-A4E6-51AE-1E92-BD15F355DD7C}"/>
              </a:ext>
            </a:extLst>
          </p:cNvPr>
          <p:cNvSpPr>
            <a:spLocks noGrp="1"/>
          </p:cNvSpPr>
          <p:nvPr>
            <p:ph idx="1"/>
          </p:nvPr>
        </p:nvSpPr>
        <p:spPr/>
        <p:txBody>
          <a:bodyPr/>
          <a:lstStyle/>
          <a:p>
            <a:r>
              <a:rPr lang="en-US" dirty="0"/>
              <a:t>Detection</a:t>
            </a:r>
          </a:p>
          <a:p>
            <a:r>
              <a:rPr lang="en-US" dirty="0"/>
              <a:t>Analysis</a:t>
            </a:r>
          </a:p>
          <a:p>
            <a:pPr lvl="1"/>
            <a:r>
              <a:rPr lang="en-US" dirty="0"/>
              <a:t>Analysis methods</a:t>
            </a:r>
          </a:p>
          <a:p>
            <a:pPr lvl="1"/>
            <a:r>
              <a:rPr lang="en-US" dirty="0"/>
              <a:t>Detection vs. Analysis</a:t>
            </a:r>
          </a:p>
          <a:p>
            <a:r>
              <a:rPr lang="en-US" dirty="0"/>
              <a:t>Pivoting</a:t>
            </a:r>
          </a:p>
          <a:p>
            <a:pPr marL="0" indent="0">
              <a:buNone/>
            </a:pPr>
            <a:endParaRPr lang="en-US" dirty="0"/>
          </a:p>
        </p:txBody>
      </p:sp>
      <p:sp>
        <p:nvSpPr>
          <p:cNvPr id="3" name="Title 2">
            <a:extLst>
              <a:ext uri="{FF2B5EF4-FFF2-40B4-BE49-F238E27FC236}">
                <a16:creationId xmlns:a16="http://schemas.microsoft.com/office/drawing/2014/main" id="{FE5A3178-453D-FBE6-B727-134B6A827D72}"/>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4169321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98C97-E774-5C92-0F7D-50AE9C5FD2B1}"/>
              </a:ext>
            </a:extLst>
          </p:cNvPr>
          <p:cNvSpPr>
            <a:spLocks noGrp="1"/>
          </p:cNvSpPr>
          <p:nvPr>
            <p:ph idx="1"/>
          </p:nvPr>
        </p:nvSpPr>
        <p:spPr/>
        <p:txBody>
          <a:bodyPr/>
          <a:lstStyle/>
          <a:p>
            <a:r>
              <a:rPr lang="en-US" dirty="0">
                <a:solidFill>
                  <a:srgbClr val="FFFF00"/>
                </a:solidFill>
              </a:rPr>
              <a:t>Temporal</a:t>
            </a:r>
          </a:p>
          <a:p>
            <a:r>
              <a:rPr lang="en-US" dirty="0">
                <a:solidFill>
                  <a:srgbClr val="FFFF00"/>
                </a:solidFill>
              </a:rPr>
              <a:t>Causal</a:t>
            </a:r>
          </a:p>
          <a:p>
            <a:r>
              <a:rPr lang="en-US" dirty="0">
                <a:solidFill>
                  <a:srgbClr val="FFFF00"/>
                </a:solidFill>
              </a:rPr>
              <a:t>Frequency</a:t>
            </a:r>
            <a:endParaRPr lang="en-US" dirty="0"/>
          </a:p>
          <a:p>
            <a:r>
              <a:rPr lang="en-US" dirty="0">
                <a:solidFill>
                  <a:srgbClr val="FFFF00"/>
                </a:solidFill>
              </a:rPr>
              <a:t>Correlation</a:t>
            </a:r>
          </a:p>
          <a:p>
            <a:r>
              <a:rPr lang="en-US" dirty="0">
                <a:solidFill>
                  <a:srgbClr val="FFFF00"/>
                </a:solidFill>
              </a:rPr>
              <a:t>Cluster</a:t>
            </a:r>
          </a:p>
          <a:p>
            <a:r>
              <a:rPr lang="en-US" dirty="0">
                <a:solidFill>
                  <a:srgbClr val="FFFF00"/>
                </a:solidFill>
              </a:rPr>
              <a:t>Anomaly</a:t>
            </a:r>
          </a:p>
          <a:p>
            <a:r>
              <a:rPr lang="en-US" dirty="0">
                <a:solidFill>
                  <a:srgbClr val="FFFF00"/>
                </a:solidFill>
              </a:rPr>
              <a:t>User and Entity Behavior Analytics (UEBA)</a:t>
            </a:r>
          </a:p>
          <a:p>
            <a:r>
              <a:rPr lang="en-US" dirty="0">
                <a:solidFill>
                  <a:srgbClr val="FFFF00"/>
                </a:solidFill>
              </a:rPr>
              <a:t>Kill Chain</a:t>
            </a:r>
            <a:endParaRPr lang="en-US" dirty="0"/>
          </a:p>
          <a:p>
            <a:endParaRPr lang="en-US" sz="1800" dirty="0">
              <a:solidFill>
                <a:srgbClr val="FFFF00"/>
              </a:solidFill>
            </a:endParaRPr>
          </a:p>
        </p:txBody>
      </p:sp>
      <p:sp>
        <p:nvSpPr>
          <p:cNvPr id="3" name="Title 2">
            <a:extLst>
              <a:ext uri="{FF2B5EF4-FFF2-40B4-BE49-F238E27FC236}">
                <a16:creationId xmlns:a16="http://schemas.microsoft.com/office/drawing/2014/main" id="{46C3C5C3-9D4A-0F87-D2FB-C1DF3FEF25A0}"/>
              </a:ext>
            </a:extLst>
          </p:cNvPr>
          <p:cNvSpPr>
            <a:spLocks noGrp="1"/>
          </p:cNvSpPr>
          <p:nvPr>
            <p:ph type="title"/>
          </p:nvPr>
        </p:nvSpPr>
        <p:spPr/>
        <p:txBody>
          <a:bodyPr/>
          <a:lstStyle/>
          <a:p>
            <a:r>
              <a:rPr lang="en-US" dirty="0"/>
              <a:t>Analysis Methods</a:t>
            </a:r>
          </a:p>
        </p:txBody>
      </p:sp>
    </p:spTree>
    <p:extLst>
      <p:ext uri="{BB962C8B-B14F-4D97-AF65-F5344CB8AC3E}">
        <p14:creationId xmlns:p14="http://schemas.microsoft.com/office/powerpoint/2010/main" val="2410076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42C896-8B74-7B5E-F08A-B42D04AC4FF6}"/>
              </a:ext>
            </a:extLst>
          </p:cNvPr>
          <p:cNvSpPr>
            <a:spLocks noGrp="1"/>
          </p:cNvSpPr>
          <p:nvPr>
            <p:ph idx="1"/>
          </p:nvPr>
        </p:nvSpPr>
        <p:spPr/>
        <p:txBody>
          <a:bodyPr/>
          <a:lstStyle/>
          <a:p>
            <a:r>
              <a:rPr lang="en-US" dirty="0">
                <a:solidFill>
                  <a:schemeClr val="tx2"/>
                </a:solidFill>
              </a:rPr>
              <a:t>A method of problem-solving that involves examining data over time to detect trends.</a:t>
            </a:r>
          </a:p>
          <a:p>
            <a:r>
              <a:rPr lang="en-US" dirty="0"/>
              <a:t>Requirements:</a:t>
            </a:r>
          </a:p>
          <a:p>
            <a:pPr lvl="1"/>
            <a:r>
              <a:rPr lang="en-US" dirty="0"/>
              <a:t>Access to historical data logs</a:t>
            </a:r>
          </a:p>
          <a:p>
            <a:pPr lvl="1"/>
            <a:r>
              <a:rPr lang="en-US" dirty="0"/>
              <a:t>Tools for time-series analysis</a:t>
            </a:r>
          </a:p>
          <a:p>
            <a:pPr lvl="1"/>
            <a:r>
              <a:rPr lang="en-US" dirty="0"/>
              <a:t>Ability to normalize data for time-based comparison</a:t>
            </a:r>
          </a:p>
          <a:p>
            <a:r>
              <a:rPr lang="en-US" dirty="0"/>
              <a:t>Examples:</a:t>
            </a:r>
          </a:p>
          <a:p>
            <a:pPr lvl="1"/>
            <a:r>
              <a:rPr lang="en-US" dirty="0"/>
              <a:t>Identifying patterns in user logon activity</a:t>
            </a:r>
          </a:p>
          <a:p>
            <a:pPr lvl="1"/>
            <a:r>
              <a:rPr lang="en-US" dirty="0"/>
              <a:t>Detecting an increase in external traffic to sensitive devices at unusual hours</a:t>
            </a:r>
          </a:p>
        </p:txBody>
      </p:sp>
      <p:sp>
        <p:nvSpPr>
          <p:cNvPr id="3" name="Title 2">
            <a:extLst>
              <a:ext uri="{FF2B5EF4-FFF2-40B4-BE49-F238E27FC236}">
                <a16:creationId xmlns:a16="http://schemas.microsoft.com/office/drawing/2014/main" id="{283427E1-642E-12FF-F38E-2C0C81F8A320}"/>
              </a:ext>
            </a:extLst>
          </p:cNvPr>
          <p:cNvSpPr>
            <a:spLocks noGrp="1"/>
          </p:cNvSpPr>
          <p:nvPr>
            <p:ph type="title"/>
          </p:nvPr>
        </p:nvSpPr>
        <p:spPr/>
        <p:txBody>
          <a:bodyPr/>
          <a:lstStyle/>
          <a:p>
            <a:r>
              <a:rPr lang="en-US" dirty="0"/>
              <a:t>Temporal Analysis</a:t>
            </a:r>
          </a:p>
        </p:txBody>
      </p:sp>
    </p:spTree>
    <p:extLst>
      <p:ext uri="{BB962C8B-B14F-4D97-AF65-F5344CB8AC3E}">
        <p14:creationId xmlns:p14="http://schemas.microsoft.com/office/powerpoint/2010/main" val="252552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“No plan of operations extends with certainty beyond the first encounter with the enemy’s main strength”</a:t>
            </a:r>
            <a:br>
              <a:rPr lang="en-US" sz="2400" dirty="0"/>
            </a:br>
            <a:r>
              <a:rPr lang="en-US" sz="2000" dirty="0"/>
              <a:t>- Prussian Field Marshal Helmuth von Moltke the Elder</a:t>
            </a:r>
          </a:p>
          <a:p>
            <a:r>
              <a:rPr lang="en-US" sz="2400" dirty="0"/>
              <a:t>Using detection (tools/analysis) with data will provide results, and you must be prepared to handle the outcomes</a:t>
            </a:r>
          </a:p>
          <a:p>
            <a:r>
              <a:rPr lang="en-US" sz="2400" dirty="0"/>
              <a:t>This lesson will provide a science to survive contact with the enemy and how to use information to move forward</a:t>
            </a:r>
          </a:p>
          <a:p>
            <a:pPr marL="330136" lvl="1" indent="0">
              <a:buNone/>
            </a:pPr>
            <a:endParaRPr lang="en-US" dirty="0"/>
          </a:p>
        </p:txBody>
      </p:sp>
      <p:sp>
        <p:nvSpPr>
          <p:cNvPr id="2" name="Title 1"/>
          <p:cNvSpPr>
            <a:spLocks noGrp="1"/>
          </p:cNvSpPr>
          <p:nvPr>
            <p:ph type="title"/>
          </p:nvPr>
        </p:nvSpPr>
        <p:spPr/>
        <p:txBody>
          <a:bodyPr>
            <a:normAutofit/>
          </a:bodyPr>
          <a:lstStyle/>
          <a:p>
            <a:r>
              <a:rPr lang="en-US" dirty="0"/>
              <a:t>So What?</a:t>
            </a:r>
          </a:p>
        </p:txBody>
      </p:sp>
      <p:sp>
        <p:nvSpPr>
          <p:cNvPr id="4" name="Rectangle 3"/>
          <p:cNvSpPr/>
          <p:nvPr/>
        </p:nvSpPr>
        <p:spPr bwMode="auto">
          <a:xfrm>
            <a:off x="379447" y="4604904"/>
            <a:ext cx="8383553" cy="1889013"/>
          </a:xfrm>
          <a:prstGeom prst="rect">
            <a:avLst/>
          </a:prstGeom>
          <a:noFill/>
          <a:ln w="381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5" name="Rectangle 4"/>
          <p:cNvSpPr/>
          <p:nvPr/>
        </p:nvSpPr>
        <p:spPr>
          <a:xfrm>
            <a:off x="224057" y="4604904"/>
            <a:ext cx="8382000" cy="1938992"/>
          </a:xfrm>
          <a:prstGeom prst="rect">
            <a:avLst/>
          </a:prstGeom>
        </p:spPr>
        <p:txBody>
          <a:bodyPr wrap="square">
            <a:spAutoFit/>
          </a:bodyPr>
          <a:lstStyle/>
          <a:p>
            <a:pPr marL="330136" lvl="1" indent="0">
              <a:buNone/>
            </a:pPr>
            <a:r>
              <a:rPr lang="en-US" sz="2000" dirty="0">
                <a:solidFill>
                  <a:schemeClr val="tx1"/>
                </a:solidFill>
              </a:rPr>
              <a:t>“You need some foundation of science literacy so you can inoculate yourself against those who would exploit your absence of knowledge of how the science works for their own gain... the only point of the scientific method is to make sure you are not fooled into thinking something is true that is not or thinking that something is not true, that is. </a:t>
            </a:r>
            <a:br>
              <a:rPr lang="en-US" sz="2000" dirty="0">
                <a:solidFill>
                  <a:schemeClr val="tx1"/>
                </a:solidFill>
              </a:rPr>
            </a:br>
            <a:r>
              <a:rPr lang="en-US" sz="2000" dirty="0">
                <a:solidFill>
                  <a:schemeClr val="tx1"/>
                </a:solidFill>
              </a:rPr>
              <a:t>- Neil deGrasse Tyson</a:t>
            </a:r>
          </a:p>
        </p:txBody>
      </p:sp>
    </p:spTree>
    <p:extLst>
      <p:ext uri="{BB962C8B-B14F-4D97-AF65-F5344CB8AC3E}">
        <p14:creationId xmlns:p14="http://schemas.microsoft.com/office/powerpoint/2010/main" val="1245139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647C18-8D2D-7EF9-AD83-91B37617E871}"/>
              </a:ext>
            </a:extLst>
          </p:cNvPr>
          <p:cNvSpPr>
            <a:spLocks noGrp="1"/>
          </p:cNvSpPr>
          <p:nvPr>
            <p:ph idx="1"/>
          </p:nvPr>
        </p:nvSpPr>
        <p:spPr/>
        <p:txBody>
          <a:bodyPr/>
          <a:lstStyle/>
          <a:p>
            <a:r>
              <a:rPr lang="en-US" dirty="0">
                <a:solidFill>
                  <a:schemeClr val="tx2"/>
                </a:solidFill>
              </a:rPr>
              <a:t>A method of problem-solving that involves identifying cause and effect relationships</a:t>
            </a:r>
          </a:p>
          <a:p>
            <a:r>
              <a:rPr lang="en-US" dirty="0"/>
              <a:t>Requirements:</a:t>
            </a:r>
          </a:p>
          <a:p>
            <a:pPr lvl="1"/>
            <a:r>
              <a:rPr lang="en-US" dirty="0"/>
              <a:t>Detailed cases, incident reports or logs</a:t>
            </a:r>
          </a:p>
          <a:p>
            <a:pPr lvl="1"/>
            <a:r>
              <a:rPr lang="en-US" dirty="0"/>
              <a:t>Expertise in systems and network architecture</a:t>
            </a:r>
          </a:p>
          <a:p>
            <a:r>
              <a:rPr lang="en-US" dirty="0"/>
              <a:t>Examples:</a:t>
            </a:r>
          </a:p>
          <a:p>
            <a:pPr lvl="1"/>
            <a:r>
              <a:rPr lang="en-US" dirty="0"/>
              <a:t>Tracing the source of initial access to a phishing email</a:t>
            </a:r>
          </a:p>
          <a:p>
            <a:pPr lvl="1"/>
            <a:r>
              <a:rPr lang="en-US" dirty="0"/>
              <a:t>Linking system failure to malware executing</a:t>
            </a:r>
          </a:p>
        </p:txBody>
      </p:sp>
      <p:sp>
        <p:nvSpPr>
          <p:cNvPr id="3" name="Title 2">
            <a:extLst>
              <a:ext uri="{FF2B5EF4-FFF2-40B4-BE49-F238E27FC236}">
                <a16:creationId xmlns:a16="http://schemas.microsoft.com/office/drawing/2014/main" id="{18A45B1B-8A4A-00C4-50D9-7161B86B24E9}"/>
              </a:ext>
            </a:extLst>
          </p:cNvPr>
          <p:cNvSpPr>
            <a:spLocks noGrp="1"/>
          </p:cNvSpPr>
          <p:nvPr>
            <p:ph type="title"/>
          </p:nvPr>
        </p:nvSpPr>
        <p:spPr/>
        <p:txBody>
          <a:bodyPr/>
          <a:lstStyle/>
          <a:p>
            <a:r>
              <a:rPr lang="en-US" dirty="0"/>
              <a:t>Causal Analysis</a:t>
            </a:r>
          </a:p>
        </p:txBody>
      </p:sp>
    </p:spTree>
    <p:extLst>
      <p:ext uri="{BB962C8B-B14F-4D97-AF65-F5344CB8AC3E}">
        <p14:creationId xmlns:p14="http://schemas.microsoft.com/office/powerpoint/2010/main" val="3501616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715C0-6A7A-8AFA-565B-3AD3E5C18AAE}"/>
              </a:ext>
            </a:extLst>
          </p:cNvPr>
          <p:cNvSpPr>
            <a:spLocks noGrp="1"/>
          </p:cNvSpPr>
          <p:nvPr>
            <p:ph idx="1"/>
          </p:nvPr>
        </p:nvSpPr>
        <p:spPr/>
        <p:txBody>
          <a:bodyPr/>
          <a:lstStyle/>
          <a:p>
            <a:r>
              <a:rPr lang="en-US" dirty="0">
                <a:solidFill>
                  <a:schemeClr val="tx2"/>
                </a:solidFill>
              </a:rPr>
              <a:t>A method of studying how often certain events occur to identify patterns or anomalies</a:t>
            </a:r>
          </a:p>
          <a:p>
            <a:r>
              <a:rPr lang="en-US" dirty="0"/>
              <a:t>Requirements:</a:t>
            </a:r>
          </a:p>
          <a:p>
            <a:pPr lvl="1"/>
            <a:r>
              <a:rPr lang="en-US" dirty="0"/>
              <a:t>Access to historical data logs</a:t>
            </a:r>
          </a:p>
          <a:p>
            <a:pPr lvl="1"/>
            <a:r>
              <a:rPr lang="en-US" dirty="0"/>
              <a:t>Statistical tools to display frequency distribution</a:t>
            </a:r>
          </a:p>
          <a:p>
            <a:r>
              <a:rPr lang="en-US" dirty="0"/>
              <a:t>Examples:</a:t>
            </a:r>
          </a:p>
          <a:p>
            <a:pPr lvl="1"/>
            <a:r>
              <a:rPr lang="en-US" dirty="0"/>
              <a:t>Identifying a spike in failed login attempts indicating a brute force attack</a:t>
            </a:r>
          </a:p>
          <a:p>
            <a:pPr lvl="1"/>
            <a:r>
              <a:rPr lang="en-US" dirty="0"/>
              <a:t>Observing frequent access to rarely used ports</a:t>
            </a:r>
          </a:p>
        </p:txBody>
      </p:sp>
      <p:sp>
        <p:nvSpPr>
          <p:cNvPr id="3" name="Title 2">
            <a:extLst>
              <a:ext uri="{FF2B5EF4-FFF2-40B4-BE49-F238E27FC236}">
                <a16:creationId xmlns:a16="http://schemas.microsoft.com/office/drawing/2014/main" id="{D3F11C73-6E47-DE48-B4DB-C6EF3FC880A2}"/>
              </a:ext>
            </a:extLst>
          </p:cNvPr>
          <p:cNvSpPr>
            <a:spLocks noGrp="1"/>
          </p:cNvSpPr>
          <p:nvPr>
            <p:ph type="title"/>
          </p:nvPr>
        </p:nvSpPr>
        <p:spPr/>
        <p:txBody>
          <a:bodyPr/>
          <a:lstStyle/>
          <a:p>
            <a:r>
              <a:rPr lang="en-US" dirty="0"/>
              <a:t>Frequency Analysis</a:t>
            </a:r>
          </a:p>
        </p:txBody>
      </p:sp>
    </p:spTree>
    <p:extLst>
      <p:ext uri="{BB962C8B-B14F-4D97-AF65-F5344CB8AC3E}">
        <p14:creationId xmlns:p14="http://schemas.microsoft.com/office/powerpoint/2010/main" val="366809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F22EA9-8BAA-2007-3502-20EFB118E4AA}"/>
              </a:ext>
            </a:extLst>
          </p:cNvPr>
          <p:cNvSpPr>
            <a:spLocks noGrp="1"/>
          </p:cNvSpPr>
          <p:nvPr>
            <p:ph idx="1"/>
          </p:nvPr>
        </p:nvSpPr>
        <p:spPr/>
        <p:txBody>
          <a:bodyPr/>
          <a:lstStyle/>
          <a:p>
            <a:r>
              <a:rPr lang="en-US" dirty="0">
                <a:solidFill>
                  <a:schemeClr val="tx2"/>
                </a:solidFill>
              </a:rPr>
              <a:t>A statistical technique used to determine the interdependence or statistical relationship between two or more variables or datasets</a:t>
            </a:r>
          </a:p>
          <a:p>
            <a:r>
              <a:rPr lang="en-US" dirty="0"/>
              <a:t>Requirements:</a:t>
            </a:r>
          </a:p>
          <a:p>
            <a:pPr lvl="1"/>
            <a:r>
              <a:rPr lang="en-US" dirty="0"/>
              <a:t>Datasets from multiple tools, sources, and organizations (IDS, OS logs, firewalls)</a:t>
            </a:r>
          </a:p>
          <a:p>
            <a:pPr lvl="1"/>
            <a:r>
              <a:rPr lang="en-US" dirty="0"/>
              <a:t>Statistical tools to display correlation</a:t>
            </a:r>
          </a:p>
          <a:p>
            <a:r>
              <a:rPr lang="en-US" dirty="0"/>
              <a:t>Examples:</a:t>
            </a:r>
          </a:p>
          <a:p>
            <a:pPr lvl="1"/>
            <a:r>
              <a:rPr lang="en-US" dirty="0"/>
              <a:t>Correlating increases in data exfiltration attempts with employee exit dates</a:t>
            </a:r>
          </a:p>
          <a:p>
            <a:pPr lvl="1"/>
            <a:r>
              <a:rPr lang="en-US" dirty="0"/>
              <a:t>Correlating software update lapses and malware infections</a:t>
            </a:r>
          </a:p>
        </p:txBody>
      </p:sp>
      <p:sp>
        <p:nvSpPr>
          <p:cNvPr id="3" name="Title 2">
            <a:extLst>
              <a:ext uri="{FF2B5EF4-FFF2-40B4-BE49-F238E27FC236}">
                <a16:creationId xmlns:a16="http://schemas.microsoft.com/office/drawing/2014/main" id="{7E50BB88-C6A2-22F8-2C46-406681117B7D}"/>
              </a:ext>
            </a:extLst>
          </p:cNvPr>
          <p:cNvSpPr>
            <a:spLocks noGrp="1"/>
          </p:cNvSpPr>
          <p:nvPr>
            <p:ph type="title"/>
          </p:nvPr>
        </p:nvSpPr>
        <p:spPr/>
        <p:txBody>
          <a:bodyPr/>
          <a:lstStyle/>
          <a:p>
            <a:r>
              <a:rPr lang="en-US" dirty="0"/>
              <a:t>Correlation Analysis</a:t>
            </a:r>
          </a:p>
        </p:txBody>
      </p:sp>
    </p:spTree>
    <p:extLst>
      <p:ext uri="{BB962C8B-B14F-4D97-AF65-F5344CB8AC3E}">
        <p14:creationId xmlns:p14="http://schemas.microsoft.com/office/powerpoint/2010/main" val="1821665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01A42-3E1B-64CC-ACAE-471F653FB8E4}"/>
              </a:ext>
            </a:extLst>
          </p:cNvPr>
          <p:cNvSpPr>
            <a:spLocks noGrp="1"/>
          </p:cNvSpPr>
          <p:nvPr>
            <p:ph idx="1"/>
          </p:nvPr>
        </p:nvSpPr>
        <p:spPr/>
        <p:txBody>
          <a:bodyPr/>
          <a:lstStyle/>
          <a:p>
            <a:r>
              <a:rPr lang="en-US" dirty="0">
                <a:solidFill>
                  <a:schemeClr val="tx2"/>
                </a:solidFill>
              </a:rPr>
              <a:t>A method of grouping a set of objects in such a way that objects in the same group (called a cluster) are more similar to each other than to those in other groups</a:t>
            </a:r>
          </a:p>
          <a:p>
            <a:r>
              <a:rPr lang="en-US" dirty="0"/>
              <a:t>Requirements:</a:t>
            </a:r>
          </a:p>
          <a:p>
            <a:pPr lvl="1"/>
            <a:r>
              <a:rPr lang="en-US" dirty="0"/>
              <a:t>Large dataset for meaningful clustering</a:t>
            </a:r>
          </a:p>
          <a:p>
            <a:pPr lvl="1"/>
            <a:r>
              <a:rPr lang="en-US" dirty="0"/>
              <a:t>Expertise in identifying relevant data </a:t>
            </a:r>
            <a:r>
              <a:rPr lang="en-US" dirty="0">
                <a:solidFill>
                  <a:schemeClr val="accent2"/>
                </a:solidFill>
              </a:rPr>
              <a:t>features</a:t>
            </a:r>
          </a:p>
          <a:p>
            <a:r>
              <a:rPr lang="en-US" dirty="0"/>
              <a:t>Examples:</a:t>
            </a:r>
          </a:p>
          <a:p>
            <a:pPr lvl="1"/>
            <a:r>
              <a:rPr lang="en-US" dirty="0"/>
              <a:t>Grouping network traffic by type and origin to identify anomalous activities</a:t>
            </a:r>
          </a:p>
          <a:p>
            <a:pPr lvl="1"/>
            <a:r>
              <a:rPr lang="en-US" i="1" dirty="0"/>
              <a:t>Clustering user behavior to identify potential insider threats</a:t>
            </a:r>
          </a:p>
          <a:p>
            <a:endParaRPr lang="en-US" dirty="0"/>
          </a:p>
        </p:txBody>
      </p:sp>
      <p:sp>
        <p:nvSpPr>
          <p:cNvPr id="3" name="Title 2">
            <a:extLst>
              <a:ext uri="{FF2B5EF4-FFF2-40B4-BE49-F238E27FC236}">
                <a16:creationId xmlns:a16="http://schemas.microsoft.com/office/drawing/2014/main" id="{8630F096-10E1-C4C2-A2AC-DE40327B6B28}"/>
              </a:ext>
            </a:extLst>
          </p:cNvPr>
          <p:cNvSpPr>
            <a:spLocks noGrp="1"/>
          </p:cNvSpPr>
          <p:nvPr>
            <p:ph type="title"/>
          </p:nvPr>
        </p:nvSpPr>
        <p:spPr/>
        <p:txBody>
          <a:bodyPr/>
          <a:lstStyle/>
          <a:p>
            <a:r>
              <a:rPr lang="en-US" dirty="0"/>
              <a:t>Cluster Analysis</a:t>
            </a:r>
          </a:p>
        </p:txBody>
      </p:sp>
    </p:spTree>
    <p:extLst>
      <p:ext uri="{BB962C8B-B14F-4D97-AF65-F5344CB8AC3E}">
        <p14:creationId xmlns:p14="http://schemas.microsoft.com/office/powerpoint/2010/main" val="849260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15522-3BFA-B15D-562E-8202B70FDFD7}"/>
              </a:ext>
            </a:extLst>
          </p:cNvPr>
          <p:cNvSpPr>
            <a:spLocks noGrp="1"/>
          </p:cNvSpPr>
          <p:nvPr>
            <p:ph idx="1"/>
          </p:nvPr>
        </p:nvSpPr>
        <p:spPr/>
        <p:txBody>
          <a:bodyPr/>
          <a:lstStyle/>
          <a:p>
            <a:r>
              <a:rPr lang="en-US" dirty="0">
                <a:solidFill>
                  <a:schemeClr val="tx2"/>
                </a:solidFill>
              </a:rPr>
              <a:t>A technique used to identify unusual patterns that do not conform to expected behavior</a:t>
            </a:r>
          </a:p>
          <a:p>
            <a:r>
              <a:rPr lang="en-US" dirty="0"/>
              <a:t>Requirements:</a:t>
            </a:r>
          </a:p>
          <a:p>
            <a:pPr lvl="1"/>
            <a:r>
              <a:rPr lang="en-US" dirty="0"/>
              <a:t>Baseline data to define “normal” behavior</a:t>
            </a:r>
          </a:p>
          <a:p>
            <a:pPr lvl="1"/>
            <a:r>
              <a:rPr lang="en-US" dirty="0"/>
              <a:t>Analytical tools for pattern recognition</a:t>
            </a:r>
          </a:p>
          <a:p>
            <a:r>
              <a:rPr lang="en-US" dirty="0"/>
              <a:t>Examples:</a:t>
            </a:r>
          </a:p>
          <a:p>
            <a:pPr lvl="1"/>
            <a:r>
              <a:rPr lang="en-US" dirty="0"/>
              <a:t>Detecting surge in network traffic from a device hosting a database</a:t>
            </a:r>
          </a:p>
          <a:p>
            <a:pPr lvl="1"/>
            <a:r>
              <a:rPr lang="en-US" dirty="0"/>
              <a:t>Detecting unusual login times or locations for sensitive accounts</a:t>
            </a:r>
          </a:p>
        </p:txBody>
      </p:sp>
      <p:sp>
        <p:nvSpPr>
          <p:cNvPr id="3" name="Title 2">
            <a:extLst>
              <a:ext uri="{FF2B5EF4-FFF2-40B4-BE49-F238E27FC236}">
                <a16:creationId xmlns:a16="http://schemas.microsoft.com/office/drawing/2014/main" id="{0873C570-6575-5F2D-07F1-C20DE12A9E1B}"/>
              </a:ext>
            </a:extLst>
          </p:cNvPr>
          <p:cNvSpPr>
            <a:spLocks noGrp="1"/>
          </p:cNvSpPr>
          <p:nvPr>
            <p:ph type="title"/>
          </p:nvPr>
        </p:nvSpPr>
        <p:spPr/>
        <p:txBody>
          <a:bodyPr/>
          <a:lstStyle/>
          <a:p>
            <a:r>
              <a:rPr lang="en-US" dirty="0"/>
              <a:t>Anomaly Analysis</a:t>
            </a:r>
          </a:p>
        </p:txBody>
      </p:sp>
    </p:spTree>
    <p:extLst>
      <p:ext uri="{BB962C8B-B14F-4D97-AF65-F5344CB8AC3E}">
        <p14:creationId xmlns:p14="http://schemas.microsoft.com/office/powerpoint/2010/main" val="4187762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D132EA-FC55-328E-EBE7-534CF9295919}"/>
              </a:ext>
            </a:extLst>
          </p:cNvPr>
          <p:cNvSpPr>
            <a:spLocks noGrp="1"/>
          </p:cNvSpPr>
          <p:nvPr>
            <p:ph idx="1"/>
          </p:nvPr>
        </p:nvSpPr>
        <p:spPr/>
        <p:txBody>
          <a:bodyPr/>
          <a:lstStyle/>
          <a:p>
            <a:r>
              <a:rPr lang="en-US" dirty="0">
                <a:solidFill>
                  <a:schemeClr val="tx2"/>
                </a:solidFill>
              </a:rPr>
              <a:t>A technique using defined user behavior to identify security threats</a:t>
            </a:r>
          </a:p>
          <a:p>
            <a:r>
              <a:rPr lang="en-US" dirty="0"/>
              <a:t>Requirements:</a:t>
            </a:r>
          </a:p>
          <a:p>
            <a:pPr lvl="1"/>
            <a:r>
              <a:rPr lang="en-US" dirty="0"/>
              <a:t>Detailed logs of user activities and behaviors</a:t>
            </a:r>
          </a:p>
          <a:p>
            <a:pPr lvl="1"/>
            <a:r>
              <a:rPr lang="en-US" i="1" dirty="0"/>
              <a:t>UEBA software with machine learning capabilities</a:t>
            </a:r>
          </a:p>
          <a:p>
            <a:r>
              <a:rPr lang="en-US" dirty="0"/>
              <a:t>Examples:</a:t>
            </a:r>
          </a:p>
          <a:p>
            <a:pPr lvl="1"/>
            <a:r>
              <a:rPr lang="en-US" dirty="0"/>
              <a:t>Identifying a user accessing files irrelevant to their role</a:t>
            </a:r>
          </a:p>
          <a:p>
            <a:endParaRPr lang="en-US" dirty="0"/>
          </a:p>
        </p:txBody>
      </p:sp>
      <p:sp>
        <p:nvSpPr>
          <p:cNvPr id="3" name="Title 2">
            <a:extLst>
              <a:ext uri="{FF2B5EF4-FFF2-40B4-BE49-F238E27FC236}">
                <a16:creationId xmlns:a16="http://schemas.microsoft.com/office/drawing/2014/main" id="{3E019F2D-281C-C224-E10D-0294C0A715B6}"/>
              </a:ext>
            </a:extLst>
          </p:cNvPr>
          <p:cNvSpPr>
            <a:spLocks noGrp="1"/>
          </p:cNvSpPr>
          <p:nvPr>
            <p:ph type="title"/>
          </p:nvPr>
        </p:nvSpPr>
        <p:spPr/>
        <p:txBody>
          <a:bodyPr/>
          <a:lstStyle/>
          <a:p>
            <a:r>
              <a:rPr lang="en-US" dirty="0"/>
              <a:t>UEBA Analysis</a:t>
            </a:r>
          </a:p>
        </p:txBody>
      </p:sp>
    </p:spTree>
    <p:extLst>
      <p:ext uri="{BB962C8B-B14F-4D97-AF65-F5344CB8AC3E}">
        <p14:creationId xmlns:p14="http://schemas.microsoft.com/office/powerpoint/2010/main" val="374215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C982F7-318A-0003-0FDA-0158E430DD7E}"/>
              </a:ext>
            </a:extLst>
          </p:cNvPr>
          <p:cNvSpPr>
            <a:spLocks noGrp="1"/>
          </p:cNvSpPr>
          <p:nvPr>
            <p:ph idx="1"/>
          </p:nvPr>
        </p:nvSpPr>
        <p:spPr/>
        <p:txBody>
          <a:bodyPr/>
          <a:lstStyle/>
          <a:p>
            <a:r>
              <a:rPr lang="en-US" dirty="0">
                <a:solidFill>
                  <a:schemeClr val="tx2"/>
                </a:solidFill>
              </a:rPr>
              <a:t>A technique using the phases of a cyber attack to predict previous or future activity</a:t>
            </a:r>
          </a:p>
          <a:p>
            <a:r>
              <a:rPr lang="en-US" dirty="0"/>
              <a:t>Requirements:</a:t>
            </a:r>
          </a:p>
          <a:p>
            <a:pPr lvl="1"/>
            <a:r>
              <a:rPr lang="en-US" dirty="0"/>
              <a:t>Understanding of the Cyber Kill Chain framework (MITRE/LM)</a:t>
            </a:r>
          </a:p>
          <a:p>
            <a:pPr lvl="1"/>
            <a:r>
              <a:rPr lang="en-US" dirty="0"/>
              <a:t>Detailed incident data and threat intelligence</a:t>
            </a:r>
          </a:p>
          <a:p>
            <a:r>
              <a:rPr lang="en-US" dirty="0"/>
              <a:t>Examples:</a:t>
            </a:r>
          </a:p>
          <a:p>
            <a:pPr lvl="1"/>
            <a:r>
              <a:rPr lang="en-US" dirty="0"/>
              <a:t>Analyzing a ransomware attack to identify the delivery method and exploited vulnerability</a:t>
            </a:r>
          </a:p>
          <a:p>
            <a:pPr lvl="1"/>
            <a:r>
              <a:rPr lang="en-US" dirty="0"/>
              <a:t>Identifying an initial access method via phishing from malware execution</a:t>
            </a:r>
          </a:p>
          <a:p>
            <a:endParaRPr lang="en-US" dirty="0"/>
          </a:p>
        </p:txBody>
      </p:sp>
      <p:sp>
        <p:nvSpPr>
          <p:cNvPr id="3" name="Title 2">
            <a:extLst>
              <a:ext uri="{FF2B5EF4-FFF2-40B4-BE49-F238E27FC236}">
                <a16:creationId xmlns:a16="http://schemas.microsoft.com/office/drawing/2014/main" id="{4D81C2B5-FD20-A9C8-0439-21A5D96035AB}"/>
              </a:ext>
            </a:extLst>
          </p:cNvPr>
          <p:cNvSpPr>
            <a:spLocks noGrp="1"/>
          </p:cNvSpPr>
          <p:nvPr>
            <p:ph type="title"/>
          </p:nvPr>
        </p:nvSpPr>
        <p:spPr/>
        <p:txBody>
          <a:bodyPr/>
          <a:lstStyle/>
          <a:p>
            <a:r>
              <a:rPr lang="en-US" dirty="0"/>
              <a:t>Kill Chain Analysis</a:t>
            </a:r>
          </a:p>
        </p:txBody>
      </p:sp>
    </p:spTree>
    <p:extLst>
      <p:ext uri="{BB962C8B-B14F-4D97-AF65-F5344CB8AC3E}">
        <p14:creationId xmlns:p14="http://schemas.microsoft.com/office/powerpoint/2010/main" val="1629200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5FEF4-A4E6-51AE-1E92-BD15F355DD7C}"/>
              </a:ext>
            </a:extLst>
          </p:cNvPr>
          <p:cNvSpPr>
            <a:spLocks noGrp="1"/>
          </p:cNvSpPr>
          <p:nvPr>
            <p:ph idx="1"/>
          </p:nvPr>
        </p:nvSpPr>
        <p:spPr/>
        <p:txBody>
          <a:bodyPr/>
          <a:lstStyle/>
          <a:p>
            <a:r>
              <a:rPr lang="en-US" dirty="0"/>
              <a:t>Detection</a:t>
            </a:r>
          </a:p>
          <a:p>
            <a:r>
              <a:rPr lang="en-US" dirty="0"/>
              <a:t>Analysis</a:t>
            </a:r>
          </a:p>
          <a:p>
            <a:r>
              <a:rPr lang="en-US" dirty="0"/>
              <a:t>Pivoting</a:t>
            </a:r>
          </a:p>
          <a:p>
            <a:pPr lvl="1"/>
            <a:r>
              <a:rPr lang="en-US" dirty="0"/>
              <a:t>Incident Response</a:t>
            </a:r>
          </a:p>
          <a:p>
            <a:pPr lvl="1"/>
            <a:r>
              <a:rPr lang="en-US" dirty="0"/>
              <a:t>Case Management (theory)</a:t>
            </a:r>
          </a:p>
          <a:p>
            <a:endParaRPr lang="en-US" dirty="0"/>
          </a:p>
        </p:txBody>
      </p:sp>
      <p:sp>
        <p:nvSpPr>
          <p:cNvPr id="3" name="Title 2">
            <a:extLst>
              <a:ext uri="{FF2B5EF4-FFF2-40B4-BE49-F238E27FC236}">
                <a16:creationId xmlns:a16="http://schemas.microsoft.com/office/drawing/2014/main" id="{FE5A3178-453D-FBE6-B727-134B6A827D72}"/>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343761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7D2A0-8366-0DD7-DC55-10027782148D}"/>
              </a:ext>
            </a:extLst>
          </p:cNvPr>
          <p:cNvSpPr>
            <a:spLocks noGrp="1"/>
          </p:cNvSpPr>
          <p:nvPr>
            <p:ph idx="1"/>
          </p:nvPr>
        </p:nvSpPr>
        <p:spPr/>
        <p:txBody>
          <a:bodyPr/>
          <a:lstStyle/>
          <a:p>
            <a:r>
              <a:rPr lang="en-US" dirty="0"/>
              <a:t>The Hypothesized Red Scheme of </a:t>
            </a:r>
            <a:r>
              <a:rPr lang="en-US" dirty="0" err="1"/>
              <a:t>Manuever</a:t>
            </a:r>
            <a:r>
              <a:rPr lang="en-US" dirty="0"/>
              <a:t> (</a:t>
            </a:r>
            <a:r>
              <a:rPr lang="en-US" dirty="0" err="1"/>
              <a:t>HRSoM</a:t>
            </a:r>
            <a:r>
              <a:rPr lang="en-US" dirty="0"/>
              <a:t>) validity and update process</a:t>
            </a:r>
          </a:p>
          <a:p>
            <a:r>
              <a:rPr lang="en-US" dirty="0"/>
              <a:t>The role of ambiguous and unambiguous signals in investigations</a:t>
            </a:r>
          </a:p>
          <a:p>
            <a:r>
              <a:rPr lang="en-US" dirty="0"/>
              <a:t>Transitioning from identifying activities to a comprehensive </a:t>
            </a:r>
            <a:r>
              <a:rPr lang="en-US" dirty="0" err="1"/>
              <a:t>RSoM</a:t>
            </a:r>
            <a:endParaRPr lang="en-US" dirty="0"/>
          </a:p>
          <a:p>
            <a:r>
              <a:rPr lang="en-US" dirty="0"/>
              <a:t>Using data gathered from Detection/Analysis to investigate and respond to incidents</a:t>
            </a:r>
          </a:p>
        </p:txBody>
      </p:sp>
      <p:sp>
        <p:nvSpPr>
          <p:cNvPr id="3" name="Title 2">
            <a:extLst>
              <a:ext uri="{FF2B5EF4-FFF2-40B4-BE49-F238E27FC236}">
                <a16:creationId xmlns:a16="http://schemas.microsoft.com/office/drawing/2014/main" id="{44D7FB98-D486-310B-C061-CFC845701D7C}"/>
              </a:ext>
            </a:extLst>
          </p:cNvPr>
          <p:cNvSpPr>
            <a:spLocks noGrp="1"/>
          </p:cNvSpPr>
          <p:nvPr>
            <p:ph type="title"/>
          </p:nvPr>
        </p:nvSpPr>
        <p:spPr/>
        <p:txBody>
          <a:bodyPr/>
          <a:lstStyle/>
          <a:p>
            <a:r>
              <a:rPr lang="en-US" dirty="0"/>
              <a:t>Pivoting</a:t>
            </a:r>
            <a:br>
              <a:rPr lang="en-US" dirty="0"/>
            </a:br>
            <a:r>
              <a:rPr lang="en-US" dirty="0"/>
              <a:t>(Threat Hunting)</a:t>
            </a:r>
          </a:p>
        </p:txBody>
      </p:sp>
    </p:spTree>
    <p:extLst>
      <p:ext uri="{BB962C8B-B14F-4D97-AF65-F5344CB8AC3E}">
        <p14:creationId xmlns:p14="http://schemas.microsoft.com/office/powerpoint/2010/main" val="260021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78297C-1FA2-CFDA-541C-15FB2D4A3D04}"/>
              </a:ext>
            </a:extLst>
          </p:cNvPr>
          <p:cNvSpPr>
            <a:spLocks noGrp="1"/>
          </p:cNvSpPr>
          <p:nvPr>
            <p:ph idx="1"/>
          </p:nvPr>
        </p:nvSpPr>
        <p:spPr/>
        <p:txBody>
          <a:bodyPr/>
          <a:lstStyle/>
          <a:p>
            <a:r>
              <a:rPr lang="en-US" dirty="0">
                <a:solidFill>
                  <a:schemeClr val="tx2"/>
                </a:solidFill>
              </a:rPr>
              <a:t>Preparation </a:t>
            </a:r>
            <a:r>
              <a:rPr lang="en-US" i="1" dirty="0"/>
              <a:t>(outside of scope)</a:t>
            </a:r>
          </a:p>
          <a:p>
            <a:r>
              <a:rPr lang="en-US" dirty="0">
                <a:solidFill>
                  <a:schemeClr val="tx2"/>
                </a:solidFill>
              </a:rPr>
              <a:t>Detection/Analysis</a:t>
            </a:r>
          </a:p>
          <a:p>
            <a:r>
              <a:rPr lang="en-US" dirty="0">
                <a:solidFill>
                  <a:schemeClr val="tx2"/>
                </a:solidFill>
              </a:rPr>
              <a:t>Eradication</a:t>
            </a:r>
          </a:p>
          <a:p>
            <a:r>
              <a:rPr lang="en-US" dirty="0">
                <a:solidFill>
                  <a:schemeClr val="tx2"/>
                </a:solidFill>
              </a:rPr>
              <a:t>Recovery</a:t>
            </a:r>
          </a:p>
          <a:p>
            <a:endParaRPr lang="en-US" dirty="0"/>
          </a:p>
          <a:p>
            <a:r>
              <a:rPr lang="en-US" dirty="0"/>
              <a:t>Defined by NIST 800-61</a:t>
            </a:r>
          </a:p>
          <a:p>
            <a:endParaRPr lang="en-US" dirty="0"/>
          </a:p>
        </p:txBody>
      </p:sp>
      <p:sp>
        <p:nvSpPr>
          <p:cNvPr id="3" name="Title 2">
            <a:extLst>
              <a:ext uri="{FF2B5EF4-FFF2-40B4-BE49-F238E27FC236}">
                <a16:creationId xmlns:a16="http://schemas.microsoft.com/office/drawing/2014/main" id="{E04143E9-460D-E268-1673-EDB499CDD462}"/>
              </a:ext>
            </a:extLst>
          </p:cNvPr>
          <p:cNvSpPr>
            <a:spLocks noGrp="1"/>
          </p:cNvSpPr>
          <p:nvPr>
            <p:ph type="title"/>
          </p:nvPr>
        </p:nvSpPr>
        <p:spPr/>
        <p:txBody>
          <a:bodyPr/>
          <a:lstStyle/>
          <a:p>
            <a:r>
              <a:rPr lang="en-US" dirty="0"/>
              <a:t>Incident Response Process</a:t>
            </a:r>
          </a:p>
        </p:txBody>
      </p:sp>
    </p:spTree>
    <p:extLst>
      <p:ext uri="{BB962C8B-B14F-4D97-AF65-F5344CB8AC3E}">
        <p14:creationId xmlns:p14="http://schemas.microsoft.com/office/powerpoint/2010/main" val="380131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C7C185-5E90-FA69-8618-A0184D8D2F5D}"/>
              </a:ext>
            </a:extLst>
          </p:cNvPr>
          <p:cNvSpPr>
            <a:spLocks noGrp="1"/>
          </p:cNvSpPr>
          <p:nvPr>
            <p:ph idx="1"/>
          </p:nvPr>
        </p:nvSpPr>
        <p:spPr/>
        <p:txBody>
          <a:bodyPr/>
          <a:lstStyle/>
          <a:p>
            <a:r>
              <a:rPr lang="en-US" sz="2400" dirty="0"/>
              <a:t>Define detection</a:t>
            </a:r>
          </a:p>
          <a:p>
            <a:r>
              <a:rPr lang="en-US" sz="2400" dirty="0"/>
              <a:t>Define True/False Positive/Negative</a:t>
            </a:r>
          </a:p>
          <a:p>
            <a:r>
              <a:rPr lang="en-US" sz="2400" dirty="0"/>
              <a:t>List the goals and categories of high-quality data</a:t>
            </a:r>
          </a:p>
          <a:p>
            <a:r>
              <a:rPr lang="en-US" sz="2400" dirty="0"/>
              <a:t>Discuss the factors when developing a collection strategy</a:t>
            </a:r>
          </a:p>
          <a:p>
            <a:r>
              <a:rPr lang="en-US" sz="2400" dirty="0"/>
              <a:t>List the products and steps in the detection phase</a:t>
            </a:r>
          </a:p>
          <a:p>
            <a:r>
              <a:rPr lang="en-US" sz="2400" dirty="0"/>
              <a:t>Define the 8 analysis methods</a:t>
            </a:r>
          </a:p>
          <a:p>
            <a:r>
              <a:rPr lang="en-US" sz="2400" dirty="0"/>
              <a:t>List the 4 stages of the incident response process</a:t>
            </a:r>
          </a:p>
          <a:p>
            <a:r>
              <a:rPr lang="en-US" sz="2400" dirty="0"/>
              <a:t>List the key data in a security incident case</a:t>
            </a:r>
          </a:p>
          <a:p>
            <a:r>
              <a:rPr lang="en-US" sz="2400" dirty="0"/>
              <a:t>List the suggested workflow steps for case management</a:t>
            </a:r>
          </a:p>
        </p:txBody>
      </p:sp>
      <p:sp>
        <p:nvSpPr>
          <p:cNvPr id="3" name="Title 2">
            <a:extLst>
              <a:ext uri="{FF2B5EF4-FFF2-40B4-BE49-F238E27FC236}">
                <a16:creationId xmlns:a16="http://schemas.microsoft.com/office/drawing/2014/main" id="{DEC316F7-068A-7885-944D-12B2BAD4B4A8}"/>
              </a:ext>
            </a:extLst>
          </p:cNvPr>
          <p:cNvSpPr>
            <a:spLocks noGrp="1"/>
          </p:cNvSpPr>
          <p:nvPr>
            <p:ph type="title"/>
          </p:nvPr>
        </p:nvSpPr>
        <p:spPr/>
        <p:txBody>
          <a:bodyPr/>
          <a:lstStyle/>
          <a:p>
            <a:r>
              <a:rPr lang="en-US" dirty="0"/>
              <a:t>Academic Objectives</a:t>
            </a:r>
          </a:p>
        </p:txBody>
      </p:sp>
    </p:spTree>
    <p:extLst>
      <p:ext uri="{BB962C8B-B14F-4D97-AF65-F5344CB8AC3E}">
        <p14:creationId xmlns:p14="http://schemas.microsoft.com/office/powerpoint/2010/main" val="213467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1118C9-1791-6EF9-0FB2-312FD2943ADB}"/>
              </a:ext>
            </a:extLst>
          </p:cNvPr>
          <p:cNvSpPr>
            <a:spLocks noGrp="1"/>
          </p:cNvSpPr>
          <p:nvPr>
            <p:ph idx="1"/>
          </p:nvPr>
        </p:nvSpPr>
        <p:spPr/>
        <p:txBody>
          <a:bodyPr/>
          <a:lstStyle/>
          <a:p>
            <a:r>
              <a:rPr lang="en-US" dirty="0"/>
              <a:t>The detection process is cyclical as information is uncovered</a:t>
            </a:r>
          </a:p>
          <a:p>
            <a:r>
              <a:rPr lang="en-US" dirty="0"/>
              <a:t>Indicators of Incident for Kerberoasting:</a:t>
            </a:r>
          </a:p>
          <a:p>
            <a:pPr lvl="1"/>
            <a:r>
              <a:rPr lang="en-US" dirty="0"/>
              <a:t>Abnormal service ticket requests</a:t>
            </a:r>
          </a:p>
          <a:p>
            <a:pPr lvl="1"/>
            <a:r>
              <a:rPr lang="en-US" dirty="0"/>
              <a:t>Unusual spikes in TGS requests</a:t>
            </a:r>
          </a:p>
          <a:p>
            <a:endParaRPr lang="en-US" dirty="0"/>
          </a:p>
        </p:txBody>
      </p:sp>
      <p:sp>
        <p:nvSpPr>
          <p:cNvPr id="3" name="Title 2">
            <a:extLst>
              <a:ext uri="{FF2B5EF4-FFF2-40B4-BE49-F238E27FC236}">
                <a16:creationId xmlns:a16="http://schemas.microsoft.com/office/drawing/2014/main" id="{7647A2D9-AA52-661C-AD75-F67BAFC6ECD3}"/>
              </a:ext>
            </a:extLst>
          </p:cNvPr>
          <p:cNvSpPr>
            <a:spLocks noGrp="1"/>
          </p:cNvSpPr>
          <p:nvPr>
            <p:ph type="title"/>
          </p:nvPr>
        </p:nvSpPr>
        <p:spPr/>
        <p:txBody>
          <a:bodyPr/>
          <a:lstStyle/>
          <a:p>
            <a:r>
              <a:rPr lang="en-US" dirty="0"/>
              <a:t>Detection</a:t>
            </a:r>
          </a:p>
        </p:txBody>
      </p:sp>
    </p:spTree>
    <p:extLst>
      <p:ext uri="{BB962C8B-B14F-4D97-AF65-F5344CB8AC3E}">
        <p14:creationId xmlns:p14="http://schemas.microsoft.com/office/powerpoint/2010/main" val="1599224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F3FF00-F6CB-3AB8-5A45-512F6CB2A1BF}"/>
              </a:ext>
            </a:extLst>
          </p:cNvPr>
          <p:cNvSpPr>
            <a:spLocks noGrp="1"/>
          </p:cNvSpPr>
          <p:nvPr>
            <p:ph idx="1"/>
          </p:nvPr>
        </p:nvSpPr>
        <p:spPr/>
        <p:txBody>
          <a:bodyPr/>
          <a:lstStyle/>
          <a:p>
            <a:r>
              <a:rPr lang="en-US" dirty="0"/>
              <a:t>Steps for removing the effects of the incident</a:t>
            </a:r>
          </a:p>
          <a:p>
            <a:r>
              <a:rPr lang="en-US" dirty="0"/>
              <a:t>Importance of identifying and mitigating vulnerabilities that caused the incident</a:t>
            </a:r>
          </a:p>
          <a:p>
            <a:r>
              <a:rPr lang="en-US" dirty="0"/>
              <a:t>Eradicate Kerberoasting:</a:t>
            </a:r>
          </a:p>
          <a:p>
            <a:pPr lvl="1"/>
            <a:r>
              <a:rPr lang="en-US" dirty="0"/>
              <a:t>Isolating affected systems</a:t>
            </a:r>
          </a:p>
          <a:p>
            <a:pPr lvl="1"/>
            <a:r>
              <a:rPr lang="en-US" dirty="0"/>
              <a:t>Resetting compromised accounts</a:t>
            </a:r>
          </a:p>
          <a:p>
            <a:pPr lvl="1"/>
            <a:r>
              <a:rPr lang="en-US" dirty="0"/>
              <a:t>Patching any application related vulnerabilities</a:t>
            </a:r>
          </a:p>
          <a:p>
            <a:pPr lvl="1"/>
            <a:r>
              <a:rPr lang="en-US" dirty="0"/>
              <a:t>Updating Kerberos configurations</a:t>
            </a:r>
          </a:p>
        </p:txBody>
      </p:sp>
      <p:sp>
        <p:nvSpPr>
          <p:cNvPr id="3" name="Title 2">
            <a:extLst>
              <a:ext uri="{FF2B5EF4-FFF2-40B4-BE49-F238E27FC236}">
                <a16:creationId xmlns:a16="http://schemas.microsoft.com/office/drawing/2014/main" id="{51AC6FB7-9508-E830-A326-D708B76CFEC4}"/>
              </a:ext>
            </a:extLst>
          </p:cNvPr>
          <p:cNvSpPr>
            <a:spLocks noGrp="1"/>
          </p:cNvSpPr>
          <p:nvPr>
            <p:ph type="title"/>
          </p:nvPr>
        </p:nvSpPr>
        <p:spPr/>
        <p:txBody>
          <a:bodyPr/>
          <a:lstStyle/>
          <a:p>
            <a:r>
              <a:rPr lang="en-US" dirty="0"/>
              <a:t>Eradication</a:t>
            </a:r>
          </a:p>
        </p:txBody>
      </p:sp>
    </p:spTree>
    <p:extLst>
      <p:ext uri="{BB962C8B-B14F-4D97-AF65-F5344CB8AC3E}">
        <p14:creationId xmlns:p14="http://schemas.microsoft.com/office/powerpoint/2010/main" val="4033970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CFCDF5-F7AE-0C63-EF1B-DE5BE37FD4F3}"/>
              </a:ext>
            </a:extLst>
          </p:cNvPr>
          <p:cNvSpPr>
            <a:spLocks noGrp="1"/>
          </p:cNvSpPr>
          <p:nvPr>
            <p:ph idx="1"/>
          </p:nvPr>
        </p:nvSpPr>
        <p:spPr/>
        <p:txBody>
          <a:bodyPr/>
          <a:lstStyle/>
          <a:p>
            <a:r>
              <a:rPr lang="en-US" dirty="0"/>
              <a:t>Process for restoring systems and services</a:t>
            </a:r>
          </a:p>
          <a:p>
            <a:r>
              <a:rPr lang="en-US" dirty="0"/>
              <a:t>Monitoring for signs of incident recurrence</a:t>
            </a:r>
          </a:p>
          <a:p>
            <a:r>
              <a:rPr lang="en-US" dirty="0"/>
              <a:t>Recovery from Kerberoasting:</a:t>
            </a:r>
          </a:p>
          <a:p>
            <a:pPr lvl="1"/>
            <a:r>
              <a:rPr lang="en-US" dirty="0"/>
              <a:t>Monitoring for future attacks/updating detections</a:t>
            </a:r>
          </a:p>
          <a:p>
            <a:pPr lvl="1"/>
            <a:r>
              <a:rPr lang="en-US" dirty="0"/>
              <a:t>Reinstating network access to devices/accounts</a:t>
            </a:r>
          </a:p>
        </p:txBody>
      </p:sp>
      <p:sp>
        <p:nvSpPr>
          <p:cNvPr id="3" name="Title 2">
            <a:extLst>
              <a:ext uri="{FF2B5EF4-FFF2-40B4-BE49-F238E27FC236}">
                <a16:creationId xmlns:a16="http://schemas.microsoft.com/office/drawing/2014/main" id="{F5D5AFFA-DB08-F290-76AB-7FFC263DAE7E}"/>
              </a:ext>
            </a:extLst>
          </p:cNvPr>
          <p:cNvSpPr>
            <a:spLocks noGrp="1"/>
          </p:cNvSpPr>
          <p:nvPr>
            <p:ph type="title"/>
          </p:nvPr>
        </p:nvSpPr>
        <p:spPr/>
        <p:txBody>
          <a:bodyPr/>
          <a:lstStyle/>
          <a:p>
            <a:r>
              <a:rPr lang="en-US" dirty="0"/>
              <a:t>Recovery</a:t>
            </a:r>
          </a:p>
        </p:txBody>
      </p:sp>
    </p:spTree>
    <p:extLst>
      <p:ext uri="{BB962C8B-B14F-4D97-AF65-F5344CB8AC3E}">
        <p14:creationId xmlns:p14="http://schemas.microsoft.com/office/powerpoint/2010/main" val="1664024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75AC3-6868-9125-A99F-0DA4F800C860}"/>
              </a:ext>
            </a:extLst>
          </p:cNvPr>
          <p:cNvSpPr>
            <a:spLocks noGrp="1"/>
          </p:cNvSpPr>
          <p:nvPr>
            <p:ph idx="1"/>
          </p:nvPr>
        </p:nvSpPr>
        <p:spPr/>
        <p:txBody>
          <a:bodyPr/>
          <a:lstStyle/>
          <a:p>
            <a:r>
              <a:rPr lang="en-US" dirty="0"/>
              <a:t>Do you use previous information to continue an investigation?</a:t>
            </a:r>
          </a:p>
          <a:p>
            <a:r>
              <a:rPr lang="en-US" dirty="0"/>
              <a:t>Focused on considerations for students to make decisions</a:t>
            </a:r>
          </a:p>
          <a:p>
            <a:r>
              <a:rPr lang="en-US" dirty="0"/>
              <a:t>Tactical Pause</a:t>
            </a:r>
          </a:p>
          <a:p>
            <a:r>
              <a:rPr lang="en-US" dirty="0"/>
              <a:t>Revising </a:t>
            </a:r>
            <a:r>
              <a:rPr lang="en-US" dirty="0" err="1"/>
              <a:t>HRSoM</a:t>
            </a:r>
            <a:endParaRPr lang="en-US" dirty="0"/>
          </a:p>
          <a:p>
            <a:endParaRPr lang="en-US" dirty="0"/>
          </a:p>
        </p:txBody>
      </p:sp>
      <p:sp>
        <p:nvSpPr>
          <p:cNvPr id="3" name="Title 2">
            <a:extLst>
              <a:ext uri="{FF2B5EF4-FFF2-40B4-BE49-F238E27FC236}">
                <a16:creationId xmlns:a16="http://schemas.microsoft.com/office/drawing/2014/main" id="{3B6791A5-9E63-3245-4B1C-C1C176810DBE}"/>
              </a:ext>
            </a:extLst>
          </p:cNvPr>
          <p:cNvSpPr>
            <a:spLocks noGrp="1"/>
          </p:cNvSpPr>
          <p:nvPr>
            <p:ph type="title"/>
          </p:nvPr>
        </p:nvSpPr>
        <p:spPr/>
        <p:txBody>
          <a:bodyPr/>
          <a:lstStyle/>
          <a:p>
            <a:r>
              <a:rPr lang="en-US" dirty="0"/>
              <a:t>Investigation Planning</a:t>
            </a:r>
          </a:p>
        </p:txBody>
      </p:sp>
    </p:spTree>
    <p:extLst>
      <p:ext uri="{BB962C8B-B14F-4D97-AF65-F5344CB8AC3E}">
        <p14:creationId xmlns:p14="http://schemas.microsoft.com/office/powerpoint/2010/main" val="618541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B2BE90-478B-3B9B-52AF-449E4483D1A9}"/>
              </a:ext>
            </a:extLst>
          </p:cNvPr>
          <p:cNvSpPr>
            <a:spLocks noGrp="1"/>
          </p:cNvSpPr>
          <p:nvPr>
            <p:ph idx="1"/>
          </p:nvPr>
        </p:nvSpPr>
        <p:spPr/>
        <p:txBody>
          <a:bodyPr/>
          <a:lstStyle/>
          <a:p>
            <a:r>
              <a:rPr lang="en-US" dirty="0"/>
              <a:t>Key Data</a:t>
            </a:r>
          </a:p>
          <a:p>
            <a:pPr lvl="1"/>
            <a:r>
              <a:rPr lang="en-US" dirty="0">
                <a:solidFill>
                  <a:schemeClr val="tx2"/>
                </a:solidFill>
              </a:rPr>
              <a:t>Incident identification data</a:t>
            </a:r>
            <a:r>
              <a:rPr lang="en-US" dirty="0"/>
              <a:t>: time/date, categorization, detection method</a:t>
            </a:r>
          </a:p>
          <a:p>
            <a:pPr lvl="1"/>
            <a:r>
              <a:rPr lang="en-US" dirty="0">
                <a:solidFill>
                  <a:schemeClr val="tx2"/>
                </a:solidFill>
              </a:rPr>
              <a:t>Incident description</a:t>
            </a:r>
            <a:r>
              <a:rPr lang="en-US" dirty="0"/>
              <a:t>: summary of incident, assets/systems, potential impact</a:t>
            </a:r>
          </a:p>
          <a:p>
            <a:pPr lvl="1"/>
            <a:r>
              <a:rPr lang="en-US" dirty="0">
                <a:solidFill>
                  <a:schemeClr val="tx2"/>
                </a:solidFill>
              </a:rPr>
              <a:t>Evidence and artifacts</a:t>
            </a:r>
            <a:r>
              <a:rPr lang="en-US" dirty="0"/>
              <a:t>: logs, network captures, screenshots, emails, etc.</a:t>
            </a:r>
          </a:p>
          <a:p>
            <a:pPr lvl="1"/>
            <a:r>
              <a:rPr lang="en-US" dirty="0">
                <a:solidFill>
                  <a:schemeClr val="tx2"/>
                </a:solidFill>
              </a:rPr>
              <a:t>Response actions</a:t>
            </a:r>
            <a:r>
              <a:rPr lang="en-US" dirty="0"/>
              <a:t>: steps taken to contain, eradicate, and recover</a:t>
            </a:r>
          </a:p>
          <a:p>
            <a:pPr lvl="1"/>
            <a:r>
              <a:rPr lang="en-US" dirty="0">
                <a:solidFill>
                  <a:schemeClr val="tx2"/>
                </a:solidFill>
              </a:rPr>
              <a:t>Communications</a:t>
            </a:r>
            <a:r>
              <a:rPr lang="en-US" dirty="0"/>
              <a:t>: external communications related to the incident</a:t>
            </a:r>
          </a:p>
        </p:txBody>
      </p:sp>
      <p:sp>
        <p:nvSpPr>
          <p:cNvPr id="3" name="Title 2">
            <a:extLst>
              <a:ext uri="{FF2B5EF4-FFF2-40B4-BE49-F238E27FC236}">
                <a16:creationId xmlns:a16="http://schemas.microsoft.com/office/drawing/2014/main" id="{AED89909-FDD3-8B44-A0C0-FE10DCDCFA75}"/>
              </a:ext>
            </a:extLst>
          </p:cNvPr>
          <p:cNvSpPr>
            <a:spLocks noGrp="1"/>
          </p:cNvSpPr>
          <p:nvPr>
            <p:ph type="title"/>
          </p:nvPr>
        </p:nvSpPr>
        <p:spPr/>
        <p:txBody>
          <a:bodyPr/>
          <a:lstStyle/>
          <a:p>
            <a:r>
              <a:rPr lang="en-US" dirty="0"/>
              <a:t>Anatomy of a Case</a:t>
            </a:r>
          </a:p>
        </p:txBody>
      </p:sp>
    </p:spTree>
    <p:extLst>
      <p:ext uri="{BB962C8B-B14F-4D97-AF65-F5344CB8AC3E}">
        <p14:creationId xmlns:p14="http://schemas.microsoft.com/office/powerpoint/2010/main" val="452121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275D6F-4BB2-0511-3FA9-ED88FB07DB36}"/>
              </a:ext>
            </a:extLst>
          </p:cNvPr>
          <p:cNvSpPr>
            <a:spLocks noGrp="1"/>
          </p:cNvSpPr>
          <p:nvPr>
            <p:ph idx="1"/>
          </p:nvPr>
        </p:nvSpPr>
        <p:spPr/>
        <p:txBody>
          <a:bodyPr/>
          <a:lstStyle/>
          <a:p>
            <a:r>
              <a:rPr lang="en-US" dirty="0"/>
              <a:t>Suggested Workflow</a:t>
            </a:r>
          </a:p>
          <a:p>
            <a:pPr lvl="1"/>
            <a:r>
              <a:rPr lang="en-US" dirty="0">
                <a:solidFill>
                  <a:schemeClr val="tx2"/>
                </a:solidFill>
              </a:rPr>
              <a:t>Initial Assessment</a:t>
            </a:r>
            <a:r>
              <a:rPr lang="en-US" dirty="0"/>
              <a:t>: Determine severity and scope</a:t>
            </a:r>
          </a:p>
          <a:p>
            <a:pPr lvl="1"/>
            <a:r>
              <a:rPr lang="en-US" dirty="0">
                <a:solidFill>
                  <a:schemeClr val="tx2"/>
                </a:solidFill>
              </a:rPr>
              <a:t>Assignment and Tracking</a:t>
            </a:r>
            <a:r>
              <a:rPr lang="en-US" dirty="0"/>
              <a:t>: Assign the case to appropriate team members and track progress</a:t>
            </a:r>
          </a:p>
          <a:p>
            <a:pPr lvl="1"/>
            <a:r>
              <a:rPr lang="en-US" dirty="0">
                <a:solidFill>
                  <a:schemeClr val="tx2"/>
                </a:solidFill>
              </a:rPr>
              <a:t>Evidence Collection</a:t>
            </a:r>
            <a:r>
              <a:rPr lang="en-US" dirty="0"/>
              <a:t>: Gather evidence and document findings</a:t>
            </a:r>
          </a:p>
          <a:p>
            <a:pPr lvl="1"/>
            <a:r>
              <a:rPr lang="en-US" dirty="0">
                <a:solidFill>
                  <a:schemeClr val="tx2"/>
                </a:solidFill>
              </a:rPr>
              <a:t>Response Coordination</a:t>
            </a:r>
            <a:r>
              <a:rPr lang="en-US" dirty="0"/>
              <a:t>: Coordinate containment, eradication and recovery actions</a:t>
            </a:r>
          </a:p>
          <a:p>
            <a:pPr lvl="1"/>
            <a:r>
              <a:rPr lang="en-US" dirty="0">
                <a:solidFill>
                  <a:schemeClr val="tx2"/>
                </a:solidFill>
              </a:rPr>
              <a:t>Reporting and Documentation</a:t>
            </a:r>
            <a:r>
              <a:rPr lang="en-US" dirty="0"/>
              <a:t>: Continuously update with new findings, actions and resolutions</a:t>
            </a:r>
          </a:p>
          <a:p>
            <a:pPr lvl="1"/>
            <a:r>
              <a:rPr lang="en-US" dirty="0">
                <a:solidFill>
                  <a:schemeClr val="tx2"/>
                </a:solidFill>
              </a:rPr>
              <a:t>Review and Closure</a:t>
            </a:r>
            <a:r>
              <a:rPr lang="en-US" dirty="0"/>
              <a:t>: Final review of the case to ensure completeness followed by closure</a:t>
            </a:r>
          </a:p>
          <a:p>
            <a:pPr lvl="1"/>
            <a:endParaRPr lang="en-US" dirty="0"/>
          </a:p>
        </p:txBody>
      </p:sp>
      <p:sp>
        <p:nvSpPr>
          <p:cNvPr id="3" name="Title 2">
            <a:extLst>
              <a:ext uri="{FF2B5EF4-FFF2-40B4-BE49-F238E27FC236}">
                <a16:creationId xmlns:a16="http://schemas.microsoft.com/office/drawing/2014/main" id="{92EA1DF2-0D83-1C79-8381-23DD9111AF49}"/>
              </a:ext>
            </a:extLst>
          </p:cNvPr>
          <p:cNvSpPr>
            <a:spLocks noGrp="1"/>
          </p:cNvSpPr>
          <p:nvPr>
            <p:ph type="title"/>
          </p:nvPr>
        </p:nvSpPr>
        <p:spPr/>
        <p:txBody>
          <a:bodyPr/>
          <a:lstStyle/>
          <a:p>
            <a:r>
              <a:rPr lang="en-US" dirty="0"/>
              <a:t>Anatomy of a Case</a:t>
            </a:r>
          </a:p>
        </p:txBody>
      </p:sp>
    </p:spTree>
    <p:extLst>
      <p:ext uri="{BB962C8B-B14F-4D97-AF65-F5344CB8AC3E}">
        <p14:creationId xmlns:p14="http://schemas.microsoft.com/office/powerpoint/2010/main" val="3908754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7D54CC-74B3-41B7-C62C-F5AC0887766D}"/>
              </a:ext>
            </a:extLst>
          </p:cNvPr>
          <p:cNvSpPr>
            <a:spLocks noGrp="1"/>
          </p:cNvSpPr>
          <p:nvPr>
            <p:ph type="title"/>
          </p:nvPr>
        </p:nvSpPr>
        <p:spPr/>
        <p:txBody>
          <a:bodyPr/>
          <a:lstStyle/>
          <a:p>
            <a:r>
              <a:rPr lang="en-US" dirty="0"/>
              <a:t>Build a Case</a:t>
            </a:r>
          </a:p>
        </p:txBody>
      </p:sp>
      <p:pic>
        <p:nvPicPr>
          <p:cNvPr id="4" name="Picture 2" descr="Screenshot of the application event log container page listing Event ID 4769 Audit failure many times.">
            <a:extLst>
              <a:ext uri="{FF2B5EF4-FFF2-40B4-BE49-F238E27FC236}">
                <a16:creationId xmlns:a16="http://schemas.microsoft.com/office/drawing/2014/main" id="{64434473-4D26-2702-DEF0-ACF70E983C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822773"/>
            <a:ext cx="8382000" cy="434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484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456A55-E1CF-6988-11C2-03BAA405877A}"/>
              </a:ext>
            </a:extLst>
          </p:cNvPr>
          <p:cNvSpPr>
            <a:spLocks noGrp="1"/>
          </p:cNvSpPr>
          <p:nvPr>
            <p:ph idx="1"/>
          </p:nvPr>
        </p:nvSpPr>
        <p:spPr/>
        <p:txBody>
          <a:bodyPr/>
          <a:lstStyle/>
          <a:p>
            <a:r>
              <a:rPr lang="en-US" sz="2400" dirty="0"/>
              <a:t>Case Title: Suspected Kerberoasting Attempt</a:t>
            </a:r>
          </a:p>
          <a:p>
            <a:r>
              <a:rPr lang="en-US" sz="2400" dirty="0"/>
              <a:t>Key Data from the Event Log:</a:t>
            </a:r>
          </a:p>
          <a:p>
            <a:pPr lvl="1"/>
            <a:r>
              <a:rPr lang="en-US" sz="2000" dirty="0"/>
              <a:t>Date and Time: 8/12/2020 2:27:15 PM</a:t>
            </a:r>
          </a:p>
          <a:p>
            <a:pPr lvl="1"/>
            <a:r>
              <a:rPr lang="en-US" sz="2000" dirty="0"/>
              <a:t>Source: Microsoft Windows security auditing.</a:t>
            </a:r>
          </a:p>
          <a:p>
            <a:pPr lvl="1"/>
            <a:r>
              <a:rPr lang="en-US" sz="2000" dirty="0"/>
              <a:t>Event ID: 4769</a:t>
            </a:r>
          </a:p>
          <a:p>
            <a:pPr lvl="1"/>
            <a:r>
              <a:rPr lang="en-US" sz="2000" dirty="0"/>
              <a:t>Task Category: Kerberos Service Ticket Operations</a:t>
            </a:r>
          </a:p>
          <a:p>
            <a:pPr lvl="1"/>
            <a:r>
              <a:rPr lang="en-US" sz="2000" dirty="0"/>
              <a:t>Account Information:</a:t>
            </a:r>
          </a:p>
          <a:p>
            <a:pPr lvl="2"/>
            <a:r>
              <a:rPr lang="en-US" sz="2000" dirty="0"/>
              <a:t>Account Name: spfarm@CONTOSO.COM</a:t>
            </a:r>
          </a:p>
          <a:p>
            <a:pPr lvl="2"/>
            <a:r>
              <a:rPr lang="en-US" sz="2000" dirty="0"/>
              <a:t>Account Domain: CONTOSO.COM</a:t>
            </a:r>
          </a:p>
          <a:p>
            <a:pPr lvl="2"/>
            <a:r>
              <a:rPr lang="en-US" sz="2000" dirty="0"/>
              <a:t>Service Information:</a:t>
            </a:r>
          </a:p>
          <a:p>
            <a:pPr lvl="2"/>
            <a:r>
              <a:rPr lang="en-US" sz="2000" dirty="0"/>
              <a:t>Service Name: </a:t>
            </a:r>
            <a:r>
              <a:rPr lang="en-US" sz="2000" dirty="0" err="1"/>
              <a:t>spsvc</a:t>
            </a:r>
            <a:endParaRPr lang="en-US" sz="2000" dirty="0"/>
          </a:p>
          <a:p>
            <a:pPr lvl="2"/>
            <a:r>
              <a:rPr lang="en-US" sz="2000" dirty="0"/>
              <a:t>Service ID: NULL SID</a:t>
            </a:r>
          </a:p>
        </p:txBody>
      </p:sp>
      <p:sp>
        <p:nvSpPr>
          <p:cNvPr id="3" name="Title 2">
            <a:extLst>
              <a:ext uri="{FF2B5EF4-FFF2-40B4-BE49-F238E27FC236}">
                <a16:creationId xmlns:a16="http://schemas.microsoft.com/office/drawing/2014/main" id="{90102B88-0BE6-7D0C-4BFA-615FB3D26B4E}"/>
              </a:ext>
            </a:extLst>
          </p:cNvPr>
          <p:cNvSpPr>
            <a:spLocks noGrp="1"/>
          </p:cNvSpPr>
          <p:nvPr>
            <p:ph type="title"/>
          </p:nvPr>
        </p:nvSpPr>
        <p:spPr/>
        <p:txBody>
          <a:bodyPr/>
          <a:lstStyle/>
          <a:p>
            <a:r>
              <a:rPr lang="en-US" dirty="0"/>
              <a:t>Build a Case</a:t>
            </a:r>
          </a:p>
        </p:txBody>
      </p:sp>
      <p:sp>
        <p:nvSpPr>
          <p:cNvPr id="4" name="TextBox 3">
            <a:extLst>
              <a:ext uri="{FF2B5EF4-FFF2-40B4-BE49-F238E27FC236}">
                <a16:creationId xmlns:a16="http://schemas.microsoft.com/office/drawing/2014/main" id="{DA6BC3E1-7334-13FB-97C9-0C4D0CFA1073}"/>
              </a:ext>
            </a:extLst>
          </p:cNvPr>
          <p:cNvSpPr txBox="1"/>
          <p:nvPr/>
        </p:nvSpPr>
        <p:spPr>
          <a:xfrm>
            <a:off x="5384800" y="3993358"/>
            <a:ext cx="3187700" cy="2169825"/>
          </a:xfrm>
          <a:prstGeom prst="rect">
            <a:avLst/>
          </a:prstGeom>
          <a:noFill/>
        </p:spPr>
        <p:txBody>
          <a:bodyPr wrap="square" rtlCol="0">
            <a:spAutoFit/>
          </a:bodyPr>
          <a:lstStyle/>
          <a:p>
            <a:pPr marL="649224" marR="0" lvl="1" indent="-319088" algn="l" defTabSz="914400" rtl="0" eaLnBrk="1" fontAlgn="base" latinLnBrk="0" hangingPunct="1">
              <a:lnSpc>
                <a:spcPct val="100000"/>
              </a:lnSpc>
              <a:spcBef>
                <a:spcPts val="300"/>
              </a:spcBef>
              <a:spcAft>
                <a:spcPts val="300"/>
              </a:spcAft>
              <a:buClr>
                <a:srgbClr val="FFFF00"/>
              </a:buClr>
              <a:buSzPct val="125000"/>
              <a:buFontTx/>
              <a:buChar char="–"/>
              <a:tabLst>
                <a:tab pos="8064500" algn="l"/>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Narrow"/>
              </a:rPr>
              <a:t>Network Information:</a:t>
            </a:r>
          </a:p>
          <a:p>
            <a:pPr marL="978408" marR="0" lvl="2" indent="-319088" algn="l" defTabSz="914400" rtl="0" eaLnBrk="1" fontAlgn="base" latinLnBrk="0" hangingPunct="1">
              <a:lnSpc>
                <a:spcPct val="100000"/>
              </a:lnSpc>
              <a:spcBef>
                <a:spcPts val="300"/>
              </a:spcBef>
              <a:spcAft>
                <a:spcPts val="300"/>
              </a:spcAft>
              <a:buClr>
                <a:srgbClr val="FFFF00"/>
              </a:buClr>
              <a:buSzPct val="125000"/>
              <a:buFontTx/>
              <a:buChar char="–"/>
              <a:tabLst>
                <a:tab pos="8064500" algn="l"/>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Narrow"/>
              </a:rPr>
              <a:t>Client Address: ::ffff:192.168.2.102</a:t>
            </a:r>
          </a:p>
          <a:p>
            <a:pPr marL="978408" marR="0" lvl="2" indent="-319088" algn="l" defTabSz="914400" rtl="0" eaLnBrk="1" fontAlgn="base" latinLnBrk="0" hangingPunct="1">
              <a:lnSpc>
                <a:spcPct val="100000"/>
              </a:lnSpc>
              <a:spcBef>
                <a:spcPts val="300"/>
              </a:spcBef>
              <a:spcAft>
                <a:spcPts val="300"/>
              </a:spcAft>
              <a:buClr>
                <a:srgbClr val="FFFF00"/>
              </a:buClr>
              <a:buSzPct val="125000"/>
              <a:buFontTx/>
              <a:buChar char="–"/>
              <a:tabLst>
                <a:tab pos="8064500" algn="l"/>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Narrow"/>
              </a:rPr>
              <a:t>Client Port: 59597</a:t>
            </a:r>
          </a:p>
          <a:p>
            <a:pPr marL="978408" marR="0" lvl="2" indent="-319088" algn="l" defTabSz="914400" rtl="0" eaLnBrk="1" fontAlgn="base" latinLnBrk="0" hangingPunct="1">
              <a:lnSpc>
                <a:spcPct val="100000"/>
              </a:lnSpc>
              <a:spcBef>
                <a:spcPts val="300"/>
              </a:spcBef>
              <a:spcAft>
                <a:spcPts val="300"/>
              </a:spcAft>
              <a:buClr>
                <a:srgbClr val="FFFF00"/>
              </a:buClr>
              <a:buSzPct val="125000"/>
              <a:buFontTx/>
              <a:buChar char="–"/>
              <a:tabLst>
                <a:tab pos="8064500" algn="l"/>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Narrow"/>
              </a:rPr>
              <a:t>Keywords: Audit Failure</a:t>
            </a:r>
          </a:p>
        </p:txBody>
      </p:sp>
    </p:spTree>
    <p:extLst>
      <p:ext uri="{BB962C8B-B14F-4D97-AF65-F5344CB8AC3E}">
        <p14:creationId xmlns:p14="http://schemas.microsoft.com/office/powerpoint/2010/main" val="320164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01ACCE-4077-B7D5-36A1-1C5067F7979B}"/>
              </a:ext>
            </a:extLst>
          </p:cNvPr>
          <p:cNvSpPr>
            <a:spLocks noGrp="1"/>
          </p:cNvSpPr>
          <p:nvPr>
            <p:ph idx="1"/>
          </p:nvPr>
        </p:nvSpPr>
        <p:spPr/>
        <p:txBody>
          <a:bodyPr/>
          <a:lstStyle/>
          <a:p>
            <a:r>
              <a:rPr lang="en-US" dirty="0"/>
              <a:t>Initial Assessment:</a:t>
            </a:r>
          </a:p>
          <a:p>
            <a:pPr lvl="1"/>
            <a:r>
              <a:rPr lang="en-US" dirty="0"/>
              <a:t>Review the log entry to confirm the abnormality.</a:t>
            </a:r>
          </a:p>
          <a:p>
            <a:pPr lvl="1"/>
            <a:r>
              <a:rPr lang="en-US" dirty="0"/>
              <a:t>Note the audit failure indicating a possible compromised service account or abnormal service ticket request.</a:t>
            </a:r>
          </a:p>
          <a:p>
            <a:r>
              <a:rPr lang="en-US" dirty="0"/>
              <a:t>Assignment and Tracking:</a:t>
            </a:r>
          </a:p>
          <a:p>
            <a:pPr lvl="1"/>
            <a:r>
              <a:rPr lang="en-US" dirty="0"/>
              <a:t>Assign the incident to a security analyst for investigation.</a:t>
            </a:r>
          </a:p>
          <a:p>
            <a:pPr lvl="1"/>
            <a:r>
              <a:rPr lang="en-US" dirty="0"/>
              <a:t>Track the incident in the incident management system with a unique identifier.</a:t>
            </a:r>
          </a:p>
        </p:txBody>
      </p:sp>
      <p:sp>
        <p:nvSpPr>
          <p:cNvPr id="3" name="Title 2">
            <a:extLst>
              <a:ext uri="{FF2B5EF4-FFF2-40B4-BE49-F238E27FC236}">
                <a16:creationId xmlns:a16="http://schemas.microsoft.com/office/drawing/2014/main" id="{320E603C-A78D-3039-3845-079AEB7D4E1E}"/>
              </a:ext>
            </a:extLst>
          </p:cNvPr>
          <p:cNvSpPr>
            <a:spLocks noGrp="1"/>
          </p:cNvSpPr>
          <p:nvPr>
            <p:ph type="title"/>
          </p:nvPr>
        </p:nvSpPr>
        <p:spPr/>
        <p:txBody>
          <a:bodyPr/>
          <a:lstStyle/>
          <a:p>
            <a:r>
              <a:rPr lang="en-US" dirty="0"/>
              <a:t>Build a Case</a:t>
            </a:r>
          </a:p>
        </p:txBody>
      </p:sp>
    </p:spTree>
    <p:extLst>
      <p:ext uri="{BB962C8B-B14F-4D97-AF65-F5344CB8AC3E}">
        <p14:creationId xmlns:p14="http://schemas.microsoft.com/office/powerpoint/2010/main" val="198068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00A7C1-9B45-E95C-D4C6-BA5097DE7ECA}"/>
              </a:ext>
            </a:extLst>
          </p:cNvPr>
          <p:cNvSpPr>
            <a:spLocks noGrp="1"/>
          </p:cNvSpPr>
          <p:nvPr>
            <p:ph idx="1"/>
          </p:nvPr>
        </p:nvSpPr>
        <p:spPr/>
        <p:txBody>
          <a:bodyPr/>
          <a:lstStyle/>
          <a:p>
            <a:r>
              <a:rPr lang="en-US" dirty="0"/>
              <a:t>Evidence Collection and Analysis:</a:t>
            </a:r>
          </a:p>
          <a:p>
            <a:pPr lvl="1"/>
            <a:r>
              <a:rPr lang="en-US" dirty="0"/>
              <a:t>Collect relevant logs around the time frame of the detected event.</a:t>
            </a:r>
          </a:p>
          <a:p>
            <a:pPr lvl="1"/>
            <a:r>
              <a:rPr lang="en-US" dirty="0"/>
              <a:t>Analyze the service ticket requests from the account "</a:t>
            </a:r>
            <a:r>
              <a:rPr lang="en-US" dirty="0" err="1"/>
              <a:t>spfarm</a:t>
            </a:r>
            <a:r>
              <a:rPr lang="en-US" dirty="0"/>
              <a:t>" to determine if there was an unusual volume or pattern indicating Kerberoasting.</a:t>
            </a:r>
          </a:p>
          <a:p>
            <a:r>
              <a:rPr lang="en-US" dirty="0"/>
              <a:t>Response Coordination:</a:t>
            </a:r>
          </a:p>
          <a:p>
            <a:pPr lvl="1"/>
            <a:r>
              <a:rPr lang="en-US" dirty="0"/>
              <a:t>If Kerberoasting is confirmed, implement immediate containment measures such as disabling the suspected account or changing its credentials.</a:t>
            </a:r>
          </a:p>
          <a:p>
            <a:pPr lvl="1"/>
            <a:r>
              <a:rPr lang="en-US" dirty="0"/>
              <a:t>Coordinate with the network team to monitor traffic from the client address associated with the suspicious activity.</a:t>
            </a:r>
          </a:p>
          <a:p>
            <a:endParaRPr lang="en-US" dirty="0"/>
          </a:p>
        </p:txBody>
      </p:sp>
      <p:sp>
        <p:nvSpPr>
          <p:cNvPr id="3" name="Title 2">
            <a:extLst>
              <a:ext uri="{FF2B5EF4-FFF2-40B4-BE49-F238E27FC236}">
                <a16:creationId xmlns:a16="http://schemas.microsoft.com/office/drawing/2014/main" id="{CD29E4C9-F12F-7672-FB19-C8B38D697204}"/>
              </a:ext>
            </a:extLst>
          </p:cNvPr>
          <p:cNvSpPr>
            <a:spLocks noGrp="1"/>
          </p:cNvSpPr>
          <p:nvPr>
            <p:ph type="title"/>
          </p:nvPr>
        </p:nvSpPr>
        <p:spPr/>
        <p:txBody>
          <a:bodyPr/>
          <a:lstStyle/>
          <a:p>
            <a:r>
              <a:rPr lang="en-US" dirty="0"/>
              <a:t>Build a Case</a:t>
            </a:r>
          </a:p>
        </p:txBody>
      </p:sp>
    </p:spTree>
    <p:extLst>
      <p:ext uri="{BB962C8B-B14F-4D97-AF65-F5344CB8AC3E}">
        <p14:creationId xmlns:p14="http://schemas.microsoft.com/office/powerpoint/2010/main" val="77035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5FEF4-A4E6-51AE-1E92-BD15F355DD7C}"/>
              </a:ext>
            </a:extLst>
          </p:cNvPr>
          <p:cNvSpPr>
            <a:spLocks noGrp="1"/>
          </p:cNvSpPr>
          <p:nvPr>
            <p:ph idx="1"/>
          </p:nvPr>
        </p:nvSpPr>
        <p:spPr/>
        <p:txBody>
          <a:bodyPr/>
          <a:lstStyle/>
          <a:p>
            <a:r>
              <a:rPr lang="en-US" dirty="0"/>
              <a:t>Detection</a:t>
            </a:r>
          </a:p>
          <a:p>
            <a:pPr lvl="1"/>
            <a:r>
              <a:rPr lang="en-US" dirty="0"/>
              <a:t>Collection</a:t>
            </a:r>
          </a:p>
          <a:p>
            <a:pPr lvl="1"/>
            <a:r>
              <a:rPr lang="en-US" dirty="0"/>
              <a:t>Identification</a:t>
            </a:r>
          </a:p>
          <a:p>
            <a:pPr lvl="1"/>
            <a:r>
              <a:rPr lang="en-US" dirty="0"/>
              <a:t>Classification</a:t>
            </a:r>
          </a:p>
          <a:p>
            <a:r>
              <a:rPr lang="en-US" dirty="0"/>
              <a:t>Analysis</a:t>
            </a:r>
          </a:p>
          <a:p>
            <a:r>
              <a:rPr lang="en-US" dirty="0"/>
              <a:t>Pivoting</a:t>
            </a:r>
          </a:p>
          <a:p>
            <a:endParaRPr lang="en-US" dirty="0"/>
          </a:p>
        </p:txBody>
      </p:sp>
      <p:sp>
        <p:nvSpPr>
          <p:cNvPr id="3" name="Title 2">
            <a:extLst>
              <a:ext uri="{FF2B5EF4-FFF2-40B4-BE49-F238E27FC236}">
                <a16:creationId xmlns:a16="http://schemas.microsoft.com/office/drawing/2014/main" id="{FE5A3178-453D-FBE6-B727-134B6A827D72}"/>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2209647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2E8225-EAE2-CFA3-ED32-A4B0688997EC}"/>
              </a:ext>
            </a:extLst>
          </p:cNvPr>
          <p:cNvSpPr>
            <a:spLocks noGrp="1"/>
          </p:cNvSpPr>
          <p:nvPr>
            <p:ph idx="1"/>
          </p:nvPr>
        </p:nvSpPr>
        <p:spPr/>
        <p:txBody>
          <a:bodyPr/>
          <a:lstStyle/>
          <a:p>
            <a:r>
              <a:rPr lang="en-US" dirty="0"/>
              <a:t>Reporting and Documentation:</a:t>
            </a:r>
          </a:p>
          <a:p>
            <a:pPr lvl="1"/>
            <a:r>
              <a:rPr lang="en-US" dirty="0"/>
              <a:t>Document all findings and actions taken in response to the suspected Kerberoasting attempt.</a:t>
            </a:r>
          </a:p>
          <a:p>
            <a:pPr lvl="1"/>
            <a:r>
              <a:rPr lang="en-US" dirty="0"/>
              <a:t>Ensure all evidence is preserved in a forensically sound manner.</a:t>
            </a:r>
          </a:p>
          <a:p>
            <a:r>
              <a:rPr lang="en-US" dirty="0"/>
              <a:t>Review and Closure:</a:t>
            </a:r>
          </a:p>
          <a:p>
            <a:pPr lvl="1"/>
            <a:r>
              <a:rPr lang="en-US" dirty="0"/>
              <a:t>Once the threat is neutralized, and systems are secure, review the case details to confirm that all aspects of the incident have been addressed.</a:t>
            </a:r>
          </a:p>
          <a:p>
            <a:pPr lvl="1"/>
            <a:r>
              <a:rPr lang="en-US" dirty="0"/>
              <a:t>Conduct a post-incident review to update procedures and policies as necessary to prevent similar incidents.</a:t>
            </a:r>
          </a:p>
          <a:p>
            <a:endParaRPr lang="en-US" dirty="0"/>
          </a:p>
        </p:txBody>
      </p:sp>
      <p:sp>
        <p:nvSpPr>
          <p:cNvPr id="3" name="Title 2">
            <a:extLst>
              <a:ext uri="{FF2B5EF4-FFF2-40B4-BE49-F238E27FC236}">
                <a16:creationId xmlns:a16="http://schemas.microsoft.com/office/drawing/2014/main" id="{F866567F-70DE-F8AE-5408-CD85BDC80277}"/>
              </a:ext>
            </a:extLst>
          </p:cNvPr>
          <p:cNvSpPr>
            <a:spLocks noGrp="1"/>
          </p:cNvSpPr>
          <p:nvPr>
            <p:ph type="title"/>
          </p:nvPr>
        </p:nvSpPr>
        <p:spPr/>
        <p:txBody>
          <a:bodyPr/>
          <a:lstStyle/>
          <a:p>
            <a:r>
              <a:rPr lang="en-US" dirty="0"/>
              <a:t>Build a Case</a:t>
            </a:r>
          </a:p>
        </p:txBody>
      </p:sp>
    </p:spTree>
    <p:extLst>
      <p:ext uri="{BB962C8B-B14F-4D97-AF65-F5344CB8AC3E}">
        <p14:creationId xmlns:p14="http://schemas.microsoft.com/office/powerpoint/2010/main" val="2504475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45FEF4-A4E6-51AE-1E92-BD15F355DD7C}"/>
              </a:ext>
            </a:extLst>
          </p:cNvPr>
          <p:cNvSpPr>
            <a:spLocks noGrp="1"/>
          </p:cNvSpPr>
          <p:nvPr>
            <p:ph idx="1"/>
          </p:nvPr>
        </p:nvSpPr>
        <p:spPr/>
        <p:txBody>
          <a:bodyPr/>
          <a:lstStyle/>
          <a:p>
            <a:r>
              <a:rPr lang="en-US" dirty="0"/>
              <a:t>Detection</a:t>
            </a:r>
          </a:p>
          <a:p>
            <a:pPr lvl="1"/>
            <a:r>
              <a:rPr lang="en-US" dirty="0"/>
              <a:t>Collection</a:t>
            </a:r>
          </a:p>
          <a:p>
            <a:pPr lvl="1"/>
            <a:r>
              <a:rPr lang="en-US" dirty="0"/>
              <a:t>Identification</a:t>
            </a:r>
          </a:p>
          <a:p>
            <a:pPr lvl="1"/>
            <a:r>
              <a:rPr lang="en-US" dirty="0"/>
              <a:t>Classification</a:t>
            </a:r>
          </a:p>
          <a:p>
            <a:r>
              <a:rPr lang="en-US" dirty="0"/>
              <a:t>Analysis</a:t>
            </a:r>
          </a:p>
          <a:p>
            <a:pPr lvl="1"/>
            <a:r>
              <a:rPr lang="en-US" dirty="0"/>
              <a:t>Analysis methods</a:t>
            </a:r>
          </a:p>
          <a:p>
            <a:pPr lvl="1"/>
            <a:r>
              <a:rPr lang="en-US" dirty="0"/>
              <a:t>Detection vs. Analysis</a:t>
            </a:r>
          </a:p>
          <a:p>
            <a:r>
              <a:rPr lang="en-US" dirty="0"/>
              <a:t>Pivoting</a:t>
            </a:r>
          </a:p>
          <a:p>
            <a:pPr lvl="1"/>
            <a:r>
              <a:rPr lang="en-US" dirty="0"/>
              <a:t>Incident Response</a:t>
            </a:r>
          </a:p>
          <a:p>
            <a:pPr lvl="1"/>
            <a:r>
              <a:rPr lang="en-US" dirty="0"/>
              <a:t>Case Management (theory)</a:t>
            </a:r>
          </a:p>
          <a:p>
            <a:endParaRPr lang="en-US" dirty="0"/>
          </a:p>
        </p:txBody>
      </p:sp>
      <p:sp>
        <p:nvSpPr>
          <p:cNvPr id="3" name="Title 2">
            <a:extLst>
              <a:ext uri="{FF2B5EF4-FFF2-40B4-BE49-F238E27FC236}">
                <a16:creationId xmlns:a16="http://schemas.microsoft.com/office/drawing/2014/main" id="{FE5A3178-453D-FBE6-B727-134B6A827D72}"/>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65156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C7C185-5E90-FA69-8618-A0184D8D2F5D}"/>
              </a:ext>
            </a:extLst>
          </p:cNvPr>
          <p:cNvSpPr>
            <a:spLocks noGrp="1"/>
          </p:cNvSpPr>
          <p:nvPr>
            <p:ph idx="1"/>
          </p:nvPr>
        </p:nvSpPr>
        <p:spPr/>
        <p:txBody>
          <a:bodyPr/>
          <a:lstStyle/>
          <a:p>
            <a:r>
              <a:rPr lang="en-US" dirty="0"/>
              <a:t>Define detection</a:t>
            </a:r>
          </a:p>
          <a:p>
            <a:r>
              <a:rPr lang="en-US" dirty="0"/>
              <a:t>Define True/False Positive/Negative</a:t>
            </a:r>
          </a:p>
          <a:p>
            <a:r>
              <a:rPr lang="en-US" dirty="0"/>
              <a:t>List the goals and categories of high-quality data</a:t>
            </a:r>
          </a:p>
          <a:p>
            <a:r>
              <a:rPr lang="en-US" dirty="0"/>
              <a:t>Discuss the factors when developing a collection strategy</a:t>
            </a:r>
          </a:p>
          <a:p>
            <a:r>
              <a:rPr lang="en-US" dirty="0"/>
              <a:t>List the products and steps in the detection phase</a:t>
            </a:r>
          </a:p>
          <a:p>
            <a:r>
              <a:rPr lang="en-US" dirty="0"/>
              <a:t>Define the 8 analysis methods</a:t>
            </a:r>
          </a:p>
          <a:p>
            <a:r>
              <a:rPr lang="en-US" dirty="0"/>
              <a:t>List the 4 stages of the incident response process</a:t>
            </a:r>
          </a:p>
        </p:txBody>
      </p:sp>
      <p:sp>
        <p:nvSpPr>
          <p:cNvPr id="3" name="Title 2">
            <a:extLst>
              <a:ext uri="{FF2B5EF4-FFF2-40B4-BE49-F238E27FC236}">
                <a16:creationId xmlns:a16="http://schemas.microsoft.com/office/drawing/2014/main" id="{DEC316F7-068A-7885-944D-12B2BAD4B4A8}"/>
              </a:ext>
            </a:extLst>
          </p:cNvPr>
          <p:cNvSpPr>
            <a:spLocks noGrp="1"/>
          </p:cNvSpPr>
          <p:nvPr>
            <p:ph type="title"/>
          </p:nvPr>
        </p:nvSpPr>
        <p:spPr/>
        <p:txBody>
          <a:bodyPr/>
          <a:lstStyle/>
          <a:p>
            <a:r>
              <a:rPr lang="en-US" dirty="0"/>
              <a:t>Academic Objectives</a:t>
            </a:r>
          </a:p>
        </p:txBody>
      </p:sp>
    </p:spTree>
    <p:extLst>
      <p:ext uri="{BB962C8B-B14F-4D97-AF65-F5344CB8AC3E}">
        <p14:creationId xmlns:p14="http://schemas.microsoft.com/office/powerpoint/2010/main" val="3985821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References</a:t>
            </a:r>
            <a:endParaRPr lang="en-US" dirty="0"/>
          </a:p>
        </p:txBody>
      </p:sp>
      <p:sp>
        <p:nvSpPr>
          <p:cNvPr id="4" name="Content Placeholder 3"/>
          <p:cNvSpPr>
            <a:spLocks noGrp="1"/>
          </p:cNvSpPr>
          <p:nvPr>
            <p:ph idx="1"/>
          </p:nvPr>
        </p:nvSpPr>
        <p:spPr/>
        <p:txBody>
          <a:bodyPr/>
          <a:lstStyle/>
          <a:p>
            <a:r>
              <a:rPr lang="en-US" sz="1800" i="1" dirty="0"/>
              <a:t>Department of Defense Dictionary of Military and Associated Terms, </a:t>
            </a:r>
            <a:r>
              <a:rPr lang="en-US" sz="1800" dirty="0"/>
              <a:t>Jan 19</a:t>
            </a:r>
          </a:p>
          <a:p>
            <a:r>
              <a:rPr lang="en-US" sz="1800" dirty="0"/>
              <a:t>http://ndupress.ndu.edu/Media/News/NewsArticleView/ </a:t>
            </a:r>
            <a:r>
              <a:rPr lang="en-US" sz="1800" dirty="0" err="1"/>
              <a:t>tabid</a:t>
            </a:r>
            <a:r>
              <a:rPr lang="en-US" sz="1800" dirty="0"/>
              <a:t>/7849/Article/607722/jfq-78-three-approaches-to-center-of-gravity-analysis-the-islamic-state-of-iraq.aspx</a:t>
            </a:r>
          </a:p>
          <a:p>
            <a:r>
              <a:rPr lang="en-US" sz="1800" dirty="0"/>
              <a:t>https://www.youtube.com/watch?v=zKFiYStExK4</a:t>
            </a:r>
          </a:p>
          <a:p>
            <a:r>
              <a:rPr lang="nn-NO" sz="1800" dirty="0"/>
              <a:t>http://usacac.army.mil/CAC2/Repository/Planning-for-Action-Kem-August-2012.pdf</a:t>
            </a:r>
          </a:p>
          <a:p>
            <a:r>
              <a:rPr lang="nn-NO" sz="1800" dirty="0"/>
              <a:t>Joint Publication 2-0, </a:t>
            </a:r>
            <a:r>
              <a:rPr lang="nn-NO" sz="1800" i="1" dirty="0"/>
              <a:t>Joint Intelligence</a:t>
            </a:r>
            <a:r>
              <a:rPr lang="nn-NO" sz="1800" dirty="0"/>
              <a:t>, 22 Oct 13</a:t>
            </a:r>
          </a:p>
          <a:p>
            <a:r>
              <a:rPr lang="en-US" sz="1800" dirty="0"/>
              <a:t>Joint Publication 2-01.3, </a:t>
            </a:r>
            <a:r>
              <a:rPr lang="en-US" sz="1800" i="1" dirty="0"/>
              <a:t>Joint Intelligence Preparation of the Operational Environment</a:t>
            </a:r>
            <a:r>
              <a:rPr lang="en-US" sz="1800" dirty="0"/>
              <a:t>, </a:t>
            </a:r>
            <a:br>
              <a:rPr lang="en-US" sz="1800" dirty="0"/>
            </a:br>
            <a:r>
              <a:rPr lang="en-US" sz="1800" dirty="0"/>
              <a:t>21 May 14</a:t>
            </a:r>
          </a:p>
          <a:p>
            <a:r>
              <a:rPr lang="en-US" sz="1800" dirty="0"/>
              <a:t>Joint Publication 5-0, </a:t>
            </a:r>
            <a:r>
              <a:rPr lang="en-US" sz="1800" i="1" dirty="0"/>
              <a:t>Joint Planning</a:t>
            </a:r>
            <a:r>
              <a:rPr lang="en-US" sz="1800" dirty="0"/>
              <a:t>, 16 Jun 17</a:t>
            </a:r>
          </a:p>
          <a:p>
            <a:r>
              <a:rPr lang="nn-NO" sz="1800" dirty="0"/>
              <a:t>JOPPA Handbook for Air, 4 Nov 16</a:t>
            </a:r>
          </a:p>
          <a:p>
            <a:r>
              <a:rPr lang="en-US" sz="1800" dirty="0"/>
              <a:t>Marine Corps Doctrinal Publication 1, </a:t>
            </a:r>
            <a:r>
              <a:rPr lang="en-US" sz="1800" i="1" dirty="0"/>
              <a:t>Warfighting</a:t>
            </a:r>
            <a:r>
              <a:rPr lang="en-US" sz="1800" dirty="0"/>
              <a:t>, 20 Jun 97</a:t>
            </a:r>
          </a:p>
          <a:p>
            <a:endParaRPr lang="en-US" sz="1800" dirty="0"/>
          </a:p>
        </p:txBody>
      </p:sp>
    </p:spTree>
    <p:extLst>
      <p:ext uri="{BB962C8B-B14F-4D97-AF65-F5344CB8AC3E}">
        <p14:creationId xmlns:p14="http://schemas.microsoft.com/office/powerpoint/2010/main" val="4044122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2225A-4C16-DDFB-CA48-EC11419A6EF4}"/>
              </a:ext>
            </a:extLst>
          </p:cNvPr>
          <p:cNvSpPr>
            <a:spLocks noGrp="1"/>
          </p:cNvSpPr>
          <p:nvPr>
            <p:ph type="title"/>
          </p:nvPr>
        </p:nvSpPr>
        <p:spPr/>
        <p:txBody>
          <a:bodyPr/>
          <a:lstStyle/>
          <a:p>
            <a:r>
              <a:rPr lang="en-US" dirty="0"/>
              <a:t>Compromise Assessment</a:t>
            </a:r>
            <a:br>
              <a:rPr lang="en-US" dirty="0"/>
            </a:br>
            <a:r>
              <a:rPr lang="en-US" dirty="0"/>
              <a:t>Timeline</a:t>
            </a:r>
          </a:p>
        </p:txBody>
      </p:sp>
      <p:sp>
        <p:nvSpPr>
          <p:cNvPr id="10" name="TextBox 9">
            <a:extLst>
              <a:ext uri="{FF2B5EF4-FFF2-40B4-BE49-F238E27FC236}">
                <a16:creationId xmlns:a16="http://schemas.microsoft.com/office/drawing/2014/main" id="{22CEDBF5-0484-9A13-30C6-F6D19737246B}"/>
              </a:ext>
            </a:extLst>
          </p:cNvPr>
          <p:cNvSpPr txBox="1"/>
          <p:nvPr/>
        </p:nvSpPr>
        <p:spPr>
          <a:xfrm>
            <a:off x="1139400" y="1676887"/>
            <a:ext cx="1654600" cy="523220"/>
          </a:xfrm>
          <a:prstGeom prst="rect">
            <a:avLst/>
          </a:prstGeom>
          <a:noFill/>
        </p:spPr>
        <p:txBody>
          <a:bodyPr wrap="square" rtlCol="0">
            <a:spAutoFit/>
          </a:bodyPr>
          <a:lstStyle/>
          <a:p>
            <a:pPr algn="ctr"/>
            <a:r>
              <a:rPr lang="en-US" sz="2800" dirty="0">
                <a:solidFill>
                  <a:schemeClr val="tx1"/>
                </a:solidFill>
              </a:rPr>
              <a:t>Detection</a:t>
            </a:r>
            <a:endParaRPr lang="en-US" dirty="0">
              <a:solidFill>
                <a:schemeClr val="tx1"/>
              </a:solidFill>
            </a:endParaRPr>
          </a:p>
        </p:txBody>
      </p:sp>
      <p:sp>
        <p:nvSpPr>
          <p:cNvPr id="11" name="TextBox 10">
            <a:extLst>
              <a:ext uri="{FF2B5EF4-FFF2-40B4-BE49-F238E27FC236}">
                <a16:creationId xmlns:a16="http://schemas.microsoft.com/office/drawing/2014/main" id="{CC82B708-E6C9-853A-B97D-434A528E8E04}"/>
              </a:ext>
            </a:extLst>
          </p:cNvPr>
          <p:cNvSpPr txBox="1"/>
          <p:nvPr/>
        </p:nvSpPr>
        <p:spPr>
          <a:xfrm>
            <a:off x="3841844" y="1676887"/>
            <a:ext cx="1460311" cy="523220"/>
          </a:xfrm>
          <a:prstGeom prst="rect">
            <a:avLst/>
          </a:prstGeom>
          <a:noFill/>
        </p:spPr>
        <p:txBody>
          <a:bodyPr wrap="square" rtlCol="0">
            <a:spAutoFit/>
          </a:bodyPr>
          <a:lstStyle/>
          <a:p>
            <a:pPr algn="ctr"/>
            <a:r>
              <a:rPr lang="en-US" sz="2800" dirty="0">
                <a:solidFill>
                  <a:schemeClr val="tx1"/>
                </a:solidFill>
              </a:rPr>
              <a:t>Analysis</a:t>
            </a:r>
            <a:endParaRPr lang="en-US" dirty="0">
              <a:solidFill>
                <a:schemeClr val="tx1"/>
              </a:solidFill>
            </a:endParaRPr>
          </a:p>
        </p:txBody>
      </p:sp>
      <p:sp>
        <p:nvSpPr>
          <p:cNvPr id="12" name="TextBox 11">
            <a:extLst>
              <a:ext uri="{FF2B5EF4-FFF2-40B4-BE49-F238E27FC236}">
                <a16:creationId xmlns:a16="http://schemas.microsoft.com/office/drawing/2014/main" id="{4D041925-2202-FCB2-6504-359AF244FDC2}"/>
              </a:ext>
            </a:extLst>
          </p:cNvPr>
          <p:cNvSpPr txBox="1"/>
          <p:nvPr/>
        </p:nvSpPr>
        <p:spPr>
          <a:xfrm>
            <a:off x="6895052" y="1676886"/>
            <a:ext cx="1460311" cy="523220"/>
          </a:xfrm>
          <a:prstGeom prst="rect">
            <a:avLst/>
          </a:prstGeom>
          <a:noFill/>
        </p:spPr>
        <p:txBody>
          <a:bodyPr wrap="square" rtlCol="0">
            <a:spAutoFit/>
          </a:bodyPr>
          <a:lstStyle/>
          <a:p>
            <a:pPr algn="ctr"/>
            <a:r>
              <a:rPr lang="en-US" sz="2800" dirty="0">
                <a:solidFill>
                  <a:schemeClr val="tx1"/>
                </a:solidFill>
              </a:rPr>
              <a:t>Pivot</a:t>
            </a:r>
            <a:endParaRPr lang="en-US" dirty="0">
              <a:solidFill>
                <a:schemeClr val="tx1"/>
              </a:solidFill>
            </a:endParaRPr>
          </a:p>
        </p:txBody>
      </p:sp>
      <p:grpSp>
        <p:nvGrpSpPr>
          <p:cNvPr id="20" name="Group 19">
            <a:extLst>
              <a:ext uri="{FF2B5EF4-FFF2-40B4-BE49-F238E27FC236}">
                <a16:creationId xmlns:a16="http://schemas.microsoft.com/office/drawing/2014/main" id="{3C274886-F856-3A1A-7E98-4FAF8A3034C0}"/>
              </a:ext>
            </a:extLst>
          </p:cNvPr>
          <p:cNvGrpSpPr/>
          <p:nvPr/>
        </p:nvGrpSpPr>
        <p:grpSpPr>
          <a:xfrm>
            <a:off x="599096" y="3719539"/>
            <a:ext cx="1481163" cy="2782644"/>
            <a:chOff x="1496444" y="2806695"/>
            <a:chExt cx="1178518" cy="2463792"/>
          </a:xfrm>
        </p:grpSpPr>
        <p:sp>
          <p:nvSpPr>
            <p:cNvPr id="18" name="Flowchart: Manual Operation 17">
              <a:extLst>
                <a:ext uri="{FF2B5EF4-FFF2-40B4-BE49-F238E27FC236}">
                  <a16:creationId xmlns:a16="http://schemas.microsoft.com/office/drawing/2014/main" id="{1289F25A-8AA8-6860-CF8D-659B64EF53AD}"/>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sp>
          <p:nvSpPr>
            <p:cNvPr id="19" name="Oval 18">
              <a:extLst>
                <a:ext uri="{FF2B5EF4-FFF2-40B4-BE49-F238E27FC236}">
                  <a16:creationId xmlns:a16="http://schemas.microsoft.com/office/drawing/2014/main" id="{859FADAC-C45B-51EE-0C7C-493BF52F5FC6}"/>
                </a:ext>
              </a:extLst>
            </p:cNvPr>
            <p:cNvSpPr>
              <a:spLocks/>
            </p:cNvSpPr>
            <p:nvPr/>
          </p:nvSpPr>
          <p:spPr bwMode="auto">
            <a:xfrm>
              <a:off x="1496444" y="2806695"/>
              <a:ext cx="216859" cy="2463792"/>
            </a:xfrm>
            <a:prstGeom prst="ellipse">
              <a:avLst/>
            </a:prstGeom>
            <a:solidFill>
              <a:schemeClr val="bg2">
                <a:lumMod val="85000"/>
                <a:lumOff val="1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grpSp>
        <p:nvGrpSpPr>
          <p:cNvPr id="22" name="Group 21">
            <a:extLst>
              <a:ext uri="{FF2B5EF4-FFF2-40B4-BE49-F238E27FC236}">
                <a16:creationId xmlns:a16="http://schemas.microsoft.com/office/drawing/2014/main" id="{44009EE9-0875-D995-F690-544AE607A46A}"/>
              </a:ext>
            </a:extLst>
          </p:cNvPr>
          <p:cNvGrpSpPr/>
          <p:nvPr/>
        </p:nvGrpSpPr>
        <p:grpSpPr>
          <a:xfrm>
            <a:off x="3749557" y="4418163"/>
            <a:ext cx="944350" cy="1508121"/>
            <a:chOff x="1496444" y="2806695"/>
            <a:chExt cx="1178518" cy="2463792"/>
          </a:xfrm>
        </p:grpSpPr>
        <p:sp>
          <p:nvSpPr>
            <p:cNvPr id="23" name="Flowchart: Manual Operation 22">
              <a:extLst>
                <a:ext uri="{FF2B5EF4-FFF2-40B4-BE49-F238E27FC236}">
                  <a16:creationId xmlns:a16="http://schemas.microsoft.com/office/drawing/2014/main" id="{20ABB608-856F-4F40-B36B-E533C739576A}"/>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4" name="Oval 23">
              <a:extLst>
                <a:ext uri="{FF2B5EF4-FFF2-40B4-BE49-F238E27FC236}">
                  <a16:creationId xmlns:a16="http://schemas.microsoft.com/office/drawing/2014/main" id="{58B9A8ED-6D43-B93B-A264-1D8711D49FBE}"/>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grpSp>
        <p:nvGrpSpPr>
          <p:cNvPr id="25" name="Group 24">
            <a:extLst>
              <a:ext uri="{FF2B5EF4-FFF2-40B4-BE49-F238E27FC236}">
                <a16:creationId xmlns:a16="http://schemas.microsoft.com/office/drawing/2014/main" id="{4A35B000-FB0B-5290-47FA-7F81EFEBE01F}"/>
              </a:ext>
            </a:extLst>
          </p:cNvPr>
          <p:cNvGrpSpPr/>
          <p:nvPr/>
        </p:nvGrpSpPr>
        <p:grpSpPr>
          <a:xfrm>
            <a:off x="6568927" y="4735328"/>
            <a:ext cx="652250" cy="735444"/>
            <a:chOff x="1496444" y="2806695"/>
            <a:chExt cx="1178518" cy="2463792"/>
          </a:xfrm>
        </p:grpSpPr>
        <p:sp>
          <p:nvSpPr>
            <p:cNvPr id="26" name="Flowchart: Manual Operation 25">
              <a:extLst>
                <a:ext uri="{FF2B5EF4-FFF2-40B4-BE49-F238E27FC236}">
                  <a16:creationId xmlns:a16="http://schemas.microsoft.com/office/drawing/2014/main" id="{F4D8D8D2-7A68-5849-E84D-AFD23CD0E4C4}"/>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7" name="Oval 26">
              <a:extLst>
                <a:ext uri="{FF2B5EF4-FFF2-40B4-BE49-F238E27FC236}">
                  <a16:creationId xmlns:a16="http://schemas.microsoft.com/office/drawing/2014/main" id="{6843236B-6F5E-B38A-208E-4BB0A2B2135F}"/>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grpSp>
      <p:sp>
        <p:nvSpPr>
          <p:cNvPr id="28" name="Content Placeholder 1">
            <a:extLst>
              <a:ext uri="{FF2B5EF4-FFF2-40B4-BE49-F238E27FC236}">
                <a16:creationId xmlns:a16="http://schemas.microsoft.com/office/drawing/2014/main" id="{12823C8D-1C7A-22DE-4471-383D9F90994A}"/>
              </a:ext>
            </a:extLst>
          </p:cNvPr>
          <p:cNvSpPr>
            <a:spLocks noGrp="1"/>
          </p:cNvSpPr>
          <p:nvPr>
            <p:ph idx="1"/>
          </p:nvPr>
        </p:nvSpPr>
        <p:spPr>
          <a:xfrm>
            <a:off x="448955" y="2200106"/>
            <a:ext cx="3035489" cy="2735532"/>
          </a:xfrm>
        </p:spPr>
        <p:txBody>
          <a:bodyPr/>
          <a:lstStyle/>
          <a:p>
            <a:r>
              <a:rPr lang="en-US" sz="2400" dirty="0"/>
              <a:t>Sensor Driven</a:t>
            </a:r>
          </a:p>
          <a:p>
            <a:r>
              <a:rPr lang="en-US" sz="2400" dirty="0"/>
              <a:t>Automated</a:t>
            </a:r>
          </a:p>
          <a:p>
            <a:r>
              <a:rPr lang="en-US" sz="2400" dirty="0"/>
              <a:t>Large amount of FP</a:t>
            </a:r>
          </a:p>
          <a:p>
            <a:endParaRPr lang="en-US" sz="2400" dirty="0"/>
          </a:p>
        </p:txBody>
      </p:sp>
      <p:sp>
        <p:nvSpPr>
          <p:cNvPr id="29" name="Content Placeholder 1">
            <a:extLst>
              <a:ext uri="{FF2B5EF4-FFF2-40B4-BE49-F238E27FC236}">
                <a16:creationId xmlns:a16="http://schemas.microsoft.com/office/drawing/2014/main" id="{39A763C3-2D5E-510B-F53F-BB8AA9412CEB}"/>
              </a:ext>
            </a:extLst>
          </p:cNvPr>
          <p:cNvSpPr txBox="1">
            <a:spLocks/>
          </p:cNvSpPr>
          <p:nvPr/>
        </p:nvSpPr>
        <p:spPr bwMode="auto">
          <a:xfrm>
            <a:off x="3484444" y="2200106"/>
            <a:ext cx="3035489"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Analyst Driven</a:t>
            </a:r>
          </a:p>
          <a:p>
            <a:r>
              <a:rPr lang="en-US" sz="2400" kern="0" dirty="0"/>
              <a:t>Semi-automated/</a:t>
            </a:r>
            <a:br>
              <a:rPr lang="en-US" sz="2400" kern="0" dirty="0"/>
            </a:br>
            <a:r>
              <a:rPr lang="en-US" sz="2400" kern="0" dirty="0"/>
              <a:t>Playbooks</a:t>
            </a:r>
          </a:p>
          <a:p>
            <a:r>
              <a:rPr lang="en-US" sz="2400" kern="0" dirty="0"/>
              <a:t>Tuning</a:t>
            </a:r>
          </a:p>
          <a:p>
            <a:endParaRPr lang="en-US" sz="2400" kern="0" dirty="0"/>
          </a:p>
        </p:txBody>
      </p:sp>
      <p:sp>
        <p:nvSpPr>
          <p:cNvPr id="30" name="TextBox 29">
            <a:extLst>
              <a:ext uri="{FF2B5EF4-FFF2-40B4-BE49-F238E27FC236}">
                <a16:creationId xmlns:a16="http://schemas.microsoft.com/office/drawing/2014/main" id="{5ED322F0-8BC5-3D94-96FF-14D9B9200AC7}"/>
              </a:ext>
            </a:extLst>
          </p:cNvPr>
          <p:cNvSpPr txBox="1"/>
          <p:nvPr/>
        </p:nvSpPr>
        <p:spPr>
          <a:xfrm>
            <a:off x="2022825" y="4418163"/>
            <a:ext cx="1573422" cy="830997"/>
          </a:xfrm>
          <a:prstGeom prst="rect">
            <a:avLst/>
          </a:prstGeom>
          <a:noFill/>
        </p:spPr>
        <p:txBody>
          <a:bodyPr wrap="square" rtlCol="0">
            <a:spAutoFit/>
          </a:bodyPr>
          <a:lstStyle/>
          <a:p>
            <a:pPr algn="ctr"/>
            <a:r>
              <a:rPr lang="en-US" dirty="0">
                <a:solidFill>
                  <a:schemeClr val="tx1"/>
                </a:solidFill>
              </a:rPr>
              <a:t>Sensor</a:t>
            </a:r>
            <a:br>
              <a:rPr lang="en-US" dirty="0">
                <a:solidFill>
                  <a:schemeClr val="tx1"/>
                </a:solidFill>
              </a:rPr>
            </a:br>
            <a:r>
              <a:rPr lang="en-US" dirty="0">
                <a:solidFill>
                  <a:schemeClr val="tx1"/>
                </a:solidFill>
              </a:rPr>
              <a:t>Data</a:t>
            </a:r>
          </a:p>
        </p:txBody>
      </p:sp>
      <p:cxnSp>
        <p:nvCxnSpPr>
          <p:cNvPr id="32" name="Straight Arrow Connector 31">
            <a:extLst>
              <a:ext uri="{FF2B5EF4-FFF2-40B4-BE49-F238E27FC236}">
                <a16:creationId xmlns:a16="http://schemas.microsoft.com/office/drawing/2014/main" id="{58706E62-63F8-0E89-C8A7-32202BCE9DB2}"/>
              </a:ext>
            </a:extLst>
          </p:cNvPr>
          <p:cNvCxnSpPr>
            <a:cxnSpLocks/>
          </p:cNvCxnSpPr>
          <p:nvPr/>
        </p:nvCxnSpPr>
        <p:spPr bwMode="auto">
          <a:xfrm>
            <a:off x="2251032" y="5319217"/>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E95DA429-594B-FD53-3C51-A40996614E51}"/>
              </a:ext>
            </a:extLst>
          </p:cNvPr>
          <p:cNvSpPr txBox="1"/>
          <p:nvPr/>
        </p:nvSpPr>
        <p:spPr>
          <a:xfrm>
            <a:off x="4995430" y="4727122"/>
            <a:ext cx="1359481" cy="461665"/>
          </a:xfrm>
          <a:prstGeom prst="rect">
            <a:avLst/>
          </a:prstGeom>
          <a:noFill/>
        </p:spPr>
        <p:txBody>
          <a:bodyPr wrap="square" rtlCol="0">
            <a:spAutoFit/>
          </a:bodyPr>
          <a:lstStyle/>
          <a:p>
            <a:pPr algn="ctr"/>
            <a:r>
              <a:rPr lang="en-US" dirty="0">
                <a:solidFill>
                  <a:schemeClr val="tx1"/>
                </a:solidFill>
              </a:rPr>
              <a:t>Incident</a:t>
            </a:r>
          </a:p>
        </p:txBody>
      </p:sp>
      <p:cxnSp>
        <p:nvCxnSpPr>
          <p:cNvPr id="37" name="Straight Arrow Connector 36">
            <a:extLst>
              <a:ext uri="{FF2B5EF4-FFF2-40B4-BE49-F238E27FC236}">
                <a16:creationId xmlns:a16="http://schemas.microsoft.com/office/drawing/2014/main" id="{84D924EB-4220-7866-E005-F34AF29322A3}"/>
              </a:ext>
            </a:extLst>
          </p:cNvPr>
          <p:cNvCxnSpPr>
            <a:cxnSpLocks/>
          </p:cNvCxnSpPr>
          <p:nvPr/>
        </p:nvCxnSpPr>
        <p:spPr bwMode="auto">
          <a:xfrm>
            <a:off x="5127326" y="5291793"/>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DF35AEC5-9D60-0325-A78B-E54776A8FA03}"/>
              </a:ext>
            </a:extLst>
          </p:cNvPr>
          <p:cNvSpPr txBox="1"/>
          <p:nvPr/>
        </p:nvSpPr>
        <p:spPr>
          <a:xfrm>
            <a:off x="7227544" y="4673009"/>
            <a:ext cx="1914231" cy="830997"/>
          </a:xfrm>
          <a:prstGeom prst="rect">
            <a:avLst/>
          </a:prstGeom>
          <a:noFill/>
        </p:spPr>
        <p:txBody>
          <a:bodyPr wrap="square" rtlCol="0">
            <a:spAutoFit/>
          </a:bodyPr>
          <a:lstStyle/>
          <a:p>
            <a:pPr algn="ctr"/>
            <a:r>
              <a:rPr lang="en-US" dirty="0">
                <a:solidFill>
                  <a:schemeClr val="tx1"/>
                </a:solidFill>
              </a:rPr>
              <a:t>Adversary </a:t>
            </a:r>
            <a:br>
              <a:rPr lang="en-US" dirty="0">
                <a:solidFill>
                  <a:schemeClr val="tx1"/>
                </a:solidFill>
              </a:rPr>
            </a:br>
            <a:r>
              <a:rPr lang="en-US" dirty="0">
                <a:solidFill>
                  <a:schemeClr val="tx1"/>
                </a:solidFill>
              </a:rPr>
              <a:t>Activity</a:t>
            </a:r>
          </a:p>
        </p:txBody>
      </p:sp>
      <p:sp>
        <p:nvSpPr>
          <p:cNvPr id="40" name="TextBox 39">
            <a:extLst>
              <a:ext uri="{FF2B5EF4-FFF2-40B4-BE49-F238E27FC236}">
                <a16:creationId xmlns:a16="http://schemas.microsoft.com/office/drawing/2014/main" id="{5CBE378F-66D5-4F2B-DC75-6F60FF728E3C}"/>
              </a:ext>
            </a:extLst>
          </p:cNvPr>
          <p:cNvSpPr txBox="1"/>
          <p:nvPr/>
        </p:nvSpPr>
        <p:spPr>
          <a:xfrm>
            <a:off x="825300" y="4883240"/>
            <a:ext cx="1254959" cy="400110"/>
          </a:xfrm>
          <a:prstGeom prst="rect">
            <a:avLst/>
          </a:prstGeom>
          <a:noFill/>
        </p:spPr>
        <p:txBody>
          <a:bodyPr wrap="square" rtlCol="0">
            <a:spAutoFit/>
          </a:bodyPr>
          <a:lstStyle/>
          <a:p>
            <a:pPr algn="ctr"/>
            <a:r>
              <a:rPr lang="en-US" sz="2000" dirty="0">
                <a:solidFill>
                  <a:schemeClr val="tx1"/>
                </a:solidFill>
              </a:rPr>
              <a:t>Detection</a:t>
            </a:r>
            <a:endParaRPr lang="en-US" sz="1800" dirty="0">
              <a:solidFill>
                <a:schemeClr val="tx1"/>
              </a:solidFill>
            </a:endParaRPr>
          </a:p>
        </p:txBody>
      </p:sp>
      <p:sp>
        <p:nvSpPr>
          <p:cNvPr id="41" name="TextBox 40">
            <a:extLst>
              <a:ext uri="{FF2B5EF4-FFF2-40B4-BE49-F238E27FC236}">
                <a16:creationId xmlns:a16="http://schemas.microsoft.com/office/drawing/2014/main" id="{E0D1164A-1659-5622-5B98-96356F10C6A7}"/>
              </a:ext>
            </a:extLst>
          </p:cNvPr>
          <p:cNvSpPr txBox="1"/>
          <p:nvPr/>
        </p:nvSpPr>
        <p:spPr>
          <a:xfrm>
            <a:off x="3737320" y="4998735"/>
            <a:ext cx="1175685" cy="338554"/>
          </a:xfrm>
          <a:prstGeom prst="rect">
            <a:avLst/>
          </a:prstGeom>
          <a:noFill/>
        </p:spPr>
        <p:txBody>
          <a:bodyPr wrap="square" rtlCol="0">
            <a:spAutoFit/>
          </a:bodyPr>
          <a:lstStyle/>
          <a:p>
            <a:pPr algn="ctr"/>
            <a:r>
              <a:rPr lang="en-US" sz="1600" dirty="0">
                <a:solidFill>
                  <a:schemeClr val="tx1"/>
                </a:solidFill>
              </a:rPr>
              <a:t>Analysis</a:t>
            </a:r>
            <a:endParaRPr lang="en-US" sz="1800" dirty="0">
              <a:solidFill>
                <a:schemeClr val="tx1"/>
              </a:solidFill>
            </a:endParaRPr>
          </a:p>
        </p:txBody>
      </p:sp>
      <p:sp>
        <p:nvSpPr>
          <p:cNvPr id="42" name="TextBox 41">
            <a:extLst>
              <a:ext uri="{FF2B5EF4-FFF2-40B4-BE49-F238E27FC236}">
                <a16:creationId xmlns:a16="http://schemas.microsoft.com/office/drawing/2014/main" id="{99227F7C-3C09-C547-7256-417348641747}"/>
              </a:ext>
            </a:extLst>
          </p:cNvPr>
          <p:cNvSpPr txBox="1"/>
          <p:nvPr/>
        </p:nvSpPr>
        <p:spPr>
          <a:xfrm>
            <a:off x="6326622" y="4926158"/>
            <a:ext cx="1254959" cy="369332"/>
          </a:xfrm>
          <a:prstGeom prst="rect">
            <a:avLst/>
          </a:prstGeom>
          <a:noFill/>
        </p:spPr>
        <p:txBody>
          <a:bodyPr wrap="square" rtlCol="0">
            <a:spAutoFit/>
          </a:bodyPr>
          <a:lstStyle/>
          <a:p>
            <a:pPr algn="ctr"/>
            <a:r>
              <a:rPr lang="en-US" sz="1800" dirty="0">
                <a:solidFill>
                  <a:schemeClr val="tx1"/>
                </a:solidFill>
              </a:rPr>
              <a:t>Pivot</a:t>
            </a:r>
            <a:endParaRPr lang="en-US" sz="1600" dirty="0">
              <a:solidFill>
                <a:schemeClr val="tx1"/>
              </a:solidFill>
            </a:endParaRPr>
          </a:p>
        </p:txBody>
      </p:sp>
      <p:sp>
        <p:nvSpPr>
          <p:cNvPr id="43" name="Content Placeholder 1">
            <a:extLst>
              <a:ext uri="{FF2B5EF4-FFF2-40B4-BE49-F238E27FC236}">
                <a16:creationId xmlns:a16="http://schemas.microsoft.com/office/drawing/2014/main" id="{E08C5861-D077-7A44-32EB-2CCDC3EA37F9}"/>
              </a:ext>
            </a:extLst>
          </p:cNvPr>
          <p:cNvSpPr txBox="1">
            <a:spLocks/>
          </p:cNvSpPr>
          <p:nvPr/>
        </p:nvSpPr>
        <p:spPr bwMode="auto">
          <a:xfrm>
            <a:off x="6321691" y="2200106"/>
            <a:ext cx="2811041" cy="273553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r>
              <a:rPr lang="en-US" sz="2400" kern="0" dirty="0"/>
              <a:t>Adversary/</a:t>
            </a:r>
            <a:br>
              <a:rPr lang="en-US" sz="2400" kern="0" dirty="0"/>
            </a:br>
            <a:r>
              <a:rPr lang="en-US" sz="2400" kern="0" dirty="0"/>
              <a:t>Hypothesis Driven</a:t>
            </a:r>
          </a:p>
          <a:p>
            <a:r>
              <a:rPr lang="en-US" sz="2400" kern="0" dirty="0"/>
              <a:t>Manual</a:t>
            </a:r>
          </a:p>
          <a:p>
            <a:endParaRPr lang="en-US" sz="2400" kern="0" dirty="0"/>
          </a:p>
          <a:p>
            <a:endParaRPr lang="en-US" sz="2400" kern="0" dirty="0"/>
          </a:p>
          <a:p>
            <a:endParaRPr lang="en-US" sz="2400" kern="0" dirty="0"/>
          </a:p>
        </p:txBody>
      </p:sp>
    </p:spTree>
    <p:extLst>
      <p:ext uri="{BB962C8B-B14F-4D97-AF65-F5344CB8AC3E}">
        <p14:creationId xmlns:p14="http://schemas.microsoft.com/office/powerpoint/2010/main" val="396768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9EC561-FD39-E31B-EAC7-FA218A1F1EF6}"/>
              </a:ext>
            </a:extLst>
          </p:cNvPr>
          <p:cNvSpPr>
            <a:spLocks noGrp="1"/>
          </p:cNvSpPr>
          <p:nvPr>
            <p:ph idx="1"/>
          </p:nvPr>
        </p:nvSpPr>
        <p:spPr/>
        <p:txBody>
          <a:bodyPr/>
          <a:lstStyle/>
          <a:p>
            <a:r>
              <a:rPr lang="en-US" dirty="0">
                <a:solidFill>
                  <a:schemeClr val="tx2"/>
                </a:solidFill>
              </a:rPr>
              <a:t>Process of identifying security related incidents</a:t>
            </a:r>
          </a:p>
          <a:p>
            <a:r>
              <a:rPr lang="en-US" dirty="0"/>
              <a:t>Tool/Sensor: Software or hardware component used for </a:t>
            </a:r>
            <a:r>
              <a:rPr lang="en-US" dirty="0">
                <a:solidFill>
                  <a:schemeClr val="accent2"/>
                </a:solidFill>
              </a:rPr>
              <a:t>identifying</a:t>
            </a:r>
            <a:r>
              <a:rPr lang="en-US" dirty="0"/>
              <a:t>, detecting, protecting, responding and recovering from security threats</a:t>
            </a:r>
          </a:p>
          <a:p>
            <a:endParaRPr lang="en-US" dirty="0"/>
          </a:p>
        </p:txBody>
      </p:sp>
      <p:sp>
        <p:nvSpPr>
          <p:cNvPr id="3" name="Title 2">
            <a:extLst>
              <a:ext uri="{FF2B5EF4-FFF2-40B4-BE49-F238E27FC236}">
                <a16:creationId xmlns:a16="http://schemas.microsoft.com/office/drawing/2014/main" id="{F61B2788-ECCA-85C6-BBC5-127B19CA3AD1}"/>
              </a:ext>
            </a:extLst>
          </p:cNvPr>
          <p:cNvSpPr>
            <a:spLocks noGrp="1"/>
          </p:cNvSpPr>
          <p:nvPr>
            <p:ph type="title"/>
          </p:nvPr>
        </p:nvSpPr>
        <p:spPr/>
        <p:txBody>
          <a:bodyPr/>
          <a:lstStyle/>
          <a:p>
            <a:r>
              <a:rPr lang="en-US" dirty="0"/>
              <a:t>Detection</a:t>
            </a:r>
          </a:p>
        </p:txBody>
      </p:sp>
    </p:spTree>
    <p:extLst>
      <p:ext uri="{BB962C8B-B14F-4D97-AF65-F5344CB8AC3E}">
        <p14:creationId xmlns:p14="http://schemas.microsoft.com/office/powerpoint/2010/main" val="233279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8185B-7157-AAC5-E002-A0744B905FB6}"/>
              </a:ext>
            </a:extLst>
          </p:cNvPr>
          <p:cNvSpPr>
            <a:spLocks noGrp="1"/>
          </p:cNvSpPr>
          <p:nvPr>
            <p:ph idx="1"/>
          </p:nvPr>
        </p:nvSpPr>
        <p:spPr/>
        <p:txBody>
          <a:bodyPr/>
          <a:lstStyle/>
          <a:p>
            <a:r>
              <a:rPr lang="en-US" dirty="0"/>
              <a:t>Collection</a:t>
            </a:r>
          </a:p>
          <a:p>
            <a:r>
              <a:rPr lang="en-US" dirty="0"/>
              <a:t>Identification</a:t>
            </a:r>
          </a:p>
          <a:p>
            <a:r>
              <a:rPr lang="en-US" dirty="0"/>
              <a:t>Classification</a:t>
            </a:r>
          </a:p>
        </p:txBody>
      </p:sp>
      <p:sp>
        <p:nvSpPr>
          <p:cNvPr id="3" name="Title 2">
            <a:extLst>
              <a:ext uri="{FF2B5EF4-FFF2-40B4-BE49-F238E27FC236}">
                <a16:creationId xmlns:a16="http://schemas.microsoft.com/office/drawing/2014/main" id="{EBA51F00-2C12-66AB-0B8E-882F663DF24E}"/>
              </a:ext>
            </a:extLst>
          </p:cNvPr>
          <p:cNvSpPr>
            <a:spLocks noGrp="1"/>
          </p:cNvSpPr>
          <p:nvPr>
            <p:ph type="title"/>
          </p:nvPr>
        </p:nvSpPr>
        <p:spPr/>
        <p:txBody>
          <a:bodyPr/>
          <a:lstStyle/>
          <a:p>
            <a:r>
              <a:rPr lang="en-US" dirty="0"/>
              <a:t>Detection</a:t>
            </a:r>
          </a:p>
        </p:txBody>
      </p:sp>
      <p:grpSp>
        <p:nvGrpSpPr>
          <p:cNvPr id="4" name="Group 3">
            <a:extLst>
              <a:ext uri="{FF2B5EF4-FFF2-40B4-BE49-F238E27FC236}">
                <a16:creationId xmlns:a16="http://schemas.microsoft.com/office/drawing/2014/main" id="{8E65ECFF-CBB1-2BB8-9F77-4A1C295F2FE4}"/>
              </a:ext>
            </a:extLst>
          </p:cNvPr>
          <p:cNvGrpSpPr/>
          <p:nvPr/>
        </p:nvGrpSpPr>
        <p:grpSpPr>
          <a:xfrm>
            <a:off x="3690725" y="3114916"/>
            <a:ext cx="1481163" cy="2782644"/>
            <a:chOff x="1496444" y="2806695"/>
            <a:chExt cx="1178518" cy="2463792"/>
          </a:xfrm>
        </p:grpSpPr>
        <p:sp>
          <p:nvSpPr>
            <p:cNvPr id="5" name="Flowchart: Manual Operation 4">
              <a:extLst>
                <a:ext uri="{FF2B5EF4-FFF2-40B4-BE49-F238E27FC236}">
                  <a16:creationId xmlns:a16="http://schemas.microsoft.com/office/drawing/2014/main" id="{2D01D5DE-482E-C03B-6886-D06968DF4CF0}"/>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6" name="Oval 5">
              <a:extLst>
                <a:ext uri="{FF2B5EF4-FFF2-40B4-BE49-F238E27FC236}">
                  <a16:creationId xmlns:a16="http://schemas.microsoft.com/office/drawing/2014/main" id="{A53BD4DA-28CF-C897-F4B6-EAB075487FE0}"/>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cxnSp>
        <p:nvCxnSpPr>
          <p:cNvPr id="16" name="Straight Connector 15">
            <a:extLst>
              <a:ext uri="{FF2B5EF4-FFF2-40B4-BE49-F238E27FC236}">
                <a16:creationId xmlns:a16="http://schemas.microsoft.com/office/drawing/2014/main" id="{7E943D45-3D49-34E0-74BA-D803D7B34380}"/>
              </a:ext>
            </a:extLst>
          </p:cNvPr>
          <p:cNvCxnSpPr>
            <a:cxnSpLocks/>
            <a:stCxn id="5" idx="3"/>
            <a:endCxn id="5" idx="1"/>
          </p:cNvCxnSpPr>
          <p:nvPr/>
        </p:nvCxnSpPr>
        <p:spPr bwMode="auto">
          <a:xfrm>
            <a:off x="4495012" y="3419003"/>
            <a:ext cx="0" cy="220316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0D2B11C-DF77-95D8-DA4A-BF71F931E3C5}"/>
              </a:ext>
            </a:extLst>
          </p:cNvPr>
          <p:cNvCxnSpPr>
            <a:cxnSpLocks/>
          </p:cNvCxnSpPr>
          <p:nvPr/>
        </p:nvCxnSpPr>
        <p:spPr bwMode="auto">
          <a:xfrm>
            <a:off x="4794250" y="3543300"/>
            <a:ext cx="0" cy="19367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C6F44197-BCEE-E1F2-F67F-F892CAB7D0EB}"/>
              </a:ext>
            </a:extLst>
          </p:cNvPr>
          <p:cNvSpPr txBox="1"/>
          <p:nvPr/>
        </p:nvSpPr>
        <p:spPr>
          <a:xfrm>
            <a:off x="3944520" y="4306183"/>
            <a:ext cx="1254959" cy="400110"/>
          </a:xfrm>
          <a:prstGeom prst="rect">
            <a:avLst/>
          </a:prstGeom>
          <a:noFill/>
        </p:spPr>
        <p:txBody>
          <a:bodyPr wrap="square" rtlCol="0">
            <a:spAutoFit/>
          </a:bodyPr>
          <a:lstStyle/>
          <a:p>
            <a:pPr algn="ctr"/>
            <a:r>
              <a:rPr lang="en-US" sz="2000" dirty="0">
                <a:solidFill>
                  <a:schemeClr val="tx1"/>
                </a:solidFill>
              </a:rPr>
              <a:t>Detection</a:t>
            </a:r>
            <a:endParaRPr lang="en-US" sz="1800" dirty="0">
              <a:solidFill>
                <a:schemeClr val="tx1"/>
              </a:solidFill>
            </a:endParaRPr>
          </a:p>
        </p:txBody>
      </p:sp>
      <p:sp>
        <p:nvSpPr>
          <p:cNvPr id="25" name="TextBox 24">
            <a:extLst>
              <a:ext uri="{FF2B5EF4-FFF2-40B4-BE49-F238E27FC236}">
                <a16:creationId xmlns:a16="http://schemas.microsoft.com/office/drawing/2014/main" id="{949A1A76-19AA-9605-1848-9069087A07E0}"/>
              </a:ext>
            </a:extLst>
          </p:cNvPr>
          <p:cNvSpPr txBox="1"/>
          <p:nvPr/>
        </p:nvSpPr>
        <p:spPr>
          <a:xfrm>
            <a:off x="826470" y="4275405"/>
            <a:ext cx="1951974" cy="461665"/>
          </a:xfrm>
          <a:prstGeom prst="rect">
            <a:avLst/>
          </a:prstGeom>
          <a:noFill/>
        </p:spPr>
        <p:txBody>
          <a:bodyPr wrap="square" rtlCol="0">
            <a:spAutoFit/>
          </a:bodyPr>
          <a:lstStyle/>
          <a:p>
            <a:pPr algn="ctr"/>
            <a:r>
              <a:rPr lang="en-US" dirty="0">
                <a:solidFill>
                  <a:schemeClr val="accent2"/>
                </a:solidFill>
              </a:rPr>
              <a:t>Kerberoasting</a:t>
            </a:r>
          </a:p>
        </p:txBody>
      </p:sp>
      <p:cxnSp>
        <p:nvCxnSpPr>
          <p:cNvPr id="27" name="Straight Arrow Connector 26">
            <a:extLst>
              <a:ext uri="{FF2B5EF4-FFF2-40B4-BE49-F238E27FC236}">
                <a16:creationId xmlns:a16="http://schemas.microsoft.com/office/drawing/2014/main" id="{F3358757-4475-56A2-2F06-6451511BF1E5}"/>
              </a:ext>
            </a:extLst>
          </p:cNvPr>
          <p:cNvCxnSpPr>
            <a:cxnSpLocks/>
            <a:stCxn id="25" idx="3"/>
            <a:endCxn id="6" idx="2"/>
          </p:cNvCxnSpPr>
          <p:nvPr/>
        </p:nvCxnSpPr>
        <p:spPr bwMode="auto">
          <a:xfrm>
            <a:off x="2778444" y="4506238"/>
            <a:ext cx="912281"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276134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2225A-4C16-DDFB-CA48-EC11419A6EF4}"/>
              </a:ext>
            </a:extLst>
          </p:cNvPr>
          <p:cNvSpPr>
            <a:spLocks noGrp="1"/>
          </p:cNvSpPr>
          <p:nvPr>
            <p:ph type="title"/>
          </p:nvPr>
        </p:nvSpPr>
        <p:spPr/>
        <p:txBody>
          <a:bodyPr/>
          <a:lstStyle/>
          <a:p>
            <a:r>
              <a:rPr lang="en-US" dirty="0"/>
              <a:t>Detection Timeline</a:t>
            </a:r>
          </a:p>
        </p:txBody>
      </p:sp>
      <p:sp>
        <p:nvSpPr>
          <p:cNvPr id="10" name="TextBox 9">
            <a:extLst>
              <a:ext uri="{FF2B5EF4-FFF2-40B4-BE49-F238E27FC236}">
                <a16:creationId xmlns:a16="http://schemas.microsoft.com/office/drawing/2014/main" id="{22CEDBF5-0484-9A13-30C6-F6D19737246B}"/>
              </a:ext>
            </a:extLst>
          </p:cNvPr>
          <p:cNvSpPr txBox="1"/>
          <p:nvPr/>
        </p:nvSpPr>
        <p:spPr>
          <a:xfrm>
            <a:off x="1139400" y="1676887"/>
            <a:ext cx="1654600" cy="523220"/>
          </a:xfrm>
          <a:prstGeom prst="rect">
            <a:avLst/>
          </a:prstGeom>
          <a:noFill/>
        </p:spPr>
        <p:txBody>
          <a:bodyPr wrap="square" rtlCol="0">
            <a:spAutoFit/>
          </a:bodyPr>
          <a:lstStyle/>
          <a:p>
            <a:pPr algn="ctr"/>
            <a:r>
              <a:rPr lang="en-US" sz="2800" dirty="0">
                <a:solidFill>
                  <a:schemeClr val="tx1"/>
                </a:solidFill>
              </a:rPr>
              <a:t>Collection</a:t>
            </a:r>
            <a:endParaRPr lang="en-US" dirty="0">
              <a:solidFill>
                <a:schemeClr val="tx1"/>
              </a:solidFill>
            </a:endParaRPr>
          </a:p>
        </p:txBody>
      </p:sp>
      <p:grpSp>
        <p:nvGrpSpPr>
          <p:cNvPr id="20" name="Group 19">
            <a:extLst>
              <a:ext uri="{FF2B5EF4-FFF2-40B4-BE49-F238E27FC236}">
                <a16:creationId xmlns:a16="http://schemas.microsoft.com/office/drawing/2014/main" id="{3C274886-F856-3A1A-7E98-4FAF8A3034C0}"/>
              </a:ext>
            </a:extLst>
          </p:cNvPr>
          <p:cNvGrpSpPr/>
          <p:nvPr/>
        </p:nvGrpSpPr>
        <p:grpSpPr>
          <a:xfrm>
            <a:off x="599096" y="3719539"/>
            <a:ext cx="1481163" cy="2782644"/>
            <a:chOff x="1496444" y="2806695"/>
            <a:chExt cx="1178518" cy="2463792"/>
          </a:xfrm>
        </p:grpSpPr>
        <p:sp>
          <p:nvSpPr>
            <p:cNvPr id="18" name="Flowchart: Manual Operation 17">
              <a:extLst>
                <a:ext uri="{FF2B5EF4-FFF2-40B4-BE49-F238E27FC236}">
                  <a16:creationId xmlns:a16="http://schemas.microsoft.com/office/drawing/2014/main" id="{1289F25A-8AA8-6860-CF8D-659B64EF53AD}"/>
                </a:ext>
              </a:extLst>
            </p:cNvPr>
            <p:cNvSpPr>
              <a:spLocks/>
            </p:cNvSpPr>
            <p:nvPr/>
          </p:nvSpPr>
          <p:spPr bwMode="auto">
            <a:xfrm rot="16200000">
              <a:off x="917199" y="3512722"/>
              <a:ext cx="2438386" cy="1077141"/>
            </a:xfrm>
            <a:prstGeom prst="flowChartManualOperation">
              <a:avLst/>
            </a:prstGeom>
            <a:solidFill>
              <a:schemeClr val="bg2"/>
            </a:solidFill>
            <a:ln w="12700" cap="flat" cmpd="sng" algn="ctr">
              <a:solidFill>
                <a:schemeClr val="tx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9" name="Oval 18">
              <a:extLst>
                <a:ext uri="{FF2B5EF4-FFF2-40B4-BE49-F238E27FC236}">
                  <a16:creationId xmlns:a16="http://schemas.microsoft.com/office/drawing/2014/main" id="{859FADAC-C45B-51EE-0C7C-493BF52F5FC6}"/>
                </a:ext>
              </a:extLst>
            </p:cNvPr>
            <p:cNvSpPr>
              <a:spLocks/>
            </p:cNvSpPr>
            <p:nvPr/>
          </p:nvSpPr>
          <p:spPr bwMode="auto">
            <a:xfrm>
              <a:off x="1496444" y="2806695"/>
              <a:ext cx="216859" cy="2463792"/>
            </a:xfrm>
            <a:prstGeom prst="ellipse">
              <a:avLst/>
            </a:prstGeom>
            <a:solidFill>
              <a:schemeClr val="bg2">
                <a:lumMod val="75000"/>
                <a:lumOff val="25000"/>
              </a:schemeClr>
            </a:solidFill>
            <a:ln w="12700" cap="flat" cmpd="sng" algn="ctr">
              <a:solidFill>
                <a:schemeClr val="tx1">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sp>
        <p:nvSpPr>
          <p:cNvPr id="28" name="Content Placeholder 1">
            <a:extLst>
              <a:ext uri="{FF2B5EF4-FFF2-40B4-BE49-F238E27FC236}">
                <a16:creationId xmlns:a16="http://schemas.microsoft.com/office/drawing/2014/main" id="{12823C8D-1C7A-22DE-4471-383D9F90994A}"/>
              </a:ext>
            </a:extLst>
          </p:cNvPr>
          <p:cNvSpPr>
            <a:spLocks noGrp="1"/>
          </p:cNvSpPr>
          <p:nvPr>
            <p:ph idx="1"/>
          </p:nvPr>
        </p:nvSpPr>
        <p:spPr>
          <a:xfrm>
            <a:off x="448955" y="2200106"/>
            <a:ext cx="3035489" cy="2735532"/>
          </a:xfrm>
        </p:spPr>
        <p:txBody>
          <a:bodyPr/>
          <a:lstStyle/>
          <a:p>
            <a:r>
              <a:rPr lang="en-US" sz="2400" dirty="0"/>
              <a:t>Sensor Based</a:t>
            </a:r>
          </a:p>
          <a:p>
            <a:r>
              <a:rPr lang="en-US" sz="2400" dirty="0"/>
              <a:t>Automated</a:t>
            </a:r>
          </a:p>
          <a:p>
            <a:r>
              <a:rPr lang="en-US" sz="2400" dirty="0"/>
              <a:t>Large amount of FP</a:t>
            </a:r>
          </a:p>
          <a:p>
            <a:endParaRPr lang="en-US" sz="2400" dirty="0"/>
          </a:p>
        </p:txBody>
      </p:sp>
      <p:sp>
        <p:nvSpPr>
          <p:cNvPr id="30" name="TextBox 29">
            <a:extLst>
              <a:ext uri="{FF2B5EF4-FFF2-40B4-BE49-F238E27FC236}">
                <a16:creationId xmlns:a16="http://schemas.microsoft.com/office/drawing/2014/main" id="{5ED322F0-8BC5-3D94-96FF-14D9B9200AC7}"/>
              </a:ext>
            </a:extLst>
          </p:cNvPr>
          <p:cNvSpPr txBox="1"/>
          <p:nvPr/>
        </p:nvSpPr>
        <p:spPr>
          <a:xfrm>
            <a:off x="1972326" y="4319829"/>
            <a:ext cx="1573422" cy="830997"/>
          </a:xfrm>
          <a:prstGeom prst="rect">
            <a:avLst/>
          </a:prstGeom>
          <a:noFill/>
        </p:spPr>
        <p:txBody>
          <a:bodyPr wrap="square" rtlCol="0">
            <a:spAutoFit/>
          </a:bodyPr>
          <a:lstStyle/>
          <a:p>
            <a:pPr algn="ctr"/>
            <a:r>
              <a:rPr lang="en-US" dirty="0">
                <a:solidFill>
                  <a:schemeClr val="tx2"/>
                </a:solidFill>
              </a:rPr>
              <a:t>Raw </a:t>
            </a:r>
          </a:p>
          <a:p>
            <a:pPr algn="ctr"/>
            <a:r>
              <a:rPr lang="en-US" dirty="0">
                <a:solidFill>
                  <a:schemeClr val="tx2"/>
                </a:solidFill>
              </a:rPr>
              <a:t>Telemetry</a:t>
            </a:r>
          </a:p>
        </p:txBody>
      </p:sp>
      <p:cxnSp>
        <p:nvCxnSpPr>
          <p:cNvPr id="32" name="Straight Arrow Connector 31">
            <a:extLst>
              <a:ext uri="{FF2B5EF4-FFF2-40B4-BE49-F238E27FC236}">
                <a16:creationId xmlns:a16="http://schemas.microsoft.com/office/drawing/2014/main" id="{58706E62-63F8-0E89-C8A7-32202BCE9DB2}"/>
              </a:ext>
            </a:extLst>
          </p:cNvPr>
          <p:cNvCxnSpPr>
            <a:cxnSpLocks/>
          </p:cNvCxnSpPr>
          <p:nvPr/>
        </p:nvCxnSpPr>
        <p:spPr bwMode="auto">
          <a:xfrm>
            <a:off x="2251032" y="5319217"/>
            <a:ext cx="1117009" cy="0"/>
          </a:xfrm>
          <a:prstGeom prst="straightConnector1">
            <a:avLst/>
          </a:prstGeom>
          <a:ln>
            <a:solidFill>
              <a:schemeClr val="tx1"/>
            </a:solidFill>
            <a:headEnd type="none" w="sm" len="sm"/>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CBE378F-66D5-4F2B-DC75-6F60FF728E3C}"/>
              </a:ext>
            </a:extLst>
          </p:cNvPr>
          <p:cNvSpPr txBox="1"/>
          <p:nvPr/>
        </p:nvSpPr>
        <p:spPr>
          <a:xfrm>
            <a:off x="825300" y="4883240"/>
            <a:ext cx="1254959" cy="400110"/>
          </a:xfrm>
          <a:prstGeom prst="rect">
            <a:avLst/>
          </a:prstGeom>
          <a:noFill/>
        </p:spPr>
        <p:txBody>
          <a:bodyPr wrap="square" rtlCol="0">
            <a:spAutoFit/>
          </a:bodyPr>
          <a:lstStyle/>
          <a:p>
            <a:pPr algn="ctr"/>
            <a:r>
              <a:rPr lang="en-US" sz="2000" dirty="0">
                <a:solidFill>
                  <a:schemeClr val="tx2"/>
                </a:solidFill>
              </a:rPr>
              <a:t>Collection</a:t>
            </a:r>
            <a:endParaRPr lang="en-US" sz="1800" dirty="0">
              <a:solidFill>
                <a:schemeClr val="tx2"/>
              </a:solidFill>
            </a:endParaRPr>
          </a:p>
        </p:txBody>
      </p:sp>
    </p:spTree>
    <p:extLst>
      <p:ext uri="{BB962C8B-B14F-4D97-AF65-F5344CB8AC3E}">
        <p14:creationId xmlns:p14="http://schemas.microsoft.com/office/powerpoint/2010/main" val="4107244947"/>
      </p:ext>
    </p:extLst>
  </p:cSld>
  <p:clrMapOvr>
    <a:masterClrMapping/>
  </p:clrMapOvr>
</p:sld>
</file>

<file path=ppt/theme/theme1.xml><?xml version="1.0" encoding="utf-8"?>
<a:theme xmlns:a="http://schemas.openxmlformats.org/drawingml/2006/main" name="CTI UNCLASSIFIED Nellis Mar 13">
  <a:themeElements>
    <a:clrScheme name="">
      <a:dk1>
        <a:srgbClr val="000000"/>
      </a:dk1>
      <a:lt1>
        <a:srgbClr val="FFFFFF"/>
      </a:lt1>
      <a:dk2>
        <a:srgbClr val="000099"/>
      </a:dk2>
      <a:lt2>
        <a:srgbClr val="FFFF00"/>
      </a:lt2>
      <a:accent1>
        <a:srgbClr val="FF0000"/>
      </a:accent1>
      <a:accent2>
        <a:srgbClr val="00FF00"/>
      </a:accent2>
      <a:accent3>
        <a:srgbClr val="AAAACA"/>
      </a:accent3>
      <a:accent4>
        <a:srgbClr val="DADADA"/>
      </a:accent4>
      <a:accent5>
        <a:srgbClr val="FFAAAA"/>
      </a:accent5>
      <a:accent6>
        <a:srgbClr val="00E700"/>
      </a:accent6>
      <a:hlink>
        <a:srgbClr val="FF00FF"/>
      </a:hlink>
      <a:folHlink>
        <a:srgbClr val="FF9B03"/>
      </a:folHlink>
    </a:clrScheme>
    <a:fontScheme name="CBD Unclassified Template Jul 06">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lnDef>
  </a:objectDefaults>
  <a:extraClrSchemeLst>
    <a:extraClrScheme>
      <a:clrScheme name="CBD Unclassified Template Jul 0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BD Unclassified Template Jul 0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BD Unclassified Template Jul 0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BD Unclassified Template Jul 0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BD Unclassified Template Jul 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BD Unclassified Template Jul 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BD Unclassified Template Jul 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3301CD0884C6409A38967FD5C9A771" ma:contentTypeVersion="53" ma:contentTypeDescription="Create a new document." ma:contentTypeScope="" ma:versionID="7d13b387e1584e711ee22fd2e9382208">
  <xsd:schema xmlns:xsd="http://www.w3.org/2001/XMLSchema" xmlns:xs="http://www.w3.org/2001/XMLSchema" xmlns:p="http://schemas.microsoft.com/office/2006/metadata/properties" xmlns:ns2="216c14b3-8cd3-4c45-9188-fea547e654e5" targetNamespace="http://schemas.microsoft.com/office/2006/metadata/properties" ma:root="true" ma:fieldsID="7f5d1d67b4062adee9c737071eaf61f8" ns2:_="">
    <xsd:import namespace="216c14b3-8cd3-4c45-9188-fea547e654e5"/>
    <xsd:element name="properties">
      <xsd:complexType>
        <xsd:sequence>
          <xsd:element name="documentManagement">
            <xsd:complexType>
              <xsd:all>
                <xsd:element ref="ns2:Linked"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c14b3-8cd3-4c45-9188-fea547e654e5" elementFormDefault="qualified">
    <xsd:import namespace="http://schemas.microsoft.com/office/2006/documentManagement/types"/>
    <xsd:import namespace="http://schemas.microsoft.com/office/infopath/2007/PartnerControls"/>
    <xsd:element name="Linked" ma:index="8" nillable="true" ma:displayName="Link" ma:default="0" ma:description="Item is included in lesson manifest and displayed in CCMS" ma:internalName="Linked">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Linked xmlns="216c14b3-8cd3-4c45-9188-fea547e654e5">false</Linked>
  </documentManagement>
</p:properties>
</file>

<file path=customXml/itemProps1.xml><?xml version="1.0" encoding="utf-8"?>
<ds:datastoreItem xmlns:ds="http://schemas.openxmlformats.org/officeDocument/2006/customXml" ds:itemID="{D79B3554-87D7-4256-94EA-727C2E7F5CF8}">
  <ds:schemaRefs>
    <ds:schemaRef ds:uri="http://schemas.microsoft.com/sharepoint/v3/contenttype/forms"/>
  </ds:schemaRefs>
</ds:datastoreItem>
</file>

<file path=customXml/itemProps2.xml><?xml version="1.0" encoding="utf-8"?>
<ds:datastoreItem xmlns:ds="http://schemas.openxmlformats.org/officeDocument/2006/customXml" ds:itemID="{639D0117-792B-4AFB-BC14-57CC55EBED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6c14b3-8cd3-4c45-9188-fea547e654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7ABEF6-3AB1-4E97-8262-51C44C936B0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216c14b3-8cd3-4c45-9188-fea547e654e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6949</TotalTime>
  <Pages>15</Pages>
  <Words>4278</Words>
  <Application>Microsoft Office PowerPoint</Application>
  <PresentationFormat>On-screen Show (4:3)</PresentationFormat>
  <Paragraphs>489</Paragraphs>
  <Slides>55</Slides>
  <Notes>33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 Narrow</vt:lpstr>
      <vt:lpstr>Consolas</vt:lpstr>
      <vt:lpstr>Arial</vt:lpstr>
      <vt:lpstr>CTI UNCLASSIFIED Nellis Mar 13</vt:lpstr>
      <vt:lpstr>Print Instructions</vt:lpstr>
      <vt:lpstr>PowerPoint Presentation</vt:lpstr>
      <vt:lpstr>So What?</vt:lpstr>
      <vt:lpstr>Academic Objectives</vt:lpstr>
      <vt:lpstr>Overview</vt:lpstr>
      <vt:lpstr>Compromise Assessment Timeline</vt:lpstr>
      <vt:lpstr>Detection</vt:lpstr>
      <vt:lpstr>Detection</vt:lpstr>
      <vt:lpstr>Detection Timeline</vt:lpstr>
      <vt:lpstr>TP/TN/FP/FN</vt:lpstr>
      <vt:lpstr>Tools/Sensors Categories</vt:lpstr>
      <vt:lpstr>Data Quality in Collection</vt:lpstr>
      <vt:lpstr>Collection Strategy</vt:lpstr>
      <vt:lpstr>Building a Detection</vt:lpstr>
      <vt:lpstr>Building a Detection</vt:lpstr>
      <vt:lpstr>Building a Detection</vt:lpstr>
      <vt:lpstr>Detection Timeline</vt:lpstr>
      <vt:lpstr>Building a Detection</vt:lpstr>
      <vt:lpstr>Is This Malicious?</vt:lpstr>
      <vt:lpstr>Detection Timeline</vt:lpstr>
      <vt:lpstr>Building a Detection</vt:lpstr>
      <vt:lpstr>Is This Malicious?</vt:lpstr>
      <vt:lpstr>Alerts</vt:lpstr>
      <vt:lpstr>Execute a Plan</vt:lpstr>
      <vt:lpstr>Query/Filter</vt:lpstr>
      <vt:lpstr>Indicators of Compromise Overview</vt:lpstr>
      <vt:lpstr>Overview</vt:lpstr>
      <vt:lpstr>Analysis Methods</vt:lpstr>
      <vt:lpstr>Temporal Analysis</vt:lpstr>
      <vt:lpstr>Causal Analysis</vt:lpstr>
      <vt:lpstr>Frequency Analysis</vt:lpstr>
      <vt:lpstr>Correlation Analysis</vt:lpstr>
      <vt:lpstr>Cluster Analysis</vt:lpstr>
      <vt:lpstr>Anomaly Analysis</vt:lpstr>
      <vt:lpstr>UEBA Analysis</vt:lpstr>
      <vt:lpstr>Kill Chain Analysis</vt:lpstr>
      <vt:lpstr>Overview</vt:lpstr>
      <vt:lpstr>Pivoting (Threat Hunting)</vt:lpstr>
      <vt:lpstr>Incident Response Process</vt:lpstr>
      <vt:lpstr>Detection</vt:lpstr>
      <vt:lpstr>Eradication</vt:lpstr>
      <vt:lpstr>Recovery</vt:lpstr>
      <vt:lpstr>Investigation Planning</vt:lpstr>
      <vt:lpstr>Anatomy of a Case</vt:lpstr>
      <vt:lpstr>Anatomy of a Case</vt:lpstr>
      <vt:lpstr>Build a Case</vt:lpstr>
      <vt:lpstr>Build a Case</vt:lpstr>
      <vt:lpstr>Build a Case</vt:lpstr>
      <vt:lpstr>Build a Case</vt:lpstr>
      <vt:lpstr>Build a Case</vt:lpstr>
      <vt:lpstr>Overview</vt:lpstr>
      <vt:lpstr>Academic Objectives</vt:lpstr>
      <vt:lpstr>PowerPoint Presentation</vt:lpstr>
      <vt:lpstr>References</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 Operational Level – Framing the Problem</dc:title>
  <dc:creator>Ed.Linert</dc:creator>
  <dc:description>New template May 09. Completed the development of a master title slide.</dc:description>
  <cp:lastModifiedBy>Blood Vault</cp:lastModifiedBy>
  <cp:revision>172</cp:revision>
  <cp:lastPrinted>2019-02-26T23:23:41Z</cp:lastPrinted>
  <dcterms:created xsi:type="dcterms:W3CDTF">2010-02-10T22:21:31Z</dcterms:created>
  <dcterms:modified xsi:type="dcterms:W3CDTF">2024-01-03T04:12:54Z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0x0101001E3301CD0884C6409A38967FD5C9A771</vt:lpwstr>
  </property>
  <property fmtid="{D5CDD505-2E9C-101B-9397-08002B2CF9AE}" pid="3" name="_dlc_DocIdItemGuid">
    <vt:lpwstr>b937474f-3ac2-4ad4-bcd4-adcb23f622e0</vt:lpwstr>
  </property>
  <property fmtid="{D5CDD505-2E9C-101B-9397-08002B2CF9AE}" pid="4" name="LessonLocation">
    <vt:lpwstr>TBD</vt:lpwstr>
  </property>
  <property fmtid="{D5CDD505-2E9C-101B-9397-08002B2CF9AE}" pid="5" name="OPR">
    <vt:lpwstr>Select...</vt:lpwstr>
  </property>
  <property fmtid="{D5CDD505-2E9C-101B-9397-08002B2CF9AE}" pid="6" name="Classification">
    <vt:lpwstr>TBD</vt:lpwstr>
  </property>
  <property fmtid="{D5CDD505-2E9C-101B-9397-08002B2CF9AE}" pid="7" name="LessonType">
    <vt:lpwstr>TBD</vt:lpwstr>
  </property>
</Properties>
</file>