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7.JPG" ContentType="image/jpeg"/>
  <Override PartName="/ppt/media/image68.JPG" ContentType="image/jpeg"/>
  <Override PartName="/ppt/media/image78.JPG" ContentType="image/jpeg"/>
  <Override PartName="/ppt/media/image79.JPG" ContentType="image/jpeg"/>
  <Override PartName="/ppt/media/image80.JPG" ContentType="image/jpeg"/>
  <Override PartName="/ppt/media/image8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7" r:id="rId2"/>
    <p:sldId id="274" r:id="rId3"/>
    <p:sldId id="258" r:id="rId4"/>
    <p:sldId id="276" r:id="rId5"/>
    <p:sldId id="277" r:id="rId6"/>
    <p:sldId id="304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99" r:id="rId15"/>
    <p:sldId id="300" r:id="rId16"/>
    <p:sldId id="301" r:id="rId17"/>
    <p:sldId id="302" r:id="rId18"/>
    <p:sldId id="303" r:id="rId19"/>
    <p:sldId id="306" r:id="rId20"/>
    <p:sldId id="307" r:id="rId21"/>
    <p:sldId id="259" r:id="rId22"/>
    <p:sldId id="308" r:id="rId23"/>
    <p:sldId id="309" r:id="rId24"/>
    <p:sldId id="310" r:id="rId25"/>
    <p:sldId id="313" r:id="rId26"/>
    <p:sldId id="316" r:id="rId27"/>
    <p:sldId id="317" r:id="rId28"/>
    <p:sldId id="318" r:id="rId29"/>
    <p:sldId id="319" r:id="rId30"/>
    <p:sldId id="320" r:id="rId31"/>
    <p:sldId id="262" r:id="rId32"/>
    <p:sldId id="321" r:id="rId33"/>
    <p:sldId id="322" r:id="rId34"/>
    <p:sldId id="323" r:id="rId35"/>
    <p:sldId id="325" r:id="rId36"/>
    <p:sldId id="326" r:id="rId37"/>
    <p:sldId id="327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9" r:id="rId46"/>
    <p:sldId id="340" r:id="rId47"/>
    <p:sldId id="338" r:id="rId48"/>
    <p:sldId id="337" r:id="rId49"/>
    <p:sldId id="267" r:id="rId50"/>
    <p:sldId id="268" r:id="rId51"/>
    <p:sldId id="269" r:id="rId52"/>
    <p:sldId id="342" r:id="rId53"/>
    <p:sldId id="343" r:id="rId54"/>
    <p:sldId id="344" r:id="rId55"/>
    <p:sldId id="270" r:id="rId56"/>
    <p:sldId id="271" r:id="rId57"/>
    <p:sldId id="272" r:id="rId58"/>
    <p:sldId id="341" r:id="rId59"/>
    <p:sldId id="27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88E3B-FA94-4757-9853-E14FB24A0CB0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1D466-B52B-4BA3-8C97-EAD6B393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E838E-04AF-411D-B708-B9186DB1BB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E838E-04AF-411D-B708-B9186DB1B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E838E-04AF-411D-B708-B9186DB1BB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5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E838E-04AF-411D-B708-B9186DB1BB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E838E-04AF-411D-B708-B9186DB1BB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0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E838E-04AF-411D-B708-B9186DB1BB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9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E838E-04AF-411D-B708-B9186DB1BB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6FEB-EEE7-9443-A20F-C247C6C5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1E231-375B-CD49-911B-7BC6576AF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CA8F-DD72-0A4F-8E3F-B6C6404A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4-9CA4-4D71-A467-5C2D8EB4C7E9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65A2-2BF3-C240-9A75-4496EB01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1537-F95A-6F41-B13A-1E2E55E9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6E75-BE9F-764F-A377-E22B9D6C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7B22-ECE4-604A-9EBC-FEA568A2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8E4A-00F7-984F-8C77-E8A306D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BC16-7A39-46CF-8409-56A17495A03A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61CE-4A74-1E40-BB4F-E678DE2E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54C4-B622-6446-9AAB-CF40E106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F2484-D02B-0048-A45B-B076C140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8A642-A1DB-4143-A501-87B39E01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6119-F85F-AD4F-A292-B7B1F0D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A4D-901D-4B2D-A5B6-A9D772B854BD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03B7-629E-5249-8B33-F09622FE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B4B4-E46E-2E4D-B67F-3C34099D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3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67" y="0"/>
            <a:ext cx="985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838200"/>
            <a:ext cx="5435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838200"/>
            <a:ext cx="5435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E4C20-94E5-49E8-B775-07545C218866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CB89-07BC-4B22-8B2F-3A49A1B7B6D8}" type="slidenum">
              <a:rPr lang="en-US" altLang="ar-EG"/>
              <a:pPr>
                <a:defRPr/>
              </a:pPr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47585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67" y="0"/>
            <a:ext cx="9855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838200"/>
            <a:ext cx="5435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838200"/>
            <a:ext cx="5435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3543300"/>
            <a:ext cx="5435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2F46-E42A-4795-92FD-19409FDCCA8C}" type="datetime1">
              <a:rPr lang="en-US" smtClean="0"/>
              <a:t>4/30/2021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E062C-546D-4EF3-8A78-523B795A0BEC}" type="slidenum">
              <a:rPr lang="en-US" altLang="ar-EG"/>
              <a:pPr>
                <a:defRPr/>
              </a:pPr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21862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3FD-A9D6-3A4A-80A6-CB8E6267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C243-1143-0849-B02F-A6561BAA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6C62-41DE-1C40-B122-BE36C5E1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2DFE-24B2-478B-AA60-235D76553553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0E25-47DB-6645-8867-4F0D40C6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AB23-993E-7348-A625-ADE047D6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02B-3165-8649-B002-8948C7A5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1B08-6E25-4049-ABA8-2D1E9212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122B7-43E9-C540-8FB7-D604301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0CE4-D118-4BE2-8003-DF37C496CB39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1A16-332C-2A49-BE4F-A47FDE6B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28BA-A508-0242-9B86-C651902B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CC4B-1715-7C44-87ED-8D9B992F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202E-9FF8-E341-B954-159D72BB9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A044-1D6A-C44D-9C5C-BDC57CA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396C1-2E0D-CC40-9B66-A2C655D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904-17AE-4E1D-BEE6-0BB4DAFC32BB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EA4D-2445-8D4D-92FA-968DFEA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4C642-4351-5540-B94A-4AE00B9A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05F9-F655-E14E-97FA-2FA5686F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A0FD-205B-F947-A068-E6D8224F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D02A-5C89-724C-8919-AD05A63D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F35EF-C697-B542-A679-C6CB852D4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3D67B-8C72-744B-8A7F-2A738F34A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2B4A0-C03F-704A-B25C-0F539F19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370D-60D1-4D3F-BE79-E607CD6CD2C6}" type="datetime1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4EBA7-6D94-6141-A78C-9DB8DC81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D8C5F-3029-3240-BF43-0983E430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B4EA-77F3-7F44-9D08-3B0F803D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2AF2E-3C35-534C-AE05-53D31236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5641-5A89-41F9-BD6F-909A2F62D526}" type="datetime1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97BAF-0EFD-4248-9076-3DA07734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6DD88-CA1E-B84F-A6BF-A1D302F9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95699-190A-454D-8607-C1E5B7C4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F256-B063-421F-94F2-44456B5B7619}" type="datetime1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FAA54-E42E-CC4A-995B-48EE88FD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EF26-3EE2-3449-AF59-A9853017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EC47-64BD-DC4D-9D2C-B7773536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685F-A9BB-0642-9F72-44F6B82C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2774-A68B-194D-9B99-104CA78F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52D08-7DA4-1E4B-8EBB-648423EC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CEA0-DFC0-4DA0-AE94-BB6C12FA7EE7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185E-68D0-EB4B-BFB2-9DDF680D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D95F5-FE57-9042-9002-CB600413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322A-D215-C047-8A25-D405F55C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2DEFF-32A2-9A4E-98EF-31D08A76F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D9E7-240F-194E-B81D-5E6B6027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CE5-5D9D-E54D-832A-34D3E3D2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B0F9-20DD-4489-9C26-CFA40159FDA0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C339C-C913-4647-9E81-4A472C0D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6CB4-4102-2640-BD6C-9AEBF023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B10F3-6616-5D4F-9A43-0822AD56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5386-D3DD-524C-BE78-B056F154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6EF0-025B-804B-9DE6-44FFFCF3B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1988-9B29-4AD3-9A9A-F50BA403D7E4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5633-7C00-3346-B512-4C4FF303D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E146-8DCF-B44E-807D-D526FE916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7CD5-3645-E94A-9EE2-DCFF9E3A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wm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A1D-255A-4C40-BACB-584ABCDA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6891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3741" y="838200"/>
            <a:ext cx="9251859" cy="5257800"/>
          </a:xfrm>
        </p:spPr>
        <p:txBody>
          <a:bodyPr/>
          <a:lstStyle/>
          <a:p>
            <a:pPr eaLnBrk="1" hangingPunct="1"/>
            <a:r>
              <a:rPr lang="en-US" altLang="ar-EG" sz="2400" dirty="0"/>
              <a:t>Using single sinusoid, </a:t>
            </a:r>
          </a:p>
          <a:p>
            <a:pPr eaLnBrk="1" hangingPunct="1">
              <a:buFontTx/>
              <a:buNone/>
            </a:pPr>
            <a:endParaRPr lang="en-US" altLang="ar-EG" sz="2400" dirty="0"/>
          </a:p>
          <a:p>
            <a:pPr eaLnBrk="1" hangingPunct="1">
              <a:buFontTx/>
              <a:buNone/>
            </a:pPr>
            <a:endParaRPr lang="en-US" altLang="ar-EG" sz="2400" dirty="0"/>
          </a:p>
          <a:p>
            <a:pPr eaLnBrk="1" hangingPunct="1"/>
            <a:endParaRPr lang="en-US" altLang="ar-EG" sz="2400" dirty="0"/>
          </a:p>
          <a:p>
            <a:pPr eaLnBrk="1" hangingPunct="1">
              <a:buFontTx/>
              <a:buNone/>
            </a:pPr>
            <a:r>
              <a:rPr lang="en-US" altLang="ar-E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E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                      and                       </a:t>
            </a:r>
            <a:r>
              <a:rPr lang="en-US" altLang="ar-EG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ar-E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trigonometric coefficients </a:t>
            </a:r>
            <a:r>
              <a:rPr lang="en-US" altLang="ar-EG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EG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ar-E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ar-EG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ar-EG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ar-EG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as: </a:t>
            </a:r>
          </a:p>
          <a:p>
            <a:pPr eaLnBrk="1" hangingPunct="1"/>
            <a:endParaRPr lang="en-US" altLang="ar-EG" sz="2600" dirty="0"/>
          </a:p>
        </p:txBody>
      </p:sp>
      <p:graphicFrame>
        <p:nvGraphicFramePr>
          <p:cNvPr id="22531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73003257"/>
              </p:ext>
            </p:extLst>
          </p:nvPr>
        </p:nvGraphicFramePr>
        <p:xfrm>
          <a:off x="3671251" y="1107795"/>
          <a:ext cx="6519770" cy="133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" name="Equation" r:id="rId3" imgW="2362200" imgH="482600" progId="Equation.3">
                  <p:embed/>
                </p:oleObj>
              </mc:Choice>
              <mc:Fallback>
                <p:oleObj name="Equation" r:id="rId3" imgW="2362200" imgH="482600" progId="Equation.3">
                  <p:embed/>
                  <p:pic>
                    <p:nvPicPr>
                      <p:cNvPr id="225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251" y="1107795"/>
                        <a:ext cx="6519770" cy="133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97948825"/>
              </p:ext>
            </p:extLst>
          </p:nvPr>
        </p:nvGraphicFramePr>
        <p:xfrm>
          <a:off x="2608999" y="2591485"/>
          <a:ext cx="1219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" name="Equation" r:id="rId5" imgW="482391" imgH="228501" progId="Equation.3">
                  <p:embed/>
                </p:oleObj>
              </mc:Choice>
              <mc:Fallback>
                <p:oleObj name="Equation" r:id="rId5" imgW="482391" imgH="228501" progId="Equation.3">
                  <p:embed/>
                  <p:pic>
                    <p:nvPicPr>
                      <p:cNvPr id="2253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999" y="2591485"/>
                        <a:ext cx="1219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6374"/>
              </p:ext>
            </p:extLst>
          </p:nvPr>
        </p:nvGraphicFramePr>
        <p:xfrm>
          <a:off x="4592715" y="2633636"/>
          <a:ext cx="15049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2" name="Equation" r:id="rId7" imgW="647700" imgH="228600" progId="Equation.3">
                  <p:embed/>
                </p:oleObj>
              </mc:Choice>
              <mc:Fallback>
                <p:oleObj name="Equation" r:id="rId7" imgW="647700" imgH="228600" progId="Equation.3">
                  <p:embed/>
                  <p:pic>
                    <p:nvPicPr>
                      <p:cNvPr id="2253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715" y="2633636"/>
                        <a:ext cx="15049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7"/>
          <p:cNvSpPr txBox="1">
            <a:spLocks noChangeArrowheads="1"/>
          </p:cNvSpPr>
          <p:nvPr/>
        </p:nvSpPr>
        <p:spPr bwMode="auto">
          <a:xfrm>
            <a:off x="5722584" y="3973204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400" dirty="0">
                <a:solidFill>
                  <a:schemeClr val="tx1"/>
                </a:solidFill>
              </a:rPr>
              <a:t>and</a:t>
            </a:r>
          </a:p>
        </p:txBody>
      </p:sp>
      <p:graphicFrame>
        <p:nvGraphicFramePr>
          <p:cNvPr id="2253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741775"/>
              </p:ext>
            </p:extLst>
          </p:nvPr>
        </p:nvGraphicFramePr>
        <p:xfrm>
          <a:off x="2713584" y="3794111"/>
          <a:ext cx="2717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3" name="Equation" r:id="rId9" imgW="990170" imgH="304668" progId="Equation.3">
                  <p:embed/>
                </p:oleObj>
              </mc:Choice>
              <mc:Fallback>
                <p:oleObj name="Equation" r:id="rId9" imgW="990170" imgH="304668" progId="Equation.3">
                  <p:embed/>
                  <p:pic>
                    <p:nvPicPr>
                      <p:cNvPr id="2253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584" y="3794111"/>
                        <a:ext cx="2717800" cy="836613"/>
                      </a:xfrm>
                      <a:prstGeom prst="rect">
                        <a:avLst/>
                      </a:prstGeom>
                      <a:solidFill>
                        <a:srgbClr val="FFFACD"/>
                      </a:solidFill>
                      <a:ln w="9525">
                        <a:solidFill>
                          <a:srgbClr val="FFFACD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729154"/>
              </p:ext>
            </p:extLst>
          </p:nvPr>
        </p:nvGraphicFramePr>
        <p:xfrm>
          <a:off x="2738984" y="4900612"/>
          <a:ext cx="26670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4" name="Equation" r:id="rId11" imgW="1054100" imgH="482600" progId="Equation.3">
                  <p:embed/>
                </p:oleObj>
              </mc:Choice>
              <mc:Fallback>
                <p:oleObj name="Equation" r:id="rId11" imgW="1054100" imgH="482600" progId="Equation.3">
                  <p:embed/>
                  <p:pic>
                    <p:nvPicPr>
                      <p:cNvPr id="2253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984" y="4900612"/>
                        <a:ext cx="2667000" cy="1220788"/>
                      </a:xfrm>
                      <a:prstGeom prst="rect">
                        <a:avLst/>
                      </a:prstGeom>
                      <a:solidFill>
                        <a:srgbClr val="FFFACD"/>
                      </a:solidFill>
                      <a:ln w="9525">
                        <a:solidFill>
                          <a:srgbClr val="FFFACD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21"/>
          <p:cNvSpPr>
            <a:spLocks noChangeArrowheads="1"/>
          </p:cNvSpPr>
          <p:nvPr/>
        </p:nvSpPr>
        <p:spPr bwMode="auto">
          <a:xfrm>
            <a:off x="1263741" y="277814"/>
            <a:ext cx="7391400" cy="53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3600" dirty="0" smtClean="0">
                <a:solidFill>
                  <a:schemeClr val="tx1"/>
                </a:solidFill>
              </a:rPr>
              <a:t>Polar Form</a:t>
            </a:r>
            <a:endParaRPr lang="en-US" altLang="ar-EG" sz="36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9E062C-546D-4EF3-8A78-523B795A0BEC}" type="slidenum">
              <a:rPr lang="en-US" altLang="ar-EG" smtClean="0"/>
              <a:pPr>
                <a:defRPr/>
              </a:pPr>
              <a:t>10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3908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3067" y="228600"/>
            <a:ext cx="9855200" cy="533399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ar-EG" sz="3600" b="1" dirty="0"/>
              <a:t>Compact Trigonometric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5300" y="2565400"/>
            <a:ext cx="4254500" cy="2743200"/>
          </a:xfrm>
        </p:spPr>
        <p:txBody>
          <a:bodyPr/>
          <a:lstStyle/>
          <a:p>
            <a:pPr eaLnBrk="1" hangingPunct="1"/>
            <a:r>
              <a:rPr lang="en-US" altLang="ar-EG" sz="2400" dirty="0">
                <a:solidFill>
                  <a:srgbClr val="1C03D7"/>
                </a:solidFill>
              </a:rPr>
              <a:t>Fundamental period</a:t>
            </a:r>
          </a:p>
          <a:p>
            <a:pPr lvl="1" eaLnBrk="1" hangingPunct="1">
              <a:buFontTx/>
              <a:buNone/>
            </a:pPr>
            <a:r>
              <a:rPr lang="en-US" altLang="ar-EG" i="1" dirty="0"/>
              <a:t>T</a:t>
            </a:r>
            <a:r>
              <a:rPr lang="en-US" altLang="ar-EG" baseline="-25000" dirty="0"/>
              <a:t>0</a:t>
            </a:r>
            <a:r>
              <a:rPr lang="en-US" altLang="ar-EG" dirty="0"/>
              <a:t> = </a:t>
            </a:r>
            <a:r>
              <a:rPr lang="en-US" altLang="ar-EG" dirty="0">
                <a:latin typeface="Symbol" panose="05050102010706020507" pitchFamily="18" charset="2"/>
              </a:rPr>
              <a:t>p</a:t>
            </a:r>
            <a:endParaRPr lang="en-US" altLang="ar-EG" dirty="0"/>
          </a:p>
          <a:p>
            <a:pPr eaLnBrk="1" hangingPunct="1"/>
            <a:r>
              <a:rPr lang="en-US" altLang="ar-EG" sz="2400" dirty="0">
                <a:solidFill>
                  <a:srgbClr val="1C03D7"/>
                </a:solidFill>
              </a:rPr>
              <a:t>Fundamental frequency</a:t>
            </a:r>
          </a:p>
          <a:p>
            <a:pPr lvl="1" eaLnBrk="1" hangingPunct="1">
              <a:buFontTx/>
              <a:buNone/>
            </a:pPr>
            <a:r>
              <a:rPr lang="en-US" altLang="ar-EG" i="1" dirty="0"/>
              <a:t>f</a:t>
            </a:r>
            <a:r>
              <a:rPr lang="en-US" altLang="ar-EG" baseline="-25000" dirty="0"/>
              <a:t>0</a:t>
            </a:r>
            <a:r>
              <a:rPr lang="en-US" altLang="ar-EG" dirty="0"/>
              <a:t> = 1/</a:t>
            </a:r>
            <a:r>
              <a:rPr lang="en-US" altLang="ar-EG" i="1" dirty="0"/>
              <a:t>T</a:t>
            </a:r>
            <a:r>
              <a:rPr lang="en-US" altLang="ar-EG" baseline="-25000" dirty="0"/>
              <a:t>0</a:t>
            </a:r>
            <a:r>
              <a:rPr lang="en-US" altLang="ar-EG" dirty="0"/>
              <a:t> = 1/</a:t>
            </a:r>
            <a:r>
              <a:rPr lang="en-US" altLang="ar-EG" dirty="0">
                <a:latin typeface="Symbol" panose="05050102010706020507" pitchFamily="18" charset="2"/>
              </a:rPr>
              <a:t>p</a:t>
            </a:r>
            <a:r>
              <a:rPr lang="en-US" altLang="ar-EG" dirty="0"/>
              <a:t> Hz</a:t>
            </a:r>
          </a:p>
          <a:p>
            <a:pPr lvl="1" eaLnBrk="1" hangingPunct="1">
              <a:buFontTx/>
              <a:buNone/>
            </a:pPr>
            <a:r>
              <a:rPr lang="en-US" altLang="ar-EG" i="1" dirty="0">
                <a:latin typeface="Symbol" panose="05050102010706020507" pitchFamily="18" charset="2"/>
              </a:rPr>
              <a:t>w</a:t>
            </a:r>
            <a:r>
              <a:rPr lang="en-US" altLang="ar-EG" baseline="-25000" dirty="0"/>
              <a:t>0</a:t>
            </a:r>
            <a:r>
              <a:rPr lang="en-US" altLang="ar-EG" dirty="0"/>
              <a:t> = 2</a:t>
            </a:r>
            <a:r>
              <a:rPr lang="en-US" altLang="ar-EG" dirty="0">
                <a:latin typeface="Symbol" panose="05050102010706020507" pitchFamily="18" charset="2"/>
              </a:rPr>
              <a:t>p</a:t>
            </a:r>
            <a:r>
              <a:rPr lang="en-US" altLang="ar-EG" dirty="0"/>
              <a:t>/</a:t>
            </a:r>
            <a:r>
              <a:rPr lang="en-US" altLang="ar-EG" i="1" dirty="0"/>
              <a:t>T</a:t>
            </a:r>
            <a:r>
              <a:rPr lang="en-US" altLang="ar-EG" baseline="-25000" dirty="0"/>
              <a:t>0</a:t>
            </a:r>
            <a:r>
              <a:rPr lang="en-US" altLang="ar-EG" dirty="0"/>
              <a:t> = 2 rad/s</a:t>
            </a:r>
          </a:p>
          <a:p>
            <a:pPr eaLnBrk="1" hangingPunct="1"/>
            <a:endParaRPr lang="en-US" altLang="ar-EG" sz="2400" dirty="0"/>
          </a:p>
          <a:p>
            <a:pPr eaLnBrk="1" hangingPunct="1"/>
            <a:endParaRPr lang="en-US" altLang="ar-EG" sz="2400" dirty="0"/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91275" y="677864"/>
          <a:ext cx="4006850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3" imgW="2146300" imgH="2794000" progId="Equation.3">
                  <p:embed/>
                </p:oleObj>
              </mc:Choice>
              <mc:Fallback>
                <p:oleObj name="Equation" r:id="rId3" imgW="2146300" imgH="27940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677864"/>
                        <a:ext cx="4006850" cy="521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905000" y="838200"/>
            <a:ext cx="3124200" cy="1631950"/>
            <a:chOff x="3360" y="2064"/>
            <a:chExt cx="1968" cy="1028"/>
          </a:xfrm>
        </p:grpSpPr>
        <p:sp>
          <p:nvSpPr>
            <p:cNvPr id="23559" name="Line 6"/>
            <p:cNvSpPr>
              <a:spLocks noChangeShapeType="1"/>
            </p:cNvSpPr>
            <p:nvPr/>
          </p:nvSpPr>
          <p:spPr bwMode="auto">
            <a:xfrm>
              <a:off x="4320" y="225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>
              <a:off x="3408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1" name="Group 8"/>
            <p:cNvGrpSpPr>
              <a:grpSpLocks/>
            </p:cNvGrpSpPr>
            <p:nvPr/>
          </p:nvGrpSpPr>
          <p:grpSpPr bwMode="auto">
            <a:xfrm>
              <a:off x="3360" y="2400"/>
              <a:ext cx="1920" cy="384"/>
              <a:chOff x="3360" y="2400"/>
              <a:chExt cx="1920" cy="384"/>
            </a:xfrm>
          </p:grpSpPr>
          <p:sp>
            <p:nvSpPr>
              <p:cNvPr id="23571" name="Freeform 9"/>
              <p:cNvSpPr>
                <a:spLocks/>
              </p:cNvSpPr>
              <p:nvPr/>
            </p:nvSpPr>
            <p:spPr bwMode="auto">
              <a:xfrm>
                <a:off x="432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Freeform 10"/>
              <p:cNvSpPr>
                <a:spLocks/>
              </p:cNvSpPr>
              <p:nvPr/>
            </p:nvSpPr>
            <p:spPr bwMode="auto">
              <a:xfrm>
                <a:off x="480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Freeform 11"/>
              <p:cNvSpPr>
                <a:spLocks/>
              </p:cNvSpPr>
              <p:nvPr/>
            </p:nvSpPr>
            <p:spPr bwMode="auto">
              <a:xfrm>
                <a:off x="384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Freeform 12"/>
              <p:cNvSpPr>
                <a:spLocks/>
              </p:cNvSpPr>
              <p:nvPr/>
            </p:nvSpPr>
            <p:spPr bwMode="auto">
              <a:xfrm>
                <a:off x="336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575" name="AutoShape 13"/>
              <p:cNvCxnSpPr>
                <a:cxnSpLocks noChangeShapeType="1"/>
                <a:stCxn id="23573" idx="0"/>
                <a:endCxn id="23574" idx="2"/>
              </p:cNvCxnSpPr>
              <p:nvPr/>
            </p:nvCxnSpPr>
            <p:spPr bwMode="auto">
              <a:xfrm>
                <a:off x="3840" y="2400"/>
                <a:ext cx="0" cy="38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6" name="AutoShape 14"/>
              <p:cNvCxnSpPr>
                <a:cxnSpLocks noChangeShapeType="1"/>
                <a:stCxn id="23572" idx="0"/>
                <a:endCxn id="23571" idx="2"/>
              </p:cNvCxnSpPr>
              <p:nvPr/>
            </p:nvCxnSpPr>
            <p:spPr bwMode="auto">
              <a:xfrm>
                <a:off x="4800" y="2400"/>
                <a:ext cx="0" cy="38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7" name="AutoShape 15"/>
              <p:cNvCxnSpPr>
                <a:cxnSpLocks noChangeShapeType="1"/>
                <a:stCxn id="23571" idx="0"/>
                <a:endCxn id="23573" idx="2"/>
              </p:cNvCxnSpPr>
              <p:nvPr/>
            </p:nvCxnSpPr>
            <p:spPr bwMode="auto">
              <a:xfrm>
                <a:off x="4320" y="2400"/>
                <a:ext cx="0" cy="38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562" name="Text Box 16"/>
            <p:cNvSpPr txBox="1">
              <a:spLocks noChangeArrowheads="1"/>
            </p:cNvSpPr>
            <p:nvPr/>
          </p:nvSpPr>
          <p:spPr bwMode="auto">
            <a:xfrm>
              <a:off x="4320" y="288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3" name="Line 17"/>
            <p:cNvSpPr>
              <a:spLocks noChangeShapeType="1"/>
            </p:cNvSpPr>
            <p:nvPr/>
          </p:nvSpPr>
          <p:spPr bwMode="auto">
            <a:xfrm>
              <a:off x="4800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19"/>
            <p:cNvSpPr txBox="1">
              <a:spLocks noChangeArrowheads="1"/>
            </p:cNvSpPr>
            <p:nvPr/>
          </p:nvSpPr>
          <p:spPr bwMode="auto">
            <a:xfrm>
              <a:off x="4752" y="288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Symbol" panose="05050102010706020507" pitchFamily="18" charset="2"/>
                </a:rPr>
                <a:t>p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6" name="Text Box 20"/>
            <p:cNvSpPr txBox="1">
              <a:spLocks noChangeArrowheads="1"/>
            </p:cNvSpPr>
            <p:nvPr/>
          </p:nvSpPr>
          <p:spPr bwMode="auto">
            <a:xfrm>
              <a:off x="3744" y="28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Symbol" panose="05050102010706020507" pitchFamily="18" charset="2"/>
                </a:rPr>
                <a:t>-p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7" name="Line 21"/>
            <p:cNvSpPr>
              <a:spLocks noChangeShapeType="1"/>
            </p:cNvSpPr>
            <p:nvPr/>
          </p:nvSpPr>
          <p:spPr bwMode="auto">
            <a:xfrm>
              <a:off x="4272" y="24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Text Box 22"/>
            <p:cNvSpPr txBox="1">
              <a:spLocks noChangeArrowheads="1"/>
            </p:cNvSpPr>
            <p:nvPr/>
          </p:nvSpPr>
          <p:spPr bwMode="auto">
            <a:xfrm>
              <a:off x="4128" y="230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 Box 23"/>
            <p:cNvSpPr txBox="1">
              <a:spLocks noChangeArrowheads="1"/>
            </p:cNvSpPr>
            <p:nvPr/>
          </p:nvSpPr>
          <p:spPr bwMode="auto">
            <a:xfrm>
              <a:off x="4416" y="244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ar-EG" sz="1600" b="0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ar-EG" sz="1600" b="0" i="1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ar-EG" sz="1600" b="0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/2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0" name="Text Box 24"/>
            <p:cNvSpPr txBox="1">
              <a:spLocks noChangeArrowheads="1"/>
            </p:cNvSpPr>
            <p:nvPr/>
          </p:nvSpPr>
          <p:spPr bwMode="auto">
            <a:xfrm>
              <a:off x="4224" y="206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ar-EG" sz="16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558" name="Object 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5797551"/>
          <a:ext cx="70993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5" imgW="3213100" imgH="444500" progId="Equation.3">
                  <p:embed/>
                </p:oleObj>
              </mc:Choice>
              <mc:Fallback>
                <p:oleObj name="Equation" r:id="rId5" imgW="3213100" imgH="444500" progId="Equation.3">
                  <p:embed/>
                  <p:pic>
                    <p:nvPicPr>
                      <p:cNvPr id="2355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97551"/>
                        <a:ext cx="70993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9E062C-546D-4EF3-8A78-523B795A0BEC}" type="slidenum">
              <a:rPr lang="en-US" altLang="ar-EG" smtClean="0"/>
              <a:pPr>
                <a:defRPr/>
              </a:pPr>
              <a:t>11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6696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1000126" y="354842"/>
            <a:ext cx="10058400" cy="6705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en-US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Fourier Series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524001" y="3137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1524001" y="3157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5" name="Rectangle 14"/>
          <p:cNvSpPr>
            <a:spLocks noChangeArrowheads="1"/>
          </p:cNvSpPr>
          <p:nvPr/>
        </p:nvSpPr>
        <p:spPr bwMode="auto">
          <a:xfrm>
            <a:off x="1524001" y="3026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77277"/>
              </p:ext>
            </p:extLst>
          </p:nvPr>
        </p:nvGraphicFramePr>
        <p:xfrm>
          <a:off x="2588419" y="1988547"/>
          <a:ext cx="45434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2" name="Equation" r:id="rId4" imgW="1714320" imgH="241200" progId="Equation.3">
                  <p:embed/>
                </p:oleObj>
              </mc:Choice>
              <mc:Fallback>
                <p:oleObj name="Equation" r:id="rId4" imgW="1714320" imgH="2412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419" y="1988547"/>
                        <a:ext cx="45434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35915"/>
              </p:ext>
            </p:extLst>
          </p:nvPr>
        </p:nvGraphicFramePr>
        <p:xfrm>
          <a:off x="2667000" y="3816822"/>
          <a:ext cx="37480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3" name="Equation" r:id="rId6" imgW="1688760" imgH="393480" progId="Equation.3">
                  <p:embed/>
                </p:oleObj>
              </mc:Choice>
              <mc:Fallback>
                <p:oleObj name="Equation" r:id="rId6" imgW="1688760" imgH="393480" progId="Equation.3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6822"/>
                        <a:ext cx="37480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963558"/>
              </p:ext>
            </p:extLst>
          </p:nvPr>
        </p:nvGraphicFramePr>
        <p:xfrm>
          <a:off x="2600326" y="2826222"/>
          <a:ext cx="46783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4" name="Equation" r:id="rId8" imgW="1765080" imgH="241200" progId="Equation.3">
                  <p:embed/>
                </p:oleObj>
              </mc:Choice>
              <mc:Fallback>
                <p:oleObj name="Equation" r:id="rId8" imgW="1765080" imgH="2412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2826222"/>
                        <a:ext cx="46783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42182"/>
              </p:ext>
            </p:extLst>
          </p:nvPr>
        </p:nvGraphicFramePr>
        <p:xfrm>
          <a:off x="2635274" y="5010572"/>
          <a:ext cx="66516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5" name="Equation" r:id="rId10" imgW="2997000" imgH="419040" progId="Equation.3">
                  <p:embed/>
                </p:oleObj>
              </mc:Choice>
              <mc:Fallback>
                <p:oleObj name="Equation" r:id="rId10" imgW="2997000" imgH="419040" progId="Equation.3">
                  <p:embed/>
                  <p:pic>
                    <p:nvPicPr>
                      <p:cNvPr id="1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74" y="5010572"/>
                        <a:ext cx="66516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00126" y="1025423"/>
            <a:ext cx="9686071" cy="591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Exponentials</a:t>
            </a:r>
            <a:endParaRPr lang="en-US" altLang="zh-TW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574732" y="351655"/>
            <a:ext cx="10058400" cy="6719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 Fourier Series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4147" y="1173705"/>
            <a:ext cx="9514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periodic signal x(t) is expressed in the exponential Fourier Series form as: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54098"/>
              </p:ext>
            </p:extLst>
          </p:nvPr>
        </p:nvGraphicFramePr>
        <p:xfrm>
          <a:off x="3369644" y="1744042"/>
          <a:ext cx="363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Equation" r:id="rId4" imgW="1104840" imgH="431640" progId="Equation.3">
                  <p:embed/>
                </p:oleObj>
              </mc:Choice>
              <mc:Fallback>
                <p:oleObj name="Equation" r:id="rId4" imgW="1104840" imgH="431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9644" y="1744042"/>
                        <a:ext cx="36322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7922" y="3371162"/>
            <a:ext cx="1063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Where,  C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is the coefficient of exponential </a:t>
            </a:r>
            <a:r>
              <a:rPr lang="en-US" sz="2400" dirty="0"/>
              <a:t>F</a:t>
            </a:r>
            <a:r>
              <a:rPr lang="en-US" sz="2400" dirty="0" smtClean="0"/>
              <a:t>ourier series and can be calculated as: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974351"/>
              </p:ext>
            </p:extLst>
          </p:nvPr>
        </p:nvGraphicFramePr>
        <p:xfrm>
          <a:off x="1552632" y="4158790"/>
          <a:ext cx="40513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Equation" r:id="rId6" imgW="1231560" imgH="507960" progId="Equation.3">
                  <p:embed/>
                </p:oleObj>
              </mc:Choice>
              <mc:Fallback>
                <p:oleObj name="Equation" r:id="rId6" imgW="1231560" imgH="50796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2632" y="4158790"/>
                        <a:ext cx="4051300" cy="16732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98245"/>
              </p:ext>
            </p:extLst>
          </p:nvPr>
        </p:nvGraphicFramePr>
        <p:xfrm>
          <a:off x="6505430" y="4158789"/>
          <a:ext cx="380047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Equation" r:id="rId8" imgW="1155600" imgH="507960" progId="Equation.3">
                  <p:embed/>
                </p:oleObj>
              </mc:Choice>
              <mc:Fallback>
                <p:oleObj name="Equation" r:id="rId8" imgW="1155600" imgH="50796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5430" y="4158789"/>
                        <a:ext cx="3800475" cy="167322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28623" y="428932"/>
            <a:ext cx="1089660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/>
              <a:t>Example: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/>
              <a:t>Obtain the exponential Fourier series for the waveform shown in Figure. Also draw the frequency spectrum.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3" y="2505075"/>
            <a:ext cx="8711749" cy="2752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90347" y="5548839"/>
            <a:ext cx="118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Figure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28623" y="428932"/>
            <a:ext cx="10896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/>
              <a:t>Solution: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8623" y="1071870"/>
            <a:ext cx="112871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/>
              <a:t>The periodic waveform shown in Figure 3 with a period T = 2</a:t>
            </a:r>
            <a:r>
              <a:rPr lang="el-GR" altLang="en-US" sz="2800" b="1" dirty="0" smtClean="0">
                <a:latin typeface="Georgia" panose="02040502050405020303" pitchFamily="18" charset="0"/>
              </a:rPr>
              <a:t>π</a:t>
            </a:r>
            <a:r>
              <a:rPr lang="en-US" altLang="en-US" sz="2800" b="1" dirty="0" smtClean="0">
                <a:latin typeface="Georgia" panose="02040502050405020303" pitchFamily="18" charset="0"/>
              </a:rPr>
              <a:t> can be expressed as:</a:t>
            </a:r>
            <a:endParaRPr lang="en-US" altLang="en-US" sz="1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252727"/>
              </p:ext>
            </p:extLst>
          </p:nvPr>
        </p:nvGraphicFramePr>
        <p:xfrm>
          <a:off x="2074863" y="2365375"/>
          <a:ext cx="58674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name="Equation" r:id="rId4" imgW="1523880" imgH="457200" progId="Equation.3">
                  <p:embed/>
                </p:oleObj>
              </mc:Choice>
              <mc:Fallback>
                <p:oleObj name="Equation" r:id="rId4" imgW="152388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4863" y="2365375"/>
                        <a:ext cx="5867400" cy="176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35714" y="4458772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998663" y="4322891"/>
          <a:ext cx="3663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name="Equation" r:id="rId6" imgW="952200" imgH="190440" progId="Equation.3">
                  <p:embed/>
                </p:oleObj>
              </mc:Choice>
              <mc:Fallback>
                <p:oleObj name="Equation" r:id="rId6" imgW="952200" imgH="1904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8663" y="4322891"/>
                        <a:ext cx="366395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35714" y="5368410"/>
            <a:ext cx="5160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fundamental frequency: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829300" y="4945063"/>
          <a:ext cx="37607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Equation" r:id="rId8" imgW="977760" imgH="355320" progId="Equation.3">
                  <p:embed/>
                </p:oleObj>
              </mc:Choice>
              <mc:Fallback>
                <p:oleObj name="Equation" r:id="rId8" imgW="977760" imgH="35532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9300" y="4945063"/>
                        <a:ext cx="3760788" cy="136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28623" y="301619"/>
            <a:ext cx="10896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Solution:</a:t>
            </a:r>
            <a:r>
              <a:rPr lang="en-US" altLang="en-US" sz="2800" b="1" dirty="0" smtClean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8623" y="1071870"/>
            <a:ext cx="11287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>
                <a:solidFill>
                  <a:srgbClr val="008000"/>
                </a:solidFill>
              </a:rPr>
              <a:t>Exponential Fourier Series</a:t>
            </a:r>
            <a:r>
              <a:rPr lang="en-US" altLang="en-US" sz="2800" b="1" dirty="0" smtClean="0">
                <a:solidFill>
                  <a:srgbClr val="008000"/>
                </a:solidFill>
                <a:latin typeface="Georgia" panose="02040502050405020303" pitchFamily="18" charset="0"/>
              </a:rPr>
              <a:t>:</a:t>
            </a:r>
            <a:endParaRPr lang="en-US" altLang="en-US" sz="1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71461" y="1706800"/>
          <a:ext cx="1035685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4" imgW="3149280" imgH="977760" progId="Equation.3">
                  <p:embed/>
                </p:oleObj>
              </mc:Choice>
              <mc:Fallback>
                <p:oleObj name="Equation" r:id="rId4" imgW="3149280" imgH="97776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461" y="1706800"/>
                        <a:ext cx="10356850" cy="32226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942972" y="4612272"/>
          <a:ext cx="11191876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6" imgW="3403440" imgH="520560" progId="Equation.3">
                  <p:embed/>
                </p:oleObj>
              </mc:Choice>
              <mc:Fallback>
                <p:oleObj name="Equation" r:id="rId6" imgW="3403440" imgH="52056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2972" y="4612272"/>
                        <a:ext cx="11191876" cy="17145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28623" y="301619"/>
            <a:ext cx="10896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Cont.…</a:t>
            </a:r>
            <a:r>
              <a:rPr lang="en-US" altLang="en-US" sz="2800" b="1" dirty="0" smtClean="0">
                <a:solidFill>
                  <a:srgbClr val="008000"/>
                </a:solidFill>
              </a:rPr>
              <a:t>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055811" y="752292"/>
          <a:ext cx="6245227" cy="201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Equation" r:id="rId4" imgW="2323800" imgH="749160" progId="Equation.3">
                  <p:embed/>
                </p:oleObj>
              </mc:Choice>
              <mc:Fallback>
                <p:oleObj name="Equation" r:id="rId4" imgW="2323800" imgH="74916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811" y="752292"/>
                        <a:ext cx="6245227" cy="201471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789114" y="2767006"/>
          <a:ext cx="4483100" cy="145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6" imgW="1600200" imgH="520560" progId="Equation.3">
                  <p:embed/>
                </p:oleObj>
              </mc:Choice>
              <mc:Fallback>
                <p:oleObj name="Equation" r:id="rId6" imgW="1600200" imgH="52056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9114" y="2767006"/>
                        <a:ext cx="4483100" cy="145964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643062" y="4181339"/>
          <a:ext cx="80041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8" name="Equation" r:id="rId8" imgW="2857320" imgH="545760" progId="Equation.3">
                  <p:embed/>
                </p:oleObj>
              </mc:Choice>
              <mc:Fallback>
                <p:oleObj name="Equation" r:id="rId8" imgW="2857320" imgH="54576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3062" y="4181339"/>
                        <a:ext cx="8004175" cy="15303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789114" y="5670343"/>
          <a:ext cx="80041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9" name="Equation" r:id="rId10" imgW="2857320" imgH="355320" progId="Equation.3">
                  <p:embed/>
                </p:oleObj>
              </mc:Choice>
              <mc:Fallback>
                <p:oleObj name="Equation" r:id="rId10" imgW="2857320" imgH="35532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89114" y="5670343"/>
                        <a:ext cx="8004175" cy="996950"/>
                      </a:xfrm>
                      <a:prstGeom prst="rect">
                        <a:avLst/>
                      </a:prstGeom>
                      <a:ln>
                        <a:solidFill>
                          <a:srgbClr val="D416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1460" y="201606"/>
            <a:ext cx="10896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None/>
            </a:pPr>
            <a:r>
              <a:rPr lang="en-US" altLang="en-US" sz="2800" b="1" dirty="0" smtClean="0">
                <a:solidFill>
                  <a:srgbClr val="0070C0"/>
                </a:solidFill>
              </a:rPr>
              <a:t>Cont.…</a:t>
            </a:r>
            <a:r>
              <a:rPr lang="en-US" altLang="en-US" sz="2800" b="1" dirty="0" smtClean="0">
                <a:solidFill>
                  <a:srgbClr val="008000"/>
                </a:solidFill>
              </a:rPr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717673" y="724826"/>
          <a:ext cx="80041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" name="Equation" r:id="rId4" imgW="2857320" imgH="355320" progId="Equation.3">
                  <p:embed/>
                </p:oleObj>
              </mc:Choice>
              <mc:Fallback>
                <p:oleObj name="Equation" r:id="rId4" imgW="2857320" imgH="35532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7673" y="724826"/>
                        <a:ext cx="8004175" cy="996950"/>
                      </a:xfrm>
                      <a:prstGeom prst="rect">
                        <a:avLst/>
                      </a:prstGeom>
                      <a:ln>
                        <a:solidFill>
                          <a:srgbClr val="D416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1243013" y="2880456"/>
            <a:ext cx="8562973" cy="2444547"/>
            <a:chOff x="1243013" y="2880456"/>
            <a:chExt cx="8562973" cy="2444547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243013" y="4957763"/>
              <a:ext cx="8478835" cy="142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715126" y="3457575"/>
              <a:ext cx="28574" cy="1500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24439" y="3457575"/>
              <a:ext cx="4761" cy="15001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569494" y="4086225"/>
              <a:ext cx="0" cy="8858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108156" y="4071938"/>
              <a:ext cx="0" cy="8858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143125" y="4514850"/>
              <a:ext cx="7144" cy="442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9282113" y="4521993"/>
              <a:ext cx="7144" cy="442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>
              <p:extLst/>
            </p:nvPr>
          </p:nvGraphicFramePr>
          <p:xfrm>
            <a:off x="5024439" y="2880456"/>
            <a:ext cx="490536" cy="763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5" name="Equation" r:id="rId6" imgW="228600" imgH="355320" progId="Equation.3">
                    <p:embed/>
                  </p:oleObj>
                </mc:Choice>
                <mc:Fallback>
                  <p:oleObj name="Equation" r:id="rId6" imgW="228600" imgH="355320" progId="Equation.3">
                    <p:embed/>
                    <p:pic>
                      <p:nvPicPr>
                        <p:cNvPr id="27" name="Object 2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24439" y="2880456"/>
                          <a:ext cx="490536" cy="763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/>
            </p:nvPr>
          </p:nvGraphicFramePr>
          <p:xfrm>
            <a:off x="6772275" y="2887533"/>
            <a:ext cx="490536" cy="763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6" name="Equation" r:id="rId8" imgW="228600" imgH="355320" progId="Equation.3">
                    <p:embed/>
                  </p:oleObj>
                </mc:Choice>
                <mc:Fallback>
                  <p:oleObj name="Equation" r:id="rId8" imgW="228600" imgH="355320" progId="Equation.3">
                    <p:embed/>
                    <p:pic>
                      <p:nvPicPr>
                        <p:cNvPr id="28" name="Object 2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772275" y="2887533"/>
                          <a:ext cx="490536" cy="763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093245" y="3444613"/>
            <a:ext cx="490536" cy="763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7" name="Equation" r:id="rId10" imgW="228600" imgH="355320" progId="Equation.3">
                    <p:embed/>
                  </p:oleObj>
                </mc:Choice>
                <mc:Fallback>
                  <p:oleObj name="Equation" r:id="rId10" imgW="228600" imgH="355320" progId="Equation.3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093245" y="3444613"/>
                          <a:ext cx="490536" cy="763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8136731" y="3457575"/>
            <a:ext cx="490536" cy="763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8" name="Equation" r:id="rId12" imgW="228600" imgH="355320" progId="Equation.3">
                    <p:embed/>
                  </p:oleObj>
                </mc:Choice>
                <mc:Fallback>
                  <p:oleObj name="Equation" r:id="rId12" imgW="228600" imgH="355320" progId="Equation.3">
                    <p:embed/>
                    <p:pic>
                      <p:nvPicPr>
                        <p:cNvPr id="30" name="Object 2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136731" y="3457575"/>
                          <a:ext cx="490536" cy="763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1659735" y="3811853"/>
            <a:ext cx="490536" cy="763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9" name="Equation" r:id="rId14" imgW="228600" imgH="355320" progId="Equation.3">
                    <p:embed/>
                  </p:oleObj>
                </mc:Choice>
                <mc:Fallback>
                  <p:oleObj name="Equation" r:id="rId14" imgW="228600" imgH="355320" progId="Equation.3">
                    <p:embed/>
                    <p:pic>
                      <p:nvPicPr>
                        <p:cNvPr id="31" name="Object 3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59735" y="3811853"/>
                          <a:ext cx="490536" cy="763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9315450" y="3990713"/>
            <a:ext cx="490536" cy="763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" name="Equation" r:id="rId16" imgW="228600" imgH="355320" progId="Equation.3">
                    <p:embed/>
                  </p:oleObj>
                </mc:Choice>
                <mc:Fallback>
                  <p:oleObj name="Equation" r:id="rId16" imgW="228600" imgH="355320" progId="Equation.3">
                    <p:embed/>
                    <p:pic>
                      <p:nvPicPr>
                        <p:cNvPr id="32" name="Object 3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315450" y="3990713"/>
                          <a:ext cx="490536" cy="763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Straight Connector 34"/>
            <p:cNvCxnSpPr/>
            <p:nvPr/>
          </p:nvCxnSpPr>
          <p:spPr>
            <a:xfrm>
              <a:off x="8627267" y="4955671"/>
              <a:ext cx="0" cy="1714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412833" y="4955671"/>
              <a:ext cx="0" cy="1714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807496" y="4955671"/>
              <a:ext cx="0" cy="1714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245771" y="4955671"/>
              <a:ext cx="0" cy="1714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812633" y="4955671"/>
              <a:ext cx="0" cy="1714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19760" y="3269061"/>
              <a:ext cx="509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69761" y="4955671"/>
              <a:ext cx="29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6538" y="4955671"/>
              <a:ext cx="29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5270" y="4955671"/>
              <a:ext cx="29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82013" y="4955671"/>
              <a:ext cx="29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45188" y="4955671"/>
              <a:ext cx="29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3481" y="4955671"/>
              <a:ext cx="436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93374" y="4955671"/>
              <a:ext cx="47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07575" y="4955671"/>
              <a:ext cx="407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-3</a:t>
              </a:r>
              <a:endParaRPr lang="en-US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20582" y="4955671"/>
              <a:ext cx="4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-4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90726" y="4955671"/>
              <a:ext cx="392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-5</a:t>
              </a:r>
              <a:endParaRPr lang="en-US" baseline="-25000" dirty="0"/>
            </a:p>
          </p:txBody>
        </p:sp>
        <p:graphicFrame>
          <p:nvGraphicFramePr>
            <p:cNvPr id="52" name="Object 51"/>
            <p:cNvGraphicFramePr>
              <a:graphicFrameLocks noChangeAspect="1"/>
            </p:cNvGraphicFramePr>
            <p:nvPr>
              <p:extLst/>
            </p:nvPr>
          </p:nvGraphicFramePr>
          <p:xfrm>
            <a:off x="5701707" y="4868875"/>
            <a:ext cx="217487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1" name="Equation" r:id="rId18" imgW="101520" imgH="101520" progId="Equation.3">
                    <p:embed/>
                  </p:oleObj>
                </mc:Choice>
                <mc:Fallback>
                  <p:oleObj name="Equation" r:id="rId18" imgW="101520" imgH="101520" progId="Equation.3">
                    <p:embed/>
                    <p:pic>
                      <p:nvPicPr>
                        <p:cNvPr id="52" name="Object 5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701707" y="4868875"/>
                          <a:ext cx="217487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Box 52"/>
            <p:cNvSpPr txBox="1"/>
            <p:nvPr/>
          </p:nvSpPr>
          <p:spPr>
            <a:xfrm>
              <a:off x="7231071" y="4955671"/>
              <a:ext cx="29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baseline="-250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714" y="1291772"/>
            <a:ext cx="10261600" cy="4524829"/>
          </a:xfrm>
        </p:spPr>
        <p:txBody>
          <a:bodyPr/>
          <a:lstStyle/>
          <a:p>
            <a:pPr marL="465138" indent="-465138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We have seen that periodic signals can be represented with the Fourier series</a:t>
            </a:r>
          </a:p>
          <a:p>
            <a:pPr marL="465138" indent="-465138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Can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aperiodic signals</a:t>
            </a:r>
            <a:r>
              <a:rPr lang="en-US" altLang="en-US" dirty="0" smtClean="0"/>
              <a:t> be analyzed in terms of frequency components?</a:t>
            </a:r>
          </a:p>
          <a:p>
            <a:pPr marL="465138" indent="-465138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Yes, and the Fourier transform provides the tool for this analysis</a:t>
            </a:r>
          </a:p>
          <a:p>
            <a:pPr marL="465138" indent="-465138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major difference w.r.t. the line spectra of periodic signals is that the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spectra of aperiodic signals</a:t>
            </a:r>
            <a:r>
              <a:rPr lang="en-US" altLang="en-US" dirty="0" smtClean="0"/>
              <a:t> are defined for all real values of the frequency variable     not just for a discrete set of values</a:t>
            </a:r>
          </a:p>
        </p:txBody>
      </p:sp>
      <p:sp>
        <p:nvSpPr>
          <p:cNvPr id="20484" name="Text Box 4"/>
          <p:cNvSpPr>
            <a:spLocks noGrp="1" noChangeArrowheads="1"/>
          </p:cNvSpPr>
          <p:nvPr>
            <p:ph type="title"/>
          </p:nvPr>
        </p:nvSpPr>
        <p:spPr>
          <a:xfrm>
            <a:off x="725714" y="493485"/>
            <a:ext cx="9256486" cy="580571"/>
          </a:xfrm>
          <a:noFill/>
          <a:effectLst>
            <a:outerShdw blurRad="63500" dist="38099" dir="2700000" algn="ctr" rotWithShape="0">
              <a:schemeClr val="folHlink">
                <a:alpha val="74997"/>
              </a:schemeClr>
            </a:outerShdw>
          </a:effectLst>
        </p:spPr>
        <p:txBody>
          <a:bodyPr/>
          <a:lstStyle/>
          <a:p>
            <a:r>
              <a:rPr lang="en-US" altLang="en-US" sz="3200" dirty="0">
                <a:latin typeface="Verdana" panose="020B0604030504040204" pitchFamily="34" charset="0"/>
              </a:rPr>
              <a:t>Fourier Transform</a:t>
            </a:r>
            <a:endParaRPr lang="en-US" altLang="en-US" sz="3200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535404"/>
              </p:ext>
            </p:extLst>
          </p:nvPr>
        </p:nvGraphicFramePr>
        <p:xfrm>
          <a:off x="4937574" y="4467226"/>
          <a:ext cx="330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3" imgW="330120" imgH="266400" progId="Equation.DSMT4">
                  <p:embed/>
                </p:oleObj>
              </mc:Choice>
              <mc:Fallback>
                <p:oleObj name="Equation" r:id="rId3" imgW="330120" imgH="266400" progId="Equation.DSMT4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574" y="4467226"/>
                        <a:ext cx="330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94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Fourier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3102" y="2591739"/>
            <a:ext cx="10822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Many waveforms consist </a:t>
            </a:r>
            <a:r>
              <a:rPr lang="en-US" sz="2000" dirty="0" smtClean="0"/>
              <a:t>of energy at </a:t>
            </a:r>
            <a:r>
              <a:rPr lang="en-US" sz="2000" dirty="0"/>
              <a:t>a </a:t>
            </a:r>
            <a:r>
              <a:rPr lang="en-US" sz="2000" dirty="0" smtClean="0"/>
              <a:t>fundamental frequency and </a:t>
            </a:r>
            <a:r>
              <a:rPr lang="en-US" sz="2000" dirty="0"/>
              <a:t>also at harmonic </a:t>
            </a:r>
            <a:r>
              <a:rPr lang="en-US" sz="2000" dirty="0" smtClean="0"/>
              <a:t>frequencies. </a:t>
            </a:r>
            <a:r>
              <a:rPr lang="en-US" sz="2000" dirty="0"/>
              <a:t>The relative proportions of energy in the fundamental and the harmonics determines the shape of the wave.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wave function (</a:t>
            </a:r>
            <a:r>
              <a:rPr lang="en-US" sz="2000" dirty="0" smtClean="0"/>
              <a:t>usually amplitude, </a:t>
            </a:r>
            <a:r>
              <a:rPr lang="en-US" sz="2000" dirty="0"/>
              <a:t>frequency, </a:t>
            </a:r>
            <a:r>
              <a:rPr lang="en-US" sz="2000" dirty="0" smtClean="0"/>
              <a:t>or phase</a:t>
            </a:r>
            <a:r>
              <a:rPr lang="en-US" sz="2000" dirty="0"/>
              <a:t> </a:t>
            </a:r>
            <a:r>
              <a:rPr lang="en-US" sz="2000" dirty="0" smtClean="0"/>
              <a:t>versus time) </a:t>
            </a:r>
            <a:r>
              <a:rPr lang="en-US" sz="2000" dirty="0"/>
              <a:t>can be expressed as of a </a:t>
            </a:r>
            <a:r>
              <a:rPr lang="en-US" sz="2000" dirty="0" smtClean="0"/>
              <a:t>sum of sine and cosine functions </a:t>
            </a:r>
            <a:r>
              <a:rPr lang="en-US" sz="2000" dirty="0"/>
              <a:t>called </a:t>
            </a:r>
            <a:r>
              <a:rPr lang="en-US" sz="2000" dirty="0" smtClean="0"/>
              <a:t>a Fourier Series, </a:t>
            </a:r>
            <a:r>
              <a:rPr lang="en-US" sz="2000" dirty="0"/>
              <a:t>uniquely defined by constants known as </a:t>
            </a:r>
            <a:r>
              <a:rPr lang="en-US" sz="2000" dirty="0" smtClean="0"/>
              <a:t>Fourier coefficients.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If </a:t>
            </a:r>
            <a:r>
              <a:rPr lang="en-US" sz="2000" dirty="0"/>
              <a:t>these coefficients are represented by </a:t>
            </a:r>
            <a:r>
              <a:rPr lang="en-US" sz="2000" i="1" dirty="0"/>
              <a:t>a</a:t>
            </a:r>
            <a:r>
              <a:rPr lang="en-US" sz="2000" dirty="0"/>
              <a:t> , </a:t>
            </a:r>
            <a:r>
              <a:rPr lang="en-US" sz="2000" i="1" dirty="0"/>
              <a:t>a</a:t>
            </a:r>
            <a:r>
              <a:rPr lang="en-US" sz="2000" dirty="0"/>
              <a:t> </a:t>
            </a:r>
            <a:r>
              <a:rPr lang="en-US" sz="2000" baseline="-25000" dirty="0"/>
              <a:t>1</a:t>
            </a:r>
            <a:r>
              <a:rPr lang="en-US" sz="2000" dirty="0"/>
              <a:t> , </a:t>
            </a:r>
            <a:r>
              <a:rPr lang="en-US" sz="2000" i="1" dirty="0"/>
              <a:t>a</a:t>
            </a:r>
            <a:r>
              <a:rPr lang="en-US" sz="2000" dirty="0"/>
              <a:t> </a:t>
            </a:r>
            <a:r>
              <a:rPr lang="en-US" sz="2000" baseline="-25000" dirty="0"/>
              <a:t>2</a:t>
            </a:r>
            <a:r>
              <a:rPr lang="en-US" sz="2000" dirty="0"/>
              <a:t> , </a:t>
            </a:r>
            <a:r>
              <a:rPr lang="en-US" sz="2000" i="1" dirty="0"/>
              <a:t>a</a:t>
            </a:r>
            <a:r>
              <a:rPr lang="en-US" sz="2000" dirty="0"/>
              <a:t> </a:t>
            </a:r>
            <a:r>
              <a:rPr lang="en-US" sz="2000" baseline="-25000" dirty="0"/>
              <a:t>3</a:t>
            </a:r>
            <a:r>
              <a:rPr lang="en-US" sz="2000" dirty="0"/>
              <a:t> , ..., </a:t>
            </a:r>
            <a:r>
              <a:rPr lang="en-US" sz="2000" i="1" dirty="0"/>
              <a:t>a </a:t>
            </a:r>
            <a:r>
              <a:rPr lang="en-US" sz="2000" i="1" baseline="-25000" dirty="0"/>
              <a:t>n</a:t>
            </a:r>
            <a:r>
              <a:rPr lang="en-US" sz="2000" dirty="0"/>
              <a:t> , ... and </a:t>
            </a:r>
            <a:r>
              <a:rPr lang="en-US" sz="2000" i="1" dirty="0"/>
              <a:t>b</a:t>
            </a:r>
            <a:r>
              <a:rPr lang="en-US" sz="2000" dirty="0"/>
              <a:t> </a:t>
            </a:r>
            <a:r>
              <a:rPr lang="en-US" sz="2000" baseline="-25000" dirty="0"/>
              <a:t>1</a:t>
            </a:r>
            <a:r>
              <a:rPr lang="en-US" sz="2000" dirty="0"/>
              <a:t> , </a:t>
            </a:r>
            <a:r>
              <a:rPr lang="en-US" sz="2000" i="1" dirty="0"/>
              <a:t>b</a:t>
            </a:r>
            <a:r>
              <a:rPr lang="en-US" sz="2000" dirty="0"/>
              <a:t> </a:t>
            </a:r>
            <a:r>
              <a:rPr lang="en-US" sz="2000" baseline="-25000" dirty="0"/>
              <a:t>2</a:t>
            </a:r>
            <a:r>
              <a:rPr lang="en-US" sz="2000" dirty="0"/>
              <a:t> , </a:t>
            </a:r>
            <a:r>
              <a:rPr lang="en-US" sz="2000" i="1" dirty="0"/>
              <a:t>b</a:t>
            </a:r>
            <a:r>
              <a:rPr lang="en-US" sz="2000" dirty="0"/>
              <a:t> </a:t>
            </a:r>
            <a:r>
              <a:rPr lang="en-US" sz="2000" baseline="-25000" dirty="0"/>
              <a:t>3</a:t>
            </a:r>
            <a:r>
              <a:rPr lang="en-US" sz="2000" dirty="0"/>
              <a:t> , ..., </a:t>
            </a:r>
            <a:r>
              <a:rPr lang="en-US" sz="2000" i="1" dirty="0"/>
              <a:t>b </a:t>
            </a:r>
            <a:r>
              <a:rPr lang="en-US" sz="2000" i="1" baseline="-25000" dirty="0"/>
              <a:t>n</a:t>
            </a:r>
            <a:r>
              <a:rPr lang="en-US" sz="2000" dirty="0"/>
              <a:t> , ..., then the Fourier series </a:t>
            </a:r>
            <a:r>
              <a:rPr lang="en-US" sz="2000" i="1" dirty="0"/>
              <a:t>F</a:t>
            </a:r>
            <a:r>
              <a:rPr lang="en-US" sz="2000" dirty="0"/>
              <a:t> 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), </a:t>
            </a:r>
            <a:r>
              <a:rPr lang="en-US" sz="2000" dirty="0"/>
              <a:t>where </a:t>
            </a:r>
            <a:r>
              <a:rPr lang="en-US" sz="2000" i="1" dirty="0"/>
              <a:t>x</a:t>
            </a:r>
            <a:r>
              <a:rPr lang="en-US" sz="2000" dirty="0"/>
              <a:t> is an independent variable (usually time), has the following form:</a:t>
            </a:r>
          </a:p>
          <a:p>
            <a:pPr algn="ctr"/>
            <a:r>
              <a:rPr lang="en-US" sz="2000" b="1" i="1" dirty="0"/>
              <a:t>F</a:t>
            </a:r>
            <a:r>
              <a:rPr lang="en-US" sz="2000" b="1" dirty="0"/>
              <a:t> ( </a:t>
            </a:r>
            <a:r>
              <a:rPr lang="en-US" sz="2000" b="1" i="1" dirty="0"/>
              <a:t>x</a:t>
            </a:r>
            <a:r>
              <a:rPr lang="en-US" sz="2000" b="1" dirty="0"/>
              <a:t> ) = </a:t>
            </a:r>
            <a:r>
              <a:rPr lang="en-US" sz="2000" b="1" i="1" dirty="0"/>
              <a:t>a</a:t>
            </a:r>
            <a:r>
              <a:rPr lang="en-US" sz="2000" b="1" dirty="0"/>
              <a:t> /2 + </a:t>
            </a:r>
            <a:r>
              <a:rPr lang="en-US" sz="2000" b="1" i="1" dirty="0"/>
              <a:t>a</a:t>
            </a:r>
            <a:r>
              <a:rPr lang="en-US" sz="2000" b="1" dirty="0"/>
              <a:t> </a:t>
            </a:r>
            <a:r>
              <a:rPr lang="en-US" sz="2000" b="1" baseline="-25000" dirty="0"/>
              <a:t>1</a:t>
            </a:r>
            <a:r>
              <a:rPr lang="en-US" sz="2000" b="1" dirty="0"/>
              <a:t> cos </a:t>
            </a:r>
            <a:r>
              <a:rPr lang="en-US" sz="2000" b="1" i="1" dirty="0"/>
              <a:t>x</a:t>
            </a:r>
            <a:r>
              <a:rPr lang="en-US" sz="2000" b="1" dirty="0"/>
              <a:t> + </a:t>
            </a:r>
            <a:r>
              <a:rPr lang="en-US" sz="2000" b="1" i="1" dirty="0"/>
              <a:t>b</a:t>
            </a:r>
            <a:r>
              <a:rPr lang="en-US" sz="2000" b="1" dirty="0"/>
              <a:t> </a:t>
            </a:r>
            <a:r>
              <a:rPr lang="en-US" sz="2000" b="1" baseline="-25000" dirty="0"/>
              <a:t>1</a:t>
            </a:r>
            <a:r>
              <a:rPr lang="en-US" sz="2000" b="1" dirty="0"/>
              <a:t> sin </a:t>
            </a:r>
            <a:r>
              <a:rPr lang="en-US" sz="2000" b="1" i="1" dirty="0"/>
              <a:t>x</a:t>
            </a:r>
            <a:r>
              <a:rPr lang="en-US" sz="2000" b="1" dirty="0"/>
              <a:t> + </a:t>
            </a:r>
            <a:r>
              <a:rPr lang="en-US" sz="2000" b="1" i="1" dirty="0"/>
              <a:t>a</a:t>
            </a:r>
            <a:r>
              <a:rPr lang="en-US" sz="2000" b="1" dirty="0"/>
              <a:t> </a:t>
            </a:r>
            <a:r>
              <a:rPr lang="en-US" sz="2000" b="1" baseline="-25000" dirty="0"/>
              <a:t>2</a:t>
            </a:r>
            <a:r>
              <a:rPr lang="en-US" sz="2000" b="1" dirty="0"/>
              <a:t> cos 2 </a:t>
            </a:r>
            <a:r>
              <a:rPr lang="en-US" sz="2000" b="1" i="1" dirty="0"/>
              <a:t>x</a:t>
            </a:r>
            <a:r>
              <a:rPr lang="en-US" sz="2000" b="1" dirty="0"/>
              <a:t> + </a:t>
            </a:r>
            <a:r>
              <a:rPr lang="en-US" sz="2000" b="1" i="1" dirty="0"/>
              <a:t>b</a:t>
            </a:r>
            <a:r>
              <a:rPr lang="en-US" sz="2000" b="1" dirty="0"/>
              <a:t> </a:t>
            </a:r>
            <a:r>
              <a:rPr lang="en-US" sz="2000" b="1" baseline="-25000" dirty="0"/>
              <a:t>2</a:t>
            </a:r>
            <a:r>
              <a:rPr lang="en-US" sz="2000" b="1" dirty="0"/>
              <a:t> sin 2 </a:t>
            </a:r>
            <a:r>
              <a:rPr lang="en-US" sz="2000" b="1" i="1" dirty="0"/>
              <a:t>x</a:t>
            </a:r>
            <a:r>
              <a:rPr lang="en-US" sz="2000" b="1" dirty="0"/>
              <a:t> + </a:t>
            </a:r>
            <a:r>
              <a:rPr lang="en-US" sz="2000" b="1" dirty="0" smtClean="0"/>
              <a:t>... +</a:t>
            </a:r>
            <a:r>
              <a:rPr lang="en-US" sz="2000" b="1" dirty="0"/>
              <a:t> </a:t>
            </a:r>
            <a:r>
              <a:rPr lang="en-US" sz="2000" b="1" i="1" dirty="0"/>
              <a:t>a </a:t>
            </a:r>
            <a:r>
              <a:rPr lang="en-US" sz="2000" b="1" i="1" baseline="-25000" dirty="0"/>
              <a:t>n</a:t>
            </a:r>
            <a:r>
              <a:rPr lang="en-US" sz="2000" b="1" dirty="0"/>
              <a:t> cos </a:t>
            </a:r>
            <a:r>
              <a:rPr lang="en-US" sz="2000" b="1" i="1" dirty="0" err="1"/>
              <a:t>nx</a:t>
            </a:r>
            <a:r>
              <a:rPr lang="en-US" sz="2000" b="1" dirty="0"/>
              <a:t> + </a:t>
            </a:r>
            <a:r>
              <a:rPr lang="en-US" sz="2000" b="1" i="1" dirty="0"/>
              <a:t>b </a:t>
            </a:r>
            <a:r>
              <a:rPr lang="en-US" sz="2000" b="1" i="1" baseline="-25000" dirty="0"/>
              <a:t>n</a:t>
            </a:r>
            <a:r>
              <a:rPr lang="en-US" sz="2000" b="1" dirty="0"/>
              <a:t> sin </a:t>
            </a:r>
            <a:r>
              <a:rPr lang="en-US" sz="2000" b="1" i="1" dirty="0" err="1"/>
              <a:t>nx</a:t>
            </a:r>
            <a:r>
              <a:rPr lang="en-US" sz="2000" b="1" dirty="0"/>
              <a:t> + ...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Fourier analysis, the objective is to calculate coefficients </a:t>
            </a:r>
            <a:r>
              <a:rPr lang="en-US" sz="2000" i="1" dirty="0"/>
              <a:t>a</a:t>
            </a:r>
            <a:r>
              <a:rPr lang="en-US" sz="2000" dirty="0"/>
              <a:t> , </a:t>
            </a:r>
            <a:r>
              <a:rPr lang="en-US" sz="2000" i="1" dirty="0"/>
              <a:t>a</a:t>
            </a:r>
            <a:r>
              <a:rPr lang="en-US" sz="2000" dirty="0"/>
              <a:t> </a:t>
            </a:r>
            <a:r>
              <a:rPr lang="en-US" sz="2000" baseline="-25000" dirty="0"/>
              <a:t>1</a:t>
            </a:r>
            <a:r>
              <a:rPr lang="en-US" sz="2000" dirty="0"/>
              <a:t> , </a:t>
            </a:r>
            <a:r>
              <a:rPr lang="en-US" sz="2000" i="1" dirty="0"/>
              <a:t>a</a:t>
            </a:r>
            <a:r>
              <a:rPr lang="en-US" sz="2000" dirty="0"/>
              <a:t> </a:t>
            </a:r>
            <a:r>
              <a:rPr lang="en-US" sz="2000" baseline="-25000" dirty="0"/>
              <a:t>2</a:t>
            </a:r>
            <a:r>
              <a:rPr lang="en-US" sz="2000" dirty="0"/>
              <a:t> , </a:t>
            </a:r>
            <a:r>
              <a:rPr lang="en-US" sz="2000" i="1" dirty="0"/>
              <a:t>a</a:t>
            </a:r>
            <a:r>
              <a:rPr lang="en-US" sz="2000" dirty="0"/>
              <a:t> </a:t>
            </a:r>
            <a:r>
              <a:rPr lang="en-US" sz="2000" baseline="-25000" dirty="0"/>
              <a:t>3</a:t>
            </a:r>
            <a:r>
              <a:rPr lang="en-US" sz="2000" dirty="0"/>
              <a:t> , ..., </a:t>
            </a:r>
            <a:r>
              <a:rPr lang="en-US" sz="2000" i="1" dirty="0"/>
              <a:t>a </a:t>
            </a:r>
            <a:r>
              <a:rPr lang="en-US" sz="2000" i="1" baseline="-25000" dirty="0"/>
              <a:t>n</a:t>
            </a:r>
            <a:r>
              <a:rPr lang="en-US" sz="2000" dirty="0"/>
              <a:t> and </a:t>
            </a:r>
            <a:r>
              <a:rPr lang="en-US" sz="2000" i="1" dirty="0"/>
              <a:t>b</a:t>
            </a:r>
            <a:r>
              <a:rPr lang="en-US" sz="2000" dirty="0"/>
              <a:t> </a:t>
            </a:r>
            <a:r>
              <a:rPr lang="en-US" sz="2000" baseline="-25000" dirty="0"/>
              <a:t>1</a:t>
            </a:r>
            <a:r>
              <a:rPr lang="en-US" sz="2000" dirty="0"/>
              <a:t> , </a:t>
            </a:r>
            <a:r>
              <a:rPr lang="en-US" sz="2000" i="1" dirty="0"/>
              <a:t>b</a:t>
            </a:r>
            <a:r>
              <a:rPr lang="en-US" sz="2000" dirty="0"/>
              <a:t> </a:t>
            </a:r>
            <a:r>
              <a:rPr lang="en-US" sz="2000" baseline="-25000" dirty="0"/>
              <a:t>2</a:t>
            </a:r>
            <a:r>
              <a:rPr lang="en-US" sz="2000" dirty="0"/>
              <a:t> , </a:t>
            </a:r>
            <a:r>
              <a:rPr lang="en-US" sz="2000" i="1" dirty="0"/>
              <a:t>b</a:t>
            </a:r>
            <a:r>
              <a:rPr lang="en-US" sz="2000" dirty="0"/>
              <a:t> </a:t>
            </a:r>
            <a:r>
              <a:rPr lang="en-US" sz="2000" baseline="-25000" dirty="0"/>
              <a:t>3</a:t>
            </a:r>
            <a:r>
              <a:rPr lang="en-US" sz="2000" dirty="0"/>
              <a:t> , ..., </a:t>
            </a:r>
            <a:r>
              <a:rPr lang="en-US" sz="2000" i="1" dirty="0"/>
              <a:t>b </a:t>
            </a:r>
            <a:r>
              <a:rPr lang="en-US" sz="2000" i="1" baseline="-25000" dirty="0"/>
              <a:t>n</a:t>
            </a:r>
            <a:r>
              <a:rPr lang="en-US" sz="2000" dirty="0"/>
              <a:t> up to the largest possible value of </a:t>
            </a:r>
            <a:r>
              <a:rPr lang="en-US" sz="2000" i="1" dirty="0"/>
              <a:t>n</a:t>
            </a:r>
            <a:r>
              <a:rPr lang="en-US" sz="2000" dirty="0"/>
              <a:t> . The greater the value of </a:t>
            </a:r>
            <a:r>
              <a:rPr lang="en-US" sz="2000" i="1" dirty="0" smtClean="0"/>
              <a:t>n,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the more accurate is the Fourier-series representation of the waveform.</a:t>
            </a:r>
          </a:p>
        </p:txBody>
      </p:sp>
      <p:sp>
        <p:nvSpPr>
          <p:cNvPr id="8" name="Rectangle 7"/>
          <p:cNvSpPr/>
          <p:nvPr/>
        </p:nvSpPr>
        <p:spPr>
          <a:xfrm>
            <a:off x="783102" y="1133177"/>
            <a:ext cx="10486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</a:rPr>
              <a:t>Fourier analysis</a:t>
            </a:r>
            <a:r>
              <a:rPr lang="en-US" dirty="0">
                <a:latin typeface="Arial" panose="020B0604020202020204" pitchFamily="34" charset="0"/>
              </a:rPr>
              <a:t> is a method of defining </a:t>
            </a:r>
            <a:r>
              <a:rPr lang="en-US" dirty="0" smtClean="0">
                <a:latin typeface="Arial" panose="020B0604020202020204" pitchFamily="34" charset="0"/>
              </a:rPr>
              <a:t>periodic waveforms </a:t>
            </a:r>
            <a:r>
              <a:rPr lang="en-US" dirty="0">
                <a:latin typeface="Arial" panose="020B0604020202020204" pitchFamily="34" charset="0"/>
              </a:rPr>
              <a:t>in terms </a:t>
            </a:r>
            <a:r>
              <a:rPr lang="en-US" dirty="0" smtClean="0">
                <a:latin typeface="Arial" panose="020B0604020202020204" pitchFamily="34" charset="0"/>
              </a:rPr>
              <a:t>of </a:t>
            </a:r>
            <a:r>
              <a:rPr lang="en-US" b="1" dirty="0" smtClean="0">
                <a:latin typeface="Arial" panose="020B0604020202020204" pitchFamily="34" charset="0"/>
              </a:rPr>
              <a:t>trigonometric function</a:t>
            </a:r>
            <a:r>
              <a:rPr lang="en-US" dirty="0" smtClean="0">
                <a:latin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</a:rPr>
              <a:t>. </a:t>
            </a:r>
            <a:endParaRPr lang="en-US" dirty="0" smtClean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</a:rPr>
              <a:t>method gets its name from a French mathematician and physicist named </a:t>
            </a:r>
            <a:r>
              <a:rPr lang="en-US" b="1" dirty="0">
                <a:latin typeface="Arial" panose="020B0604020202020204" pitchFamily="34" charset="0"/>
              </a:rPr>
              <a:t>Jean Baptiste Joseph, Baron de Fourier</a:t>
            </a:r>
            <a:r>
              <a:rPr lang="en-US" dirty="0">
                <a:latin typeface="Arial" panose="020B0604020202020204" pitchFamily="34" charset="0"/>
              </a:rPr>
              <a:t>, who lived during the 18th and 19th centuries. </a:t>
            </a:r>
            <a:endParaRPr lang="en-US" dirty="0" smtClean="0"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</a:rPr>
              <a:t>Fourier </a:t>
            </a:r>
            <a:r>
              <a:rPr lang="en-US" dirty="0">
                <a:latin typeface="Arial" panose="020B0604020202020204" pitchFamily="34" charset="0"/>
              </a:rPr>
              <a:t>analysis is used in </a:t>
            </a:r>
            <a:r>
              <a:rPr lang="en-US" b="1" dirty="0">
                <a:latin typeface="Arial" panose="020B0604020202020204" pitchFamily="34" charset="0"/>
              </a:rPr>
              <a:t>electronics, acoustics,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</a:rPr>
              <a:t>communications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288597"/>
            <a:ext cx="11234058" cy="34430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Given a signal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), its </a:t>
            </a:r>
            <a:r>
              <a:rPr lang="en-US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Fourier transform</a:t>
            </a:r>
            <a:r>
              <a:rPr lang="en-US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	    </a:t>
            </a:r>
            <a:r>
              <a:rPr lang="en-US" altLang="en-US" dirty="0" smtClean="0"/>
              <a:t>is defined as: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 signal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) is said to have a </a:t>
            </a:r>
            <a:r>
              <a:rPr lang="en-US" altLang="en-US" i="1" dirty="0" smtClean="0"/>
              <a:t>Fourier transform in the ordinary sense </a:t>
            </a:r>
            <a:r>
              <a:rPr lang="en-US" altLang="en-US" dirty="0" smtClean="0"/>
              <a:t>if the above integral converges</a:t>
            </a:r>
          </a:p>
          <a:p>
            <a:r>
              <a:rPr lang="en-US" altLang="en-US" dirty="0"/>
              <a:t>Given a signal </a:t>
            </a:r>
            <a:r>
              <a:rPr lang="en-US" altLang="en-US" i="1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with Fourier transform      </a:t>
            </a:r>
            <a:r>
              <a:rPr lang="en-US" altLang="en-US" dirty="0" smtClean="0"/>
              <a:t>      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can be recomputed from           by applying the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inverse Fourier transform</a:t>
            </a:r>
            <a:r>
              <a:rPr lang="en-US" altLang="en-US" dirty="0"/>
              <a:t> given </a:t>
            </a:r>
            <a:r>
              <a:rPr lang="en-US" altLang="en-US" dirty="0" smtClean="0"/>
              <a:t>by: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29700" name="Text Box 4"/>
          <p:cNvSpPr>
            <a:spLocks noGrp="1" noChangeArrowheads="1"/>
          </p:cNvSpPr>
          <p:nvPr>
            <p:ph type="title"/>
          </p:nvPr>
        </p:nvSpPr>
        <p:spPr>
          <a:xfrm>
            <a:off x="580571" y="365126"/>
            <a:ext cx="10773229" cy="785812"/>
          </a:xfrm>
          <a:noFill/>
          <a:effectLst>
            <a:outerShdw blurRad="63500" dist="38099" dir="2700000" algn="ctr" rotWithShape="0">
              <a:schemeClr val="folHlink">
                <a:alpha val="74997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altLang="en-US" sz="2800" dirty="0">
                <a:latin typeface="Verdana" panose="020B0604030504040204" pitchFamily="34" charset="0"/>
              </a:rPr>
              <a:t>The Fourier Transform in the General Case</a:t>
            </a:r>
            <a:endParaRPr lang="en-US" altLang="en-US" sz="2800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043561"/>
              </p:ext>
            </p:extLst>
          </p:nvPr>
        </p:nvGraphicFramePr>
        <p:xfrm>
          <a:off x="6662061" y="1371838"/>
          <a:ext cx="757926" cy="34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5" name="Equation" r:id="rId3" imgW="1015920" imgH="457200" progId="Equation.DSMT4">
                  <p:embed/>
                </p:oleObj>
              </mc:Choice>
              <mc:Fallback>
                <p:oleObj name="Equation" r:id="rId3" imgW="1015920" imgH="457200" progId="Equation.DSMT4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061" y="1371838"/>
                        <a:ext cx="757926" cy="341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916419"/>
              </p:ext>
            </p:extLst>
          </p:nvPr>
        </p:nvGraphicFramePr>
        <p:xfrm>
          <a:off x="3363686" y="1698178"/>
          <a:ext cx="5207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6" name="Equation" r:id="rId5" imgW="5206680" imgH="1231560" progId="Equation.DSMT4">
                  <p:embed/>
                </p:oleObj>
              </mc:Choice>
              <mc:Fallback>
                <p:oleObj name="Equation" r:id="rId5" imgW="5206680" imgH="123156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686" y="1698178"/>
                        <a:ext cx="5207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024914" y="2380347"/>
            <a:ext cx="130629" cy="14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474857" y="2061030"/>
            <a:ext cx="972457" cy="696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78980"/>
              </p:ext>
            </p:extLst>
          </p:nvPr>
        </p:nvGraphicFramePr>
        <p:xfrm>
          <a:off x="6850742" y="3791539"/>
          <a:ext cx="790146" cy="35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7" name="Equation" r:id="rId7" imgW="1015920" imgH="457200" progId="Equation.DSMT4">
                  <p:embed/>
                </p:oleObj>
              </mc:Choice>
              <mc:Fallback>
                <p:oleObj name="Equation" r:id="rId7" imgW="1015920" imgH="45720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742" y="3791539"/>
                        <a:ext cx="790146" cy="35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017893"/>
              </p:ext>
            </p:extLst>
          </p:nvPr>
        </p:nvGraphicFramePr>
        <p:xfrm>
          <a:off x="1676396" y="4190684"/>
          <a:ext cx="790146" cy="35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8" name="Equation" r:id="rId7" imgW="1015920" imgH="457200" progId="Equation.DSMT4">
                  <p:embed/>
                </p:oleObj>
              </mc:Choice>
              <mc:Fallback>
                <p:oleObj name="Equation" r:id="rId7" imgW="1015920" imgH="457200" progId="Equation.DSMT4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6" y="4190684"/>
                        <a:ext cx="790146" cy="35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7275"/>
              </p:ext>
            </p:extLst>
          </p:nvPr>
        </p:nvGraphicFramePr>
        <p:xfrm>
          <a:off x="3128735" y="4546250"/>
          <a:ext cx="5676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9" name="Equation" r:id="rId8" imgW="5676840" imgH="1231560" progId="Equation.DSMT4">
                  <p:embed/>
                </p:oleObj>
              </mc:Choice>
              <mc:Fallback>
                <p:oleObj name="Equation" r:id="rId8" imgW="5676840" imgH="1231560" progId="Equation.DSMT4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735" y="4546250"/>
                        <a:ext cx="5676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427686" y="4979591"/>
            <a:ext cx="1377949" cy="405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84060"/>
              </p:ext>
            </p:extLst>
          </p:nvPr>
        </p:nvGraphicFramePr>
        <p:xfrm>
          <a:off x="3149599" y="6099627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0" name="Equation" r:id="rId10" imgW="2323800" imgH="457200" progId="Equation.DSMT4">
                  <p:embed/>
                </p:oleObj>
              </mc:Choice>
              <mc:Fallback>
                <p:oleObj name="Equation" r:id="rId10" imgW="2323800" imgH="457200" progId="Equation.DSMT4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599" y="6099627"/>
                        <a:ext cx="232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9DD8-7A27-834C-8CD4-084C6D4F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580"/>
            <a:ext cx="10515600" cy="67374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Drichlet condition for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2F574-8551-AA43-815C-B011BB1EF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652"/>
                <a:ext cx="10515600" cy="273186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x(t) should be single valued in any finite time interval T.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signal x(t) is absolutely integral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e.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&lt; ∞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maxima and minima in any finite length of real time is finite.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discontinuities in any finite length of real time is finite.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2F574-8551-AA43-815C-B011BB1EF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652"/>
                <a:ext cx="10515600" cy="2731861"/>
              </a:xfrm>
              <a:blipFill>
                <a:blip r:embed="rId2"/>
                <a:stretch>
                  <a:fillRect l="-1043" t="-3795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>
            <a:spLocks noGrp="1" noChangeArrowheads="1"/>
          </p:cNvSpPr>
          <p:nvPr>
            <p:ph type="title"/>
          </p:nvPr>
        </p:nvSpPr>
        <p:spPr>
          <a:xfrm>
            <a:off x="838200" y="314778"/>
            <a:ext cx="9144000" cy="628650"/>
          </a:xfrm>
          <a:noFill/>
          <a:effectLst>
            <a:outerShdw blurRad="63500" dist="38099" dir="2700000" algn="ctr" rotWithShape="0">
              <a:schemeClr val="folHlink">
                <a:alpha val="74997"/>
              </a:schemeClr>
            </a:outerShdw>
          </a:effectLst>
        </p:spPr>
        <p:txBody>
          <a:bodyPr/>
          <a:lstStyle/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Properties of the Fourier Transform 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Linearity: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 smtClean="0"/>
          </a:p>
          <a:p>
            <a:pPr eaLnBrk="1" hangingPunct="1">
              <a:lnSpc>
                <a:spcPct val="85000"/>
              </a:lnSpc>
            </a:pPr>
            <a:endParaRPr lang="en-US" altLang="en-US" dirty="0" smtClean="0"/>
          </a:p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Left or Right Shift in Time:</a:t>
            </a:r>
          </a:p>
          <a:p>
            <a:pPr eaLnBrk="1" hangingPunct="1">
              <a:lnSpc>
                <a:spcPct val="85000"/>
              </a:lnSpc>
            </a:pPr>
            <a:endParaRPr lang="en-US" altLang="en-US" dirty="0" smtClean="0"/>
          </a:p>
          <a:p>
            <a:pPr eaLnBrk="1" hangingPunct="1">
              <a:lnSpc>
                <a:spcPct val="85000"/>
              </a:lnSpc>
            </a:pPr>
            <a:endParaRPr lang="en-US" altLang="en-US" dirty="0" smtClean="0"/>
          </a:p>
          <a:p>
            <a:pPr eaLnBrk="1" hangingPunct="1">
              <a:lnSpc>
                <a:spcPct val="85000"/>
              </a:lnSpc>
            </a:pPr>
            <a:r>
              <a:rPr lang="en-US" altLang="en-US" dirty="0" smtClean="0"/>
              <a:t>Time Scaling: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581400" y="1295400"/>
          <a:ext cx="232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6" name="Equation" r:id="rId3" imgW="2323800" imgH="457200" progId="Equation.DSMT4">
                  <p:embed/>
                </p:oleObj>
              </mc:Choice>
              <mc:Fallback>
                <p:oleObj name="Equation" r:id="rId3" imgW="2323800" imgH="457200" progId="Equation.DSMT4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232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400800" y="1314450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7" name="Equation" r:id="rId5" imgW="2247840" imgH="457200" progId="Equation.DSMT4">
                  <p:embed/>
                </p:oleObj>
              </mc:Choice>
              <mc:Fallback>
                <p:oleObj name="Equation" r:id="rId5" imgW="2247840" imgH="457200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314450"/>
                        <a:ext cx="224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57166"/>
              </p:ext>
            </p:extLst>
          </p:nvPr>
        </p:nvGraphicFramePr>
        <p:xfrm>
          <a:off x="2960914" y="2394857"/>
          <a:ext cx="581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8" name="Equation" r:id="rId7" imgW="5816520" imgH="457200" progId="Equation.DSMT4">
                  <p:embed/>
                </p:oleObj>
              </mc:Choice>
              <mc:Fallback>
                <p:oleObj name="Equation" r:id="rId7" imgW="5816520" imgH="457200" progId="Equation.DSMT4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914" y="2394857"/>
                        <a:ext cx="581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35821"/>
              </p:ext>
            </p:extLst>
          </p:nvPr>
        </p:nvGraphicFramePr>
        <p:xfrm>
          <a:off x="3055258" y="3973287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9" name="Equation" r:id="rId9" imgW="3873240" imgH="571320" progId="Equation.DSMT4">
                  <p:embed/>
                </p:oleObj>
              </mc:Choice>
              <mc:Fallback>
                <p:oleObj name="Equation" r:id="rId9" imgW="3873240" imgH="57132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258" y="3973287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853049"/>
              </p:ext>
            </p:extLst>
          </p:nvPr>
        </p:nvGraphicFramePr>
        <p:xfrm>
          <a:off x="3162302" y="5254172"/>
          <a:ext cx="3136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0" name="Equation" r:id="rId11" imgW="3136680" imgH="1130040" progId="Equation.DSMT4">
                  <p:embed/>
                </p:oleObj>
              </mc:Choice>
              <mc:Fallback>
                <p:oleObj name="Equation" r:id="rId11" imgW="3136680" imgH="1130040" progId="Equation.DSMT4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2" y="5254172"/>
                        <a:ext cx="31369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>
            <a:spLocks noGrp="1" noChangeArrowheads="1"/>
          </p:cNvSpPr>
          <p:nvPr>
            <p:ph type="title"/>
          </p:nvPr>
        </p:nvSpPr>
        <p:spPr>
          <a:xfrm>
            <a:off x="827314" y="304800"/>
            <a:ext cx="9154886" cy="725714"/>
          </a:xfrm>
          <a:noFill/>
          <a:effectLst>
            <a:outerShdw blurRad="63500" dist="38099" dir="2700000" algn="ctr" rotWithShape="0">
              <a:schemeClr val="folHlink">
                <a:alpha val="74997"/>
              </a:schemeClr>
            </a:outerShdw>
          </a:effectLst>
        </p:spPr>
        <p:txBody>
          <a:bodyPr/>
          <a:lstStyle/>
          <a:p>
            <a:r>
              <a:rPr lang="en-US" altLang="en-US" sz="3200" dirty="0">
                <a:latin typeface="Verdana" panose="020B0604030504040204" pitchFamily="34" charset="0"/>
              </a:rPr>
              <a:t>Properties of the Fourier Transform </a:t>
            </a:r>
            <a:endParaRPr lang="en-US" altLang="en-US" sz="3200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314" y="1342571"/>
            <a:ext cx="9154886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Time Reversal:</a:t>
            </a:r>
          </a:p>
          <a:p>
            <a:pPr eaLnBrk="1" hangingPunct="1">
              <a:lnSpc>
                <a:spcPct val="85000"/>
              </a:lnSpc>
            </a:pPr>
            <a:endParaRPr lang="en-US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Multiplication by a Power of t:</a:t>
            </a:r>
          </a:p>
          <a:p>
            <a:pPr eaLnBrk="1" hangingPunct="1">
              <a:lnSpc>
                <a:spcPct val="85000"/>
              </a:lnSpc>
            </a:pPr>
            <a:endParaRPr lang="en-US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Multiplication by a Complex Exponential:</a:t>
            </a:r>
          </a:p>
          <a:p>
            <a:pPr eaLnBrk="1" hangingPunct="1">
              <a:lnSpc>
                <a:spcPct val="85000"/>
              </a:lnSpc>
            </a:pPr>
            <a:endParaRPr lang="en-US" alt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5000"/>
              </a:lnSpc>
            </a:pP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Multiplication by a Sinusoid (Modulation):</a:t>
            </a:r>
          </a:p>
          <a:p>
            <a:pPr eaLnBrk="1" hangingPunct="1">
              <a:lnSpc>
                <a:spcPct val="85000"/>
              </a:lnSpc>
            </a:pPr>
            <a:endParaRPr lang="en-US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13823"/>
              </p:ext>
            </p:extLst>
          </p:nvPr>
        </p:nvGraphicFramePr>
        <p:xfrm>
          <a:off x="3466193" y="1342571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8" name="Equation" r:id="rId3" imgW="2831760" imgH="457200" progId="Equation.DSMT4">
                  <p:embed/>
                </p:oleObj>
              </mc:Choice>
              <mc:Fallback>
                <p:oleObj name="Equation" r:id="rId3" imgW="2831760" imgH="457200" progId="Equation.DSMT4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193" y="1342571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01606"/>
              </p:ext>
            </p:extLst>
          </p:nvPr>
        </p:nvGraphicFramePr>
        <p:xfrm>
          <a:off x="5868535" y="1930629"/>
          <a:ext cx="4254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9" name="Equation" r:id="rId5" imgW="4254480" imgH="1079280" progId="Equation.DSMT4">
                  <p:embed/>
                </p:oleObj>
              </mc:Choice>
              <mc:Fallback>
                <p:oleObj name="Equation" r:id="rId5" imgW="4254480" imgH="107928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535" y="1930629"/>
                        <a:ext cx="4254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90801"/>
              </p:ext>
            </p:extLst>
          </p:nvPr>
        </p:nvGraphicFramePr>
        <p:xfrm>
          <a:off x="7346044" y="3196437"/>
          <a:ext cx="3898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0" name="Equation" r:id="rId7" imgW="3898800" imgH="571320" progId="Equation.DSMT4">
                  <p:embed/>
                </p:oleObj>
              </mc:Choice>
              <mc:Fallback>
                <p:oleObj name="Equation" r:id="rId7" imgW="3898800" imgH="571320" progId="Equation.DSMT4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044" y="3196437"/>
                        <a:ext cx="3898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15503"/>
              </p:ext>
            </p:extLst>
          </p:nvPr>
        </p:nvGraphicFramePr>
        <p:xfrm>
          <a:off x="3445781" y="4569964"/>
          <a:ext cx="739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1" name="Equation" r:id="rId9" imgW="7391160" imgH="1002960" progId="Equation.DSMT4">
                  <p:embed/>
                </p:oleObj>
              </mc:Choice>
              <mc:Fallback>
                <p:oleObj name="Equation" r:id="rId9" imgW="7391160" imgH="1002960" progId="Equation.DSMT4">
                  <p:embed/>
                  <p:pic>
                    <p:nvPicPr>
                      <p:cNvPr id="51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781" y="4569964"/>
                        <a:ext cx="739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116335"/>
              </p:ext>
            </p:extLst>
          </p:nvPr>
        </p:nvGraphicFramePr>
        <p:xfrm>
          <a:off x="3417206" y="5698676"/>
          <a:ext cx="7467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2" name="Equation" r:id="rId11" imgW="7467480" imgH="1002960" progId="Equation.DSMT4">
                  <p:embed/>
                </p:oleObj>
              </mc:Choice>
              <mc:Fallback>
                <p:oleObj name="Equation" r:id="rId11" imgW="7467480" imgH="1002960" progId="Equation.DSMT4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206" y="5698676"/>
                        <a:ext cx="7467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>
            <a:spLocks noGrp="1" noChangeArrowheads="1"/>
          </p:cNvSpPr>
          <p:nvPr>
            <p:ph type="title"/>
          </p:nvPr>
        </p:nvSpPr>
        <p:spPr>
          <a:xfrm>
            <a:off x="870857" y="459015"/>
            <a:ext cx="9111343" cy="660400"/>
          </a:xfrm>
          <a:noFill/>
          <a:effectLst>
            <a:outerShdw blurRad="63500" dist="38099" dir="2700000" algn="ctr" rotWithShape="0">
              <a:schemeClr val="folHlink">
                <a:alpha val="74997"/>
              </a:schemeClr>
            </a:outerShdw>
          </a:effectLst>
        </p:spPr>
        <p:txBody>
          <a:bodyPr/>
          <a:lstStyle/>
          <a:p>
            <a:r>
              <a:rPr lang="en-US" altLang="en-US" sz="3200" b="1" dirty="0">
                <a:latin typeface="Verdana" panose="020B0604030504040204" pitchFamily="34" charset="0"/>
              </a:rPr>
              <a:t>Properties of the Fourier Transform </a:t>
            </a:r>
            <a:endParaRPr lang="en-US" altLang="en-US" sz="3200" b="1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70857" y="1447800"/>
            <a:ext cx="9263743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Differentiation in the Time Domain:</a:t>
            </a:r>
          </a:p>
          <a:p>
            <a:pPr eaLnBrk="1" hangingPunct="1">
              <a:lnSpc>
                <a:spcPct val="85000"/>
              </a:lnSpc>
            </a:pPr>
            <a:endParaRPr lang="en-US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5000"/>
              </a:lnSpc>
            </a:pPr>
            <a:endParaRPr lang="en-US" alt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5000"/>
              </a:lnSpc>
            </a:pP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Convolution in the Time Domain:</a:t>
            </a:r>
          </a:p>
          <a:p>
            <a:pPr>
              <a:lnSpc>
                <a:spcPct val="85000"/>
              </a:lnSpc>
            </a:pPr>
            <a:endParaRPr lang="en-US" alt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5000"/>
              </a:lnSpc>
            </a:pPr>
            <a:r>
              <a:rPr lang="en-US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Multiplication </a:t>
            </a:r>
            <a:r>
              <a:rPr lang="en-US" alt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the Time Domain:</a:t>
            </a:r>
          </a:p>
          <a:p>
            <a:pPr eaLnBrk="1" hangingPunct="1">
              <a:lnSpc>
                <a:spcPct val="85000"/>
              </a:lnSpc>
            </a:pPr>
            <a:endParaRPr lang="en-US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5000"/>
              </a:lnSpc>
            </a:pPr>
            <a:endParaRPr lang="en-US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5000"/>
              </a:lnSpc>
            </a:pPr>
            <a:endParaRPr lang="en-US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28136"/>
              </p:ext>
            </p:extLst>
          </p:nvPr>
        </p:nvGraphicFramePr>
        <p:xfrm>
          <a:off x="6712857" y="1119415"/>
          <a:ext cx="4013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8" name="Equation" r:id="rId3" imgW="4012920" imgH="1079280" progId="Equation.DSMT4">
                  <p:embed/>
                </p:oleObj>
              </mc:Choice>
              <mc:Fallback>
                <p:oleObj name="Equation" r:id="rId3" imgW="4012920" imgH="1079280" progId="Equation.DSMT4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857" y="1119415"/>
                        <a:ext cx="4013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14709"/>
              </p:ext>
            </p:extLst>
          </p:nvPr>
        </p:nvGraphicFramePr>
        <p:xfrm>
          <a:off x="6175828" y="2942769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9" name="Equation" r:id="rId5" imgW="4228920" imgH="457200" progId="Equation.DSMT4">
                  <p:embed/>
                </p:oleObj>
              </mc:Choice>
              <mc:Fallback>
                <p:oleObj name="Equation" r:id="rId5" imgW="4228920" imgH="457200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828" y="2942769"/>
                        <a:ext cx="422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66048"/>
              </p:ext>
            </p:extLst>
          </p:nvPr>
        </p:nvGraphicFramePr>
        <p:xfrm>
          <a:off x="6408056" y="3886197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Equation" r:id="rId7" imgW="4228920" imgH="457200" progId="Equation.DSMT4">
                  <p:embed/>
                </p:oleObj>
              </mc:Choice>
              <mc:Fallback>
                <p:oleObj name="Equation" r:id="rId7" imgW="4228920" imgH="457200" progId="Equation.DSMT4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056" y="3886197"/>
                        <a:ext cx="422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5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4" descr="table4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9" y="130631"/>
            <a:ext cx="11582956" cy="653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43429" y="600129"/>
            <a:ext cx="672368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b="1" spc="-5" dirty="0">
                <a:latin typeface="Carlito"/>
                <a:cs typeface="Carlito"/>
              </a:rPr>
              <a:t>Example: </a:t>
            </a:r>
            <a:r>
              <a:rPr sz="2800" b="1" dirty="0">
                <a:latin typeface="Carlito"/>
                <a:cs typeface="Carlito"/>
              </a:rPr>
              <a:t>Impulse Function</a:t>
            </a:r>
            <a:r>
              <a:rPr sz="2800" b="1" spc="-1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Symbol"/>
                <a:cs typeface="Symbol"/>
              </a:rPr>
              <a:t></a:t>
            </a:r>
            <a:r>
              <a:rPr sz="2800" b="1" spc="-5" dirty="0">
                <a:latin typeface="Carlito"/>
                <a:cs typeface="Carlito"/>
              </a:rPr>
              <a:t>(t)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8679" y="1508762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859"/>
                </a:lnTo>
              </a:path>
            </a:pathLst>
          </a:custGeom>
          <a:ln w="10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0317" y="1489954"/>
            <a:ext cx="915035" cy="325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9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e</a:t>
            </a:r>
            <a:r>
              <a:rPr sz="1950" i="1" spc="-215" dirty="0">
                <a:latin typeface="Times New Roman"/>
                <a:cs typeface="Times New Roman"/>
              </a:rPr>
              <a:t> </a:t>
            </a:r>
            <a:r>
              <a:rPr sz="1725" i="1" spc="-7" baseline="43478" dirty="0">
                <a:latin typeface="Times New Roman"/>
                <a:cs typeface="Times New Roman"/>
              </a:rPr>
              <a:t>j</a:t>
            </a:r>
            <a:r>
              <a:rPr sz="1725" i="1" spc="-254" baseline="43478" dirty="0">
                <a:latin typeface="Times New Roman"/>
                <a:cs typeface="Times New Roman"/>
              </a:rPr>
              <a:t> </a:t>
            </a:r>
            <a:r>
              <a:rPr sz="1725" spc="-7" baseline="43478" dirty="0">
                <a:latin typeface="Times New Roman"/>
                <a:cs typeface="Times New Roman"/>
              </a:rPr>
              <a:t>0</a:t>
            </a:r>
            <a:r>
              <a:rPr sz="1725" spc="60" baseline="43478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26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1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9328" y="1724184"/>
            <a:ext cx="240665" cy="189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50" i="1" spc="-5" dirty="0">
                <a:latin typeface="Times New Roman"/>
                <a:cs typeface="Times New Roman"/>
              </a:rPr>
              <a:t>t</a:t>
            </a:r>
            <a:r>
              <a:rPr sz="1150" i="1" spc="-220" dirty="0"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Symbol"/>
                <a:cs typeface="Symbol"/>
              </a:rPr>
              <a:t></a:t>
            </a:r>
            <a:r>
              <a:rPr sz="1150" spc="2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0743" y="1308485"/>
            <a:ext cx="129539" cy="189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150" spc="-5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8004" y="1237878"/>
            <a:ext cx="3905885" cy="8261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">
              <a:spcBef>
                <a:spcPts val="1095"/>
              </a:spcBef>
            </a:pPr>
            <a:r>
              <a:rPr sz="1950" i="1" spc="5" dirty="0">
                <a:latin typeface="Times New Roman"/>
                <a:cs typeface="Times New Roman"/>
              </a:rPr>
              <a:t>F </a:t>
            </a:r>
            <a:r>
              <a:rPr sz="1950" spc="-270" dirty="0">
                <a:latin typeface="Times New Roman"/>
                <a:cs typeface="Times New Roman"/>
              </a:rPr>
              <a:t>(</a:t>
            </a:r>
            <a:r>
              <a:rPr sz="2050" i="1" spc="-270" dirty="0">
                <a:latin typeface="Symbol"/>
                <a:cs typeface="Symbol"/>
              </a:rPr>
              <a:t></a:t>
            </a:r>
            <a:r>
              <a:rPr sz="1950" spc="-270" dirty="0">
                <a:latin typeface="Times New Roman"/>
                <a:cs typeface="Times New Roman"/>
              </a:rPr>
              <a:t>)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F </a:t>
            </a:r>
            <a:r>
              <a:rPr sz="3900" spc="-270" baseline="-3205" dirty="0">
                <a:latin typeface="Symbol"/>
                <a:cs typeface="Symbol"/>
              </a:rPr>
              <a:t></a:t>
            </a:r>
            <a:r>
              <a:rPr sz="2050" i="1" spc="-180" dirty="0">
                <a:latin typeface="Symbol"/>
                <a:cs typeface="Symbol"/>
              </a:rPr>
              <a:t></a:t>
            </a:r>
            <a:r>
              <a:rPr sz="1950" spc="-180" dirty="0">
                <a:latin typeface="Times New Roman"/>
                <a:cs typeface="Times New Roman"/>
              </a:rPr>
              <a:t>(</a:t>
            </a:r>
            <a:r>
              <a:rPr sz="1950" i="1" spc="-180" dirty="0">
                <a:latin typeface="Times New Roman"/>
                <a:cs typeface="Times New Roman"/>
              </a:rPr>
              <a:t>t</a:t>
            </a:r>
            <a:r>
              <a:rPr sz="1950" spc="-180" dirty="0">
                <a:latin typeface="Times New Roman"/>
                <a:cs typeface="Times New Roman"/>
              </a:rPr>
              <a:t>)</a:t>
            </a:r>
            <a:r>
              <a:rPr sz="3900" spc="-270" baseline="-3205" dirty="0">
                <a:latin typeface="Symbol"/>
                <a:cs typeface="Symbol"/>
              </a:rPr>
              <a:t></a:t>
            </a:r>
            <a:r>
              <a:rPr sz="3900" spc="-270" baseline="-320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4425" spc="-7" baseline="-13182" dirty="0">
                <a:latin typeface="Symbol"/>
                <a:cs typeface="Symbol"/>
              </a:rPr>
              <a:t></a:t>
            </a:r>
            <a:r>
              <a:rPr sz="4425" spc="-600" baseline="-13182" dirty="0">
                <a:latin typeface="Times New Roman"/>
                <a:cs typeface="Times New Roman"/>
              </a:rPr>
              <a:t> </a:t>
            </a:r>
            <a:r>
              <a:rPr sz="2050" i="1" spc="-30" dirty="0">
                <a:latin typeface="Symbol"/>
                <a:cs typeface="Symbol"/>
              </a:rPr>
              <a:t></a:t>
            </a:r>
            <a:r>
              <a:rPr sz="1950" spc="-30" dirty="0">
                <a:latin typeface="Times New Roman"/>
                <a:cs typeface="Times New Roman"/>
              </a:rPr>
              <a:t>(</a:t>
            </a:r>
            <a:r>
              <a:rPr sz="1950" i="1" spc="-30" dirty="0">
                <a:latin typeface="Times New Roman"/>
                <a:cs typeface="Times New Roman"/>
              </a:rPr>
              <a:t>t</a:t>
            </a:r>
            <a:r>
              <a:rPr sz="1950" spc="-30" dirty="0">
                <a:latin typeface="Times New Roman"/>
                <a:cs typeface="Times New Roman"/>
              </a:rPr>
              <a:t>)</a:t>
            </a:r>
            <a:r>
              <a:rPr sz="1950" i="1" spc="-30" dirty="0">
                <a:latin typeface="Times New Roman"/>
                <a:cs typeface="Times New Roman"/>
              </a:rPr>
              <a:t>e</a:t>
            </a:r>
            <a:r>
              <a:rPr sz="1725" spc="-44" baseline="43478" dirty="0">
                <a:latin typeface="Symbol"/>
                <a:cs typeface="Symbol"/>
              </a:rPr>
              <a:t></a:t>
            </a:r>
            <a:r>
              <a:rPr sz="1725" spc="-44" baseline="43478" dirty="0">
                <a:latin typeface="Times New Roman"/>
                <a:cs typeface="Times New Roman"/>
              </a:rPr>
              <a:t> </a:t>
            </a:r>
            <a:r>
              <a:rPr sz="1725" i="1" spc="-104" baseline="43478" dirty="0">
                <a:latin typeface="Times New Roman"/>
                <a:cs typeface="Times New Roman"/>
              </a:rPr>
              <a:t>j</a:t>
            </a:r>
            <a:r>
              <a:rPr i="1" spc="-104" baseline="41666" dirty="0">
                <a:latin typeface="Symbol"/>
                <a:cs typeface="Symbol"/>
              </a:rPr>
              <a:t></a:t>
            </a:r>
            <a:r>
              <a:rPr sz="1725" i="1" spc="-104" baseline="43478" dirty="0">
                <a:latin typeface="Times New Roman"/>
                <a:cs typeface="Times New Roman"/>
              </a:rPr>
              <a:t>t</a:t>
            </a:r>
            <a:r>
              <a:rPr sz="1950" i="1" spc="-70" dirty="0">
                <a:latin typeface="Times New Roman"/>
                <a:cs typeface="Times New Roman"/>
              </a:rPr>
              <a:t>dt </a:t>
            </a: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i="1" spc="35" dirty="0">
                <a:latin typeface="Times New Roman"/>
                <a:cs typeface="Times New Roman"/>
              </a:rPr>
              <a:t>e</a:t>
            </a:r>
            <a:r>
              <a:rPr sz="1725" spc="52" baseline="43478" dirty="0">
                <a:latin typeface="Symbol"/>
                <a:cs typeface="Symbol"/>
              </a:rPr>
              <a:t></a:t>
            </a:r>
            <a:r>
              <a:rPr sz="1725" spc="52" baseline="43478" dirty="0">
                <a:latin typeface="Times New Roman"/>
                <a:cs typeface="Times New Roman"/>
              </a:rPr>
              <a:t> </a:t>
            </a:r>
            <a:r>
              <a:rPr sz="1725" i="1" spc="-254" baseline="43478" dirty="0">
                <a:latin typeface="Times New Roman"/>
                <a:cs typeface="Times New Roman"/>
              </a:rPr>
              <a:t>j</a:t>
            </a:r>
            <a:r>
              <a:rPr i="1" spc="-254" baseline="41666" dirty="0">
                <a:latin typeface="Symbol"/>
                <a:cs typeface="Symbol"/>
              </a:rPr>
              <a:t></a:t>
            </a:r>
            <a:r>
              <a:rPr sz="1725" i="1" spc="-254" baseline="43478" dirty="0">
                <a:latin typeface="Times New Roman"/>
                <a:cs typeface="Times New Roman"/>
              </a:rPr>
              <a:t>t</a:t>
            </a:r>
            <a:endParaRPr sz="1725" baseline="43478" dirty="0">
              <a:latin typeface="Times New Roman"/>
              <a:cs typeface="Times New Roman"/>
            </a:endParaRPr>
          </a:p>
          <a:p>
            <a:pPr marL="125730" algn="ctr">
              <a:spcBef>
                <a:spcPts val="385"/>
              </a:spcBef>
            </a:pPr>
            <a:r>
              <a:rPr sz="1150" spc="-15" dirty="0">
                <a:latin typeface="Symbol"/>
                <a:cs typeface="Symbol"/>
              </a:rPr>
              <a:t></a:t>
            </a:r>
            <a:endParaRPr sz="1150" dirty="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5091" y="3494459"/>
            <a:ext cx="2061961" cy="190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29984" y="5396055"/>
            <a:ext cx="901700" cy="735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850" spc="10" dirty="0">
                <a:latin typeface="Symbol"/>
                <a:cs typeface="Times New Roman"/>
              </a:rPr>
              <a:t>1</a:t>
            </a:r>
            <a:r>
              <a:rPr sz="1850" spc="10" dirty="0" smtClean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if </a:t>
            </a:r>
            <a:r>
              <a:rPr sz="1850" i="1" dirty="0">
                <a:latin typeface="Times New Roman"/>
                <a:cs typeface="Times New Roman"/>
              </a:rPr>
              <a:t>t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5" dirty="0">
                <a:latin typeface="Times New Roman"/>
                <a:cs typeface="Times New Roman"/>
              </a:rPr>
              <a:t> 0  0 </a:t>
            </a:r>
            <a:r>
              <a:rPr sz="1850" dirty="0">
                <a:latin typeface="Times New Roman"/>
                <a:cs typeface="Times New Roman"/>
              </a:rPr>
              <a:t>if </a:t>
            </a:r>
            <a:r>
              <a:rPr sz="1850" i="1" dirty="0">
                <a:latin typeface="Times New Roman"/>
                <a:cs typeface="Times New Roman"/>
              </a:rPr>
              <a:t>t </a:t>
            </a:r>
            <a:r>
              <a:rPr sz="1850" spc="5" dirty="0">
                <a:latin typeface="Symbol"/>
                <a:cs typeface="Symbol"/>
              </a:rPr>
              <a:t>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85848" y="5522141"/>
            <a:ext cx="152400" cy="634365"/>
          </a:xfrm>
          <a:custGeom>
            <a:avLst/>
            <a:gdLst/>
            <a:ahLst/>
            <a:cxnLst/>
            <a:rect l="l" t="t" r="r" b="b"/>
            <a:pathLst>
              <a:path w="152400" h="634364">
                <a:moveTo>
                  <a:pt x="152400" y="633983"/>
                </a:moveTo>
                <a:lnTo>
                  <a:pt x="122759" y="628993"/>
                </a:lnTo>
                <a:lnTo>
                  <a:pt x="98536" y="615383"/>
                </a:lnTo>
                <a:lnTo>
                  <a:pt x="82194" y="595198"/>
                </a:lnTo>
                <a:lnTo>
                  <a:pt x="76200" y="570483"/>
                </a:lnTo>
                <a:lnTo>
                  <a:pt x="76200" y="380491"/>
                </a:lnTo>
                <a:lnTo>
                  <a:pt x="70205" y="355777"/>
                </a:lnTo>
                <a:lnTo>
                  <a:pt x="53863" y="335592"/>
                </a:lnTo>
                <a:lnTo>
                  <a:pt x="29640" y="321982"/>
                </a:lnTo>
                <a:lnTo>
                  <a:pt x="0" y="316991"/>
                </a:lnTo>
                <a:lnTo>
                  <a:pt x="29640" y="311999"/>
                </a:lnTo>
                <a:lnTo>
                  <a:pt x="53863" y="298386"/>
                </a:lnTo>
                <a:lnTo>
                  <a:pt x="70205" y="278201"/>
                </a:lnTo>
                <a:lnTo>
                  <a:pt x="76200" y="253491"/>
                </a:lnTo>
                <a:lnTo>
                  <a:pt x="76200" y="63499"/>
                </a:lnTo>
                <a:lnTo>
                  <a:pt x="82194" y="38790"/>
                </a:lnTo>
                <a:lnTo>
                  <a:pt x="98536" y="18605"/>
                </a:lnTo>
                <a:lnTo>
                  <a:pt x="122759" y="4992"/>
                </a:lnTo>
                <a:lnTo>
                  <a:pt x="152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67344" y="5628136"/>
            <a:ext cx="62357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950" i="1" spc="-60" dirty="0">
                <a:latin typeface="Symbol"/>
                <a:cs typeface="Symbol"/>
              </a:rPr>
              <a:t></a:t>
            </a:r>
            <a:r>
              <a:rPr sz="1850" spc="-60" dirty="0">
                <a:latin typeface="Times New Roman"/>
                <a:cs typeface="Times New Roman"/>
              </a:rPr>
              <a:t>(</a:t>
            </a:r>
            <a:r>
              <a:rPr sz="1850" i="1" spc="-60" dirty="0">
                <a:latin typeface="Times New Roman"/>
                <a:cs typeface="Times New Roman"/>
              </a:rPr>
              <a:t>t</a:t>
            </a:r>
            <a:r>
              <a:rPr sz="1850" spc="-60" dirty="0">
                <a:latin typeface="Times New Roman"/>
                <a:cs typeface="Times New Roman"/>
              </a:rPr>
              <a:t>)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99053" y="3540939"/>
            <a:ext cx="3886200" cy="1783714"/>
          </a:xfrm>
          <a:custGeom>
            <a:avLst/>
            <a:gdLst/>
            <a:ahLst/>
            <a:cxnLst/>
            <a:rect l="l" t="t" r="r" b="b"/>
            <a:pathLst>
              <a:path w="3886200" h="1783714">
                <a:moveTo>
                  <a:pt x="3886200" y="1630680"/>
                </a:moveTo>
                <a:lnTo>
                  <a:pt x="3866375" y="1620774"/>
                </a:lnTo>
                <a:lnTo>
                  <a:pt x="3810000" y="1592580"/>
                </a:lnTo>
                <a:lnTo>
                  <a:pt x="3810000" y="1620774"/>
                </a:lnTo>
                <a:lnTo>
                  <a:pt x="1861667" y="1620774"/>
                </a:lnTo>
                <a:lnTo>
                  <a:pt x="1847075" y="76111"/>
                </a:lnTo>
                <a:lnTo>
                  <a:pt x="1875282" y="75819"/>
                </a:lnTo>
                <a:lnTo>
                  <a:pt x="1868893" y="63373"/>
                </a:lnTo>
                <a:lnTo>
                  <a:pt x="1836420" y="0"/>
                </a:lnTo>
                <a:lnTo>
                  <a:pt x="1799082" y="76581"/>
                </a:lnTo>
                <a:lnTo>
                  <a:pt x="1827263" y="76301"/>
                </a:lnTo>
                <a:lnTo>
                  <a:pt x="1841855" y="1620774"/>
                </a:lnTo>
                <a:lnTo>
                  <a:pt x="0" y="1620774"/>
                </a:lnTo>
                <a:lnTo>
                  <a:pt x="0" y="1640586"/>
                </a:lnTo>
                <a:lnTo>
                  <a:pt x="1842046" y="1640586"/>
                </a:lnTo>
                <a:lnTo>
                  <a:pt x="1843405" y="1783588"/>
                </a:lnTo>
                <a:lnTo>
                  <a:pt x="1863217" y="1783461"/>
                </a:lnTo>
                <a:lnTo>
                  <a:pt x="1861858" y="1640586"/>
                </a:lnTo>
                <a:lnTo>
                  <a:pt x="3810000" y="1640586"/>
                </a:lnTo>
                <a:lnTo>
                  <a:pt x="3810000" y="1668780"/>
                </a:lnTo>
                <a:lnTo>
                  <a:pt x="3866375" y="1640586"/>
                </a:lnTo>
                <a:lnTo>
                  <a:pt x="3886200" y="1630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4390" y="5160952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</a:t>
            </a:r>
            <a:endParaRPr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1453" y="4181020"/>
            <a:ext cx="3354070" cy="0"/>
          </a:xfrm>
          <a:custGeom>
            <a:avLst/>
            <a:gdLst/>
            <a:ahLst/>
            <a:cxnLst/>
            <a:rect l="l" t="t" r="r" b="b"/>
            <a:pathLst>
              <a:path w="3354070">
                <a:moveTo>
                  <a:pt x="0" y="0"/>
                </a:moveTo>
                <a:lnTo>
                  <a:pt x="3353942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42916" y="3471399"/>
            <a:ext cx="711200" cy="7302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27305">
              <a:lnSpc>
                <a:spcPct val="124600"/>
              </a:lnSpc>
              <a:spcBef>
                <a:spcPts val="259"/>
              </a:spcBef>
            </a:pPr>
            <a:r>
              <a:rPr sz="1500" i="1" spc="20" dirty="0">
                <a:latin typeface="Times New Roman"/>
                <a:cs typeface="Times New Roman"/>
              </a:rPr>
              <a:t>F </a:t>
            </a:r>
            <a:r>
              <a:rPr sz="3000" spc="-232" baseline="-2777" dirty="0">
                <a:latin typeface="Symbol"/>
                <a:cs typeface="Symbol"/>
              </a:rPr>
              <a:t></a:t>
            </a:r>
            <a:r>
              <a:rPr sz="1600" i="1" spc="-155" dirty="0">
                <a:latin typeface="Symbol"/>
                <a:cs typeface="Symbol"/>
              </a:rPr>
              <a:t></a:t>
            </a:r>
            <a:r>
              <a:rPr sz="1500" spc="-155" dirty="0">
                <a:latin typeface="Times New Roman"/>
                <a:cs typeface="Times New Roman"/>
              </a:rPr>
              <a:t>(</a:t>
            </a:r>
            <a:r>
              <a:rPr sz="1500" i="1" spc="-155" dirty="0">
                <a:latin typeface="Times New Roman"/>
                <a:cs typeface="Times New Roman"/>
              </a:rPr>
              <a:t>t</a:t>
            </a:r>
            <a:r>
              <a:rPr sz="1500" spc="-155" dirty="0">
                <a:latin typeface="Times New Roman"/>
                <a:cs typeface="Times New Roman"/>
              </a:rPr>
              <a:t>)</a:t>
            </a:r>
            <a:r>
              <a:rPr sz="3000" spc="-232" baseline="-2777" dirty="0">
                <a:latin typeface="Symbol"/>
                <a:cs typeface="Symbol"/>
              </a:rPr>
              <a:t></a:t>
            </a:r>
            <a:r>
              <a:rPr sz="3000" spc="-232" baseline="-2777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7283" y="2350828"/>
            <a:ext cx="1966774" cy="955389"/>
          </a:xfrm>
          <a:prstGeom prst="rect">
            <a:avLst/>
          </a:prstGeom>
          <a:solidFill>
            <a:srgbClr val="FBD4B5"/>
          </a:solidFill>
          <a:ln w="25907">
            <a:solidFill>
              <a:srgbClr val="385D89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17804">
              <a:spcBef>
                <a:spcPts val="229"/>
              </a:spcBef>
            </a:pPr>
            <a:r>
              <a:rPr sz="2800" i="1" spc="-60" dirty="0">
                <a:latin typeface="Symbol"/>
                <a:cs typeface="Symbol"/>
              </a:rPr>
              <a:t></a:t>
            </a:r>
            <a:r>
              <a:rPr sz="2800" spc="-60" dirty="0">
                <a:latin typeface="Times New Roman"/>
                <a:cs typeface="Times New Roman"/>
              </a:rPr>
              <a:t>(</a:t>
            </a:r>
            <a:r>
              <a:rPr sz="2800" i="1" spc="-60" dirty="0">
                <a:latin typeface="Times New Roman"/>
                <a:cs typeface="Times New Roman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) </a:t>
            </a:r>
            <a:r>
              <a:rPr sz="2800" spc="15" dirty="0">
                <a:latin typeface="Symbol"/>
                <a:cs typeface="Symbol"/>
              </a:rPr>
              <a:t>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90805">
              <a:spcBef>
                <a:spcPts val="459"/>
              </a:spcBef>
            </a:pPr>
            <a:r>
              <a:rPr sz="2800" spc="5" dirty="0">
                <a:latin typeface="Times New Roman"/>
                <a:cs typeface="Times New Roman"/>
              </a:rPr>
              <a:t>1 </a:t>
            </a:r>
            <a:r>
              <a:rPr sz="2800" spc="15" dirty="0">
                <a:latin typeface="Symbol"/>
                <a:cs typeface="Symbol"/>
              </a:rPr>
              <a:t>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2</a:t>
            </a:r>
            <a:r>
              <a:rPr sz="2800" i="1" spc="-240" dirty="0">
                <a:latin typeface="Symbol"/>
                <a:cs typeface="Symbol"/>
              </a:rPr>
              <a:t></a:t>
            </a:r>
            <a:r>
              <a:rPr sz="2800" spc="-240" dirty="0">
                <a:latin typeface="Times New Roman"/>
                <a:cs typeface="Times New Roman"/>
              </a:rPr>
              <a:t>(</a:t>
            </a:r>
            <a:r>
              <a:rPr sz="2800" i="1" spc="-240" dirty="0">
                <a:latin typeface="Symbol"/>
                <a:cs typeface="Symbol"/>
              </a:rPr>
              <a:t></a:t>
            </a:r>
            <a:r>
              <a:rPr sz="2800" spc="-24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9260" y="4158999"/>
            <a:ext cx="5022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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0312" y="5601876"/>
            <a:ext cx="37371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Delta </a:t>
            </a:r>
            <a:r>
              <a:rPr spc="-5" dirty="0">
                <a:latin typeface="Carlito"/>
                <a:cs typeface="Carlito"/>
              </a:rPr>
              <a:t>function has unity</a:t>
            </a:r>
            <a:r>
              <a:rPr spc="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area.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61689" y="1514855"/>
            <a:ext cx="256031" cy="330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0724" y="3652955"/>
            <a:ext cx="227075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9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01487" y="611595"/>
            <a:ext cx="862148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b="1" spc="-5" dirty="0">
                <a:latin typeface="Carlito"/>
                <a:cs typeface="Carlito"/>
              </a:rPr>
              <a:t>Example: Fourier </a:t>
            </a:r>
            <a:r>
              <a:rPr sz="2400" b="1" spc="-25" dirty="0">
                <a:latin typeface="Carlito"/>
                <a:cs typeface="Carlito"/>
              </a:rPr>
              <a:t>Transform </a:t>
            </a:r>
            <a:r>
              <a:rPr sz="2400" b="1" dirty="0">
                <a:latin typeface="Carlito"/>
                <a:cs typeface="Carlito"/>
              </a:rPr>
              <a:t>of Single </a:t>
            </a:r>
            <a:r>
              <a:rPr sz="2400" b="1" spc="-5" dirty="0">
                <a:latin typeface="Carlito"/>
                <a:cs typeface="Carlito"/>
              </a:rPr>
              <a:t>Rectangular Pulse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77790" y="2650999"/>
            <a:ext cx="4648200" cy="3505200"/>
            <a:chOff x="3653789" y="2650998"/>
            <a:chExt cx="4648200" cy="3505200"/>
          </a:xfrm>
        </p:grpSpPr>
        <p:sp>
          <p:nvSpPr>
            <p:cNvPr id="6" name="object 6"/>
            <p:cNvSpPr/>
            <p:nvPr/>
          </p:nvSpPr>
          <p:spPr>
            <a:xfrm>
              <a:off x="3653789" y="2650998"/>
              <a:ext cx="4648200" cy="3505200"/>
            </a:xfrm>
            <a:custGeom>
              <a:avLst/>
              <a:gdLst/>
              <a:ahLst/>
              <a:cxnLst/>
              <a:rect l="l" t="t" r="r" b="b"/>
              <a:pathLst>
                <a:path w="4648200" h="3505200">
                  <a:moveTo>
                    <a:pt x="4648200" y="0"/>
                  </a:moveTo>
                  <a:lnTo>
                    <a:pt x="0" y="0"/>
                  </a:lnTo>
                  <a:lnTo>
                    <a:pt x="0" y="3505200"/>
                  </a:lnTo>
                  <a:lnTo>
                    <a:pt x="4648200" y="3505200"/>
                  </a:lnTo>
                  <a:lnTo>
                    <a:pt x="4648200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3789" y="2650998"/>
              <a:ext cx="4648200" cy="3505200"/>
            </a:xfrm>
            <a:custGeom>
              <a:avLst/>
              <a:gdLst/>
              <a:ahLst/>
              <a:cxnLst/>
              <a:rect l="l" t="t" r="r" b="b"/>
              <a:pathLst>
                <a:path w="4648200" h="3505200">
                  <a:moveTo>
                    <a:pt x="0" y="3505200"/>
                  </a:moveTo>
                  <a:lnTo>
                    <a:pt x="4648200" y="3505200"/>
                  </a:lnTo>
                  <a:lnTo>
                    <a:pt x="4648200" y="0"/>
                  </a:lnTo>
                  <a:lnTo>
                    <a:pt x="0" y="0"/>
                  </a:lnTo>
                  <a:lnTo>
                    <a:pt x="0" y="3505200"/>
                  </a:lnTo>
                  <a:close/>
                </a:path>
              </a:pathLst>
            </a:custGeom>
            <a:ln w="25908">
              <a:solidFill>
                <a:srgbClr val="8EB4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1041" y="3900670"/>
              <a:ext cx="3175000" cy="842010"/>
            </a:xfrm>
            <a:custGeom>
              <a:avLst/>
              <a:gdLst/>
              <a:ahLst/>
              <a:cxnLst/>
              <a:rect l="l" t="t" r="r" b="b"/>
              <a:pathLst>
                <a:path w="3175000" h="842010">
                  <a:moveTo>
                    <a:pt x="0" y="420759"/>
                  </a:moveTo>
                  <a:lnTo>
                    <a:pt x="596471" y="420759"/>
                  </a:lnTo>
                </a:path>
                <a:path w="3175000" h="842010">
                  <a:moveTo>
                    <a:pt x="762326" y="0"/>
                  </a:moveTo>
                  <a:lnTo>
                    <a:pt x="762326" y="841498"/>
                  </a:lnTo>
                </a:path>
                <a:path w="3175000" h="842010">
                  <a:moveTo>
                    <a:pt x="1491930" y="420759"/>
                  </a:moveTo>
                  <a:lnTo>
                    <a:pt x="3174821" y="420759"/>
                  </a:lnTo>
                </a:path>
              </a:pathLst>
            </a:custGeom>
            <a:ln w="12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47008" y="35275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0804" y="4807077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" dirty="0">
                <a:latin typeface="Carlito"/>
                <a:cs typeface="Carlito"/>
              </a:rPr>
              <a:t>time</a:t>
            </a:r>
            <a:r>
              <a:rPr i="1" spc="-7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t</a:t>
            </a:r>
            <a:endParaRPr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6420" y="4920580"/>
            <a:ext cx="287655" cy="331470"/>
          </a:xfrm>
          <a:custGeom>
            <a:avLst/>
            <a:gdLst/>
            <a:ahLst/>
            <a:cxnLst/>
            <a:rect l="l" t="t" r="r" b="b"/>
            <a:pathLst>
              <a:path w="287655" h="331470">
                <a:moveTo>
                  <a:pt x="287257" y="0"/>
                </a:moveTo>
                <a:lnTo>
                  <a:pt x="0" y="331069"/>
                </a:lnTo>
              </a:path>
            </a:pathLst>
          </a:custGeom>
          <a:ln w="118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940" y="4869022"/>
            <a:ext cx="34036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i="1" spc="105" dirty="0">
                <a:latin typeface="Symbol"/>
                <a:cs typeface="Symbol"/>
              </a:rPr>
              <a:t></a:t>
            </a:r>
            <a:endParaRPr>
              <a:latin typeface="Symbol"/>
              <a:cs typeface="Symbol"/>
            </a:endParaRPr>
          </a:p>
          <a:p>
            <a:pPr marL="209550">
              <a:lnSpc>
                <a:spcPts val="1635"/>
              </a:lnSpc>
            </a:pPr>
            <a:r>
              <a:rPr sz="1650" spc="195" dirty="0">
                <a:latin typeface="Palladio Uralic"/>
                <a:cs typeface="Palladio Uralic"/>
              </a:rPr>
              <a:t>2</a:t>
            </a:r>
            <a:endParaRPr sz="1650">
              <a:latin typeface="Palladio Uralic"/>
              <a:cs typeface="Palladio Ural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72626" y="3211830"/>
            <a:ext cx="2405380" cy="2017395"/>
            <a:chOff x="948626" y="3211829"/>
            <a:chExt cx="2405380" cy="2017395"/>
          </a:xfrm>
        </p:grpSpPr>
        <p:sp>
          <p:nvSpPr>
            <p:cNvPr id="15" name="object 15"/>
            <p:cNvSpPr/>
            <p:nvPr/>
          </p:nvSpPr>
          <p:spPr>
            <a:xfrm>
              <a:off x="948626" y="3211829"/>
              <a:ext cx="2405380" cy="1999614"/>
            </a:xfrm>
            <a:custGeom>
              <a:avLst/>
              <a:gdLst/>
              <a:ahLst/>
              <a:cxnLst/>
              <a:rect l="l" t="t" r="r" b="b"/>
              <a:pathLst>
                <a:path w="2405379" h="1999614">
                  <a:moveTo>
                    <a:pt x="2404808" y="1597152"/>
                  </a:moveTo>
                  <a:lnTo>
                    <a:pt x="2362581" y="1584706"/>
                  </a:lnTo>
                  <a:lnTo>
                    <a:pt x="2275141" y="1558925"/>
                  </a:lnTo>
                  <a:lnTo>
                    <a:pt x="2275217" y="1584769"/>
                  </a:lnTo>
                  <a:lnTo>
                    <a:pt x="1213929" y="1589481"/>
                  </a:lnTo>
                  <a:lnTo>
                    <a:pt x="1213929" y="129540"/>
                  </a:lnTo>
                  <a:lnTo>
                    <a:pt x="1239837" y="129540"/>
                  </a:lnTo>
                  <a:lnTo>
                    <a:pt x="1235938" y="116586"/>
                  </a:lnTo>
                  <a:lnTo>
                    <a:pt x="1200975" y="0"/>
                  </a:lnTo>
                  <a:lnTo>
                    <a:pt x="1162113" y="129540"/>
                  </a:lnTo>
                  <a:lnTo>
                    <a:pt x="1188021" y="129540"/>
                  </a:lnTo>
                  <a:lnTo>
                    <a:pt x="1188021" y="1589595"/>
                  </a:lnTo>
                  <a:lnTo>
                    <a:pt x="0" y="1594866"/>
                  </a:lnTo>
                  <a:lnTo>
                    <a:pt x="127" y="1620774"/>
                  </a:lnTo>
                  <a:lnTo>
                    <a:pt x="1188021" y="1615503"/>
                  </a:lnTo>
                  <a:lnTo>
                    <a:pt x="1188021" y="1998992"/>
                  </a:lnTo>
                  <a:lnTo>
                    <a:pt x="1213929" y="1998992"/>
                  </a:lnTo>
                  <a:lnTo>
                    <a:pt x="1213929" y="1615389"/>
                  </a:lnTo>
                  <a:lnTo>
                    <a:pt x="2275306" y="1610677"/>
                  </a:lnTo>
                  <a:lnTo>
                    <a:pt x="2275395" y="1636649"/>
                  </a:lnTo>
                  <a:lnTo>
                    <a:pt x="2404808" y="159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1297" y="3833621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609600" y="0"/>
                  </a:moveTo>
                  <a:lnTo>
                    <a:pt x="1219200" y="0"/>
                  </a:lnTo>
                </a:path>
                <a:path w="1828800" h="990600">
                  <a:moveTo>
                    <a:pt x="1219200" y="0"/>
                  </a:moveTo>
                  <a:lnTo>
                    <a:pt x="1219200" y="990600"/>
                  </a:lnTo>
                </a:path>
                <a:path w="1828800" h="990600">
                  <a:moveTo>
                    <a:pt x="609600" y="0"/>
                  </a:moveTo>
                  <a:lnTo>
                    <a:pt x="609600" y="990600"/>
                  </a:lnTo>
                </a:path>
                <a:path w="1828800" h="990600">
                  <a:moveTo>
                    <a:pt x="1219200" y="990600"/>
                  </a:moveTo>
                  <a:lnTo>
                    <a:pt x="1828800" y="990600"/>
                  </a:lnTo>
                </a:path>
                <a:path w="1828800" h="990600">
                  <a:moveTo>
                    <a:pt x="0" y="990600"/>
                  </a:moveTo>
                  <a:lnTo>
                    <a:pt x="609600" y="9906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4929" y="4891624"/>
              <a:ext cx="287655" cy="331470"/>
            </a:xfrm>
            <a:custGeom>
              <a:avLst/>
              <a:gdLst/>
              <a:ahLst/>
              <a:cxnLst/>
              <a:rect l="l" t="t" r="r" b="b"/>
              <a:pathLst>
                <a:path w="287655" h="331470">
                  <a:moveTo>
                    <a:pt x="287080" y="0"/>
                  </a:moveTo>
                  <a:lnTo>
                    <a:pt x="0" y="331069"/>
                  </a:lnTo>
                </a:path>
              </a:pathLst>
            </a:custGeom>
            <a:ln w="1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01920" y="4811620"/>
            <a:ext cx="44069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spcBef>
                <a:spcPts val="120"/>
              </a:spcBef>
            </a:pPr>
            <a:r>
              <a:rPr sz="2475" spc="240" baseline="-15151" dirty="0">
                <a:latin typeface="Symbol"/>
                <a:cs typeface="Symbol"/>
              </a:rPr>
              <a:t></a:t>
            </a:r>
            <a:r>
              <a:rPr i="1" spc="160" dirty="0">
                <a:latin typeface="Symbol"/>
                <a:cs typeface="Symbol"/>
              </a:rPr>
              <a:t></a:t>
            </a:r>
            <a:endParaRPr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06952" y="4925568"/>
            <a:ext cx="391795" cy="428625"/>
            <a:chOff x="2282951" y="4925567"/>
            <a:chExt cx="391795" cy="428625"/>
          </a:xfrm>
        </p:grpSpPr>
        <p:sp>
          <p:nvSpPr>
            <p:cNvPr id="20" name="object 20"/>
            <p:cNvSpPr/>
            <p:nvPr/>
          </p:nvSpPr>
          <p:spPr>
            <a:xfrm>
              <a:off x="2282951" y="4925567"/>
              <a:ext cx="391795" cy="428625"/>
            </a:xfrm>
            <a:custGeom>
              <a:avLst/>
              <a:gdLst/>
              <a:ahLst/>
              <a:cxnLst/>
              <a:rect l="l" t="t" r="r" b="b"/>
              <a:pathLst>
                <a:path w="391794" h="428625">
                  <a:moveTo>
                    <a:pt x="391668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391668" y="428243"/>
                  </a:lnTo>
                  <a:lnTo>
                    <a:pt x="391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2612" y="4972396"/>
              <a:ext cx="288925" cy="331470"/>
            </a:xfrm>
            <a:custGeom>
              <a:avLst/>
              <a:gdLst/>
              <a:ahLst/>
              <a:cxnLst/>
              <a:rect l="l" t="t" r="r" b="b"/>
              <a:pathLst>
                <a:path w="288925" h="331470">
                  <a:moveTo>
                    <a:pt x="288375" y="0"/>
                  </a:moveTo>
                  <a:lnTo>
                    <a:pt x="0" y="331069"/>
                  </a:lnTo>
                </a:path>
              </a:pathLst>
            </a:custGeom>
            <a:ln w="11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09173" y="5076499"/>
            <a:ext cx="15621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650" spc="200" dirty="0">
                <a:latin typeface="Palladio Uralic"/>
                <a:cs typeface="Palladio Uralic"/>
              </a:rPr>
              <a:t>2</a:t>
            </a:r>
            <a:endParaRPr sz="165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8257" y="4892302"/>
            <a:ext cx="2470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i="1" spc="110" dirty="0">
                <a:latin typeface="Symbol"/>
                <a:cs typeface="Symbol"/>
              </a:rPr>
              <a:t></a:t>
            </a:r>
            <a:endParaRPr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0767" y="4995727"/>
            <a:ext cx="364490" cy="551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960"/>
              </a:lnSpc>
              <a:spcBef>
                <a:spcPts val="135"/>
              </a:spcBef>
            </a:pPr>
            <a:r>
              <a:rPr sz="1650" spc="195" dirty="0">
                <a:latin typeface="Palladio Uralic"/>
                <a:cs typeface="Palladio Uralic"/>
              </a:rPr>
              <a:t>2</a:t>
            </a:r>
            <a:endParaRPr sz="1650">
              <a:latin typeface="Palladio Uralic"/>
              <a:cs typeface="Palladio Uralic"/>
            </a:endParaRPr>
          </a:p>
          <a:p>
            <a:pPr marL="234950">
              <a:lnSpc>
                <a:spcPts val="2140"/>
              </a:lnSpc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5467" y="5719368"/>
            <a:ext cx="1790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Remember </a:t>
            </a:r>
            <a:r>
              <a:rPr dirty="0">
                <a:latin typeface="Symbol"/>
                <a:cs typeface="Symbol"/>
              </a:rPr>
              <a:t>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1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2</a:t>
            </a:r>
            <a:r>
              <a:rPr spc="-10" dirty="0">
                <a:latin typeface="Symbol"/>
                <a:cs typeface="Symbol"/>
              </a:rPr>
              <a:t></a:t>
            </a:r>
            <a:r>
              <a:rPr i="1" spc="-10" dirty="0">
                <a:latin typeface="Carlito"/>
                <a:cs typeface="Carlito"/>
              </a:rPr>
              <a:t>f</a:t>
            </a:r>
            <a:endParaRPr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69358" y="1534557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975" y="0"/>
                </a:lnTo>
              </a:path>
            </a:pathLst>
          </a:custGeom>
          <a:ln w="12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03586" y="1534557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950" y="0"/>
                </a:lnTo>
              </a:path>
            </a:pathLst>
          </a:custGeom>
          <a:ln w="12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77764" y="2033059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679"/>
                </a:lnTo>
              </a:path>
            </a:pathLst>
          </a:custGeom>
          <a:ln w="12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10345" y="2033059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679"/>
                </a:lnTo>
              </a:path>
            </a:pathLst>
          </a:custGeom>
          <a:ln w="12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79953" y="2178390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4">
                <a:moveTo>
                  <a:pt x="0" y="0"/>
                </a:moveTo>
                <a:lnTo>
                  <a:pt x="152950" y="0"/>
                </a:lnTo>
              </a:path>
            </a:pathLst>
          </a:custGeom>
          <a:ln w="12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71970" y="1529250"/>
            <a:ext cx="995852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746760" algn="l"/>
              </a:tabLst>
            </a:pPr>
            <a:r>
              <a:rPr sz="1900" spc="10" dirty="0">
                <a:latin typeface="Palladio Uralic"/>
                <a:cs typeface="Palladio Uralic"/>
              </a:rPr>
              <a:t>2	</a:t>
            </a:r>
            <a:r>
              <a:rPr lang="en-US" sz="1900" spc="10" dirty="0" smtClean="0">
                <a:latin typeface="Palladio Uralic"/>
                <a:cs typeface="Palladio Uralic"/>
              </a:rPr>
              <a:t>2</a:t>
            </a:r>
            <a:endParaRPr sz="1900" dirty="0">
              <a:latin typeface="Palladio Uralic"/>
              <a:cs typeface="Palladio Ur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82531" y="2173099"/>
            <a:ext cx="14795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00" spc="10" dirty="0">
                <a:latin typeface="Palladio Uralic"/>
                <a:cs typeface="Palladio Uralic"/>
              </a:rPr>
              <a:t>2</a:t>
            </a:r>
            <a:endParaRPr sz="1900">
              <a:latin typeface="Palladio Uralic"/>
              <a:cs typeface="Palladio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87868" y="1968588"/>
            <a:ext cx="2026920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  <a:tabLst>
                <a:tab pos="637540" algn="l"/>
                <a:tab pos="1411605" algn="l"/>
              </a:tabLst>
            </a:pPr>
            <a:r>
              <a:rPr sz="1900" spc="10" dirty="0">
                <a:latin typeface="Palladio Uralic"/>
                <a:cs typeface="Palladio Uralic"/>
              </a:rPr>
              <a:t>0	</a:t>
            </a:r>
            <a:r>
              <a:rPr sz="1900" spc="5" dirty="0">
                <a:latin typeface="Palladio Uralic"/>
                <a:cs typeface="Palladio Uralic"/>
              </a:rPr>
              <a:t>for</a:t>
            </a:r>
            <a:r>
              <a:rPr sz="1900" dirty="0">
                <a:latin typeface="Palladio Uralic"/>
                <a:cs typeface="Palladio Uralic"/>
              </a:rPr>
              <a:t> </a:t>
            </a:r>
            <a:r>
              <a:rPr sz="1900" spc="10" dirty="0">
                <a:latin typeface="Palladio Uralic"/>
                <a:cs typeface="Palladio Uralic"/>
              </a:rPr>
              <a:t>all	</a:t>
            </a:r>
            <a:r>
              <a:rPr sz="1900" i="1" spc="5" dirty="0">
                <a:latin typeface="Palladio Uralic"/>
                <a:cs typeface="Palladio Uralic"/>
              </a:rPr>
              <a:t>t </a:t>
            </a:r>
            <a:r>
              <a:rPr sz="1900" spc="15" dirty="0">
                <a:latin typeface="Symbol"/>
                <a:cs typeface="Symbol"/>
              </a:rPr>
              <a:t></a:t>
            </a:r>
            <a:r>
              <a:rPr sz="1900" spc="-385" dirty="0">
                <a:latin typeface="Times New Roman"/>
                <a:cs typeface="Times New Roman"/>
              </a:rPr>
              <a:t> </a:t>
            </a:r>
            <a:r>
              <a:rPr sz="3000" i="1" spc="-52" baseline="33333" dirty="0">
                <a:latin typeface="Symbol"/>
                <a:cs typeface="Symbol"/>
              </a:rPr>
              <a:t></a:t>
            </a:r>
            <a:endParaRPr sz="3000" baseline="33333" dirty="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32993" y="1170501"/>
            <a:ext cx="233045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00" i="1" spc="-35" dirty="0">
                <a:latin typeface="Symbol"/>
                <a:cs typeface="Symbol"/>
              </a:rPr>
              <a:t>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87869" y="1324763"/>
            <a:ext cx="2150745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  <a:tabLst>
                <a:tab pos="630555" algn="l"/>
                <a:tab pos="1395095" algn="l"/>
              </a:tabLst>
            </a:pPr>
            <a:r>
              <a:rPr sz="1900" spc="10" dirty="0">
                <a:latin typeface="Palladio Uralic"/>
                <a:cs typeface="Palladio Uralic"/>
              </a:rPr>
              <a:t>1	</a:t>
            </a:r>
            <a:r>
              <a:rPr sz="1900" spc="5" dirty="0">
                <a:latin typeface="Palladio Uralic"/>
                <a:cs typeface="Palladio Uralic"/>
              </a:rPr>
              <a:t>for</a:t>
            </a:r>
            <a:r>
              <a:rPr sz="1900" spc="-5" dirty="0">
                <a:latin typeface="Palladio Uralic"/>
                <a:cs typeface="Palladio Uralic"/>
              </a:rPr>
              <a:t> </a:t>
            </a:r>
            <a:r>
              <a:rPr sz="1900" spc="15" dirty="0">
                <a:latin typeface="Symbol"/>
                <a:cs typeface="Symbol"/>
              </a:rPr>
              <a:t></a:t>
            </a:r>
            <a:r>
              <a:rPr sz="1900" spc="15" dirty="0">
                <a:latin typeface="Times New Roman"/>
                <a:cs typeface="Times New Roman"/>
              </a:rPr>
              <a:t>	</a:t>
            </a:r>
            <a:r>
              <a:rPr sz="1900" spc="15" dirty="0">
                <a:latin typeface="Symbol"/>
                <a:cs typeface="Symbol"/>
              </a:rPr>
              <a:t>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Palladio Uralic"/>
                <a:cs typeface="Palladio Uralic"/>
              </a:rPr>
              <a:t>t </a:t>
            </a:r>
            <a:r>
              <a:rPr sz="1900" spc="15" dirty="0">
                <a:latin typeface="Symbol"/>
                <a:cs typeface="Symbol"/>
              </a:rPr>
              <a:t></a:t>
            </a:r>
            <a:r>
              <a:rPr sz="1900" spc="-350" dirty="0">
                <a:latin typeface="Times New Roman"/>
                <a:cs typeface="Times New Roman"/>
              </a:rPr>
              <a:t> </a:t>
            </a:r>
            <a:r>
              <a:rPr sz="3000" i="1" spc="-52" baseline="33333" dirty="0">
                <a:latin typeface="Symbol"/>
                <a:cs typeface="Symbol"/>
              </a:rPr>
              <a:t></a:t>
            </a:r>
            <a:endParaRPr sz="3000" baseline="33333" dirty="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64986" y="1347977"/>
            <a:ext cx="193675" cy="990600"/>
          </a:xfrm>
          <a:custGeom>
            <a:avLst/>
            <a:gdLst/>
            <a:ahLst/>
            <a:cxnLst/>
            <a:rect l="l" t="t" r="r" b="b"/>
            <a:pathLst>
              <a:path w="193675" h="990600">
                <a:moveTo>
                  <a:pt x="193548" y="990600"/>
                </a:moveTo>
                <a:lnTo>
                  <a:pt x="155870" y="984023"/>
                </a:lnTo>
                <a:lnTo>
                  <a:pt x="125110" y="966088"/>
                </a:lnTo>
                <a:lnTo>
                  <a:pt x="104376" y="939486"/>
                </a:lnTo>
                <a:lnTo>
                  <a:pt x="96774" y="906907"/>
                </a:lnTo>
                <a:lnTo>
                  <a:pt x="96774" y="578993"/>
                </a:lnTo>
                <a:lnTo>
                  <a:pt x="89171" y="546413"/>
                </a:lnTo>
                <a:lnTo>
                  <a:pt x="68437" y="519811"/>
                </a:lnTo>
                <a:lnTo>
                  <a:pt x="37677" y="501876"/>
                </a:lnTo>
                <a:lnTo>
                  <a:pt x="0" y="495300"/>
                </a:lnTo>
                <a:lnTo>
                  <a:pt x="37677" y="488723"/>
                </a:lnTo>
                <a:lnTo>
                  <a:pt x="68437" y="470788"/>
                </a:lnTo>
                <a:lnTo>
                  <a:pt x="89171" y="444186"/>
                </a:lnTo>
                <a:lnTo>
                  <a:pt x="96774" y="411607"/>
                </a:lnTo>
                <a:lnTo>
                  <a:pt x="96774" y="83693"/>
                </a:lnTo>
                <a:lnTo>
                  <a:pt x="104376" y="51113"/>
                </a:lnTo>
                <a:lnTo>
                  <a:pt x="125110" y="24511"/>
                </a:lnTo>
                <a:lnTo>
                  <a:pt x="155870" y="6576"/>
                </a:lnTo>
                <a:lnTo>
                  <a:pt x="19354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97461" y="1534961"/>
            <a:ext cx="248285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000" i="1" spc="10" dirty="0">
                <a:latin typeface="Times New Roman"/>
                <a:cs typeface="Times New Roman"/>
              </a:rPr>
              <a:t>f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50" dirty="0">
                <a:latin typeface="Times New Roman"/>
                <a:cs typeface="Times New Roman"/>
              </a:rPr>
              <a:t>t</a:t>
            </a:r>
            <a:r>
              <a:rPr sz="2000" spc="50" dirty="0">
                <a:latin typeface="Times New Roman"/>
                <a:cs typeface="Times New Roman"/>
              </a:rPr>
              <a:t>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-35" dirty="0">
                <a:latin typeface="Times New Roman"/>
                <a:cs typeface="Times New Roman"/>
              </a:rPr>
              <a:t> rect</a:t>
            </a:r>
            <a:r>
              <a:rPr sz="2650" spc="-35" dirty="0">
                <a:latin typeface="Symbol"/>
                <a:cs typeface="Symbol"/>
              </a:rPr>
              <a:t></a:t>
            </a:r>
            <a:r>
              <a:rPr sz="2000" i="1" spc="-35" dirty="0">
                <a:latin typeface="Times New Roman"/>
                <a:cs typeface="Times New Roman"/>
              </a:rPr>
              <a:t>t</a:t>
            </a:r>
            <a:r>
              <a:rPr sz="2000" i="1" spc="-305" dirty="0">
                <a:latin typeface="Times New Roman"/>
                <a:cs typeface="Times New Roman"/>
              </a:rPr>
              <a:t> </a:t>
            </a:r>
            <a:r>
              <a:rPr sz="2650" spc="-215" dirty="0">
                <a:latin typeface="Symbol"/>
                <a:cs typeface="Symbol"/>
              </a:rPr>
              <a:t>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II(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/</a:t>
            </a:r>
            <a:r>
              <a:rPr sz="2150" i="1" spc="-140" dirty="0">
                <a:latin typeface="Symbol"/>
                <a:cs typeface="Symbol"/>
              </a:rPr>
              <a:t></a:t>
            </a:r>
            <a:r>
              <a:rPr sz="2000" spc="-140" dirty="0">
                <a:latin typeface="Times New Roman"/>
                <a:cs typeface="Times New Roman"/>
              </a:rPr>
              <a:t>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41584" y="2586170"/>
            <a:ext cx="227901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50" i="1" spc="-5" dirty="0">
                <a:latin typeface="Times New Roman"/>
                <a:cs typeface="Times New Roman"/>
              </a:rPr>
              <a:t>f</a:t>
            </a:r>
            <a:r>
              <a:rPr sz="2050" i="1" spc="-40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Times New Roman"/>
                <a:cs typeface="Times New Roman"/>
              </a:rPr>
              <a:t>(</a:t>
            </a:r>
            <a:r>
              <a:rPr sz="2050" i="1" spc="35" dirty="0">
                <a:latin typeface="Times New Roman"/>
                <a:cs typeface="Times New Roman"/>
              </a:rPr>
              <a:t>t</a:t>
            </a:r>
            <a:r>
              <a:rPr sz="2050" spc="35" dirty="0">
                <a:latin typeface="Times New Roman"/>
                <a:cs typeface="Times New Roman"/>
              </a:rPr>
              <a:t>)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Symbol"/>
                <a:cs typeface="Symbol"/>
              </a:rPr>
              <a:t>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rect</a:t>
            </a:r>
            <a:r>
              <a:rPr sz="2700" spc="-50" dirty="0">
                <a:latin typeface="Symbol"/>
                <a:cs typeface="Symbol"/>
              </a:rPr>
              <a:t></a:t>
            </a:r>
            <a:r>
              <a:rPr sz="2050" i="1" spc="-50" dirty="0">
                <a:latin typeface="Times New Roman"/>
                <a:cs typeface="Times New Roman"/>
              </a:rPr>
              <a:t>t</a:t>
            </a:r>
            <a:r>
              <a:rPr sz="2050" i="1" spc="-325" dirty="0">
                <a:latin typeface="Times New Roman"/>
                <a:cs typeface="Times New Roman"/>
              </a:rPr>
              <a:t> </a:t>
            </a:r>
            <a:r>
              <a:rPr sz="2700" spc="-229" dirty="0">
                <a:latin typeface="Symbol"/>
                <a:cs typeface="Symbol"/>
              </a:rPr>
              <a:t></a:t>
            </a:r>
            <a:r>
              <a:rPr sz="2700" spc="-37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Symbol"/>
                <a:cs typeface="Symbol"/>
              </a:rPr>
              <a:t>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II(</a:t>
            </a:r>
            <a:r>
              <a:rPr sz="2050" i="1" spc="-15" dirty="0">
                <a:latin typeface="Times New Roman"/>
                <a:cs typeface="Times New Roman"/>
              </a:rPr>
              <a:t>t</a:t>
            </a:r>
            <a:r>
              <a:rPr sz="2050" i="1" spc="-105" dirty="0">
                <a:latin typeface="Times New Roman"/>
                <a:cs typeface="Times New Roman"/>
              </a:rPr>
              <a:t> </a:t>
            </a:r>
            <a:r>
              <a:rPr sz="2050" spc="-150" dirty="0">
                <a:latin typeface="Times New Roman"/>
                <a:cs typeface="Times New Roman"/>
              </a:rPr>
              <a:t>/</a:t>
            </a:r>
            <a:r>
              <a:rPr sz="2150" i="1" spc="-150" dirty="0">
                <a:latin typeface="Symbol"/>
                <a:cs typeface="Symbol"/>
              </a:rPr>
              <a:t></a:t>
            </a:r>
            <a:r>
              <a:rPr sz="2050" spc="-15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34394" y="4076325"/>
            <a:ext cx="9086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782955" algn="l"/>
              </a:tabLst>
            </a:pPr>
            <a:r>
              <a:rPr sz="2300" dirty="0">
                <a:latin typeface="Symbol"/>
                <a:cs typeface="Symbol"/>
              </a:rPr>
              <a:t>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15276" y="4089279"/>
            <a:ext cx="1733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30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32993" y="5200784"/>
            <a:ext cx="1569683" cy="4809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spcBef>
                <a:spcPts val="90"/>
              </a:spcBef>
              <a:tabLst>
                <a:tab pos="338455" algn="l"/>
                <a:tab pos="1328420" algn="l"/>
              </a:tabLst>
            </a:pPr>
            <a:r>
              <a:rPr lang="en-US" sz="3050" spc="-240" dirty="0">
                <a:latin typeface="Symbol"/>
                <a:cs typeface="Symbol"/>
              </a:rPr>
              <a:t>(</a:t>
            </a:r>
            <a:r>
              <a:rPr sz="2400" i="1" spc="-240" dirty="0" smtClean="0">
                <a:latin typeface="Symbol"/>
                <a:cs typeface="Symbol"/>
              </a:rPr>
              <a:t></a:t>
            </a:r>
            <a:r>
              <a:rPr sz="2400" i="1" spc="-180" dirty="0" smtClean="0">
                <a:latin typeface="Times New Roman"/>
                <a:cs typeface="Times New Roman"/>
              </a:rPr>
              <a:t> </a:t>
            </a:r>
            <a:r>
              <a:rPr lang="en-US" sz="2400" i="1" spc="-180" dirty="0" smtClean="0">
                <a:latin typeface="Times New Roman"/>
                <a:cs typeface="Times New Roman"/>
              </a:rPr>
              <a:t>/</a:t>
            </a:r>
            <a:r>
              <a:rPr sz="2300" spc="-95" dirty="0" smtClean="0">
                <a:latin typeface="Times New Roman"/>
                <a:cs typeface="Times New Roman"/>
              </a:rPr>
              <a:t>2</a:t>
            </a:r>
            <a:r>
              <a:rPr sz="3050" spc="-95" dirty="0" smtClean="0">
                <a:latin typeface="Symbol"/>
                <a:cs typeface="Symbol"/>
              </a:rPr>
              <a:t></a:t>
            </a:r>
            <a:endParaRPr sz="3450" baseline="27777" dirty="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53119" y="3779653"/>
            <a:ext cx="304165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sz="1400" i="1" spc="-65" dirty="0">
                <a:latin typeface="Symbol"/>
                <a:cs typeface="Symbol"/>
              </a:rPr>
              <a:t></a:t>
            </a:r>
            <a:r>
              <a:rPr sz="1350" spc="-65" dirty="0">
                <a:latin typeface="Times New Roman"/>
                <a:cs typeface="Times New Roman"/>
              </a:rPr>
              <a:t>/</a:t>
            </a:r>
            <a:r>
              <a:rPr sz="1350" spc="-16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24029" y="5278632"/>
            <a:ext cx="65849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4160" indent="-264795">
              <a:spcBef>
                <a:spcPts val="125"/>
              </a:spcBef>
              <a:buFont typeface="Symbol"/>
              <a:buChar char=""/>
              <a:tabLst>
                <a:tab pos="264795" algn="l"/>
              </a:tabLst>
            </a:pPr>
            <a:r>
              <a:rPr sz="2300" i="1" spc="-114" dirty="0">
                <a:latin typeface="Times New Roman"/>
                <a:cs typeface="Times New Roman"/>
              </a:rPr>
              <a:t>j</a:t>
            </a:r>
            <a:r>
              <a:rPr sz="2400" i="1" spc="-114" dirty="0">
                <a:latin typeface="Symbol"/>
                <a:cs typeface="Symbol"/>
              </a:rPr>
              <a:t>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89875" y="4788403"/>
            <a:ext cx="4015104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spcBef>
                <a:spcPts val="90"/>
              </a:spcBef>
            </a:pPr>
            <a:r>
              <a:rPr sz="3450" baseline="-35024" dirty="0">
                <a:latin typeface="Symbol"/>
                <a:cs typeface="Symbol"/>
              </a:rPr>
              <a:t></a:t>
            </a:r>
            <a:r>
              <a:rPr sz="3450" baseline="-35024" dirty="0">
                <a:latin typeface="Times New Roman"/>
                <a:cs typeface="Times New Roman"/>
              </a:rPr>
              <a:t> 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i="1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23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2sin</a:t>
            </a:r>
            <a:r>
              <a:rPr sz="3050" u="sng" spc="-1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400" i="1" u="sng" spc="-1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</a:t>
            </a:r>
            <a:r>
              <a:rPr sz="2400" i="1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i="1" u="sng" spc="-15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2300" u="sng" spc="-9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050" u="sng" spc="-95" dirty="0" smtClean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3450" spc="-52" baseline="-35024" dirty="0" smtClean="0">
                <a:latin typeface="Symbol"/>
                <a:cs typeface="Symbol"/>
              </a:rPr>
              <a:t></a:t>
            </a:r>
            <a:r>
              <a:rPr sz="3600" i="1" spc="-52" baseline="-33564" dirty="0" smtClean="0">
                <a:latin typeface="Symbol"/>
                <a:cs typeface="Symbol"/>
              </a:rPr>
              <a:t></a:t>
            </a:r>
            <a:r>
              <a:rPr sz="3450" spc="-52" baseline="-35024" dirty="0" smtClean="0">
                <a:latin typeface="Symbol"/>
                <a:cs typeface="Symbol"/>
              </a:rPr>
              <a:t></a:t>
            </a:r>
            <a:r>
              <a:rPr sz="3450" spc="-52" baseline="-35024" dirty="0" smtClean="0">
                <a:latin typeface="Times New Roman"/>
                <a:cs typeface="Times New Roman"/>
              </a:rPr>
              <a:t> </a:t>
            </a:r>
            <a:r>
              <a:rPr sz="2300" u="sng" spc="-20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sz="3050" u="sng" spc="-2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400" i="1" u="sng" spc="-2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</a:t>
            </a:r>
            <a:r>
              <a:rPr sz="2400" i="1" u="sng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i="1" u="sng" spc="-19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2300" u="sng" spc="-4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050" u="sng" spc="-40" dirty="0" smtClean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3450" baseline="2415" dirty="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39968" y="4301693"/>
            <a:ext cx="65849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4160" indent="-264795">
              <a:spcBef>
                <a:spcPts val="125"/>
              </a:spcBef>
              <a:buFont typeface="Symbol"/>
              <a:buChar char=""/>
              <a:tabLst>
                <a:tab pos="264795" algn="l"/>
              </a:tabLst>
            </a:pPr>
            <a:r>
              <a:rPr sz="2300" i="1" spc="-114" dirty="0">
                <a:latin typeface="Times New Roman"/>
                <a:cs typeface="Times New Roman"/>
              </a:rPr>
              <a:t>j</a:t>
            </a:r>
            <a:r>
              <a:rPr sz="2400" i="1" spc="-114" dirty="0">
                <a:latin typeface="Symbol"/>
                <a:cs typeface="Symbol"/>
              </a:rPr>
              <a:t>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08994" y="4434855"/>
            <a:ext cx="137731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spcBef>
                <a:spcPts val="125"/>
              </a:spcBef>
            </a:pPr>
            <a:r>
              <a:rPr sz="3450" baseline="12077" dirty="0">
                <a:latin typeface="Symbol"/>
                <a:cs typeface="Symbol"/>
              </a:rPr>
              <a:t></a:t>
            </a:r>
            <a:r>
              <a:rPr sz="3450" baseline="12077" dirty="0">
                <a:latin typeface="Times New Roman"/>
                <a:cs typeface="Times New Roman"/>
              </a:rPr>
              <a:t> </a:t>
            </a:r>
            <a:r>
              <a:rPr sz="3450" baseline="25362" dirty="0">
                <a:latin typeface="Symbol"/>
                <a:cs typeface="Symbol"/>
              </a:rPr>
              <a:t></a:t>
            </a:r>
            <a:r>
              <a:rPr sz="3450" baseline="25362" dirty="0">
                <a:latin typeface="Times New Roman"/>
                <a:cs typeface="Times New Roman"/>
              </a:rPr>
              <a:t> </a:t>
            </a:r>
            <a:r>
              <a:rPr sz="3450" i="1" spc="-247" baseline="25362" dirty="0">
                <a:latin typeface="Times New Roman"/>
                <a:cs typeface="Times New Roman"/>
              </a:rPr>
              <a:t>j</a:t>
            </a:r>
            <a:r>
              <a:rPr sz="3600" i="1" spc="-247" baseline="24305" dirty="0">
                <a:latin typeface="Symbol"/>
                <a:cs typeface="Symbol"/>
              </a:rPr>
              <a:t></a:t>
            </a:r>
            <a:r>
              <a:rPr sz="3450" spc="-247" baseline="12077" dirty="0">
                <a:latin typeface="Symbol"/>
                <a:cs typeface="Symbol"/>
              </a:rPr>
              <a:t></a:t>
            </a:r>
            <a:r>
              <a:rPr sz="3450" spc="-247" baseline="12077" dirty="0">
                <a:latin typeface="Times New Roman"/>
                <a:cs typeface="Times New Roman"/>
              </a:rPr>
              <a:t> </a:t>
            </a:r>
            <a:r>
              <a:rPr sz="1350" spc="-100" dirty="0">
                <a:latin typeface="Symbol"/>
                <a:cs typeface="Symbol"/>
              </a:rPr>
              <a:t></a:t>
            </a:r>
            <a:r>
              <a:rPr sz="1400" i="1" spc="-100" dirty="0">
                <a:latin typeface="Symbol"/>
                <a:cs typeface="Symbol"/>
              </a:rPr>
              <a:t></a:t>
            </a:r>
            <a:r>
              <a:rPr sz="1350" spc="-100" dirty="0">
                <a:latin typeface="Times New Roman"/>
                <a:cs typeface="Times New Roman"/>
              </a:rPr>
              <a:t>/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34394" y="3889175"/>
            <a:ext cx="9086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782955" algn="l"/>
              </a:tabLst>
            </a:pPr>
            <a:r>
              <a:rPr sz="2300" dirty="0">
                <a:latin typeface="Symbol"/>
                <a:cs typeface="Symbol"/>
              </a:rPr>
              <a:t>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3450" i="1" baseline="-3623" dirty="0">
                <a:latin typeface="Times New Roman"/>
                <a:cs typeface="Times New Roman"/>
              </a:rPr>
              <a:t>e	</a:t>
            </a:r>
            <a:r>
              <a:rPr sz="2300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18774" y="3886925"/>
            <a:ext cx="1936114" cy="394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7195">
              <a:lnSpc>
                <a:spcPts val="905"/>
              </a:lnSpc>
              <a:spcBef>
                <a:spcPts val="114"/>
              </a:spcBef>
              <a:tabLst>
                <a:tab pos="1453515" algn="l"/>
              </a:tabLst>
            </a:pP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i="1" spc="-70" dirty="0">
                <a:latin typeface="Times New Roman"/>
                <a:cs typeface="Times New Roman"/>
              </a:rPr>
              <a:t>j</a:t>
            </a:r>
            <a:r>
              <a:rPr sz="1400" i="1" spc="-70" dirty="0">
                <a:latin typeface="Symbol"/>
                <a:cs typeface="Symbol"/>
              </a:rPr>
              <a:t></a:t>
            </a:r>
            <a:r>
              <a:rPr sz="1350" spc="-70" dirty="0">
                <a:latin typeface="Times New Roman"/>
                <a:cs typeface="Times New Roman"/>
              </a:rPr>
              <a:t>/</a:t>
            </a:r>
            <a:r>
              <a:rPr sz="1350" spc="-1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	</a:t>
            </a:r>
            <a:r>
              <a:rPr sz="1350" i="1" spc="-70" dirty="0">
                <a:latin typeface="Times New Roman"/>
                <a:cs typeface="Times New Roman"/>
              </a:rPr>
              <a:t>j</a:t>
            </a:r>
            <a:r>
              <a:rPr sz="1400" i="1" spc="-70" dirty="0">
                <a:latin typeface="Symbol"/>
                <a:cs typeface="Symbol"/>
              </a:rPr>
              <a:t></a:t>
            </a:r>
            <a:r>
              <a:rPr sz="1350" spc="-70" dirty="0">
                <a:latin typeface="Times New Roman"/>
                <a:cs typeface="Times New Roman"/>
              </a:rPr>
              <a:t>/</a:t>
            </a:r>
            <a:r>
              <a:rPr sz="1350" spc="-1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25400">
              <a:lnSpc>
                <a:spcPts val="1985"/>
              </a:lnSpc>
              <a:tabLst>
                <a:tab pos="1073150" algn="l"/>
              </a:tabLst>
            </a:pPr>
            <a:r>
              <a:rPr sz="3450" baseline="-35024" dirty="0">
                <a:latin typeface="Symbol"/>
                <a:cs typeface="Symbol"/>
              </a:rPr>
              <a:t></a:t>
            </a:r>
            <a:r>
              <a:rPr sz="3450" spc="165" baseline="-35024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	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62310" y="3886925"/>
            <a:ext cx="369570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4620" indent="-135255">
              <a:spcBef>
                <a:spcPts val="114"/>
              </a:spcBef>
              <a:buFont typeface="Symbol"/>
              <a:buChar char=""/>
              <a:tabLst>
                <a:tab pos="135255" algn="l"/>
              </a:tabLst>
            </a:pPr>
            <a:r>
              <a:rPr sz="1350" i="1" spc="-200" dirty="0">
                <a:latin typeface="Times New Roman"/>
                <a:cs typeface="Times New Roman"/>
              </a:rPr>
              <a:t>j</a:t>
            </a:r>
            <a:r>
              <a:rPr sz="1400" i="1" spc="-200" dirty="0">
                <a:latin typeface="Symbol"/>
                <a:cs typeface="Symbol"/>
              </a:rPr>
              <a:t></a:t>
            </a:r>
            <a:r>
              <a:rPr sz="1350" i="1" spc="-20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73625" y="2849898"/>
            <a:ext cx="3829050" cy="892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09650">
              <a:lnSpc>
                <a:spcPts val="1135"/>
              </a:lnSpc>
              <a:spcBef>
                <a:spcPts val="114"/>
              </a:spcBef>
              <a:tabLst>
                <a:tab pos="2759075" algn="l"/>
              </a:tabLst>
            </a:pPr>
            <a:r>
              <a:rPr sz="1350" spc="-5" dirty="0">
                <a:latin typeface="Symbol"/>
                <a:cs typeface="Symbol"/>
              </a:rPr>
              <a:t></a:t>
            </a:r>
            <a:r>
              <a:rPr sz="1350" spc="-5" dirty="0">
                <a:latin typeface="Times New Roman"/>
                <a:cs typeface="Times New Roman"/>
              </a:rPr>
              <a:t>	</a:t>
            </a:r>
            <a:r>
              <a:rPr sz="1400" i="1" spc="-65" dirty="0">
                <a:latin typeface="Symbol"/>
                <a:cs typeface="Symbol"/>
              </a:rPr>
              <a:t></a:t>
            </a:r>
            <a:r>
              <a:rPr sz="1350" spc="-65" dirty="0">
                <a:latin typeface="Times New Roman"/>
                <a:cs typeface="Times New Roman"/>
              </a:rPr>
              <a:t>/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ts val="3595"/>
              </a:lnSpc>
              <a:tabLst>
                <a:tab pos="2859405" algn="l"/>
              </a:tabLst>
            </a:pPr>
            <a:r>
              <a:rPr sz="2300" i="1" dirty="0">
                <a:latin typeface="Times New Roman"/>
                <a:cs typeface="Times New Roman"/>
              </a:rPr>
              <a:t>F </a:t>
            </a:r>
            <a:r>
              <a:rPr sz="2300" spc="-320" dirty="0">
                <a:latin typeface="Times New Roman"/>
                <a:cs typeface="Times New Roman"/>
              </a:rPr>
              <a:t>(</a:t>
            </a:r>
            <a:r>
              <a:rPr sz="2400" i="1" spc="-320" dirty="0">
                <a:latin typeface="Symbol"/>
                <a:cs typeface="Symbol"/>
              </a:rPr>
              <a:t></a:t>
            </a:r>
            <a:r>
              <a:rPr sz="2300" spc="-320" dirty="0">
                <a:latin typeface="Times New Roman"/>
                <a:cs typeface="Times New Roman"/>
              </a:rPr>
              <a:t>) 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5175" baseline="-13687" dirty="0">
                <a:latin typeface="Symbol"/>
                <a:cs typeface="Symbol"/>
              </a:rPr>
              <a:t></a:t>
            </a:r>
            <a:r>
              <a:rPr sz="5175" baseline="-13687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f </a:t>
            </a:r>
            <a:r>
              <a:rPr sz="2300" spc="50" dirty="0">
                <a:latin typeface="Times New Roman"/>
                <a:cs typeface="Times New Roman"/>
              </a:rPr>
              <a:t>(</a:t>
            </a:r>
            <a:r>
              <a:rPr sz="2300" i="1" spc="50" dirty="0">
                <a:latin typeface="Times New Roman"/>
                <a:cs typeface="Times New Roman"/>
              </a:rPr>
              <a:t>t</a:t>
            </a:r>
            <a:r>
              <a:rPr sz="2300" spc="50" dirty="0">
                <a:latin typeface="Times New Roman"/>
                <a:cs typeface="Times New Roman"/>
              </a:rPr>
              <a:t>)</a:t>
            </a:r>
            <a:r>
              <a:rPr sz="2300" i="1" spc="50" dirty="0">
                <a:latin typeface="Times New Roman"/>
                <a:cs typeface="Times New Roman"/>
              </a:rPr>
              <a:t>e</a:t>
            </a:r>
            <a:r>
              <a:rPr sz="2025" spc="75" baseline="43209" dirty="0">
                <a:latin typeface="Symbol"/>
                <a:cs typeface="Symbol"/>
              </a:rPr>
              <a:t></a:t>
            </a:r>
            <a:r>
              <a:rPr sz="2025" spc="75" baseline="43209" dirty="0">
                <a:latin typeface="Times New Roman"/>
                <a:cs typeface="Times New Roman"/>
              </a:rPr>
              <a:t> </a:t>
            </a:r>
            <a:r>
              <a:rPr sz="2025" i="1" spc="-300" baseline="43209" dirty="0">
                <a:latin typeface="Times New Roman"/>
                <a:cs typeface="Times New Roman"/>
              </a:rPr>
              <a:t>j</a:t>
            </a:r>
            <a:r>
              <a:rPr sz="2100" i="1" spc="-300" baseline="41666" dirty="0">
                <a:latin typeface="Symbol"/>
                <a:cs typeface="Symbol"/>
              </a:rPr>
              <a:t></a:t>
            </a:r>
            <a:r>
              <a:rPr sz="2025" i="1" spc="-300" baseline="43209" dirty="0">
                <a:latin typeface="Times New Roman"/>
                <a:cs typeface="Times New Roman"/>
              </a:rPr>
              <a:t>t</a:t>
            </a:r>
            <a:r>
              <a:rPr sz="2025" i="1" spc="-322" baseline="43209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dt</a:t>
            </a:r>
            <a:r>
              <a:rPr sz="2300" i="1" spc="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5175" baseline="-13687" dirty="0">
                <a:latin typeface="Symbol"/>
                <a:cs typeface="Symbol"/>
              </a:rPr>
              <a:t></a:t>
            </a:r>
            <a:r>
              <a:rPr sz="5175" spc="-1072" baseline="-13687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e</a:t>
            </a:r>
            <a:r>
              <a:rPr sz="2025" spc="75" baseline="43209" dirty="0">
                <a:latin typeface="Symbol"/>
                <a:cs typeface="Symbol"/>
              </a:rPr>
              <a:t></a:t>
            </a:r>
            <a:r>
              <a:rPr sz="2025" spc="75" baseline="43209" dirty="0">
                <a:latin typeface="Times New Roman"/>
                <a:cs typeface="Times New Roman"/>
              </a:rPr>
              <a:t> </a:t>
            </a:r>
            <a:r>
              <a:rPr sz="2025" i="1" spc="-300" baseline="43209" dirty="0">
                <a:latin typeface="Times New Roman"/>
                <a:cs typeface="Times New Roman"/>
              </a:rPr>
              <a:t>j</a:t>
            </a:r>
            <a:r>
              <a:rPr sz="2100" i="1" spc="-300" baseline="41666" dirty="0">
                <a:latin typeface="Symbol"/>
                <a:cs typeface="Symbol"/>
              </a:rPr>
              <a:t></a:t>
            </a:r>
            <a:r>
              <a:rPr sz="2025" i="1" spc="-300" baseline="43209" dirty="0">
                <a:latin typeface="Times New Roman"/>
                <a:cs typeface="Times New Roman"/>
              </a:rPr>
              <a:t>t </a:t>
            </a:r>
            <a:r>
              <a:rPr sz="2300" i="1" spc="-5" dirty="0">
                <a:latin typeface="Times New Roman"/>
                <a:cs typeface="Times New Roman"/>
              </a:rPr>
              <a:t>dt</a:t>
            </a:r>
            <a:endParaRPr sz="2300">
              <a:latin typeface="Times New Roman"/>
              <a:cs typeface="Times New Roman"/>
            </a:endParaRPr>
          </a:p>
          <a:p>
            <a:pPr marL="961390">
              <a:spcBef>
                <a:spcPts val="400"/>
              </a:spcBef>
              <a:tabLst>
                <a:tab pos="2739390" algn="l"/>
              </a:tabLst>
            </a:pPr>
            <a:r>
              <a:rPr sz="1350" spc="20" dirty="0">
                <a:latin typeface="Symbol"/>
                <a:cs typeface="Symbol"/>
              </a:rPr>
              <a:t></a:t>
            </a:r>
            <a:r>
              <a:rPr sz="1350" spc="20" dirty="0">
                <a:latin typeface="Times New Roman"/>
                <a:cs typeface="Times New Roman"/>
              </a:rPr>
              <a:t>	</a:t>
            </a:r>
            <a:r>
              <a:rPr sz="1350" spc="-100" dirty="0">
                <a:latin typeface="Symbol"/>
                <a:cs typeface="Symbol"/>
              </a:rPr>
              <a:t></a:t>
            </a:r>
            <a:r>
              <a:rPr sz="1400" i="1" spc="-100" dirty="0">
                <a:latin typeface="Symbol"/>
                <a:cs typeface="Symbol"/>
              </a:rPr>
              <a:t></a:t>
            </a:r>
            <a:r>
              <a:rPr sz="1350" spc="-100" dirty="0">
                <a:latin typeface="Times New Roman"/>
                <a:cs typeface="Times New Roman"/>
              </a:rPr>
              <a:t>/</a:t>
            </a:r>
            <a:r>
              <a:rPr sz="1350" spc="-14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24760" y="3553205"/>
            <a:ext cx="61214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Carlito"/>
                <a:cs typeface="Carlito"/>
              </a:rPr>
              <a:t>Pulse</a:t>
            </a:r>
            <a:r>
              <a:rPr sz="1400" b="1" spc="-10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of</a:t>
            </a:r>
            <a:endParaRPr sz="1400">
              <a:latin typeface="Carlito"/>
              <a:cs typeface="Carlito"/>
            </a:endParaRPr>
          </a:p>
          <a:p>
            <a:pPr marL="33655">
              <a:spcBef>
                <a:spcPts val="10"/>
              </a:spcBef>
            </a:pPr>
            <a:r>
              <a:rPr sz="1400" b="1" dirty="0">
                <a:latin typeface="Carlito"/>
                <a:cs typeface="Carlito"/>
              </a:rPr>
              <a:t>width</a:t>
            </a:r>
            <a:r>
              <a:rPr sz="1400" b="1" spc="-125" dirty="0">
                <a:latin typeface="Carlito"/>
                <a:cs typeface="Carlito"/>
              </a:rPr>
              <a:t> </a:t>
            </a:r>
            <a:r>
              <a:rPr sz="1400" b="1" dirty="0">
                <a:latin typeface="Symbol"/>
                <a:cs typeface="Symbol"/>
              </a:rPr>
              <a:t></a:t>
            </a:r>
            <a:endParaRPr sz="14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010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09976" y="1406504"/>
            <a:ext cx="1720718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  <a:tabLst>
                <a:tab pos="405130" algn="l"/>
                <a:tab pos="1565275" algn="l"/>
              </a:tabLst>
            </a:pPr>
            <a:r>
              <a:rPr sz="4000" baseline="27777" dirty="0">
                <a:latin typeface="Times New Roman"/>
                <a:cs typeface="Times New Roman"/>
              </a:rPr>
              <a:t>	</a:t>
            </a:r>
            <a:r>
              <a:rPr sz="3200" spc="-295" dirty="0">
                <a:latin typeface="Symbol"/>
                <a:cs typeface="Symbol"/>
              </a:rPr>
              <a:t></a:t>
            </a:r>
            <a:r>
              <a:rPr sz="2800" i="1" spc="-295" dirty="0">
                <a:latin typeface="Symbol"/>
                <a:cs typeface="Symbol"/>
              </a:rPr>
              <a:t></a:t>
            </a:r>
            <a:r>
              <a:rPr sz="2800" i="1" spc="-225" dirty="0">
                <a:latin typeface="Times New Roman"/>
                <a:cs typeface="Times New Roman"/>
              </a:rPr>
              <a:t> </a:t>
            </a:r>
            <a:r>
              <a:rPr lang="en-US" sz="2800" i="1" spc="-225" dirty="0" smtClean="0">
                <a:latin typeface="Times New Roman"/>
                <a:cs typeface="Times New Roman"/>
              </a:rPr>
              <a:t>/</a:t>
            </a:r>
            <a:r>
              <a:rPr sz="2400" spc="-110" dirty="0" smtClean="0">
                <a:latin typeface="Times New Roman"/>
                <a:cs typeface="Times New Roman"/>
              </a:rPr>
              <a:t>2</a:t>
            </a:r>
            <a:r>
              <a:rPr sz="3200" spc="-110" dirty="0">
                <a:latin typeface="Symbol"/>
                <a:cs typeface="Symbol"/>
              </a:rPr>
              <a:t></a:t>
            </a:r>
            <a:r>
              <a:rPr sz="3200" spc="-110" dirty="0">
                <a:latin typeface="Times New Roman"/>
                <a:cs typeface="Times New Roman"/>
              </a:rPr>
              <a:t>	</a:t>
            </a:r>
            <a:endParaRPr sz="4000" baseline="27777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94468" y="1129748"/>
            <a:ext cx="5160645" cy="56832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00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700" i="1" spc="-5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00" spc="-38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850" i="1" spc="-380" dirty="0">
                <a:solidFill>
                  <a:srgbClr val="000000"/>
                </a:solidFill>
                <a:latin typeface="Symbol"/>
                <a:cs typeface="Symbol"/>
              </a:rPr>
              <a:t></a:t>
            </a:r>
            <a:r>
              <a:rPr sz="2700" spc="-380" dirty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sz="2700" spc="-45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850" i="1" spc="-45" dirty="0">
                <a:solidFill>
                  <a:srgbClr val="000000"/>
                </a:solidFill>
                <a:latin typeface="Symbol"/>
                <a:cs typeface="Symbol"/>
              </a:rPr>
              <a:t></a:t>
            </a:r>
            <a:r>
              <a:rPr sz="2700" spc="-45" dirty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50" u="heavy" spc="-359" baseline="34979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sz="5325" u="heavy" spc="-359" baseline="2660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4275" i="1" u="heavy" spc="-359" baseline="3313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</a:t>
            </a:r>
            <a:r>
              <a:rPr sz="4275" i="1" u="heavy" spc="-359" baseline="3313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4275" i="1" u="heavy" spc="-359" baseline="33138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4050" u="heavy" spc="-67" baseline="34979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5325" u="heavy" spc="-67" baseline="2660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lang="en-US" sz="5325" spc="-67" baseline="2660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   </a:t>
            </a:r>
            <a:r>
              <a:rPr sz="2700" spc="-150" dirty="0" smtClean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lang="en-US" sz="2700" spc="-150" dirty="0" smtClean="0">
                <a:solidFill>
                  <a:srgbClr val="000000"/>
                </a:solidFill>
                <a:latin typeface="Symbol"/>
                <a:cs typeface="Symbol"/>
              </a:rPr>
              <a:t>  </a:t>
            </a:r>
            <a:r>
              <a:rPr sz="2850" i="1" spc="-150" dirty="0" smtClean="0">
                <a:solidFill>
                  <a:srgbClr val="000000"/>
                </a:solidFill>
                <a:latin typeface="Symbol"/>
                <a:cs typeface="Symbol"/>
              </a:rPr>
              <a:t></a:t>
            </a:r>
            <a:r>
              <a:rPr sz="2700" spc="-150" dirty="0" smtClean="0">
                <a:solidFill>
                  <a:srgbClr val="000000"/>
                </a:solidFill>
                <a:latin typeface="Symbol"/>
                <a:cs typeface="Symbol"/>
              </a:rPr>
              <a:t></a:t>
            </a:r>
            <a:r>
              <a:rPr sz="2700" spc="-150" dirty="0">
                <a:solidFill>
                  <a:srgbClr val="000000"/>
                </a:solidFill>
                <a:latin typeface="Times New Roman"/>
                <a:cs typeface="Times New Roman"/>
              </a:rPr>
              <a:t>sinc</a:t>
            </a:r>
            <a:r>
              <a:rPr sz="3550" spc="-15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850" i="1" spc="-150" dirty="0">
                <a:solidFill>
                  <a:srgbClr val="000000"/>
                </a:solidFill>
                <a:latin typeface="Symbol"/>
                <a:cs typeface="Symbol"/>
              </a:rPr>
              <a:t></a:t>
            </a:r>
            <a:r>
              <a:rPr sz="2700" i="1" spc="-15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850" i="1" spc="-150" dirty="0">
                <a:solidFill>
                  <a:srgbClr val="000000"/>
                </a:solidFill>
                <a:latin typeface="Symbol"/>
                <a:cs typeface="Symbol"/>
              </a:rPr>
              <a:t></a:t>
            </a:r>
            <a:r>
              <a:rPr sz="3550" spc="-15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endParaRPr sz="3550" dirty="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5663" y="2989140"/>
            <a:ext cx="5064660" cy="2370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51211" y="4980701"/>
            <a:ext cx="1828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00" i="1" spc="-70" dirty="0">
                <a:latin typeface="Symbol"/>
                <a:cs typeface="Symbol"/>
              </a:rPr>
              <a:t></a:t>
            </a:r>
            <a:endParaRPr sz="1900">
              <a:latin typeface="Symbol"/>
              <a:cs typeface="Symbo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0966" y="2943605"/>
            <a:ext cx="5520690" cy="2432050"/>
            <a:chOff x="3156966" y="2943605"/>
            <a:chExt cx="5520690" cy="2432050"/>
          </a:xfrm>
        </p:grpSpPr>
        <p:sp>
          <p:nvSpPr>
            <p:cNvPr id="14" name="object 14"/>
            <p:cNvSpPr/>
            <p:nvPr/>
          </p:nvSpPr>
          <p:spPr>
            <a:xfrm>
              <a:off x="3156966" y="2943605"/>
              <a:ext cx="5520690" cy="2432050"/>
            </a:xfrm>
            <a:custGeom>
              <a:avLst/>
              <a:gdLst/>
              <a:ahLst/>
              <a:cxnLst/>
              <a:rect l="l" t="t" r="r" b="b"/>
              <a:pathLst>
                <a:path w="5520690" h="2432050">
                  <a:moveTo>
                    <a:pt x="5520309" y="1964436"/>
                  </a:moveTo>
                  <a:lnTo>
                    <a:pt x="5477649" y="1951736"/>
                  </a:lnTo>
                  <a:lnTo>
                    <a:pt x="5390642" y="1925828"/>
                  </a:lnTo>
                  <a:lnTo>
                    <a:pt x="5390680" y="1951774"/>
                  </a:lnTo>
                  <a:lnTo>
                    <a:pt x="2731008" y="1957209"/>
                  </a:lnTo>
                  <a:lnTo>
                    <a:pt x="2739834" y="129590"/>
                  </a:lnTo>
                  <a:lnTo>
                    <a:pt x="2765679" y="129667"/>
                  </a:lnTo>
                  <a:lnTo>
                    <a:pt x="2761780" y="116459"/>
                  </a:lnTo>
                  <a:lnTo>
                    <a:pt x="2727452" y="0"/>
                  </a:lnTo>
                  <a:lnTo>
                    <a:pt x="2687955" y="129413"/>
                  </a:lnTo>
                  <a:lnTo>
                    <a:pt x="2713926" y="129501"/>
                  </a:lnTo>
                  <a:lnTo>
                    <a:pt x="2705100" y="1957260"/>
                  </a:lnTo>
                  <a:lnTo>
                    <a:pt x="0" y="1962785"/>
                  </a:lnTo>
                  <a:lnTo>
                    <a:pt x="0" y="1988693"/>
                  </a:lnTo>
                  <a:lnTo>
                    <a:pt x="2704973" y="1983168"/>
                  </a:lnTo>
                  <a:lnTo>
                    <a:pt x="2702814" y="2431796"/>
                  </a:lnTo>
                  <a:lnTo>
                    <a:pt x="2728722" y="2431923"/>
                  </a:lnTo>
                  <a:lnTo>
                    <a:pt x="2730881" y="1983117"/>
                  </a:lnTo>
                  <a:lnTo>
                    <a:pt x="5390718" y="1977682"/>
                  </a:lnTo>
                  <a:lnTo>
                    <a:pt x="5390769" y="2003552"/>
                  </a:lnTo>
                  <a:lnTo>
                    <a:pt x="5520309" y="1964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91355" y="4774691"/>
              <a:ext cx="3787140" cy="281305"/>
            </a:xfrm>
            <a:custGeom>
              <a:avLst/>
              <a:gdLst/>
              <a:ahLst/>
              <a:cxnLst/>
              <a:rect l="l" t="t" r="r" b="b"/>
              <a:pathLst>
                <a:path w="3787140" h="281304">
                  <a:moveTo>
                    <a:pt x="620268" y="21335"/>
                  </a:moveTo>
                  <a:lnTo>
                    <a:pt x="620268" y="249935"/>
                  </a:lnTo>
                </a:path>
                <a:path w="3787140" h="281304">
                  <a:moveTo>
                    <a:pt x="4445" y="10667"/>
                  </a:moveTo>
                  <a:lnTo>
                    <a:pt x="0" y="281050"/>
                  </a:lnTo>
                </a:path>
                <a:path w="3787140" h="281304">
                  <a:moveTo>
                    <a:pt x="1239012" y="10667"/>
                  </a:moveTo>
                  <a:lnTo>
                    <a:pt x="1239012" y="239267"/>
                  </a:lnTo>
                </a:path>
                <a:path w="3787140" h="281304">
                  <a:moveTo>
                    <a:pt x="2516632" y="0"/>
                  </a:moveTo>
                  <a:lnTo>
                    <a:pt x="2514600" y="279653"/>
                  </a:lnTo>
                </a:path>
                <a:path w="3787140" h="281304">
                  <a:moveTo>
                    <a:pt x="3140964" y="9143"/>
                  </a:moveTo>
                  <a:lnTo>
                    <a:pt x="3142234" y="268604"/>
                  </a:lnTo>
                </a:path>
                <a:path w="3787140" h="281304">
                  <a:moveTo>
                    <a:pt x="3786632" y="13715"/>
                  </a:moveTo>
                  <a:lnTo>
                    <a:pt x="3782568" y="26390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70294" y="2828499"/>
            <a:ext cx="1236980" cy="60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75"/>
              </a:lnSpc>
              <a:spcBef>
                <a:spcPts val="95"/>
              </a:spcBef>
            </a:pPr>
            <a:r>
              <a:rPr i="1" spc="-30" dirty="0">
                <a:latin typeface="Times New Roman"/>
                <a:cs typeface="Times New Roman"/>
              </a:rPr>
              <a:t>F</a:t>
            </a:r>
            <a:r>
              <a:rPr spc="-30" dirty="0">
                <a:latin typeface="Carlito"/>
                <a:cs typeface="Carlito"/>
              </a:rPr>
              <a:t>(</a:t>
            </a:r>
            <a:r>
              <a:rPr sz="1900" i="1" spc="-30" dirty="0">
                <a:latin typeface="Symbol"/>
                <a:cs typeface="Symbol"/>
              </a:rPr>
              <a:t></a:t>
            </a:r>
            <a:r>
              <a:rPr spc="-30" dirty="0">
                <a:latin typeface="Carlito"/>
                <a:cs typeface="Carlito"/>
              </a:rPr>
              <a:t>)</a:t>
            </a:r>
            <a:endParaRPr>
              <a:latin typeface="Carlito"/>
              <a:cs typeface="Carlito"/>
            </a:endParaRPr>
          </a:p>
          <a:p>
            <a:pPr marR="5080" algn="r">
              <a:lnSpc>
                <a:spcPts val="2415"/>
              </a:lnSpc>
            </a:pPr>
            <a:r>
              <a:rPr sz="2100" i="1" spc="125" dirty="0">
                <a:latin typeface="Symbol"/>
                <a:cs typeface="Symbol"/>
              </a:rPr>
              <a:t></a:t>
            </a:r>
            <a:endParaRPr sz="2100">
              <a:latin typeface="Symbol"/>
              <a:cs typeface="Symbo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86503" y="3299459"/>
            <a:ext cx="2336165" cy="744220"/>
            <a:chOff x="3762502" y="3299459"/>
            <a:chExt cx="2336165" cy="744220"/>
          </a:xfrm>
        </p:grpSpPr>
        <p:sp>
          <p:nvSpPr>
            <p:cNvPr id="18" name="object 18"/>
            <p:cNvSpPr/>
            <p:nvPr/>
          </p:nvSpPr>
          <p:spPr>
            <a:xfrm>
              <a:off x="5707380" y="3305555"/>
              <a:ext cx="385445" cy="6350"/>
            </a:xfrm>
            <a:custGeom>
              <a:avLst/>
              <a:gdLst/>
              <a:ahLst/>
              <a:cxnLst/>
              <a:rect l="l" t="t" r="r" b="b"/>
              <a:pathLst>
                <a:path w="385445" h="6350">
                  <a:moveTo>
                    <a:pt x="0" y="0"/>
                  </a:moveTo>
                  <a:lnTo>
                    <a:pt x="385191" y="622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2502" y="3537330"/>
              <a:ext cx="682625" cy="506095"/>
            </a:xfrm>
            <a:custGeom>
              <a:avLst/>
              <a:gdLst/>
              <a:ahLst/>
              <a:cxnLst/>
              <a:rect l="l" t="t" r="r" b="b"/>
              <a:pathLst>
                <a:path w="682625" h="506095">
                  <a:moveTo>
                    <a:pt x="283463" y="0"/>
                  </a:moveTo>
                  <a:lnTo>
                    <a:pt x="219662" y="22685"/>
                  </a:lnTo>
                  <a:lnTo>
                    <a:pt x="143383" y="42799"/>
                  </a:lnTo>
                  <a:lnTo>
                    <a:pt x="104114" y="51186"/>
                  </a:lnTo>
                  <a:lnTo>
                    <a:pt x="37387" y="61247"/>
                  </a:lnTo>
                  <a:lnTo>
                    <a:pt x="9906" y="62992"/>
                  </a:lnTo>
                  <a:lnTo>
                    <a:pt x="0" y="81280"/>
                  </a:lnTo>
                  <a:lnTo>
                    <a:pt x="29432" y="135270"/>
                  </a:lnTo>
                  <a:lnTo>
                    <a:pt x="57531" y="201930"/>
                  </a:lnTo>
                  <a:lnTo>
                    <a:pt x="70365" y="238218"/>
                  </a:lnTo>
                  <a:lnTo>
                    <a:pt x="90749" y="309032"/>
                  </a:lnTo>
                  <a:lnTo>
                    <a:pt x="98298" y="343535"/>
                  </a:lnTo>
                  <a:lnTo>
                    <a:pt x="124460" y="357759"/>
                  </a:lnTo>
                  <a:lnTo>
                    <a:pt x="126529" y="331420"/>
                  </a:lnTo>
                  <a:lnTo>
                    <a:pt x="127587" y="306689"/>
                  </a:lnTo>
                  <a:lnTo>
                    <a:pt x="127621" y="283553"/>
                  </a:lnTo>
                  <a:lnTo>
                    <a:pt x="126619" y="262001"/>
                  </a:lnTo>
                  <a:lnTo>
                    <a:pt x="124235" y="239307"/>
                  </a:lnTo>
                  <a:lnTo>
                    <a:pt x="120126" y="212566"/>
                  </a:lnTo>
                  <a:lnTo>
                    <a:pt x="114278" y="181776"/>
                  </a:lnTo>
                  <a:lnTo>
                    <a:pt x="106680" y="146939"/>
                  </a:lnTo>
                  <a:lnTo>
                    <a:pt x="558546" y="390652"/>
                  </a:lnTo>
                  <a:lnTo>
                    <a:pt x="496617" y="415639"/>
                  </a:lnTo>
                  <a:lnTo>
                    <a:pt x="451738" y="437388"/>
                  </a:lnTo>
                  <a:lnTo>
                    <a:pt x="413940" y="461089"/>
                  </a:lnTo>
                  <a:lnTo>
                    <a:pt x="372999" y="491744"/>
                  </a:lnTo>
                  <a:lnTo>
                    <a:pt x="399161" y="505841"/>
                  </a:lnTo>
                  <a:lnTo>
                    <a:pt x="432165" y="493172"/>
                  </a:lnTo>
                  <a:lnTo>
                    <a:pt x="466597" y="481647"/>
                  </a:lnTo>
                  <a:lnTo>
                    <a:pt x="539750" y="462026"/>
                  </a:lnTo>
                  <a:lnTo>
                    <a:pt x="610901" y="448802"/>
                  </a:lnTo>
                  <a:lnTo>
                    <a:pt x="672338" y="443865"/>
                  </a:lnTo>
                  <a:lnTo>
                    <a:pt x="682244" y="425577"/>
                  </a:lnTo>
                  <a:lnTo>
                    <a:pt x="657113" y="378047"/>
                  </a:lnTo>
                  <a:lnTo>
                    <a:pt x="628269" y="309372"/>
                  </a:lnTo>
                  <a:lnTo>
                    <a:pt x="613957" y="270462"/>
                  </a:lnTo>
                  <a:lnTo>
                    <a:pt x="601884" y="232981"/>
                  </a:lnTo>
                  <a:lnTo>
                    <a:pt x="584453" y="162306"/>
                  </a:lnTo>
                  <a:lnTo>
                    <a:pt x="558292" y="148209"/>
                  </a:lnTo>
                  <a:lnTo>
                    <a:pt x="555906" y="173924"/>
                  </a:lnTo>
                  <a:lnTo>
                    <a:pt x="554640" y="197913"/>
                  </a:lnTo>
                  <a:lnTo>
                    <a:pt x="554470" y="220164"/>
                  </a:lnTo>
                  <a:lnTo>
                    <a:pt x="555371" y="240665"/>
                  </a:lnTo>
                  <a:lnTo>
                    <a:pt x="557706" y="262836"/>
                  </a:lnTo>
                  <a:lnTo>
                    <a:pt x="561863" y="289925"/>
                  </a:lnTo>
                  <a:lnTo>
                    <a:pt x="567854" y="321943"/>
                  </a:lnTo>
                  <a:lnTo>
                    <a:pt x="575690" y="358902"/>
                  </a:lnTo>
                  <a:lnTo>
                    <a:pt x="123825" y="115189"/>
                  </a:lnTo>
                  <a:lnTo>
                    <a:pt x="189277" y="88979"/>
                  </a:lnTo>
                  <a:lnTo>
                    <a:pt x="234061" y="67437"/>
                  </a:lnTo>
                  <a:lnTo>
                    <a:pt x="270240" y="44497"/>
                  </a:lnTo>
                  <a:lnTo>
                    <a:pt x="309752" y="14224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36917" y="53551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3859" y="5316207"/>
            <a:ext cx="177165" cy="20774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50" i="1" spc="65" dirty="0">
                <a:latin typeface="Symbol"/>
                <a:cs typeface="Symbol"/>
              </a:rPr>
              <a:t>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7291" y="5059930"/>
            <a:ext cx="977900" cy="5130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spcBef>
                <a:spcPts val="270"/>
              </a:spcBef>
              <a:tabLst>
                <a:tab pos="597535" algn="l"/>
              </a:tabLst>
            </a:pPr>
            <a:r>
              <a:rPr sz="2100" u="sng" spc="7" baseline="198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00" u="sng" spc="-240" baseline="19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179" baseline="198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175" i="1" u="sng" spc="-179" baseline="19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175" spc="-179" baseline="1915" dirty="0">
                <a:latin typeface="Times New Roman"/>
                <a:cs typeface="Times New Roman"/>
              </a:rPr>
              <a:t>	</a:t>
            </a:r>
            <a:r>
              <a:rPr sz="1150" u="sng" spc="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150" u="sng" spc="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spc="20" dirty="0">
                <a:latin typeface="Times New Roman"/>
                <a:cs typeface="Times New Roman"/>
              </a:rPr>
              <a:t>2</a:t>
            </a:r>
            <a:r>
              <a:rPr sz="1250" i="1" u="sng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1250">
              <a:latin typeface="Symbol"/>
              <a:cs typeface="Symbol"/>
            </a:endParaRPr>
          </a:p>
          <a:p>
            <a:pPr marL="98425">
              <a:spcBef>
                <a:spcPts val="180"/>
              </a:spcBef>
            </a:pPr>
            <a:r>
              <a:rPr sz="1450" i="1" spc="-20" dirty="0">
                <a:latin typeface="Symbol"/>
                <a:cs typeface="Symbol"/>
              </a:rPr>
              <a:t>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80222" y="5077621"/>
            <a:ext cx="264160" cy="4489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1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250" i="1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1250">
              <a:latin typeface="Symbol"/>
              <a:cs typeface="Symbol"/>
            </a:endParaRPr>
          </a:p>
          <a:p>
            <a:pPr marL="39370">
              <a:spcBef>
                <a:spcPts val="165"/>
              </a:spcBef>
            </a:pPr>
            <a:r>
              <a:rPr sz="1250" i="1" spc="65" dirty="0">
                <a:latin typeface="Symbol"/>
                <a:cs typeface="Symbol"/>
              </a:rPr>
              <a:t>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93560" y="5076112"/>
            <a:ext cx="259715" cy="4489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250" i="1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1250">
              <a:latin typeface="Symbol"/>
              <a:cs typeface="Symbol"/>
            </a:endParaRPr>
          </a:p>
          <a:p>
            <a:pPr marL="40005">
              <a:spcBef>
                <a:spcPts val="165"/>
              </a:spcBef>
            </a:pPr>
            <a:r>
              <a:rPr sz="1250" i="1" spc="70" dirty="0">
                <a:latin typeface="Symbol"/>
                <a:cs typeface="Symbol"/>
              </a:rPr>
              <a:t>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02193" y="5086728"/>
            <a:ext cx="195580" cy="4489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1250" i="1" u="sng" spc="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1250">
              <a:latin typeface="Symbol"/>
              <a:cs typeface="Symbol"/>
            </a:endParaRPr>
          </a:p>
          <a:p>
            <a:pPr marL="17780">
              <a:spcBef>
                <a:spcPts val="165"/>
              </a:spcBef>
            </a:pPr>
            <a:r>
              <a:rPr sz="1250" i="1" spc="60" dirty="0">
                <a:latin typeface="Symbol"/>
                <a:cs typeface="Symbol"/>
              </a:rPr>
              <a:t>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3159" y="5092848"/>
            <a:ext cx="299720" cy="4489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spcBef>
                <a:spcPts val="260"/>
              </a:spcBef>
            </a:pPr>
            <a:r>
              <a:rPr sz="1150" u="sng" spc="1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50" i="1" u="sng" spc="1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1250">
              <a:latin typeface="Symbol"/>
              <a:cs typeface="Symbol"/>
            </a:endParaRPr>
          </a:p>
          <a:p>
            <a:pPr marL="57785">
              <a:spcBef>
                <a:spcPts val="165"/>
              </a:spcBef>
            </a:pPr>
            <a:r>
              <a:rPr sz="1250" i="1" spc="65" dirty="0">
                <a:latin typeface="Symbol"/>
                <a:cs typeface="Symbol"/>
              </a:rPr>
              <a:t>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3356" y="24400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1</a:t>
            </a:r>
            <a:endParaRPr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7405" y="3719576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" dirty="0">
                <a:latin typeface="Carlito"/>
                <a:cs typeface="Carlito"/>
              </a:rPr>
              <a:t>time</a:t>
            </a:r>
            <a:r>
              <a:rPr i="1" spc="-7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t</a:t>
            </a:r>
            <a:endParaRPr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92961" y="3832608"/>
            <a:ext cx="288925" cy="332740"/>
          </a:xfrm>
          <a:custGeom>
            <a:avLst/>
            <a:gdLst/>
            <a:ahLst/>
            <a:cxnLst/>
            <a:rect l="l" t="t" r="r" b="b"/>
            <a:pathLst>
              <a:path w="288925" h="332739">
                <a:moveTo>
                  <a:pt x="288375" y="0"/>
                </a:moveTo>
                <a:lnTo>
                  <a:pt x="0" y="332250"/>
                </a:lnTo>
              </a:path>
            </a:pathLst>
          </a:custGeom>
          <a:ln w="11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47304" y="3780865"/>
            <a:ext cx="34163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i="1" spc="110" dirty="0">
                <a:latin typeface="Symbol"/>
                <a:cs typeface="Symbol"/>
              </a:rPr>
              <a:t></a:t>
            </a:r>
            <a:endParaRPr>
              <a:latin typeface="Symbol"/>
              <a:cs typeface="Symbol"/>
            </a:endParaRPr>
          </a:p>
          <a:p>
            <a:pPr marL="210820">
              <a:lnSpc>
                <a:spcPts val="1670"/>
              </a:lnSpc>
            </a:pPr>
            <a:r>
              <a:rPr sz="1700" spc="175" dirty="0">
                <a:latin typeface="Palladio Uralic"/>
                <a:cs typeface="Palladio Uralic"/>
              </a:rPr>
              <a:t>2</a:t>
            </a:r>
            <a:endParaRPr sz="1700">
              <a:latin typeface="Palladio Uralic"/>
              <a:cs typeface="Palladio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08974" y="2125218"/>
            <a:ext cx="2405380" cy="2017395"/>
            <a:chOff x="684974" y="2125217"/>
            <a:chExt cx="2405380" cy="2017395"/>
          </a:xfrm>
        </p:grpSpPr>
        <p:sp>
          <p:nvSpPr>
            <p:cNvPr id="32" name="object 32"/>
            <p:cNvSpPr/>
            <p:nvPr/>
          </p:nvSpPr>
          <p:spPr>
            <a:xfrm>
              <a:off x="684974" y="2125217"/>
              <a:ext cx="2405380" cy="1998980"/>
            </a:xfrm>
            <a:custGeom>
              <a:avLst/>
              <a:gdLst/>
              <a:ahLst/>
              <a:cxnLst/>
              <a:rect l="l" t="t" r="r" b="b"/>
              <a:pathLst>
                <a:path w="2405380" h="1998979">
                  <a:moveTo>
                    <a:pt x="2404808" y="1595628"/>
                  </a:moveTo>
                  <a:lnTo>
                    <a:pt x="2362581" y="1583182"/>
                  </a:lnTo>
                  <a:lnTo>
                    <a:pt x="2275141" y="1557401"/>
                  </a:lnTo>
                  <a:lnTo>
                    <a:pt x="2275217" y="1583245"/>
                  </a:lnTo>
                  <a:lnTo>
                    <a:pt x="1213929" y="1587957"/>
                  </a:lnTo>
                  <a:lnTo>
                    <a:pt x="1213929" y="129540"/>
                  </a:lnTo>
                  <a:lnTo>
                    <a:pt x="1239837" y="129540"/>
                  </a:lnTo>
                  <a:lnTo>
                    <a:pt x="1235951" y="116586"/>
                  </a:lnTo>
                  <a:lnTo>
                    <a:pt x="1200975" y="0"/>
                  </a:lnTo>
                  <a:lnTo>
                    <a:pt x="1162113" y="129540"/>
                  </a:lnTo>
                  <a:lnTo>
                    <a:pt x="1188021" y="129540"/>
                  </a:lnTo>
                  <a:lnTo>
                    <a:pt x="1188021" y="1588071"/>
                  </a:lnTo>
                  <a:lnTo>
                    <a:pt x="0" y="1593342"/>
                  </a:lnTo>
                  <a:lnTo>
                    <a:pt x="127" y="1619250"/>
                  </a:lnTo>
                  <a:lnTo>
                    <a:pt x="1188021" y="1613979"/>
                  </a:lnTo>
                  <a:lnTo>
                    <a:pt x="1188021" y="1998980"/>
                  </a:lnTo>
                  <a:lnTo>
                    <a:pt x="1213929" y="1998980"/>
                  </a:lnTo>
                  <a:lnTo>
                    <a:pt x="1213929" y="1613865"/>
                  </a:lnTo>
                  <a:lnTo>
                    <a:pt x="2275306" y="1609153"/>
                  </a:lnTo>
                  <a:lnTo>
                    <a:pt x="2275395" y="1635125"/>
                  </a:lnTo>
                  <a:lnTo>
                    <a:pt x="2404808" y="159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7646" y="2747009"/>
              <a:ext cx="1828800" cy="990600"/>
            </a:xfrm>
            <a:custGeom>
              <a:avLst/>
              <a:gdLst/>
              <a:ahLst/>
              <a:cxnLst/>
              <a:rect l="l" t="t" r="r" b="b"/>
              <a:pathLst>
                <a:path w="1828800" h="990600">
                  <a:moveTo>
                    <a:pt x="609600" y="0"/>
                  </a:moveTo>
                  <a:lnTo>
                    <a:pt x="1219199" y="0"/>
                  </a:lnTo>
                </a:path>
                <a:path w="1828800" h="990600">
                  <a:moveTo>
                    <a:pt x="1219199" y="0"/>
                  </a:moveTo>
                  <a:lnTo>
                    <a:pt x="1219199" y="990600"/>
                  </a:lnTo>
                </a:path>
                <a:path w="1828800" h="990600">
                  <a:moveTo>
                    <a:pt x="609600" y="0"/>
                  </a:moveTo>
                  <a:lnTo>
                    <a:pt x="609600" y="990600"/>
                  </a:lnTo>
                </a:path>
                <a:path w="1828800" h="990600">
                  <a:moveTo>
                    <a:pt x="1219199" y="990600"/>
                  </a:moveTo>
                  <a:lnTo>
                    <a:pt x="1828800" y="990600"/>
                  </a:lnTo>
                </a:path>
                <a:path w="1828800" h="990600">
                  <a:moveTo>
                    <a:pt x="0" y="990600"/>
                  </a:moveTo>
                  <a:lnTo>
                    <a:pt x="609600" y="9906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41277" y="3805012"/>
              <a:ext cx="287655" cy="331470"/>
            </a:xfrm>
            <a:custGeom>
              <a:avLst/>
              <a:gdLst/>
              <a:ahLst/>
              <a:cxnLst/>
              <a:rect l="l" t="t" r="r" b="b"/>
              <a:pathLst>
                <a:path w="287655" h="331470">
                  <a:moveTo>
                    <a:pt x="287080" y="0"/>
                  </a:moveTo>
                  <a:lnTo>
                    <a:pt x="0" y="331069"/>
                  </a:lnTo>
                </a:path>
              </a:pathLst>
            </a:custGeom>
            <a:ln w="1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117116" y="3909115"/>
            <a:ext cx="15557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650" spc="195" dirty="0">
                <a:latin typeface="Palladio Uralic"/>
                <a:cs typeface="Palladio Uralic"/>
              </a:rPr>
              <a:t>2</a:t>
            </a:r>
            <a:endParaRPr sz="1650">
              <a:latin typeface="Palladio Uralic"/>
              <a:cs typeface="Palladio Ural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38268" y="3725008"/>
            <a:ext cx="44069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spcBef>
                <a:spcPts val="120"/>
              </a:spcBef>
            </a:pPr>
            <a:r>
              <a:rPr sz="2475" spc="240" baseline="-15151" dirty="0">
                <a:latin typeface="Symbol"/>
                <a:cs typeface="Symbol"/>
              </a:rPr>
              <a:t></a:t>
            </a:r>
            <a:r>
              <a:rPr i="1" spc="160" dirty="0">
                <a:latin typeface="Symbol"/>
                <a:cs typeface="Symbol"/>
              </a:rPr>
              <a:t></a:t>
            </a:r>
            <a:endParaRPr>
              <a:latin typeface="Symbol"/>
              <a:cs typeface="Symbo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544824" y="3838956"/>
            <a:ext cx="390525" cy="428625"/>
            <a:chOff x="2020823" y="3838955"/>
            <a:chExt cx="390525" cy="428625"/>
          </a:xfrm>
        </p:grpSpPr>
        <p:sp>
          <p:nvSpPr>
            <p:cNvPr id="38" name="object 38"/>
            <p:cNvSpPr/>
            <p:nvPr/>
          </p:nvSpPr>
          <p:spPr>
            <a:xfrm>
              <a:off x="2020823" y="3838955"/>
              <a:ext cx="390525" cy="428625"/>
            </a:xfrm>
            <a:custGeom>
              <a:avLst/>
              <a:gdLst/>
              <a:ahLst/>
              <a:cxnLst/>
              <a:rect l="l" t="t" r="r" b="b"/>
              <a:pathLst>
                <a:path w="390525" h="428625">
                  <a:moveTo>
                    <a:pt x="390144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390144" y="428244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0291" y="3885784"/>
              <a:ext cx="287655" cy="331470"/>
            </a:xfrm>
            <a:custGeom>
              <a:avLst/>
              <a:gdLst/>
              <a:ahLst/>
              <a:cxnLst/>
              <a:rect l="l" t="t" r="r" b="b"/>
              <a:pathLst>
                <a:path w="287655" h="331470">
                  <a:moveTo>
                    <a:pt x="287257" y="0"/>
                  </a:moveTo>
                  <a:lnTo>
                    <a:pt x="0" y="331069"/>
                  </a:lnTo>
                </a:path>
              </a:pathLst>
            </a:custGeom>
            <a:ln w="11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746213" y="3989887"/>
            <a:ext cx="15557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650" spc="195" dirty="0">
                <a:latin typeface="Palladio Uralic"/>
                <a:cs typeface="Palladio Uralic"/>
              </a:rPr>
              <a:t>2</a:t>
            </a:r>
            <a:endParaRPr sz="1650">
              <a:latin typeface="Palladio Uralic"/>
              <a:cs typeface="Palladio Ural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36113" y="3805817"/>
            <a:ext cx="245745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i="1" spc="105" dirty="0">
                <a:latin typeface="Symbol"/>
                <a:cs typeface="Symbol"/>
              </a:rPr>
              <a:t></a:t>
            </a:r>
            <a:endParaRPr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39846" y="41593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0</a:t>
            </a:r>
            <a:endParaRPr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72756" y="2615310"/>
            <a:ext cx="1236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sinc</a:t>
            </a:r>
            <a:r>
              <a:rPr b="1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function</a:t>
            </a:r>
            <a:endParaRPr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00859" y="4578132"/>
            <a:ext cx="19284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8575" algn="ctr"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Note </a:t>
            </a:r>
            <a:r>
              <a:rPr b="1" dirty="0">
                <a:latin typeface="Carlito"/>
                <a:cs typeface="Carlito"/>
              </a:rPr>
              <a:t>the  pulse is  time  </a:t>
            </a:r>
            <a:r>
              <a:rPr b="1" spc="-5" dirty="0">
                <a:latin typeface="Carlito"/>
                <a:cs typeface="Carlito"/>
              </a:rPr>
              <a:t>c</a:t>
            </a:r>
            <a:r>
              <a:rPr b="1" spc="5" dirty="0">
                <a:latin typeface="Carlito"/>
                <a:cs typeface="Carlito"/>
              </a:rPr>
              <a:t>e</a:t>
            </a:r>
            <a:r>
              <a:rPr b="1" spc="-10" dirty="0">
                <a:latin typeface="Carlito"/>
                <a:cs typeface="Carlito"/>
              </a:rPr>
              <a:t>n</a:t>
            </a:r>
            <a:r>
              <a:rPr b="1" spc="-25" dirty="0">
                <a:latin typeface="Carlito"/>
                <a:cs typeface="Carlito"/>
              </a:rPr>
              <a:t>t</a:t>
            </a:r>
            <a:r>
              <a:rPr b="1" dirty="0">
                <a:latin typeface="Carlito"/>
                <a:cs typeface="Carlito"/>
              </a:rPr>
              <a:t>e</a:t>
            </a:r>
            <a:r>
              <a:rPr b="1" spc="-30" dirty="0">
                <a:latin typeface="Carlito"/>
                <a:cs typeface="Carlito"/>
              </a:rPr>
              <a:t>r</a:t>
            </a:r>
            <a:r>
              <a:rPr b="1" spc="-10" dirty="0">
                <a:latin typeface="Carlito"/>
                <a:cs typeface="Carlito"/>
              </a:rPr>
              <a:t>e</a:t>
            </a:r>
            <a:r>
              <a:rPr b="1" dirty="0">
                <a:latin typeface="Carlito"/>
                <a:cs typeface="Carlito"/>
              </a:rPr>
              <a:t>d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686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4310" y="1142188"/>
            <a:ext cx="11410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043940" algn="l"/>
              </a:tabLst>
            </a:pPr>
            <a:r>
              <a:rPr sz="2800" spc="-270" dirty="0">
                <a:latin typeface="Symbol"/>
                <a:cs typeface="Symbol"/>
              </a:rPr>
              <a:t></a:t>
            </a:r>
            <a:r>
              <a:rPr sz="2800" spc="-270" dirty="0">
                <a:latin typeface="Times New Roman"/>
                <a:cs typeface="Times New Roman"/>
              </a:rPr>
              <a:t>	</a:t>
            </a:r>
            <a:r>
              <a:rPr sz="2800" spc="-270" dirty="0"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4310" y="2324318"/>
            <a:ext cx="11410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043940" algn="l"/>
              </a:tabLst>
            </a:pPr>
            <a:r>
              <a:rPr sz="2800" spc="-270" dirty="0">
                <a:latin typeface="Symbol"/>
                <a:cs typeface="Symbol"/>
              </a:rPr>
              <a:t></a:t>
            </a:r>
            <a:r>
              <a:rPr sz="2800" spc="-270" dirty="0">
                <a:latin typeface="Times New Roman"/>
                <a:cs typeface="Times New Roman"/>
              </a:rPr>
              <a:t>	</a:t>
            </a:r>
            <a:r>
              <a:rPr sz="2800" spc="-270" dirty="0"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4310" y="3619858"/>
            <a:ext cx="11449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047750" algn="l"/>
              </a:tabLst>
            </a:pPr>
            <a:r>
              <a:rPr sz="2800" spc="-270" dirty="0">
                <a:latin typeface="Symbol"/>
                <a:cs typeface="Symbol"/>
              </a:rPr>
              <a:t></a:t>
            </a:r>
            <a:r>
              <a:rPr sz="2800" spc="-270" dirty="0">
                <a:latin typeface="Times New Roman"/>
                <a:cs typeface="Times New Roman"/>
              </a:rPr>
              <a:t>	</a:t>
            </a:r>
            <a:r>
              <a:rPr sz="2800" spc="-270" dirty="0"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4310" y="4801979"/>
            <a:ext cx="11449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047750" algn="l"/>
              </a:tabLst>
            </a:pPr>
            <a:r>
              <a:rPr sz="2800" spc="-270" dirty="0">
                <a:latin typeface="Symbol"/>
                <a:cs typeface="Symbol"/>
              </a:rPr>
              <a:t></a:t>
            </a:r>
            <a:r>
              <a:rPr sz="2800" spc="-270" dirty="0">
                <a:latin typeface="Times New Roman"/>
                <a:cs typeface="Times New Roman"/>
              </a:rPr>
              <a:t>	</a:t>
            </a:r>
            <a:r>
              <a:rPr sz="2800" spc="-270" dirty="0">
                <a:latin typeface="Symbol"/>
                <a:cs typeface="Symbol"/>
              </a:rPr>
              <a:t>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1826" y="2228334"/>
            <a:ext cx="21590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525" i="1" spc="44" baseline="-24822" dirty="0">
                <a:latin typeface="Palladio Uralic"/>
                <a:cs typeface="Palladio Uralic"/>
              </a:rPr>
              <a:t>e</a:t>
            </a:r>
            <a:r>
              <a:rPr sz="1500" spc="30" dirty="0">
                <a:latin typeface="Symbol"/>
                <a:cs typeface="Symbol"/>
              </a:rPr>
              <a:t>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Palladio Uralic"/>
                <a:cs typeface="Palladio Uralic"/>
              </a:rPr>
              <a:t>j</a:t>
            </a:r>
            <a:r>
              <a:rPr sz="1500" spc="5" dirty="0">
                <a:latin typeface="Palladio Uralic"/>
                <a:cs typeface="Palladio Uralic"/>
              </a:rPr>
              <a:t>2</a:t>
            </a:r>
            <a:r>
              <a:rPr sz="1550" i="1" spc="5" dirty="0">
                <a:latin typeface="Symbol"/>
                <a:cs typeface="Symbol"/>
              </a:rPr>
              <a:t></a:t>
            </a:r>
            <a:r>
              <a:rPr sz="1500" i="1" spc="5" dirty="0">
                <a:latin typeface="Palladio Uralic"/>
                <a:cs typeface="Palladio Uralic"/>
              </a:rPr>
              <a:t>f</a:t>
            </a:r>
            <a:r>
              <a:rPr sz="1725" i="1" spc="7" baseline="-14492" dirty="0">
                <a:latin typeface="Palladio Uralic"/>
                <a:cs typeface="Palladio Uralic"/>
              </a:rPr>
              <a:t>c</a:t>
            </a:r>
            <a:r>
              <a:rPr sz="1500" i="1" spc="5" dirty="0">
                <a:latin typeface="Palladio Uralic"/>
                <a:cs typeface="Palladio Uralic"/>
              </a:rPr>
              <a:t>t </a:t>
            </a:r>
            <a:r>
              <a:rPr sz="3000" i="1" spc="7" baseline="-29166" dirty="0">
                <a:latin typeface="Palladio Uralic"/>
                <a:cs typeface="Palladio Uralic"/>
              </a:rPr>
              <a:t>df </a:t>
            </a:r>
            <a:r>
              <a:rPr sz="3000" spc="7" baseline="-29166" dirty="0">
                <a:latin typeface="Symbol"/>
                <a:cs typeface="Symbol"/>
              </a:rPr>
              <a:t></a:t>
            </a:r>
            <a:r>
              <a:rPr sz="3000" spc="7" baseline="-29166" dirty="0">
                <a:latin typeface="Times New Roman"/>
                <a:cs typeface="Times New Roman"/>
              </a:rPr>
              <a:t> </a:t>
            </a:r>
            <a:r>
              <a:rPr sz="3525" i="1" spc="44" baseline="-24822" dirty="0">
                <a:latin typeface="Palladio Uralic"/>
                <a:cs typeface="Palladio Uralic"/>
              </a:rPr>
              <a:t>e</a:t>
            </a:r>
            <a:r>
              <a:rPr sz="1500" spc="30" dirty="0">
                <a:latin typeface="Symbol"/>
                <a:cs typeface="Symbol"/>
              </a:rPr>
              <a:t></a:t>
            </a:r>
            <a:r>
              <a:rPr sz="1500" spc="-24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Palladio Uralic"/>
                <a:cs typeface="Palladio Uralic"/>
              </a:rPr>
              <a:t>j</a:t>
            </a:r>
            <a:r>
              <a:rPr sz="1500" spc="5" dirty="0">
                <a:latin typeface="Palladio Uralic"/>
                <a:cs typeface="Palladio Uralic"/>
              </a:rPr>
              <a:t>2</a:t>
            </a:r>
            <a:r>
              <a:rPr sz="1550" i="1" spc="5" dirty="0">
                <a:latin typeface="Symbol"/>
                <a:cs typeface="Symbol"/>
              </a:rPr>
              <a:t></a:t>
            </a:r>
            <a:r>
              <a:rPr sz="1500" i="1" spc="5" dirty="0">
                <a:latin typeface="Palladio Uralic"/>
                <a:cs typeface="Palladio Uralic"/>
              </a:rPr>
              <a:t>f</a:t>
            </a:r>
            <a:r>
              <a:rPr sz="1725" i="1" spc="7" baseline="-14492" dirty="0">
                <a:latin typeface="Palladio Uralic"/>
                <a:cs typeface="Palladio Uralic"/>
              </a:rPr>
              <a:t>c</a:t>
            </a:r>
            <a:r>
              <a:rPr sz="1500" i="1" spc="5" dirty="0">
                <a:latin typeface="Palladio Uralic"/>
                <a:cs typeface="Palladio Uralic"/>
              </a:rPr>
              <a:t>t</a:t>
            </a:r>
            <a:endParaRPr sz="1500">
              <a:latin typeface="Palladio Uralic"/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9761" y="4705986"/>
            <a:ext cx="19284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525" i="1" baseline="-24822" dirty="0">
                <a:latin typeface="Palladio Uralic"/>
                <a:cs typeface="Palladio Uralic"/>
              </a:rPr>
              <a:t>e</a:t>
            </a:r>
            <a:r>
              <a:rPr sz="3525" i="1" spc="-562" baseline="-24822" dirty="0">
                <a:latin typeface="Palladio Uralic"/>
                <a:cs typeface="Palladio Uralic"/>
              </a:rPr>
              <a:t> </a:t>
            </a:r>
            <a:r>
              <a:rPr sz="1500" i="1" spc="5" dirty="0">
                <a:latin typeface="Palladio Uralic"/>
                <a:cs typeface="Palladio Uralic"/>
              </a:rPr>
              <a:t>j</a:t>
            </a:r>
            <a:r>
              <a:rPr sz="1500" spc="5" dirty="0">
                <a:latin typeface="Palladio Uralic"/>
                <a:cs typeface="Palladio Uralic"/>
              </a:rPr>
              <a:t>2</a:t>
            </a:r>
            <a:r>
              <a:rPr sz="1550" i="1" spc="5" dirty="0">
                <a:latin typeface="Symbol"/>
                <a:cs typeface="Symbol"/>
              </a:rPr>
              <a:t></a:t>
            </a:r>
            <a:r>
              <a:rPr sz="1500" i="1" spc="5" dirty="0">
                <a:latin typeface="Palladio Uralic"/>
                <a:cs typeface="Palladio Uralic"/>
              </a:rPr>
              <a:t>f</a:t>
            </a:r>
            <a:r>
              <a:rPr sz="1725" i="1" spc="7" baseline="-14492" dirty="0">
                <a:latin typeface="Palladio Uralic"/>
                <a:cs typeface="Palladio Uralic"/>
              </a:rPr>
              <a:t>c</a:t>
            </a:r>
            <a:r>
              <a:rPr sz="1500" i="1" spc="5" dirty="0">
                <a:latin typeface="Palladio Uralic"/>
                <a:cs typeface="Palladio Uralic"/>
              </a:rPr>
              <a:t>t</a:t>
            </a:r>
            <a:r>
              <a:rPr sz="1500" i="1" spc="-245" dirty="0">
                <a:latin typeface="Palladio Uralic"/>
                <a:cs typeface="Palladio Uralic"/>
              </a:rPr>
              <a:t> </a:t>
            </a:r>
            <a:r>
              <a:rPr sz="3000" i="1" spc="7" baseline="-29166" dirty="0">
                <a:latin typeface="Palladio Uralic"/>
                <a:cs typeface="Palladio Uralic"/>
              </a:rPr>
              <a:t>df</a:t>
            </a:r>
            <a:r>
              <a:rPr sz="3000" i="1" spc="502" baseline="-29166" dirty="0">
                <a:latin typeface="Palladio Uralic"/>
                <a:cs typeface="Palladio Uralic"/>
              </a:rPr>
              <a:t> </a:t>
            </a:r>
            <a:r>
              <a:rPr sz="3000" spc="7" baseline="-29166" dirty="0">
                <a:latin typeface="Symbol"/>
                <a:cs typeface="Symbol"/>
              </a:rPr>
              <a:t></a:t>
            </a:r>
            <a:r>
              <a:rPr sz="3000" spc="-15" baseline="-29166" dirty="0">
                <a:latin typeface="Times New Roman"/>
                <a:cs typeface="Times New Roman"/>
              </a:rPr>
              <a:t> </a:t>
            </a:r>
            <a:r>
              <a:rPr sz="3525" i="1" baseline="-24822" dirty="0">
                <a:latin typeface="Palladio Uralic"/>
                <a:cs typeface="Palladio Uralic"/>
              </a:rPr>
              <a:t>e</a:t>
            </a:r>
            <a:r>
              <a:rPr sz="3525" i="1" spc="-569" baseline="-24822" dirty="0">
                <a:latin typeface="Palladio Uralic"/>
                <a:cs typeface="Palladio Uralic"/>
              </a:rPr>
              <a:t> </a:t>
            </a:r>
            <a:r>
              <a:rPr sz="1500" i="1" spc="5" dirty="0">
                <a:latin typeface="Palladio Uralic"/>
                <a:cs typeface="Palladio Uralic"/>
              </a:rPr>
              <a:t>j</a:t>
            </a:r>
            <a:r>
              <a:rPr sz="1500" spc="5" dirty="0">
                <a:latin typeface="Palladio Uralic"/>
                <a:cs typeface="Palladio Uralic"/>
              </a:rPr>
              <a:t>2</a:t>
            </a:r>
            <a:r>
              <a:rPr sz="1550" i="1" spc="5" dirty="0">
                <a:latin typeface="Symbol"/>
                <a:cs typeface="Symbol"/>
              </a:rPr>
              <a:t></a:t>
            </a:r>
            <a:r>
              <a:rPr sz="1500" i="1" spc="5" dirty="0">
                <a:latin typeface="Palladio Uralic"/>
                <a:cs typeface="Palladio Uralic"/>
              </a:rPr>
              <a:t>f</a:t>
            </a:r>
            <a:r>
              <a:rPr sz="1725" i="1" spc="7" baseline="-14492" dirty="0">
                <a:latin typeface="Palladio Uralic"/>
                <a:cs typeface="Palladio Uralic"/>
              </a:rPr>
              <a:t>c</a:t>
            </a:r>
            <a:r>
              <a:rPr sz="1500" i="1" spc="5" dirty="0">
                <a:latin typeface="Palladio Uralic"/>
                <a:cs typeface="Palladio Uralic"/>
              </a:rPr>
              <a:t>t</a:t>
            </a:r>
            <a:endParaRPr sz="1500">
              <a:latin typeface="Palladio Uralic"/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2332" y="5539199"/>
            <a:ext cx="1986914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  <a:tabLst>
                <a:tab pos="459740" algn="l"/>
              </a:tabLst>
            </a:pPr>
            <a:r>
              <a:rPr sz="2350" dirty="0">
                <a:latin typeface="Symbol"/>
                <a:cs typeface="Symbol"/>
              </a:rPr>
              <a:t>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100" i="1" spc="-229" dirty="0">
                <a:latin typeface="Symbol"/>
                <a:cs typeface="Symbol"/>
              </a:rPr>
              <a:t></a:t>
            </a:r>
            <a:r>
              <a:rPr sz="2000" spc="-229" dirty="0">
                <a:latin typeface="Palladio Uralic"/>
                <a:cs typeface="Palladio Uralic"/>
              </a:rPr>
              <a:t>( </a:t>
            </a:r>
            <a:r>
              <a:rPr sz="2000" i="1" dirty="0">
                <a:latin typeface="Palladio Uralic"/>
                <a:cs typeface="Palladio Uralic"/>
              </a:rPr>
              <a:t>f </a:t>
            </a:r>
            <a:r>
              <a:rPr sz="2000" spc="5" dirty="0">
                <a:latin typeface="Symbol"/>
                <a:cs typeface="Symbol"/>
              </a:rPr>
              <a:t>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Palladio Uralic"/>
                <a:cs typeface="Palladio Uralic"/>
              </a:rPr>
              <a:t>f</a:t>
            </a:r>
            <a:r>
              <a:rPr sz="1725" i="1" spc="60" baseline="-24154" dirty="0">
                <a:latin typeface="Palladio Uralic"/>
                <a:cs typeface="Palladio Uralic"/>
              </a:rPr>
              <a:t>c </a:t>
            </a:r>
            <a:r>
              <a:rPr sz="2000" spc="5" dirty="0">
                <a:latin typeface="Palladio Uralic"/>
                <a:cs typeface="Palladio Uralic"/>
              </a:rPr>
              <a:t>) </a:t>
            </a:r>
            <a:r>
              <a:rPr sz="2000" spc="15" dirty="0">
                <a:latin typeface="Symbol"/>
                <a:cs typeface="Symbol"/>
              </a:rPr>
              <a:t>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Palladio Uralic"/>
                <a:cs typeface="Palladio Uralic"/>
              </a:rPr>
              <a:t>e</a:t>
            </a:r>
            <a:endParaRPr sz="2350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6706" y="2366356"/>
            <a:ext cx="358140" cy="62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3450"/>
              </a:lnSpc>
              <a:spcBef>
                <a:spcPts val="125"/>
              </a:spcBef>
            </a:pPr>
            <a:r>
              <a:rPr sz="3000" spc="5" dirty="0">
                <a:latin typeface="Symbol"/>
                <a:cs typeface="Symbol"/>
              </a:rPr>
              <a:t></a:t>
            </a:r>
            <a:endParaRPr sz="3000">
              <a:latin typeface="Symbol"/>
              <a:cs typeface="Symbol"/>
            </a:endParaRPr>
          </a:p>
          <a:p>
            <a:pPr algn="ctr">
              <a:lnSpc>
                <a:spcPts val="1230"/>
              </a:lnSpc>
            </a:pPr>
            <a:r>
              <a:rPr sz="1150" i="1" dirty="0">
                <a:latin typeface="Palladio Uralic"/>
                <a:cs typeface="Palladio Uralic"/>
              </a:rPr>
              <a:t>f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-100" dirty="0">
                <a:latin typeface="Times New Roman"/>
                <a:cs typeface="Times New Roman"/>
              </a:rPr>
              <a:t> </a:t>
            </a:r>
            <a:r>
              <a:rPr sz="1150" i="1" spc="20" dirty="0">
                <a:latin typeface="Palladio Uralic"/>
                <a:cs typeface="Palladio Uralic"/>
              </a:rPr>
              <a:t>f</a:t>
            </a:r>
            <a:r>
              <a:rPr sz="1275" i="1" spc="30" baseline="-19607" dirty="0">
                <a:latin typeface="Palladio Uralic"/>
                <a:cs typeface="Palladio Uralic"/>
              </a:rPr>
              <a:t>c</a:t>
            </a:r>
            <a:endParaRPr sz="1275" baseline="-19607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0695" y="4843999"/>
            <a:ext cx="452120" cy="62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3450"/>
              </a:lnSpc>
              <a:spcBef>
                <a:spcPts val="125"/>
              </a:spcBef>
            </a:pPr>
            <a:r>
              <a:rPr sz="3000" spc="5" dirty="0">
                <a:latin typeface="Symbol"/>
                <a:cs typeface="Symbol"/>
              </a:rPr>
              <a:t></a:t>
            </a:r>
            <a:endParaRPr sz="3000">
              <a:latin typeface="Symbol"/>
              <a:cs typeface="Symbol"/>
            </a:endParaRPr>
          </a:p>
          <a:p>
            <a:pPr algn="ctr">
              <a:lnSpc>
                <a:spcPts val="1230"/>
              </a:lnSpc>
            </a:pPr>
            <a:r>
              <a:rPr sz="1150" i="1" dirty="0">
                <a:latin typeface="Palladio Uralic"/>
                <a:cs typeface="Palladio Uralic"/>
              </a:rPr>
              <a:t>f </a:t>
            </a:r>
            <a:r>
              <a:rPr sz="1150" spc="40" dirty="0">
                <a:latin typeface="Symbol"/>
                <a:cs typeface="Symbol"/>
              </a:rPr>
              <a:t></a:t>
            </a:r>
            <a:r>
              <a:rPr sz="1150" spc="-65" dirty="0">
                <a:latin typeface="Times New Roman"/>
                <a:cs typeface="Times New Roman"/>
              </a:rPr>
              <a:t> </a:t>
            </a:r>
            <a:r>
              <a:rPr sz="1150" i="1" spc="20" dirty="0">
                <a:latin typeface="Palladio Uralic"/>
                <a:cs typeface="Palladio Uralic"/>
              </a:rPr>
              <a:t>f</a:t>
            </a:r>
            <a:r>
              <a:rPr sz="1275" i="1" spc="30" baseline="-19607" dirty="0">
                <a:latin typeface="Palladio Uralic"/>
                <a:cs typeface="Palladio Uralic"/>
              </a:rPr>
              <a:t>c</a:t>
            </a:r>
            <a:endParaRPr sz="1275" baseline="-19607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0444" y="1394614"/>
            <a:ext cx="8572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i="1" spc="5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9480" y="1394614"/>
            <a:ext cx="12446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i="1" spc="10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0444" y="2576736"/>
            <a:ext cx="8572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i="1" spc="5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451" y="3872265"/>
            <a:ext cx="8572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i="1" spc="5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7466" y="3872265"/>
            <a:ext cx="12446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i="1" spc="10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4451" y="5054387"/>
            <a:ext cx="8572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i="1" spc="5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2905" y="3117764"/>
            <a:ext cx="74295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150" i="1" spc="10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5202" y="1206532"/>
            <a:ext cx="67818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33705" algn="l"/>
              </a:tabLst>
            </a:pPr>
            <a:r>
              <a:rPr sz="2000" i="1" spc="5" dirty="0">
                <a:latin typeface="Palladio Uralic"/>
                <a:cs typeface="Palladio Uralic"/>
              </a:rPr>
              <a:t>F	</a:t>
            </a:r>
            <a:r>
              <a:rPr sz="2100" i="1" spc="-45" dirty="0">
                <a:latin typeface="Symbol"/>
                <a:cs typeface="Symbol"/>
              </a:rPr>
              <a:t>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1" y="389213"/>
            <a:ext cx="7392416" cy="78098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spcBef>
                <a:spcPts val="1510"/>
              </a:spcBef>
            </a:pPr>
            <a:r>
              <a:rPr sz="2000" b="1" spc="-5" dirty="0">
                <a:latin typeface="Carlito"/>
                <a:cs typeface="Carlito"/>
              </a:rPr>
              <a:t>Fourier </a:t>
            </a:r>
            <a:r>
              <a:rPr sz="2000" b="1" spc="-25" dirty="0">
                <a:latin typeface="Carlito"/>
                <a:cs typeface="Carlito"/>
              </a:rPr>
              <a:t>Transform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10" dirty="0">
                <a:latin typeface="Carlito"/>
                <a:cs typeface="Carlito"/>
              </a:rPr>
              <a:t>Complex</a:t>
            </a:r>
            <a:r>
              <a:rPr sz="2000" b="1" spc="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Exponentials</a:t>
            </a:r>
            <a:endParaRPr sz="2000" dirty="0">
              <a:latin typeface="Carlito"/>
              <a:cs typeface="Carlito"/>
            </a:endParaRPr>
          </a:p>
          <a:p>
            <a:pPr marR="424180" algn="ctr">
              <a:spcBef>
                <a:spcPts val="840"/>
              </a:spcBef>
            </a:pPr>
            <a:r>
              <a:rPr sz="1150" spc="10" dirty="0">
                <a:latin typeface="Symbol"/>
                <a:cs typeface="Symbol"/>
              </a:rPr>
              <a:t></a:t>
            </a:r>
            <a:endParaRPr sz="1150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7090" y="1213827"/>
            <a:ext cx="18034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dirty="0">
                <a:latin typeface="Symbol"/>
                <a:cs typeface="Symbol"/>
              </a:rPr>
              <a:t></a:t>
            </a:r>
            <a:r>
              <a:rPr sz="1150" spc="5" dirty="0">
                <a:latin typeface="Palladio Uralic"/>
                <a:cs typeface="Palladio Uralic"/>
              </a:rPr>
              <a:t>1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0089" y="1177625"/>
            <a:ext cx="336169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  <a:tabLst>
                <a:tab pos="959485" algn="l"/>
                <a:tab pos="1352550" algn="l"/>
                <a:tab pos="2272030" algn="l"/>
              </a:tabLst>
            </a:pPr>
            <a:r>
              <a:rPr sz="2000" spc="5" dirty="0">
                <a:latin typeface="Palladio Uralic"/>
                <a:cs typeface="Palladio Uralic"/>
              </a:rPr>
              <a:t>( </a:t>
            </a:r>
            <a:r>
              <a:rPr sz="2000" i="1" dirty="0">
                <a:latin typeface="Palladio Uralic"/>
                <a:cs typeface="Palladio Uralic"/>
              </a:rPr>
              <a:t>f 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</a:t>
            </a:r>
            <a:r>
              <a:rPr sz="2000" i="1" spc="370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Palladio Uralic"/>
                <a:cs typeface="Palladio Uralic"/>
              </a:rPr>
              <a:t>)	</a:t>
            </a:r>
            <a:r>
              <a:rPr sz="2000" spc="5" dirty="0">
                <a:latin typeface="Symbol"/>
                <a:cs typeface="Symbol"/>
              </a:rPr>
              <a:t>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100" i="1" spc="-229" dirty="0">
                <a:latin typeface="Symbol"/>
                <a:cs typeface="Symbol"/>
              </a:rPr>
              <a:t></a:t>
            </a:r>
            <a:r>
              <a:rPr sz="2000" spc="-229" dirty="0">
                <a:latin typeface="Palladio Uralic"/>
                <a:cs typeface="Palladio Uralic"/>
              </a:rPr>
              <a:t>(  </a:t>
            </a:r>
            <a:r>
              <a:rPr sz="2000" i="1" dirty="0">
                <a:latin typeface="Palladio Uralic"/>
                <a:cs typeface="Palladio Uralic"/>
              </a:rPr>
              <a:t>f</a:t>
            </a:r>
            <a:r>
              <a:rPr sz="2000" i="1" spc="85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	</a:t>
            </a:r>
            <a:r>
              <a:rPr sz="2000" spc="30" dirty="0">
                <a:latin typeface="Palladio Uralic"/>
                <a:cs typeface="Palladio Uralic"/>
              </a:rPr>
              <a:t>)</a:t>
            </a:r>
            <a:r>
              <a:rPr sz="2350" i="1" spc="30" dirty="0">
                <a:latin typeface="Palladio Uralic"/>
                <a:cs typeface="Palladio Uralic"/>
              </a:rPr>
              <a:t>e</a:t>
            </a:r>
            <a:r>
              <a:rPr sz="2250" spc="44" baseline="38888" dirty="0">
                <a:latin typeface="Symbol"/>
                <a:cs typeface="Symbol"/>
              </a:rPr>
              <a:t></a:t>
            </a:r>
            <a:r>
              <a:rPr sz="2250" spc="-217" baseline="38888" dirty="0">
                <a:latin typeface="Times New Roman"/>
                <a:cs typeface="Times New Roman"/>
              </a:rPr>
              <a:t> </a:t>
            </a:r>
            <a:r>
              <a:rPr sz="2250" i="1" spc="-37" baseline="38888" dirty="0">
                <a:latin typeface="Palladio Uralic"/>
                <a:cs typeface="Palladio Uralic"/>
              </a:rPr>
              <a:t>j</a:t>
            </a:r>
            <a:r>
              <a:rPr sz="2250" spc="-37" baseline="38888" dirty="0">
                <a:latin typeface="Palladio Uralic"/>
                <a:cs typeface="Palladio Uralic"/>
              </a:rPr>
              <a:t>2</a:t>
            </a:r>
            <a:r>
              <a:rPr sz="2325" i="1" spc="-37" baseline="37634" dirty="0">
                <a:latin typeface="Symbol"/>
                <a:cs typeface="Symbol"/>
              </a:rPr>
              <a:t></a:t>
            </a:r>
            <a:r>
              <a:rPr sz="2250" i="1" spc="-37" baseline="38888" dirty="0">
                <a:latin typeface="Palladio Uralic"/>
                <a:cs typeface="Palladio Uralic"/>
              </a:rPr>
              <a:t>f</a:t>
            </a:r>
            <a:r>
              <a:rPr sz="2250" i="1" spc="-60" baseline="38888" dirty="0">
                <a:latin typeface="Palladio Uralic"/>
                <a:cs typeface="Palladio Uralic"/>
              </a:rPr>
              <a:t> </a:t>
            </a:r>
            <a:r>
              <a:rPr sz="2250" i="1" baseline="38888" dirty="0">
                <a:latin typeface="Palladio Uralic"/>
                <a:cs typeface="Palladio Uralic"/>
              </a:rPr>
              <a:t>t</a:t>
            </a:r>
            <a:r>
              <a:rPr sz="2250" i="1" spc="-375" baseline="38888" dirty="0">
                <a:latin typeface="Palladio Uralic"/>
                <a:cs typeface="Palladio Uralic"/>
              </a:rPr>
              <a:t> </a:t>
            </a:r>
            <a:r>
              <a:rPr sz="2000" i="1" spc="5" dirty="0">
                <a:latin typeface="Palladio Uralic"/>
                <a:cs typeface="Palladio Uralic"/>
              </a:rPr>
              <a:t>df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5637" y="1589661"/>
            <a:ext cx="2084705" cy="552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R="384810" algn="r">
              <a:spcBef>
                <a:spcPts val="235"/>
              </a:spcBef>
            </a:pPr>
            <a:r>
              <a:rPr sz="1150" spc="5" dirty="0">
                <a:latin typeface="Symbol"/>
                <a:cs typeface="Symbol"/>
              </a:rPr>
              <a:t></a:t>
            </a:r>
            <a:endParaRPr sz="1150">
              <a:latin typeface="Symbol"/>
              <a:cs typeface="Symbol"/>
            </a:endParaRPr>
          </a:p>
          <a:p>
            <a:pPr marL="38100">
              <a:spcBef>
                <a:spcPts val="229"/>
              </a:spcBef>
            </a:pPr>
            <a:r>
              <a:rPr sz="2000" spc="5" dirty="0">
                <a:latin typeface="Palladio Uralic"/>
                <a:cs typeface="Palladio Uralic"/>
              </a:rPr>
              <a:t>Evaluate </a:t>
            </a:r>
            <a:r>
              <a:rPr sz="2000" dirty="0">
                <a:latin typeface="Palladio Uralic"/>
                <a:cs typeface="Palladio Uralic"/>
              </a:rPr>
              <a:t>for </a:t>
            </a:r>
            <a:r>
              <a:rPr sz="2000" i="1" dirty="0">
                <a:latin typeface="Palladio Uralic"/>
                <a:cs typeface="Palladio Uralic"/>
              </a:rPr>
              <a:t>f </a:t>
            </a:r>
            <a:r>
              <a:rPr sz="2000" spc="5" dirty="0">
                <a:latin typeface="Symbol"/>
                <a:cs typeface="Symbol"/>
              </a:rPr>
              <a:t>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Palladio Uralic"/>
                <a:cs typeface="Palladio Uralic"/>
              </a:rPr>
              <a:t>f</a:t>
            </a:r>
            <a:r>
              <a:rPr sz="1725" i="1" spc="60" baseline="-24154" dirty="0">
                <a:latin typeface="Palladio Uralic"/>
                <a:cs typeface="Palladio Uralic"/>
              </a:rPr>
              <a:t>c</a:t>
            </a:r>
            <a:endParaRPr sz="1725" baseline="-24154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75202" y="2388654"/>
            <a:ext cx="67818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33705" algn="l"/>
              </a:tabLst>
            </a:pPr>
            <a:r>
              <a:rPr sz="2000" i="1" spc="5" dirty="0">
                <a:latin typeface="Palladio Uralic"/>
                <a:cs typeface="Palladio Uralic"/>
              </a:rPr>
              <a:t>F	</a:t>
            </a:r>
            <a:r>
              <a:rPr sz="2100" i="1" spc="-45" dirty="0">
                <a:latin typeface="Symbol"/>
                <a:cs typeface="Symbol"/>
              </a:rPr>
              <a:t>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7090" y="2395949"/>
            <a:ext cx="18034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dirty="0">
                <a:latin typeface="Symbol"/>
                <a:cs typeface="Symbol"/>
              </a:rPr>
              <a:t></a:t>
            </a:r>
            <a:r>
              <a:rPr sz="1150" spc="5" dirty="0">
                <a:latin typeface="Palladio Uralic"/>
                <a:cs typeface="Palladio Uralic"/>
              </a:rPr>
              <a:t>1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489" y="2402487"/>
            <a:ext cx="10883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934085" algn="l"/>
              </a:tabLst>
            </a:pPr>
            <a:r>
              <a:rPr sz="2000" spc="5" dirty="0">
                <a:latin typeface="Palladio Uralic"/>
                <a:cs typeface="Palladio Uralic"/>
              </a:rPr>
              <a:t>(</a:t>
            </a:r>
            <a:r>
              <a:rPr sz="2000" spc="-110" dirty="0">
                <a:latin typeface="Palladio Uralic"/>
                <a:cs typeface="Palladio Uralic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</a:t>
            </a:r>
            <a:r>
              <a:rPr sz="2000" i="1" spc="229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 </a:t>
            </a:r>
            <a:r>
              <a:rPr sz="2000" i="1" spc="-135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Palladio Uralic"/>
                <a:cs typeface="Palladio Uralic"/>
              </a:rPr>
              <a:t>)</a:t>
            </a:r>
            <a:r>
              <a:rPr sz="2000" dirty="0">
                <a:latin typeface="Palladio Uralic"/>
                <a:cs typeface="Palladio Uralic"/>
              </a:rPr>
              <a:t>	</a:t>
            </a:r>
            <a:r>
              <a:rPr sz="2000" spc="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5208" y="3104296"/>
            <a:ext cx="1031608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2000" i="1" spc="-10" dirty="0">
                <a:latin typeface="Palladio Uralic"/>
                <a:cs typeface="Palladio Uralic"/>
              </a:rPr>
              <a:t>a</a:t>
            </a:r>
            <a:r>
              <a:rPr sz="2000" i="1" spc="10" dirty="0">
                <a:latin typeface="Palladio Uralic"/>
                <a:cs typeface="Palladio Uralic"/>
              </a:rPr>
              <a:t>n</a:t>
            </a:r>
            <a:r>
              <a:rPr sz="2000" i="1" spc="5" dirty="0">
                <a:latin typeface="Palladio Uralic"/>
                <a:cs typeface="Palladio Uralic"/>
              </a:rPr>
              <a:t>d</a:t>
            </a:r>
            <a:endParaRPr sz="2000" dirty="0">
              <a:latin typeface="Palladio Uralic"/>
              <a:cs typeface="Palladio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5202" y="3684193"/>
            <a:ext cx="67818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33705" algn="l"/>
              </a:tabLst>
            </a:pPr>
            <a:r>
              <a:rPr sz="2000" i="1" spc="5" dirty="0">
                <a:latin typeface="Palladio Uralic"/>
                <a:cs typeface="Palladio Uralic"/>
              </a:rPr>
              <a:t>F	</a:t>
            </a:r>
            <a:r>
              <a:rPr sz="2100" i="1" spc="-45" dirty="0">
                <a:latin typeface="Symbol"/>
                <a:cs typeface="Symbol"/>
              </a:rPr>
              <a:t>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75202" y="4866314"/>
            <a:ext cx="67818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33705" algn="l"/>
              </a:tabLst>
            </a:pPr>
            <a:r>
              <a:rPr sz="2000" i="1" spc="5" dirty="0">
                <a:latin typeface="Palladio Uralic"/>
                <a:cs typeface="Palladio Uralic"/>
              </a:rPr>
              <a:t>F	</a:t>
            </a:r>
            <a:r>
              <a:rPr sz="2100" i="1" spc="-45" dirty="0">
                <a:latin typeface="Symbol"/>
                <a:cs typeface="Symbol"/>
              </a:rPr>
              <a:t>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7090" y="4873591"/>
            <a:ext cx="18034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dirty="0">
                <a:latin typeface="Symbol"/>
                <a:cs typeface="Symbol"/>
              </a:rPr>
              <a:t></a:t>
            </a:r>
            <a:r>
              <a:rPr sz="1150" spc="5" dirty="0">
                <a:latin typeface="Palladio Uralic"/>
                <a:cs typeface="Palladio Uralic"/>
              </a:rPr>
              <a:t>1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5489" y="4880147"/>
            <a:ext cx="109220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937894" algn="l"/>
              </a:tabLst>
            </a:pPr>
            <a:r>
              <a:rPr sz="2000" spc="5" dirty="0">
                <a:latin typeface="Palladio Uralic"/>
                <a:cs typeface="Palladio Uralic"/>
              </a:rPr>
              <a:t>(</a:t>
            </a:r>
            <a:r>
              <a:rPr sz="2000" spc="-110" dirty="0">
                <a:latin typeface="Palladio Uralic"/>
                <a:cs typeface="Palladio Uralic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</a:t>
            </a:r>
            <a:r>
              <a:rPr sz="2000" i="1" spc="229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Symbol"/>
                <a:cs typeface="Symbol"/>
              </a:rPr>
              <a:t>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 </a:t>
            </a:r>
            <a:r>
              <a:rPr sz="2000" i="1" spc="-135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Palladio Uralic"/>
                <a:cs typeface="Palladio Uralic"/>
              </a:rPr>
              <a:t>)</a:t>
            </a:r>
            <a:r>
              <a:rPr sz="2000" dirty="0">
                <a:latin typeface="Palladio Uralic"/>
                <a:cs typeface="Palladio Uralic"/>
              </a:rPr>
              <a:t>	</a:t>
            </a:r>
            <a:r>
              <a:rPr sz="2000" spc="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42760" y="3513369"/>
            <a:ext cx="13144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spc="10" dirty="0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37090" y="3691470"/>
            <a:ext cx="18034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150" dirty="0">
                <a:latin typeface="Symbol"/>
                <a:cs typeface="Symbol"/>
              </a:rPr>
              <a:t></a:t>
            </a:r>
            <a:r>
              <a:rPr sz="1150" spc="5" dirty="0">
                <a:latin typeface="Palladio Uralic"/>
                <a:cs typeface="Palladio Uralic"/>
              </a:rPr>
              <a:t>1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02578" y="3028022"/>
            <a:ext cx="664845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255" indent="-135255">
              <a:spcBef>
                <a:spcPts val="135"/>
              </a:spcBef>
              <a:buFont typeface="Symbol"/>
              <a:buChar char=""/>
              <a:tabLst>
                <a:tab pos="135255" algn="l"/>
              </a:tabLst>
            </a:pPr>
            <a:r>
              <a:rPr sz="1500" i="1" spc="-25" dirty="0">
                <a:latin typeface="Palladio Uralic"/>
                <a:cs typeface="Palladio Uralic"/>
              </a:rPr>
              <a:t>j</a:t>
            </a:r>
            <a:r>
              <a:rPr sz="1500" spc="-25" dirty="0">
                <a:latin typeface="Palladio Uralic"/>
                <a:cs typeface="Palladio Uralic"/>
              </a:rPr>
              <a:t>2</a:t>
            </a:r>
            <a:r>
              <a:rPr sz="1550" i="1" spc="-25" dirty="0">
                <a:latin typeface="Symbol"/>
                <a:cs typeface="Symbol"/>
              </a:rPr>
              <a:t></a:t>
            </a:r>
            <a:r>
              <a:rPr sz="1500" i="1" spc="-25" dirty="0">
                <a:latin typeface="Palladio Uralic"/>
                <a:cs typeface="Palladio Uralic"/>
              </a:rPr>
              <a:t>f</a:t>
            </a:r>
            <a:r>
              <a:rPr sz="1500" i="1" spc="180" dirty="0">
                <a:latin typeface="Palladio Uralic"/>
                <a:cs typeface="Palladio Uralic"/>
              </a:rPr>
              <a:t> </a:t>
            </a:r>
            <a:r>
              <a:rPr sz="1500" i="1" dirty="0">
                <a:latin typeface="Palladio Uralic"/>
                <a:cs typeface="Palladio Uralic"/>
              </a:rPr>
              <a:t>t</a:t>
            </a:r>
            <a:endParaRPr sz="1500">
              <a:latin typeface="Palladio Uralic"/>
              <a:cs typeface="Palladio Ural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50090" y="3655285"/>
            <a:ext cx="338264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  <a:tabLst>
                <a:tab pos="963294" algn="l"/>
                <a:tab pos="1356995" algn="l"/>
                <a:tab pos="2280285" algn="l"/>
              </a:tabLst>
            </a:pPr>
            <a:r>
              <a:rPr sz="2000" spc="5" dirty="0">
                <a:latin typeface="Palladio Uralic"/>
                <a:cs typeface="Palladio Uralic"/>
              </a:rPr>
              <a:t>( </a:t>
            </a:r>
            <a:r>
              <a:rPr sz="2000" i="1" dirty="0">
                <a:latin typeface="Palladio Uralic"/>
                <a:cs typeface="Palladio Uralic"/>
              </a:rPr>
              <a:t>f  </a:t>
            </a:r>
            <a:r>
              <a:rPr sz="2000" spc="5" dirty="0">
                <a:latin typeface="Symbol"/>
                <a:cs typeface="Symbol"/>
              </a:rPr>
              <a:t>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</a:t>
            </a:r>
            <a:r>
              <a:rPr sz="2000" i="1" spc="375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Palladio Uralic"/>
                <a:cs typeface="Palladio Uralic"/>
              </a:rPr>
              <a:t>)	</a:t>
            </a:r>
            <a:r>
              <a:rPr sz="2000" spc="5" dirty="0">
                <a:latin typeface="Symbol"/>
                <a:cs typeface="Symbol"/>
              </a:rPr>
              <a:t>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2100" i="1" spc="-229" dirty="0">
                <a:latin typeface="Symbol"/>
                <a:cs typeface="Symbol"/>
              </a:rPr>
              <a:t></a:t>
            </a:r>
            <a:r>
              <a:rPr sz="2000" spc="-229" dirty="0">
                <a:latin typeface="Palladio Uralic"/>
                <a:cs typeface="Palladio Uralic"/>
              </a:rPr>
              <a:t>(</a:t>
            </a:r>
            <a:r>
              <a:rPr sz="2000" spc="40" dirty="0">
                <a:latin typeface="Palladio Uralic"/>
                <a:cs typeface="Palladio Uralic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</a:t>
            </a:r>
            <a:r>
              <a:rPr sz="2000" i="1" spc="85" dirty="0">
                <a:latin typeface="Palladio Uralic"/>
                <a:cs typeface="Palladio Uralic"/>
              </a:rPr>
              <a:t> </a:t>
            </a:r>
            <a:r>
              <a:rPr sz="2000" spc="5" dirty="0">
                <a:latin typeface="Symbol"/>
                <a:cs typeface="Symbol"/>
              </a:rPr>
              <a:t>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Palladio Uralic"/>
                <a:cs typeface="Palladio Uralic"/>
              </a:rPr>
              <a:t>f	</a:t>
            </a:r>
            <a:r>
              <a:rPr sz="2000" spc="30" dirty="0">
                <a:latin typeface="Palladio Uralic"/>
                <a:cs typeface="Palladio Uralic"/>
              </a:rPr>
              <a:t>)</a:t>
            </a:r>
            <a:r>
              <a:rPr sz="2350" i="1" spc="30" dirty="0">
                <a:latin typeface="Palladio Uralic"/>
                <a:cs typeface="Palladio Uralic"/>
              </a:rPr>
              <a:t>e</a:t>
            </a:r>
            <a:r>
              <a:rPr sz="2250" spc="44" baseline="38888" dirty="0">
                <a:latin typeface="Symbol"/>
                <a:cs typeface="Symbol"/>
              </a:rPr>
              <a:t></a:t>
            </a:r>
            <a:r>
              <a:rPr sz="2250" spc="-217" baseline="38888" dirty="0">
                <a:latin typeface="Times New Roman"/>
                <a:cs typeface="Times New Roman"/>
              </a:rPr>
              <a:t> </a:t>
            </a:r>
            <a:r>
              <a:rPr sz="2250" i="1" spc="-37" baseline="38888" dirty="0">
                <a:latin typeface="Palladio Uralic"/>
                <a:cs typeface="Palladio Uralic"/>
              </a:rPr>
              <a:t>j</a:t>
            </a:r>
            <a:r>
              <a:rPr sz="2250" spc="-37" baseline="38888" dirty="0">
                <a:latin typeface="Palladio Uralic"/>
                <a:cs typeface="Palladio Uralic"/>
              </a:rPr>
              <a:t>2</a:t>
            </a:r>
            <a:r>
              <a:rPr sz="2325" i="1" spc="-37" baseline="37634" dirty="0">
                <a:latin typeface="Symbol"/>
                <a:cs typeface="Symbol"/>
              </a:rPr>
              <a:t></a:t>
            </a:r>
            <a:r>
              <a:rPr sz="2250" i="1" spc="-37" baseline="38888" dirty="0">
                <a:latin typeface="Palladio Uralic"/>
                <a:cs typeface="Palladio Uralic"/>
              </a:rPr>
              <a:t>f</a:t>
            </a:r>
            <a:r>
              <a:rPr sz="2250" i="1" spc="-52" baseline="38888" dirty="0">
                <a:latin typeface="Palladio Uralic"/>
                <a:cs typeface="Palladio Uralic"/>
              </a:rPr>
              <a:t> </a:t>
            </a:r>
            <a:r>
              <a:rPr sz="2250" i="1" baseline="38888" dirty="0">
                <a:latin typeface="Palladio Uralic"/>
                <a:cs typeface="Palladio Uralic"/>
              </a:rPr>
              <a:t>t</a:t>
            </a:r>
            <a:r>
              <a:rPr sz="2250" i="1" spc="-367" baseline="38888" dirty="0">
                <a:latin typeface="Palladio Uralic"/>
                <a:cs typeface="Palladio Uralic"/>
              </a:rPr>
              <a:t> </a:t>
            </a:r>
            <a:r>
              <a:rPr sz="2000" i="1" spc="5" dirty="0">
                <a:latin typeface="Palladio Uralic"/>
                <a:cs typeface="Palladio Uralic"/>
              </a:rPr>
              <a:t>df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05636" y="4067288"/>
            <a:ext cx="2232660" cy="5524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R="528320" algn="r">
              <a:spcBef>
                <a:spcPts val="235"/>
              </a:spcBef>
            </a:pPr>
            <a:r>
              <a:rPr sz="1150" spc="5" dirty="0">
                <a:latin typeface="Symbol"/>
                <a:cs typeface="Symbol"/>
              </a:rPr>
              <a:t></a:t>
            </a:r>
            <a:endParaRPr sz="1150">
              <a:latin typeface="Symbol"/>
              <a:cs typeface="Symbol"/>
            </a:endParaRPr>
          </a:p>
          <a:p>
            <a:pPr marL="38100">
              <a:spcBef>
                <a:spcPts val="229"/>
              </a:spcBef>
            </a:pPr>
            <a:r>
              <a:rPr sz="2000" spc="5" dirty="0">
                <a:latin typeface="Palladio Uralic"/>
                <a:cs typeface="Palladio Uralic"/>
              </a:rPr>
              <a:t>Evaluate </a:t>
            </a:r>
            <a:r>
              <a:rPr sz="2000" dirty="0">
                <a:latin typeface="Palladio Uralic"/>
                <a:cs typeface="Palladio Uralic"/>
              </a:rPr>
              <a:t>for </a:t>
            </a:r>
            <a:r>
              <a:rPr sz="2000" i="1" dirty="0">
                <a:latin typeface="Palladio Uralic"/>
                <a:cs typeface="Palladio Uralic"/>
              </a:rPr>
              <a:t>f </a:t>
            </a:r>
            <a:r>
              <a:rPr sz="2000" spc="240" dirty="0">
                <a:latin typeface="Symbol"/>
                <a:cs typeface="Symbol"/>
              </a:rPr>
              <a:t>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Palladio Uralic"/>
                <a:cs typeface="Palladio Uralic"/>
              </a:rPr>
              <a:t>f</a:t>
            </a:r>
            <a:r>
              <a:rPr sz="1725" i="1" spc="60" baseline="-24154" dirty="0">
                <a:latin typeface="Palladio Uralic"/>
                <a:cs typeface="Palladio Uralic"/>
              </a:rPr>
              <a:t>c</a:t>
            </a:r>
            <a:endParaRPr sz="1725" baseline="-24154">
              <a:latin typeface="Palladio Uralic"/>
              <a:cs typeface="Palladio Ural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2333" y="3061556"/>
            <a:ext cx="198310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  <a:tabLst>
                <a:tab pos="459740" algn="l"/>
              </a:tabLst>
            </a:pPr>
            <a:r>
              <a:rPr sz="2350" dirty="0">
                <a:latin typeface="Symbol"/>
                <a:cs typeface="Symbol"/>
              </a:rPr>
              <a:t>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100" i="1" spc="-229" dirty="0">
                <a:latin typeface="Symbol"/>
                <a:cs typeface="Symbol"/>
              </a:rPr>
              <a:t></a:t>
            </a:r>
            <a:r>
              <a:rPr sz="2000" spc="-229" dirty="0">
                <a:latin typeface="Palladio Uralic"/>
                <a:cs typeface="Palladio Uralic"/>
              </a:rPr>
              <a:t>( </a:t>
            </a:r>
            <a:r>
              <a:rPr sz="2000" i="1" dirty="0">
                <a:latin typeface="Palladio Uralic"/>
                <a:cs typeface="Palladio Uralic"/>
              </a:rPr>
              <a:t>f </a:t>
            </a:r>
            <a:r>
              <a:rPr sz="2000" spc="5" dirty="0">
                <a:latin typeface="Symbol"/>
                <a:cs typeface="Symbol"/>
              </a:rPr>
              <a:t>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45" dirty="0">
                <a:latin typeface="Palladio Uralic"/>
                <a:cs typeface="Palladio Uralic"/>
              </a:rPr>
              <a:t>f</a:t>
            </a:r>
            <a:r>
              <a:rPr sz="1725" i="1" spc="67" baseline="-24154" dirty="0">
                <a:latin typeface="Palladio Uralic"/>
                <a:cs typeface="Palladio Uralic"/>
              </a:rPr>
              <a:t>c </a:t>
            </a:r>
            <a:r>
              <a:rPr sz="2000" spc="5" dirty="0">
                <a:latin typeface="Palladio Uralic"/>
                <a:cs typeface="Palladio Uralic"/>
              </a:rPr>
              <a:t>) </a:t>
            </a:r>
            <a:r>
              <a:rPr sz="2000" spc="15" dirty="0">
                <a:latin typeface="Symbol"/>
                <a:cs typeface="Symbol"/>
              </a:rPr>
              <a:t>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Palladio Uralic"/>
                <a:cs typeface="Palladio Uralic"/>
              </a:rPr>
              <a:t>e</a:t>
            </a:r>
            <a:endParaRPr sz="2350">
              <a:latin typeface="Palladio Uralic"/>
              <a:cs typeface="Palladio Ural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40761" y="1184208"/>
            <a:ext cx="13081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0" spc="5" dirty="0">
                <a:latin typeface="Symbol"/>
                <a:cs typeface="Symbol"/>
              </a:rPr>
              <a:t>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4767" y="3661878"/>
            <a:ext cx="13081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00" spc="5" dirty="0">
                <a:latin typeface="Symbol"/>
                <a:cs typeface="Symbol"/>
              </a:rPr>
              <a:t>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11646" y="5595406"/>
            <a:ext cx="74295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1150" i="1" spc="10" dirty="0">
                <a:latin typeface="Palladio Uralic"/>
                <a:cs typeface="Palladio Uralic"/>
              </a:rPr>
              <a:t>c</a:t>
            </a:r>
            <a:endParaRPr sz="1150">
              <a:latin typeface="Palladio Uralic"/>
              <a:cs typeface="Palladio Ural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26562" y="5505691"/>
            <a:ext cx="529590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500" i="1" spc="-25" dirty="0">
                <a:latin typeface="Palladio Uralic"/>
                <a:cs typeface="Palladio Uralic"/>
              </a:rPr>
              <a:t>j</a:t>
            </a:r>
            <a:r>
              <a:rPr sz="1500" spc="-25" dirty="0">
                <a:latin typeface="Palladio Uralic"/>
                <a:cs typeface="Palladio Uralic"/>
              </a:rPr>
              <a:t>2</a:t>
            </a:r>
            <a:r>
              <a:rPr sz="1550" i="1" spc="-25" dirty="0">
                <a:latin typeface="Symbol"/>
                <a:cs typeface="Symbol"/>
              </a:rPr>
              <a:t></a:t>
            </a:r>
            <a:r>
              <a:rPr sz="1500" i="1" spc="-25" dirty="0">
                <a:latin typeface="Palladio Uralic"/>
                <a:cs typeface="Palladio Uralic"/>
              </a:rPr>
              <a:t>f</a:t>
            </a:r>
            <a:r>
              <a:rPr sz="1500" i="1" spc="180" dirty="0">
                <a:latin typeface="Palladio Uralic"/>
                <a:cs typeface="Palladio Uralic"/>
              </a:rPr>
              <a:t> </a:t>
            </a:r>
            <a:r>
              <a:rPr sz="1500" i="1" dirty="0">
                <a:latin typeface="Palladio Uralic"/>
                <a:cs typeface="Palladio Uralic"/>
              </a:rPr>
              <a:t>t</a:t>
            </a:r>
            <a:endParaRPr sz="1500">
              <a:latin typeface="Palladio Uralic"/>
              <a:cs typeface="Palladio Ural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87417" y="3009138"/>
            <a:ext cx="2514600" cy="533400"/>
          </a:xfrm>
          <a:custGeom>
            <a:avLst/>
            <a:gdLst/>
            <a:ahLst/>
            <a:cxnLst/>
            <a:rect l="l" t="t" r="r" b="b"/>
            <a:pathLst>
              <a:path w="2514600" h="533400">
                <a:moveTo>
                  <a:pt x="0" y="533400"/>
                </a:moveTo>
                <a:lnTo>
                  <a:pt x="2514600" y="533400"/>
                </a:lnTo>
                <a:lnTo>
                  <a:pt x="2514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87417" y="5523738"/>
            <a:ext cx="2514600" cy="533400"/>
          </a:xfrm>
          <a:custGeom>
            <a:avLst/>
            <a:gdLst/>
            <a:ahLst/>
            <a:cxnLst/>
            <a:rect l="l" t="t" r="r" b="b"/>
            <a:pathLst>
              <a:path w="2514600" h="533400">
                <a:moveTo>
                  <a:pt x="0" y="533400"/>
                </a:moveTo>
                <a:lnTo>
                  <a:pt x="2514600" y="533400"/>
                </a:lnTo>
                <a:lnTo>
                  <a:pt x="2514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8392" y="1246632"/>
            <a:ext cx="278892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8579" y="2438400"/>
            <a:ext cx="280416" cy="36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4676" y="3717035"/>
            <a:ext cx="278892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69435" y="4908803"/>
            <a:ext cx="278892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913411"/>
            <a:ext cx="5107887" cy="58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6E31-04E7-C448-92E1-8D9274BA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77" y="581854"/>
            <a:ext cx="10515600" cy="72833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and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B225-FA66-854A-B01E-8F9C5DE2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0" y="1607262"/>
            <a:ext cx="10515600" cy="29920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frequency component contained in the signal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ourier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performed.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signal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signal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performed.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signal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signal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performed.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is the process of converting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73" y="228600"/>
            <a:ext cx="892345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5961-EEF2-0243-9031-8BC1B6B6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b="1" dirty="0"/>
              <a:t>Power and Energy of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0559-5321-9A42-9818-AC7C3105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" y="1303111"/>
            <a:ext cx="10515600" cy="54183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Energy signal</a:t>
            </a:r>
          </a:p>
          <a:p>
            <a:r>
              <a:rPr lang="en-US" dirty="0"/>
              <a:t>Energy is finite and non zero. </a:t>
            </a:r>
          </a:p>
          <a:p>
            <a:r>
              <a:rPr lang="en-US" dirty="0"/>
              <a:t>Non periodic signal are energy signal.  </a:t>
            </a:r>
          </a:p>
          <a:p>
            <a:r>
              <a:rPr lang="en-US" dirty="0"/>
              <a:t>These signals are time limited.</a:t>
            </a:r>
          </a:p>
          <a:p>
            <a:r>
              <a:rPr lang="en-US" dirty="0"/>
              <a:t>The power of energy signal is </a:t>
            </a:r>
            <a:r>
              <a:rPr lang="en-US" dirty="0" smtClean="0"/>
              <a:t>zero.</a:t>
            </a:r>
            <a:endParaRPr lang="en-US" dirty="0"/>
          </a:p>
          <a:p>
            <a:r>
              <a:rPr lang="en-US" dirty="0" smtClean="0"/>
              <a:t>Example: A single rectangular pulse.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Power signal</a:t>
            </a:r>
          </a:p>
          <a:p>
            <a:r>
              <a:rPr lang="en-US" dirty="0"/>
              <a:t>The normalized average power is finite and non zero. </a:t>
            </a:r>
          </a:p>
          <a:p>
            <a:r>
              <a:rPr lang="en-US" dirty="0"/>
              <a:t> Periodic (practical) signal are power signals. </a:t>
            </a:r>
          </a:p>
          <a:p>
            <a:r>
              <a:rPr lang="en-US" dirty="0"/>
              <a:t>These signals can exist infinite </a:t>
            </a:r>
            <a:r>
              <a:rPr lang="en-US" dirty="0" smtClean="0"/>
              <a:t>time. </a:t>
            </a:r>
          </a:p>
          <a:p>
            <a:r>
              <a:rPr lang="en-US" dirty="0" smtClean="0"/>
              <a:t>Energy </a:t>
            </a:r>
            <a:r>
              <a:rPr lang="en-US" dirty="0"/>
              <a:t>of power signal is infinite.</a:t>
            </a:r>
          </a:p>
          <a:p>
            <a:r>
              <a:rPr lang="en-US" dirty="0"/>
              <a:t> </a:t>
            </a:r>
            <a:r>
              <a:rPr lang="en-US" dirty="0" smtClean="0"/>
              <a:t>Example: </a:t>
            </a:r>
            <a:r>
              <a:rPr lang="en-US" dirty="0"/>
              <a:t>A train of rectangular pulse.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640892"/>
            <a:ext cx="10686143" cy="520246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/>
              <a:t>Parseval’s</a:t>
            </a:r>
            <a:r>
              <a:rPr lang="en-US" sz="4000" b="1" dirty="0" smtClean="0"/>
              <a:t> Theorem for Energy signals: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7657" y="1248229"/>
                <a:ext cx="11161485" cy="492873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Parseval's</a:t>
                </a:r>
                <a:r>
                  <a:rPr lang="en-US" sz="2400" dirty="0"/>
                  <a:t> theorem refers to that information is not lost in Fourier transform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It states that the total energy of the signal x(t) is equal to the sum of energies of the individual spectral components in the frequency domain.</a:t>
                </a:r>
              </a:p>
              <a:p>
                <a:r>
                  <a:rPr lang="en-US" sz="2400" dirty="0" smtClean="0"/>
                  <a:t>We can find the energy of signal without knowing its time domain according to </a:t>
                </a:r>
                <a:r>
                  <a:rPr lang="en-US" sz="2400" dirty="0" err="1" smtClean="0"/>
                  <a:t>Parseval’s</a:t>
                </a:r>
                <a:r>
                  <a:rPr lang="en-US" sz="2400" dirty="0" smtClean="0"/>
                  <a:t> theorem. </a:t>
                </a:r>
              </a:p>
              <a:p>
                <a:r>
                  <a:rPr lang="en-US" sz="2400" dirty="0" smtClean="0"/>
                  <a:t>Suppose </a:t>
                </a:r>
                <a:r>
                  <a:rPr lang="en-US" sz="2400" dirty="0"/>
                  <a:t>that </a:t>
                </a:r>
                <a:r>
                  <a:rPr lang="en-US" sz="2400" dirty="0" smtClean="0"/>
                  <a:t>x(t</a:t>
                </a:r>
                <a:r>
                  <a:rPr lang="en-US" sz="2400" dirty="0"/>
                  <a:t>) and </a:t>
                </a:r>
                <a:r>
                  <a:rPr lang="en-US" sz="2400" dirty="0" smtClean="0"/>
                  <a:t>X(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are the fields in the time and frequency domain respectively, where </a:t>
                </a:r>
                <a:r>
                  <a:rPr lang="en-US" sz="2400" dirty="0" smtClean="0"/>
                  <a:t>X(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is obtained by the F</a:t>
                </a:r>
                <a:r>
                  <a:rPr lang="en-US" sz="2400" dirty="0" smtClean="0"/>
                  <a:t>ourier </a:t>
                </a:r>
                <a:r>
                  <a:rPr lang="en-US" sz="2400" dirty="0"/>
                  <a:t>transform of </a:t>
                </a:r>
                <a:r>
                  <a:rPr lang="en-US" sz="2400" dirty="0" smtClean="0"/>
                  <a:t>x(t</a:t>
                </a:r>
                <a:r>
                  <a:rPr lang="en-US" sz="2400" dirty="0"/>
                  <a:t>). According to </a:t>
                </a:r>
                <a:r>
                  <a:rPr lang="en-US" sz="2400" dirty="0" err="1"/>
                  <a:t>Parseval's</a:t>
                </a:r>
                <a:r>
                  <a:rPr lang="en-US" sz="2400" dirty="0"/>
                  <a:t> theorem, the following equation </a:t>
                </a:r>
                <a:r>
                  <a:rPr lang="en-US" sz="2400" dirty="0" smtClean="0"/>
                  <a:t>holds: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ᴨ</m:t>
                          </m:r>
                        </m:den>
                      </m:f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657" y="1248229"/>
                <a:ext cx="11161485" cy="4928734"/>
              </a:xfrm>
              <a:blipFill>
                <a:blip r:embed="rId2"/>
                <a:stretch>
                  <a:fillRect l="-765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54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3086"/>
                <a:ext cx="10515600" cy="5428343"/>
              </a:xfrm>
            </p:spPr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Let there be a signal x(t) with its </a:t>
                </a:r>
                <a:r>
                  <a:rPr lang="en-US" dirty="0">
                    <a:latin typeface="Cambria Math" panose="02040503050406030204" pitchFamily="18" charset="0"/>
                  </a:rPr>
                  <a:t>F</a:t>
                </a:r>
                <a:r>
                  <a:rPr lang="en-US" dirty="0" smtClean="0">
                    <a:latin typeface="Cambria Math" panose="02040503050406030204" pitchFamily="18" charset="0"/>
                  </a:rPr>
                  <a:t>ourier transform X(𝛚) . The energy E of signal x(t) is expressed as:</a:t>
                </a:r>
              </a:p>
              <a:p>
                <a:endParaRPr lang="en-US" sz="160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Inverse Fourier transform x(t) can be defined as:</a:t>
                </a:r>
              </a:p>
              <a:p>
                <a:pPr marL="0" indent="0" algn="ctr">
                  <a:buNone/>
                </a:pPr>
                <a:r>
                  <a:rPr lang="en-US" dirty="0"/>
                  <a:t>x</a:t>
                </a:r>
                <a:r>
                  <a:rPr lang="en-US" dirty="0" smtClean="0"/>
                  <a:t>(t)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baseline="30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b="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Replacing one x(t)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ᴨ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∞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/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3086"/>
                <a:ext cx="10515600" cy="5428343"/>
              </a:xfrm>
              <a:blipFill>
                <a:blip r:embed="rId2"/>
                <a:stretch>
                  <a:fillRect l="-121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33</a:t>
            </a:fld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5225144" y="5050971"/>
            <a:ext cx="45719" cy="112599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8610600" y="5225146"/>
            <a:ext cx="73152" cy="9144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2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257" y="290287"/>
                <a:ext cx="11484429" cy="64311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Interchanging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the order of integration, we get</a:t>
                </a:r>
              </a:p>
              <a:p>
                <a:pPr marL="0" indent="0">
                  <a:buNone/>
                </a:pPr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∞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/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We know that,</a:t>
                </a:r>
              </a:p>
              <a:p>
                <a:pPr marL="0" indent="0">
                  <a:buNone/>
                </a:pPr>
                <a:r>
                  <a:rPr lang="en-US" dirty="0" smtClean="0"/>
                  <a:t>X(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)=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         so,       X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)=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2400" dirty="0" smtClean="0"/>
                  <a:t>Therefore,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 smtClean="0"/>
                  <a:t>For a real signal x(t), the Fourier transform X(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/>
                  <a:t>) and X(-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/>
                  <a:t>) are complex conjugates.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257" y="290287"/>
                <a:ext cx="11484429" cy="6431188"/>
              </a:xfrm>
              <a:blipFill>
                <a:blip r:embed="rId2"/>
                <a:stretch>
                  <a:fillRect l="-1115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0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63" y="365125"/>
            <a:ext cx="10821537" cy="5637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Energy </a:t>
            </a:r>
            <a:r>
              <a:rPr lang="en-US" sz="3600" b="1" dirty="0" smtClean="0"/>
              <a:t>Spectral</a:t>
            </a:r>
            <a:r>
              <a:rPr lang="en-US" b="1" dirty="0" smtClean="0"/>
              <a:t> Density: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2263" y="1132114"/>
                <a:ext cx="10821537" cy="50448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The squared amplitude spectrum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is called as the Energy spectral density or energy density spectrum. Defined as:</a:t>
                </a:r>
              </a:p>
              <a:p>
                <a:pPr marL="0" indent="0" algn="ctr">
                  <a:buNone/>
                </a:pPr>
                <a:endParaRPr lang="en-US" sz="700" b="1" dirty="0" smtClean="0"/>
              </a:p>
              <a:p>
                <a:pPr marL="0" indent="0" algn="ctr">
                  <a:buNone/>
                </a:pPr>
                <a:r>
                  <a:rPr lang="en-US" b="1" dirty="0" smtClean="0"/>
                  <a:t>ESD = </a:t>
                </a:r>
                <a:r>
                  <a:rPr lang="el-GR" b="1" dirty="0" smtClean="0"/>
                  <a:t>ψ</a:t>
                </a:r>
                <a:r>
                  <a:rPr lang="en-US" b="1" dirty="0" smtClean="0"/>
                  <a:t>(f)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baseline="3000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pPr marL="0" indent="0">
                  <a:buNone/>
                </a:pPr>
                <a:endParaRPr lang="en-US" sz="1200" b="1" dirty="0" smtClean="0"/>
              </a:p>
              <a:p>
                <a:r>
                  <a:rPr lang="en-US" dirty="0" smtClean="0"/>
                  <a:t>Let us apply x(t) to an ideal low pass filter</a:t>
                </a:r>
              </a:p>
              <a:p>
                <a:r>
                  <a:rPr lang="en-US" dirty="0" smtClean="0"/>
                  <a:t>The response or output of a system is expressed as: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)=X(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)H(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Where, </a:t>
                </a:r>
                <a:r>
                  <a:rPr lang="en-US" dirty="0"/>
                  <a:t>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 and X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 are Fourier transform of y(t) and x(t)</a:t>
                </a:r>
              </a:p>
              <a:p>
                <a:r>
                  <a:rPr lang="en-US" dirty="0" smtClean="0"/>
                  <a:t>Using </a:t>
                </a:r>
                <a:r>
                  <a:rPr lang="en-US" dirty="0" err="1" smtClean="0"/>
                  <a:t>Parseval’s</a:t>
                </a:r>
                <a:r>
                  <a:rPr lang="en-US" dirty="0" smtClean="0"/>
                  <a:t>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ᴨ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263" y="1132114"/>
                <a:ext cx="10821537" cy="5044849"/>
              </a:xfrm>
              <a:blipFill>
                <a:blip r:embed="rId2"/>
                <a:stretch>
                  <a:fillRect l="-1126" t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35</a:t>
            </a:fld>
            <a:endParaRPr lang="en-US"/>
          </a:p>
        </p:txBody>
      </p:sp>
      <p:pic>
        <p:nvPicPr>
          <p:cNvPr id="35846" name="Picture 6" descr="Ideal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283" y="2859200"/>
            <a:ext cx="28003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55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433" y="259302"/>
                <a:ext cx="11436824" cy="64622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ᴨ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/>
                            <m:t>∞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400"/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Here H(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/>
                  <a:t>)=0 for all the frequencies except for the narrow band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aseline="-25000" dirty="0" smtClean="0"/>
                  <a:t>m</a:t>
                </a:r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aseline="-25000" dirty="0" smtClean="0"/>
                  <a:t>m</a:t>
                </a:r>
                <a:r>
                  <a:rPr lang="en-US" sz="2400" dirty="0" smtClean="0"/>
                  <a:t> for which it is unity.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Therefore, 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dirty="0"/>
                          <m:t>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m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m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dirty="0"/>
                          <m:t>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m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m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Again we may assume that FT X(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 smtClean="0"/>
                  <a:t>) is constant with frequency for a narrow band </a:t>
                </a:r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aseline="-25000" dirty="0"/>
                  <a:t>m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aseline="-25000" dirty="0"/>
                  <a:t>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/>
                  <a:t>The energy of the signal over transmission band </a:t>
                </a:r>
                <a:r>
                  <a:rPr lang="el-GR" sz="2400" dirty="0" smtClean="0"/>
                  <a:t>Δ</a:t>
                </a:r>
                <a:r>
                  <a:rPr lang="en-US" sz="2400" dirty="0" smtClean="0"/>
                  <a:t>B = 2B</a:t>
                </a:r>
                <a:r>
                  <a:rPr lang="en-US" sz="2400" baseline="-25000" dirty="0" smtClean="0"/>
                  <a:t>m</a:t>
                </a:r>
                <a:r>
                  <a:rPr lang="en-US" sz="2400" dirty="0" smtClean="0"/>
                  <a:t> will be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400" dirty="0"/>
                          <m:t>−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m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m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(2B</a:t>
                </a:r>
                <a:r>
                  <a:rPr lang="en-US" sz="2400" baseline="-25000" dirty="0" smtClean="0"/>
                  <a:t>m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Substituting 2B</a:t>
                </a:r>
                <a:r>
                  <a:rPr lang="en-US" sz="2400" baseline="-25000" dirty="0" smtClean="0"/>
                  <a:t>m</a:t>
                </a:r>
                <a:r>
                  <a:rPr lang="en-US" sz="2400" dirty="0" smtClean="0"/>
                  <a:t> = </a:t>
                </a:r>
                <a:r>
                  <a:rPr lang="el-GR" sz="2400" dirty="0" smtClean="0"/>
                  <a:t> Δ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𝑔𝑒𝑡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ᴨ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l-GR" sz="2400" dirty="0"/>
                  <a:t> </a:t>
                </a:r>
                <a:r>
                  <a:rPr lang="en-US" sz="2400" dirty="0" smtClean="0"/>
                  <a:t>(</a:t>
                </a:r>
                <a:r>
                  <a:rPr lang="el-GR" sz="2400" dirty="0" smtClean="0"/>
                  <a:t>Δ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m:rPr>
                        <m:nor/>
                      </m:rPr>
                      <a:rPr lang="el-GR" sz="2400" dirty="0"/>
                      <m:t>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aseline="-25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dirty="0"/>
                      <m:t> 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433" y="259302"/>
                <a:ext cx="11436824" cy="6462217"/>
              </a:xfrm>
              <a:blipFill>
                <a:blip r:embed="rId2"/>
                <a:stretch>
                  <a:fillRect l="-800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0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1572"/>
                <a:ext cx="10515600" cy="33846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dirty="0"/>
                      <m:t> </m:t>
                    </m:r>
                  </m:oMath>
                </a14:m>
                <a:r>
                  <a:rPr lang="en-US" dirty="0" smtClean="0"/>
                  <a:t> represents energy per unit bandwidth and is known as ESD or energy density spectrum, denoted by </a:t>
                </a:r>
                <a:r>
                  <a:rPr lang="el-GR" b="1" dirty="0" smtClean="0"/>
                  <a:t>Ψ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l-GR" b="1" dirty="0"/>
                  <a:t>Ψ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dirty="0"/>
                      <m:t>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ᴨ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/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b="1" dirty="0"/>
                            <m:t>Ψ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1572"/>
                <a:ext cx="10515600" cy="3384645"/>
              </a:xfrm>
              <a:blipFill>
                <a:blip r:embed="rId2"/>
                <a:stretch>
                  <a:fillRect l="-1217" t="-3063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6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582E-A0F5-D342-A11F-D87B85DB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019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Parseval’s</a:t>
            </a:r>
            <a:r>
              <a:rPr lang="en-US" sz="3600" b="1" dirty="0"/>
              <a:t> Theorem for Power Signals: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6BA7-862B-AA47-ACA9-CF167D6D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553"/>
            <a:ext cx="10515600" cy="5376151"/>
          </a:xfrm>
        </p:spPr>
        <p:txBody>
          <a:bodyPr>
            <a:normAutofit/>
          </a:bodyPr>
          <a:lstStyle/>
          <a:p>
            <a:r>
              <a:rPr lang="en-US" sz="2400" dirty="0"/>
              <a:t>This theorem relates average power of a periodic signal to its fourier series coefficients</a:t>
            </a:r>
          </a:p>
          <a:p>
            <a:r>
              <a:rPr lang="en-US" sz="2400" dirty="0"/>
              <a:t>It states the total average power of a periodic signal x(t) is equal to the sum of average powers of individual </a:t>
            </a:r>
            <a:r>
              <a:rPr lang="en-US" sz="2400" dirty="0" err="1"/>
              <a:t>fourier</a:t>
            </a:r>
            <a:r>
              <a:rPr lang="en-US" sz="2400" dirty="0"/>
              <a:t> </a:t>
            </a:r>
            <a:r>
              <a:rPr lang="en-US" sz="2400" dirty="0" smtClean="0"/>
              <a:t>coefficients (C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/>
              <a:t>The average power of a signal </a:t>
            </a:r>
            <a:r>
              <a:rPr lang="en-US" sz="2400" dirty="0" smtClean="0"/>
              <a:t>x(t</a:t>
            </a:r>
            <a:r>
              <a:rPr lang="en-US" sz="2400" dirty="0"/>
              <a:t>) is defined </a:t>
            </a:r>
            <a:r>
              <a:rPr lang="en-US" sz="2400" dirty="0" smtClean="0"/>
              <a:t>as: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the signal can be represented as sum of fourier series components and power is defined </a:t>
            </a:r>
            <a:r>
              <a:rPr lang="en-US" sz="2400" dirty="0" smtClean="0"/>
              <a:t>as: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Where C</a:t>
            </a:r>
            <a:r>
              <a:rPr lang="en-US" sz="2400" baseline="-25000" dirty="0"/>
              <a:t>n</a:t>
            </a:r>
            <a:r>
              <a:rPr lang="en-US" sz="2400" dirty="0"/>
              <a:t> is the amplitude of n</a:t>
            </a:r>
            <a:r>
              <a:rPr lang="en-US" sz="2400" baseline="30000" dirty="0"/>
              <a:t>th</a:t>
            </a:r>
            <a:r>
              <a:rPr lang="en-US" sz="2400" dirty="0"/>
              <a:t> harmonic component of fourier series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D6FE4-0CB5-D646-B00C-8F1ECE9B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951" y="4816347"/>
            <a:ext cx="2949236" cy="7259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79246-F6C6-8948-B2C3-20330164D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03" t="77778"/>
          <a:stretch/>
        </p:blipFill>
        <p:spPr>
          <a:xfrm>
            <a:off x="1642028" y="3002681"/>
            <a:ext cx="8675716" cy="9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368"/>
            <a:ext cx="10515600" cy="3483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39</a:t>
            </a:fld>
            <a:endParaRPr lang="en-US"/>
          </a:p>
        </p:txBody>
      </p:sp>
      <p:pic>
        <p:nvPicPr>
          <p:cNvPr id="34818" name="Picture 2" descr="Chapter 2 signals and spectra,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" t="18372" r="9948" b="2162"/>
          <a:stretch/>
        </p:blipFill>
        <p:spPr bwMode="auto">
          <a:xfrm>
            <a:off x="1006997" y="719592"/>
            <a:ext cx="9960292" cy="58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8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751" y="1119117"/>
            <a:ext cx="9191767" cy="535560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Consider the CT signal given </a:t>
            </a:r>
            <a:r>
              <a:rPr lang="en-US" altLang="en-US" dirty="0" smtClean="0"/>
              <a:t>by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</a:t>
            </a:r>
            <a:r>
              <a:rPr lang="en-US" altLang="en-US" dirty="0"/>
              <a:t>signal has only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three frequency components</a:t>
            </a:r>
            <a:r>
              <a:rPr lang="en-US" altLang="en-US" b="1" dirty="0"/>
              <a:t> </a:t>
            </a:r>
            <a:r>
              <a:rPr lang="en-US" altLang="en-US" dirty="0"/>
              <a:t>at 1,4, and 8 </a:t>
            </a:r>
            <a:r>
              <a:rPr lang="en-US" altLang="en-US" i="1" dirty="0"/>
              <a:t>rad/sec,</a:t>
            </a:r>
            <a:r>
              <a:rPr lang="en-US" altLang="en-US" dirty="0"/>
              <a:t> amplitudes 	</a:t>
            </a:r>
            <a:r>
              <a:rPr lang="en-US" altLang="en-US" dirty="0" smtClean="0"/>
              <a:t>                  </a:t>
            </a:r>
            <a:r>
              <a:rPr lang="en-US" altLang="en-US" dirty="0"/>
              <a:t>and phases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The shape of the signal </a:t>
            </a:r>
            <a:r>
              <a:rPr lang="en-US" altLang="en-US" i="1" dirty="0"/>
              <a:t>x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depends on the relative magnitudes of the frequency components, specified  in terms of the amplitudes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18193"/>
              </p:ext>
            </p:extLst>
          </p:nvPr>
        </p:nvGraphicFramePr>
        <p:xfrm>
          <a:off x="1252181" y="1694600"/>
          <a:ext cx="896999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Equation" r:id="rId3" imgW="9486720" imgH="1155600" progId="Equation.DSMT4">
                  <p:embed/>
                </p:oleObj>
              </mc:Choice>
              <mc:Fallback>
                <p:oleObj name="Equation" r:id="rId3" imgW="9486720" imgH="1155600" progId="Equation.DSMT4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181" y="1694600"/>
                        <a:ext cx="896999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862138"/>
              </p:ext>
            </p:extLst>
          </p:nvPr>
        </p:nvGraphicFramePr>
        <p:xfrm>
          <a:off x="4441968" y="3035805"/>
          <a:ext cx="154940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Equation" r:id="rId5" imgW="1549080" imgH="507960" progId="Equation.DSMT4">
                  <p:embed/>
                </p:oleObj>
              </mc:Choice>
              <mc:Fallback>
                <p:oleObj name="Equation" r:id="rId5" imgW="1549080" imgH="507960" progId="Equation.DSMT4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968" y="3035805"/>
                        <a:ext cx="154940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79351"/>
              </p:ext>
            </p:extLst>
          </p:nvPr>
        </p:nvGraphicFramePr>
        <p:xfrm>
          <a:off x="7790886" y="3096728"/>
          <a:ext cx="1830784" cy="39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Equation" r:id="rId7" imgW="1981080" imgH="431640" progId="Equation.DSMT4">
                  <p:embed/>
                </p:oleObj>
              </mc:Choice>
              <mc:Fallback>
                <p:oleObj name="Equation" r:id="rId7" imgW="1981080" imgH="431640" progId="Equation.DSMT4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886" y="3096728"/>
                        <a:ext cx="1830784" cy="399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97323"/>
              </p:ext>
            </p:extLst>
          </p:nvPr>
        </p:nvGraphicFramePr>
        <p:xfrm>
          <a:off x="4734493" y="4280696"/>
          <a:ext cx="154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" name="Equation" r:id="rId9" imgW="1549080" imgH="507960" progId="Equation.DSMT4">
                  <p:embed/>
                </p:oleObj>
              </mc:Choice>
              <mc:Fallback>
                <p:oleObj name="Equation" r:id="rId9" imgW="1549080" imgH="507960" progId="Equation.DSMT4">
                  <p:embed/>
                  <p:pic>
                    <p:nvPicPr>
                      <p:cNvPr id="53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493" y="4280696"/>
                        <a:ext cx="1549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44975" y="2142694"/>
            <a:ext cx="1500732" cy="457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10536"/>
            <a:ext cx="10515600" cy="685751"/>
          </a:xfrm>
        </p:spPr>
        <p:txBody>
          <a:bodyPr>
            <a:normAutofit/>
          </a:bodyPr>
          <a:lstStyle/>
          <a:p>
            <a:r>
              <a:rPr lang="en-US" sz="3600" b="1" dirty="0"/>
              <a:t>Example: Sum of </a:t>
            </a:r>
            <a:r>
              <a:rPr lang="en-US" sz="3600" b="1" dirty="0" smtClean="0"/>
              <a:t>Sinusoids</a:t>
            </a:r>
            <a:endParaRPr lang="en-US" sz="3600" b="1" dirty="0"/>
          </a:p>
        </p:txBody>
      </p:sp>
      <p:pic>
        <p:nvPicPr>
          <p:cNvPr id="11" name="Picture 5" descr="C:\ECE351\Figures\fig4_1.bmp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5"/>
          <a:stretch/>
        </p:blipFill>
        <p:spPr bwMode="auto">
          <a:xfrm>
            <a:off x="3985151" y="4827905"/>
            <a:ext cx="5000625" cy="16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74877"/>
              </p:ext>
            </p:extLst>
          </p:nvPr>
        </p:nvGraphicFramePr>
        <p:xfrm>
          <a:off x="2641132" y="4954219"/>
          <a:ext cx="122555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" name="Equation" r:id="rId11" imgW="1612800" imgH="1866600" progId="Equation.DSMT4">
                  <p:embed/>
                </p:oleObj>
              </mc:Choice>
              <mc:Fallback>
                <p:oleObj name="Equation" r:id="rId11" imgW="1612800" imgH="1866600" progId="Equation.DSMT4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32" y="4954219"/>
                        <a:ext cx="122555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" y="679026"/>
            <a:ext cx="10766945" cy="5083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Power Spectral Density Function: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" y="1719621"/>
            <a:ext cx="11122925" cy="3766782"/>
          </a:xfrm>
        </p:spPr>
        <p:txBody>
          <a:bodyPr/>
          <a:lstStyle/>
          <a:p>
            <a:pPr marL="12700" marR="5080" algn="just">
              <a:lnSpc>
                <a:spcPct val="100699"/>
              </a:lnSpc>
              <a:spcBef>
                <a:spcPts val="80"/>
              </a:spcBef>
            </a:pP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applying frequency-domain techniques to the analysis </a:t>
            </a:r>
            <a:r>
              <a:rPr lang="en-US" dirty="0">
                <a:latin typeface="Times New Roman"/>
                <a:cs typeface="Times New Roman"/>
              </a:rPr>
              <a:t>of  </a:t>
            </a:r>
            <a:r>
              <a:rPr lang="en-US" spc="-5" dirty="0">
                <a:latin typeface="Times New Roman"/>
                <a:cs typeface="Times New Roman"/>
              </a:rPr>
              <a:t>random signals the natural approach is to Fourier transform  the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signals.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 marR="47625">
              <a:lnSpc>
                <a:spcPct val="100699"/>
              </a:lnSpc>
              <a:spcBef>
                <a:spcPts val="5"/>
              </a:spcBef>
            </a:pPr>
            <a:r>
              <a:rPr lang="en-US" spc="-5" dirty="0">
                <a:latin typeface="Times New Roman"/>
                <a:cs typeface="Times New Roman"/>
              </a:rPr>
              <a:t>Unfortunately the Fourier transform </a:t>
            </a:r>
            <a:r>
              <a:rPr lang="en-US" dirty="0">
                <a:latin typeface="Times New Roman"/>
                <a:cs typeface="Times New Roman"/>
              </a:rPr>
              <a:t>of a </a:t>
            </a:r>
            <a:r>
              <a:rPr lang="en-US" spc="-5" dirty="0">
                <a:latin typeface="Times New Roman"/>
                <a:cs typeface="Times New Roman"/>
              </a:rPr>
              <a:t>stochastic process  does not, strictly speaking, exist because it has infinite  signal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energy.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 marR="859790">
              <a:lnSpc>
                <a:spcPct val="100699"/>
              </a:lnSpc>
            </a:pPr>
            <a:r>
              <a:rPr lang="en-US" dirty="0">
                <a:latin typeface="Times New Roman"/>
                <a:cs typeface="Times New Roman"/>
              </a:rPr>
              <a:t>But </a:t>
            </a:r>
            <a:r>
              <a:rPr lang="en-US" spc="-5" dirty="0">
                <a:latin typeface="Times New Roman"/>
                <a:cs typeface="Times New Roman"/>
              </a:rPr>
              <a:t>the Fourier transform </a:t>
            </a:r>
            <a:r>
              <a:rPr lang="en-US" dirty="0">
                <a:latin typeface="Times New Roman"/>
                <a:cs typeface="Times New Roman"/>
              </a:rPr>
              <a:t>of a </a:t>
            </a:r>
            <a:r>
              <a:rPr lang="en-US" spc="-5" dirty="0">
                <a:latin typeface="Times New Roman"/>
                <a:cs typeface="Times New Roman"/>
              </a:rPr>
              <a:t>truncated version </a:t>
            </a:r>
            <a:r>
              <a:rPr lang="en-US" dirty="0">
                <a:latin typeface="Times New Roman"/>
                <a:cs typeface="Times New Roman"/>
              </a:rPr>
              <a:t>of a  </a:t>
            </a:r>
            <a:r>
              <a:rPr lang="en-US" spc="-5" dirty="0">
                <a:latin typeface="Times New Roman"/>
                <a:cs typeface="Times New Roman"/>
              </a:rPr>
              <a:t>stochastic process does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exist.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6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4" y="322445"/>
            <a:ext cx="7351594" cy="63460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4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3" b="10763"/>
          <a:stretch/>
        </p:blipFill>
        <p:spPr>
          <a:xfrm>
            <a:off x="1296778" y="696037"/>
            <a:ext cx="9598444" cy="5459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7938"/>
          <a:stretch/>
        </p:blipFill>
        <p:spPr>
          <a:xfrm>
            <a:off x="1377407" y="491319"/>
            <a:ext cx="8891276" cy="5718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96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b="13674"/>
          <a:stretch/>
        </p:blipFill>
        <p:spPr>
          <a:xfrm>
            <a:off x="860715" y="627796"/>
            <a:ext cx="10470570" cy="55136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7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4970"/>
                <a:ext cx="10515600" cy="5991367"/>
              </a:xfrm>
            </p:spPr>
            <p:txBody>
              <a:bodyPr/>
              <a:lstStyle/>
              <a:p>
                <a:r>
                  <a:rPr lang="en-US" dirty="0" smtClean="0"/>
                  <a:t>The expression for power spectral density may be derived by assuming the power signal as a limiting case of an energy signal.</a:t>
                </a:r>
              </a:p>
              <a:p>
                <a:r>
                  <a:rPr lang="en-US" dirty="0" smtClean="0"/>
                  <a:t>Let us consider a power signal x(t) which is extended to infinity.</a:t>
                </a:r>
              </a:p>
              <a:p>
                <a:r>
                  <a:rPr lang="en-US" dirty="0" smtClean="0"/>
                  <a:t>The signal x</a:t>
                </a:r>
                <a:r>
                  <a:rPr lang="el-GR" dirty="0"/>
                  <a:t> </a:t>
                </a:r>
                <a:r>
                  <a:rPr lang="el-GR" baseline="-25000" dirty="0" smtClean="0"/>
                  <a:t>τ</a:t>
                </a:r>
                <a:r>
                  <a:rPr lang="en-US" dirty="0" smtClean="0"/>
                  <a:t>(t) may be expressed as</a:t>
                </a:r>
              </a:p>
              <a:p>
                <a:pPr marL="0" indent="0">
                  <a:buNone/>
                </a:pPr>
                <a:r>
                  <a:rPr lang="en-US" dirty="0"/>
                  <a:t>x</a:t>
                </a:r>
                <a:r>
                  <a:rPr lang="el-GR" dirty="0"/>
                  <a:t> </a:t>
                </a:r>
                <a:r>
                  <a:rPr lang="el-GR" baseline="-25000" dirty="0"/>
                  <a:t>τ</a:t>
                </a:r>
                <a:r>
                  <a:rPr lang="en-US" dirty="0"/>
                  <a:t>(t</a:t>
                </a:r>
                <a:r>
                  <a:rPr lang="en-US" dirty="0" smtClean="0"/>
                  <a:t>) =   x(t)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aseline="-25000" dirty="0" smtClean="0"/>
                  <a:t> &lt; </a:t>
                </a:r>
                <a:r>
                  <a:rPr lang="el-GR" dirty="0" smtClean="0"/>
                  <a:t>τ</a:t>
                </a:r>
                <a:r>
                  <a:rPr lang="en-US" dirty="0" smtClean="0"/>
                  <a:t>/2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0             elsewhere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 the terminated signal is of finite duration </a:t>
                </a:r>
                <a:r>
                  <a:rPr lang="el-GR" dirty="0" smtClean="0"/>
                  <a:t>τ</a:t>
                </a:r>
                <a:r>
                  <a:rPr lang="en-US" dirty="0" smtClean="0"/>
                  <a:t>, therefore it is an energy signal.</a:t>
                </a:r>
              </a:p>
              <a:p>
                <a:r>
                  <a:rPr lang="en-US" dirty="0" smtClean="0"/>
                  <a:t>Let the energy of this signal is denoted by E</a:t>
                </a:r>
                <a:r>
                  <a:rPr lang="el-GR" baseline="-25000" dirty="0"/>
                  <a:t> </a:t>
                </a:r>
                <a:r>
                  <a:rPr lang="el-GR" baseline="-25000" dirty="0" smtClean="0"/>
                  <a:t>τ</a:t>
                </a:r>
                <a:endParaRPr lang="en-US" baseline="-25000" dirty="0" smtClean="0"/>
              </a:p>
              <a:p>
                <a:pPr marL="0" indent="0">
                  <a:buNone/>
                </a:pPr>
                <a:r>
                  <a:rPr lang="en-US" dirty="0"/>
                  <a:t>E</a:t>
                </a:r>
                <a:r>
                  <a:rPr lang="el-GR" baseline="-25000" dirty="0"/>
                  <a:t> </a:t>
                </a:r>
                <a:r>
                  <a:rPr lang="el-GR" baseline="-25000" dirty="0" smtClean="0"/>
                  <a:t>τ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baseline="-25000" dirty="0"/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baseline="-25000" dirty="0"/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l-GR" dirty="0"/>
                      <m:t> </m:t>
                    </m:r>
                    <m:r>
                      <m:rPr>
                        <m:nor/>
                      </m:rPr>
                      <a:rPr lang="el-GR" baseline="-25000" dirty="0"/>
                      <m:t>τ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US" dirty="0" err="1" smtClean="0"/>
                  <a:t>fourier</a:t>
                </a:r>
                <a:r>
                  <a:rPr lang="en-US" dirty="0" smtClean="0"/>
                  <a:t> transfer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l-GR" dirty="0"/>
                      <m:t> </m:t>
                    </m:r>
                    <m:r>
                      <m:rPr>
                        <m:nor/>
                      </m:rPr>
                      <a:rPr lang="el-GR" baseline="-25000" dirty="0"/>
                      <m:t>τ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t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4970"/>
                <a:ext cx="10515600" cy="5991367"/>
              </a:xfrm>
              <a:blipFill>
                <a:blip r:embed="rId2"/>
                <a:stretch>
                  <a:fillRect l="-1217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45</a:t>
            </a:fld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1951630" y="2402004"/>
            <a:ext cx="150125" cy="103723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61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2012"/>
                <a:ext cx="10515600" cy="59449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It may be observed that x(t) over the interval (-</a:t>
                </a:r>
                <a:r>
                  <a:rPr lang="el-GR" dirty="0"/>
                  <a:t> </a:t>
                </a:r>
                <a:r>
                  <a:rPr lang="el-GR" dirty="0" smtClean="0"/>
                  <a:t>τ</a:t>
                </a:r>
                <a:r>
                  <a:rPr lang="en-US" dirty="0" smtClean="0"/>
                  <a:t>/2, </a:t>
                </a:r>
                <a:r>
                  <a:rPr lang="el-GR" dirty="0" smtClean="0"/>
                  <a:t>τ</a:t>
                </a:r>
                <a:r>
                  <a:rPr lang="en-US" dirty="0" smtClean="0"/>
                  <a:t>/2) will be same 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l-GR" dirty="0"/>
                      <m:t> </m:t>
                    </m:r>
                    <m:r>
                      <m:rPr>
                        <m:nor/>
                      </m:rPr>
                      <a:rPr lang="el-GR" baseline="-25000" dirty="0"/>
                      <m:t>τ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t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 over the interval (-∞, ∞)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baseline="-25000" dirty="0"/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baseline="-25000" dirty="0"/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e>
                            </m:d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∞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/>
                              <m:t>∞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l-GR" baseline="-25000" dirty="0"/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e>
                            </m:d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And,</a:t>
                </a:r>
              </a:p>
              <a:p>
                <a:pPr marL="0" indent="0">
                  <a:buNone/>
                </a:pPr>
                <a:r>
                  <a:rPr lang="en-US" dirty="0" smtClean="0"/>
                  <a:t>P=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∞</m:t>
                        </m:r>
                      </m:sup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l-GR" baseline="-25000" dirty="0"/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</m:e>
                            </m:d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den>
                        </m:f>
                      </m:e>
                    </m:nary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the limit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baseline="-25000" dirty="0"/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den>
                    </m:f>
                  </m:oMath>
                </a14:m>
                <a:r>
                  <a:rPr lang="en-US" dirty="0" smtClean="0"/>
                  <a:t> may be approach a finite value and is represented by 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 such that </a:t>
                </a:r>
                <a:r>
                  <a:rPr lang="en-US" dirty="0"/>
                  <a:t>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l-GR" baseline="-25000" dirty="0"/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den>
                    </m:f>
                  </m:oMath>
                </a14:m>
                <a:r>
                  <a:rPr lang="en-US" dirty="0" smtClean="0"/>
                  <a:t> known as PSDF.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2012"/>
                <a:ext cx="10515600" cy="5944951"/>
              </a:xfrm>
              <a:blipFill>
                <a:blip r:embed="rId2"/>
                <a:stretch>
                  <a:fillRect l="-1217" t="-22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0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070-528C-2E4E-B32A-B3E504CB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57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Auto correlation </a:t>
            </a:r>
            <a:r>
              <a:rPr lang="en-US" sz="4000" b="1" dirty="0" smtClean="0"/>
              <a:t>function and </a:t>
            </a:r>
            <a:r>
              <a:rPr lang="en-US" sz="4000" b="1" dirty="0" err="1" smtClean="0"/>
              <a:t>Psdf</a:t>
            </a:r>
            <a:r>
              <a:rPr lang="en-US" sz="4000" b="1" dirty="0" smtClean="0"/>
              <a:t>: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11EFA-7B97-174E-B122-0063EFA49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5120"/>
                <a:ext cx="10515600" cy="539404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correlation function of two signal x1(t) and x2(t) is defined as,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l-GR" dirty="0" smtClean="0"/>
                  <a:t>τ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func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Where, </a:t>
                </a:r>
                <a:r>
                  <a:rPr lang="el-GR" dirty="0" smtClean="0"/>
                  <a:t>τ</a:t>
                </a:r>
                <a:r>
                  <a:rPr lang="en-US" dirty="0" smtClean="0"/>
                  <a:t> is delayed parameter. </a:t>
                </a:r>
              </a:p>
              <a:p>
                <a:r>
                  <a:rPr lang="en-US" dirty="0" smtClean="0"/>
                  <a:t>It </a:t>
                </a:r>
                <a:r>
                  <a:rPr lang="en-US" dirty="0"/>
                  <a:t>is measure of similarity between the signal x1(t) and time delay version of another signal x2(t). This correlation is called cross- correlation. </a:t>
                </a:r>
              </a:p>
              <a:p>
                <a:r>
                  <a:rPr lang="en-US" dirty="0"/>
                  <a:t>Special case of cross-correlation is auto correlation in which both signal are same. </a:t>
                </a:r>
                <a:r>
                  <a:rPr lang="en-US" dirty="0" smtClean="0"/>
                  <a:t>i.e. </a:t>
                </a:r>
                <a:r>
                  <a:rPr lang="en-US" dirty="0"/>
                  <a:t>x1(t) = x2(t) = x(t)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l-GR" dirty="0"/>
                  <a:t>τ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∞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func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τ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11EFA-7B97-174E-B122-0063EFA49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5120"/>
                <a:ext cx="10515600" cy="5394044"/>
              </a:xfrm>
              <a:blipFill>
                <a:blip r:embed="rId2"/>
                <a:stretch>
                  <a:fillRect l="-1217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Properties of Autocorrelation function: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9655629" cy="428171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The autocorrelation function and </a:t>
                </a:r>
                <a:r>
                  <a:rPr lang="en-US" dirty="0" err="1" smtClean="0"/>
                  <a:t>psdf</a:t>
                </a:r>
                <a:r>
                  <a:rPr lang="en-US" dirty="0" smtClean="0"/>
                  <a:t> form a Fourier transform pair.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l-GR" dirty="0"/>
                  <a:t>τ</a:t>
                </a:r>
                <a:r>
                  <a:rPr lang="en-US" dirty="0"/>
                  <a:t>)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l-GR" dirty="0"/>
                  <a:t>τ</a:t>
                </a:r>
                <a:r>
                  <a:rPr lang="en-US" dirty="0"/>
                  <a:t>) </a:t>
                </a:r>
                <a:r>
                  <a:rPr lang="en-US" dirty="0" smtClean="0"/>
                  <a:t>are the complex conjugates of each other then they must be equal.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The autocorrelation function at origin is equal to the average power of a signal.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The autocorrelation function has maximum value at the origin.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9655629" cy="4281714"/>
              </a:xfrm>
              <a:blipFill>
                <a:blip r:embed="rId2"/>
                <a:stretch>
                  <a:fillRect l="-1327" t="-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5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B929-D48D-4842-9390-F96786E4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932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Psdf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white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9833-FF93-D740-BF3A-50CF406A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941"/>
            <a:ext cx="10515600" cy="20351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are random signals so, any two samples of noise signals are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uncorrelated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special case of noise signal is white noise whose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frequency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constant over entire frequency range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contains equal power within a fixed bandwidth at any center frequency.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E6846-4A56-EC40-92C4-D18F0BD5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37" y="3617232"/>
            <a:ext cx="33909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3982D-A945-D34B-94B1-47823954D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22"/>
          <a:stretch/>
        </p:blipFill>
        <p:spPr>
          <a:xfrm>
            <a:off x="4399642" y="3538405"/>
            <a:ext cx="4512129" cy="2364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49</a:t>
            </a:fld>
            <a:endParaRPr lang="en-US"/>
          </a:p>
        </p:txBody>
      </p:sp>
      <p:pic>
        <p:nvPicPr>
          <p:cNvPr id="34822" name="Picture 6" descr="Thermal Noise and AWG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2"/>
          <a:stretch/>
        </p:blipFill>
        <p:spPr bwMode="auto">
          <a:xfrm>
            <a:off x="8897254" y="3301882"/>
            <a:ext cx="2771208" cy="25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Fourier Series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8"/>
            <a:ext cx="10515600" cy="5677467"/>
          </a:xfrm>
        </p:spPr>
        <p:txBody>
          <a:bodyPr/>
          <a:lstStyle/>
          <a:p>
            <a:pPr marL="395288" indent="-395288">
              <a:buFont typeface="Wingdings" panose="05000000000000000000" pitchFamily="2" charset="2"/>
              <a:buChar char="Ø"/>
            </a:pPr>
            <a:r>
              <a:rPr lang="en-US" dirty="0" smtClean="0"/>
              <a:t>As a matter of fact, sine waves and cosine waves are the basic building functions for any periodic signal. </a:t>
            </a:r>
          </a:p>
          <a:p>
            <a:pPr marL="395288" indent="-395288">
              <a:buFont typeface="Wingdings" panose="05000000000000000000" pitchFamily="2" charset="2"/>
              <a:buChar char="Ø"/>
            </a:pPr>
            <a:r>
              <a:rPr lang="en-US" dirty="0" smtClean="0"/>
              <a:t>Fourier series is a tool used to analyze any periodic signal.</a:t>
            </a:r>
          </a:p>
          <a:p>
            <a:pPr marL="395288" indent="-395288">
              <a:buFont typeface="Wingdings" panose="05000000000000000000" pitchFamily="2" charset="2"/>
              <a:buChar char="Ø"/>
            </a:pPr>
            <a:r>
              <a:rPr lang="en-US" dirty="0" smtClean="0"/>
              <a:t>We obtain the following information about the signal:</a:t>
            </a:r>
          </a:p>
          <a:p>
            <a:pPr marL="1255713" indent="-450850">
              <a:buFont typeface="Wingdings" panose="05000000000000000000" pitchFamily="2" charset="2"/>
              <a:buChar char="v"/>
            </a:pPr>
            <a:r>
              <a:rPr lang="en-US" sz="2400" dirty="0" smtClean="0"/>
              <a:t>How many frequency component are present in the signal?</a:t>
            </a:r>
          </a:p>
          <a:p>
            <a:pPr marL="1255713" indent="-450850">
              <a:buFont typeface="Wingdings" panose="05000000000000000000" pitchFamily="2" charset="2"/>
              <a:buChar char="v"/>
            </a:pPr>
            <a:r>
              <a:rPr lang="en-US" sz="2400" dirty="0" smtClean="0"/>
              <a:t>Their amplitudes</a:t>
            </a:r>
          </a:p>
          <a:p>
            <a:pPr marL="1255713" indent="-450850">
              <a:buFont typeface="Wingdings" panose="05000000000000000000" pitchFamily="2" charset="2"/>
              <a:buChar char="v"/>
            </a:pPr>
            <a:r>
              <a:rPr lang="en-US" sz="2400" dirty="0" smtClean="0"/>
              <a:t>Their relative phase difference between these frequency components.</a:t>
            </a:r>
          </a:p>
          <a:p>
            <a:pPr marL="0" indent="0">
              <a:buNone/>
            </a:pPr>
            <a:r>
              <a:rPr lang="en-US" b="1" dirty="0" smtClean="0"/>
              <a:t>Types:</a:t>
            </a:r>
          </a:p>
          <a:p>
            <a:pPr marL="514350" indent="-514350">
              <a:buAutoNum type="arabicPeriod"/>
            </a:pPr>
            <a:r>
              <a:rPr lang="en-US" dirty="0" smtClean="0"/>
              <a:t>Trigonometric </a:t>
            </a:r>
          </a:p>
          <a:p>
            <a:pPr marL="514350" indent="-514350">
              <a:buAutoNum type="arabicPeriod"/>
            </a:pPr>
            <a:r>
              <a:rPr lang="en-US" dirty="0" smtClean="0"/>
              <a:t>Exponential </a:t>
            </a:r>
          </a:p>
          <a:p>
            <a:pPr marL="514350" indent="-514350">
              <a:buAutoNum type="arabicPeriod"/>
            </a:pPr>
            <a:r>
              <a:rPr lang="en-US" dirty="0" smtClean="0"/>
              <a:t>Polar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1D6B-4A7B-FF43-844E-3FBE29B4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r>
              <a:rPr lang="en-US" b="1" dirty="0"/>
              <a:t>Interpretation of power spectral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7DEF-0C62-E847-8453-A2F4B552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93"/>
            <a:ext cx="10515600" cy="4351338"/>
          </a:xfrm>
        </p:spPr>
        <p:txBody>
          <a:bodyPr/>
          <a:lstStyle/>
          <a:p>
            <a:r>
              <a:rPr lang="en-US" dirty="0"/>
              <a:t>Suppose a power signal u(t) is applied to a band pass filter followed by a power meter as shown in figure below.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a filter has narrow bandwidth ∆ f centered on some frequency fc.</a:t>
            </a:r>
            <a:br>
              <a:rPr lang="en-US" dirty="0"/>
            </a:br>
            <a:r>
              <a:rPr lang="en-US" dirty="0"/>
              <a:t>Then the average power of the signal u(t) be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E4C3A-4A9E-6743-866A-55E639AE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10" y="2421698"/>
            <a:ext cx="494030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0423C-0757-8B45-81F1-CA7DF313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93" y="5622980"/>
            <a:ext cx="4953000" cy="5461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CDC-164D-0D4C-8DA5-CFE425D1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862"/>
            <a:ext cx="10515600" cy="5809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the PSD is an even function of w the power contain in the positive side of frequency spectrum will be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o/p power of the BPF will be 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B64AC-32A4-CE41-B7D8-2696A512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0" y="1335252"/>
            <a:ext cx="32766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E6AA0-919D-7443-A61C-873A1AA9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5736"/>
            <a:ext cx="5105400" cy="17145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125" y="1054354"/>
            <a:ext cx="72237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1380" algn="l"/>
              </a:tabLst>
            </a:pPr>
            <a:r>
              <a:rPr spc="260" dirty="0"/>
              <a:t>What</a:t>
            </a:r>
            <a:r>
              <a:rPr spc="-80" dirty="0"/>
              <a:t> </a:t>
            </a:r>
            <a:r>
              <a:rPr spc="35" dirty="0"/>
              <a:t>is</a:t>
            </a:r>
            <a:r>
              <a:rPr spc="-70" dirty="0"/>
              <a:t> SPECTRUM	</a:t>
            </a:r>
            <a:r>
              <a:rPr spc="-22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2163013"/>
            <a:ext cx="9820910" cy="322011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390"/>
              </a:spcBef>
              <a:buSzPct val="79166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problems </a:t>
            </a:r>
            <a:r>
              <a:rPr sz="2400" spc="80" dirty="0">
                <a:latin typeface="Times New Roman"/>
                <a:cs typeface="Times New Roman"/>
              </a:rPr>
              <a:t>associated </a:t>
            </a:r>
            <a:r>
              <a:rPr sz="2400" spc="100" dirty="0">
                <a:latin typeface="Times New Roman"/>
                <a:cs typeface="Times New Roman"/>
              </a:rPr>
              <a:t>with non-real-time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105" dirty="0">
                <a:latin typeface="Times New Roman"/>
                <a:cs typeface="Times New Roman"/>
              </a:rPr>
              <a:t>in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frequency  </a:t>
            </a:r>
            <a:r>
              <a:rPr sz="2400" spc="120" dirty="0">
                <a:latin typeface="Times New Roman"/>
                <a:cs typeface="Times New Roman"/>
              </a:rPr>
              <a:t>domain </a:t>
            </a:r>
            <a:r>
              <a:rPr sz="2400" spc="105" dirty="0">
                <a:latin typeface="Times New Roman"/>
                <a:cs typeface="Times New Roman"/>
              </a:rPr>
              <a:t>can be </a:t>
            </a:r>
            <a:r>
              <a:rPr sz="2400" spc="95" dirty="0">
                <a:latin typeface="Times New Roman"/>
                <a:cs typeface="Times New Roman"/>
              </a:rPr>
              <a:t>eliminated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85" dirty="0">
                <a:latin typeface="Times New Roman"/>
                <a:cs typeface="Times New Roman"/>
              </a:rPr>
              <a:t>using a </a:t>
            </a:r>
            <a:r>
              <a:rPr sz="2400" spc="120" dirty="0">
                <a:latin typeface="Times New Roman"/>
                <a:cs typeface="Times New Roman"/>
              </a:rPr>
              <a:t>spectrum </a:t>
            </a:r>
            <a:r>
              <a:rPr sz="2400" spc="40" dirty="0">
                <a:latin typeface="Times New Roman"/>
                <a:cs typeface="Times New Roman"/>
              </a:rPr>
              <a:t>analyzer. </a:t>
            </a:r>
            <a:r>
              <a:rPr sz="2400" spc="-114" dirty="0">
                <a:latin typeface="Times New Roman"/>
                <a:cs typeface="Times New Roman"/>
              </a:rPr>
              <a:t>A </a:t>
            </a:r>
            <a:r>
              <a:rPr sz="2400" spc="120" dirty="0">
                <a:latin typeface="Times New Roman"/>
                <a:cs typeface="Times New Roman"/>
              </a:rPr>
              <a:t>spectrum  </a:t>
            </a:r>
            <a:r>
              <a:rPr sz="2400" spc="70" dirty="0">
                <a:latin typeface="Times New Roman"/>
                <a:cs typeface="Times New Roman"/>
              </a:rPr>
              <a:t>analyzer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 real-time </a:t>
            </a:r>
            <a:r>
              <a:rPr sz="2400" spc="40" dirty="0">
                <a:latin typeface="Times New Roman"/>
                <a:cs typeface="Times New Roman"/>
              </a:rPr>
              <a:t>analyzer, </a:t>
            </a:r>
            <a:r>
              <a:rPr sz="2400" spc="85" dirty="0">
                <a:latin typeface="Times New Roman"/>
                <a:cs typeface="Times New Roman"/>
              </a:rPr>
              <a:t>which </a:t>
            </a:r>
            <a:r>
              <a:rPr sz="2400" spc="114" dirty="0">
                <a:latin typeface="Times New Roman"/>
                <a:cs typeface="Times New Roman"/>
              </a:rPr>
              <a:t>means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95" dirty="0">
                <a:latin typeface="Times New Roman"/>
                <a:cs typeface="Times New Roman"/>
              </a:rPr>
              <a:t>it </a:t>
            </a:r>
            <a:r>
              <a:rPr sz="2400" spc="85" dirty="0">
                <a:latin typeface="Times New Roman"/>
                <a:cs typeface="Times New Roman"/>
              </a:rPr>
              <a:t>simultaneously  </a:t>
            </a:r>
            <a:r>
              <a:rPr sz="2400" spc="40" dirty="0">
                <a:latin typeface="Times New Roman"/>
                <a:cs typeface="Times New Roman"/>
              </a:rPr>
              <a:t>displays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amplitude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30" dirty="0">
                <a:latin typeface="Times New Roman"/>
                <a:cs typeface="Times New Roman"/>
              </a:rPr>
              <a:t>all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signals </a:t>
            </a:r>
            <a:r>
              <a:rPr sz="2400" spc="100" dirty="0">
                <a:latin typeface="Times New Roman"/>
                <a:cs typeface="Times New Roman"/>
              </a:rPr>
              <a:t>in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frequency </a:t>
            </a:r>
            <a:r>
              <a:rPr sz="2400" spc="80" dirty="0">
                <a:latin typeface="Times New Roman"/>
                <a:cs typeface="Times New Roman"/>
              </a:rPr>
              <a:t>range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40" dirty="0">
                <a:latin typeface="Times New Roman"/>
                <a:cs typeface="Times New Roman"/>
              </a:rPr>
              <a:t>analyzer.</a:t>
            </a:r>
            <a:endParaRPr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Ø"/>
            </a:pPr>
            <a:endParaRPr sz="3300" dirty="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ts val="2590"/>
              </a:lnSpc>
              <a:spcBef>
                <a:spcPts val="5"/>
              </a:spcBef>
              <a:buSzPct val="79166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sz="2400" spc="100" dirty="0">
                <a:latin typeface="Times New Roman"/>
                <a:cs typeface="Times New Roman"/>
              </a:rPr>
              <a:t>Spectrum </a:t>
            </a:r>
            <a:r>
              <a:rPr sz="2400" spc="55" dirty="0">
                <a:latin typeface="Times New Roman"/>
                <a:cs typeface="Times New Roman"/>
              </a:rPr>
              <a:t>analyzers, </a:t>
            </a:r>
            <a:r>
              <a:rPr sz="2400" spc="35" dirty="0">
                <a:latin typeface="Times New Roman"/>
                <a:cs typeface="Times New Roman"/>
              </a:rPr>
              <a:t>like </a:t>
            </a:r>
            <a:r>
              <a:rPr sz="2400" dirty="0">
                <a:latin typeface="Times New Roman"/>
                <a:cs typeface="Times New Roman"/>
              </a:rPr>
              <a:t>wave </a:t>
            </a:r>
            <a:r>
              <a:rPr sz="2400" spc="60" dirty="0">
                <a:latin typeface="Times New Roman"/>
                <a:cs typeface="Times New Roman"/>
              </a:rPr>
              <a:t>analyzers, </a:t>
            </a:r>
            <a:r>
              <a:rPr sz="2400" spc="70" dirty="0">
                <a:latin typeface="Times New Roman"/>
                <a:cs typeface="Times New Roman"/>
              </a:rPr>
              <a:t>provide </a:t>
            </a:r>
            <a:r>
              <a:rPr sz="2400" spc="100" dirty="0">
                <a:latin typeface="Times New Roman"/>
                <a:cs typeface="Times New Roman"/>
              </a:rPr>
              <a:t>information </a:t>
            </a:r>
            <a:r>
              <a:rPr sz="2400" spc="130" dirty="0">
                <a:latin typeface="Times New Roman"/>
                <a:cs typeface="Times New Roman"/>
              </a:rPr>
              <a:t>about </a:t>
            </a:r>
            <a:r>
              <a:rPr sz="2400" spc="55" dirty="0">
                <a:latin typeface="Times New Roman"/>
                <a:cs typeface="Times New Roman"/>
              </a:rPr>
              <a:t>the  </a:t>
            </a:r>
            <a:r>
              <a:rPr sz="2400" spc="45" dirty="0">
                <a:latin typeface="Times New Roman"/>
                <a:cs typeface="Times New Roman"/>
              </a:rPr>
              <a:t>voltage </a:t>
            </a:r>
            <a:r>
              <a:rPr sz="2400" spc="105" dirty="0">
                <a:latin typeface="Times New Roman"/>
                <a:cs typeface="Times New Roman"/>
              </a:rPr>
              <a:t>or </a:t>
            </a:r>
            <a:r>
              <a:rPr sz="2400" spc="75" dirty="0">
                <a:latin typeface="Times New Roman"/>
                <a:cs typeface="Times New Roman"/>
              </a:rPr>
              <a:t>energy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55" dirty="0">
                <a:latin typeface="Times New Roman"/>
                <a:cs typeface="Times New Roman"/>
              </a:rPr>
              <a:t>signal </a:t>
            </a:r>
            <a:r>
              <a:rPr sz="2400" spc="60" dirty="0">
                <a:latin typeface="Times New Roman"/>
                <a:cs typeface="Times New Roman"/>
              </a:rPr>
              <a:t>as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function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45" dirty="0">
                <a:latin typeface="Times New Roman"/>
                <a:cs typeface="Times New Roman"/>
              </a:rPr>
              <a:t>frequency. </a:t>
            </a:r>
            <a:r>
              <a:rPr sz="2400" spc="100" dirty="0">
                <a:latin typeface="Times New Roman"/>
                <a:cs typeface="Times New Roman"/>
              </a:rPr>
              <a:t>Spectrum  </a:t>
            </a:r>
            <a:r>
              <a:rPr sz="2400" spc="65" dirty="0">
                <a:latin typeface="Times New Roman"/>
                <a:cs typeface="Times New Roman"/>
              </a:rPr>
              <a:t>analyzers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provide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graphical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display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CRT.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412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8" y="688035"/>
            <a:ext cx="5407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4645" algn="l"/>
              </a:tabLst>
            </a:pPr>
            <a:r>
              <a:rPr spc="-70" dirty="0"/>
              <a:t>SPECTRUM	</a:t>
            </a:r>
            <a:r>
              <a:rPr spc="-22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907" y="1777998"/>
            <a:ext cx="5273040" cy="4013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245110" indent="-342900">
              <a:lnSpc>
                <a:spcPct val="90000"/>
              </a:lnSpc>
              <a:spcBef>
                <a:spcPts val="385"/>
              </a:spcBef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Times New Roman"/>
                <a:cs typeface="Times New Roman"/>
              </a:rPr>
              <a:t>A </a:t>
            </a:r>
            <a:r>
              <a:rPr sz="2400" spc="120" dirty="0">
                <a:latin typeface="Times New Roman"/>
                <a:cs typeface="Times New Roman"/>
              </a:rPr>
              <a:t>spectrum </a:t>
            </a:r>
            <a:r>
              <a:rPr sz="2400" spc="70" dirty="0">
                <a:latin typeface="Times New Roman"/>
                <a:cs typeface="Times New Roman"/>
              </a:rPr>
              <a:t>analyzer </a:t>
            </a:r>
            <a:r>
              <a:rPr sz="2400" spc="95" dirty="0">
                <a:latin typeface="Times New Roman"/>
                <a:cs typeface="Times New Roman"/>
              </a:rPr>
              <a:t>measures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120" dirty="0">
                <a:latin typeface="Times New Roman"/>
                <a:cs typeface="Times New Roman"/>
              </a:rPr>
              <a:t>magnitude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input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signal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versus  </a:t>
            </a:r>
            <a:r>
              <a:rPr sz="2400" spc="75" dirty="0">
                <a:latin typeface="Times New Roman"/>
                <a:cs typeface="Times New Roman"/>
              </a:rPr>
              <a:t>frequency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within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full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frequency  </a:t>
            </a:r>
            <a:r>
              <a:rPr sz="2400" spc="80" dirty="0">
                <a:latin typeface="Times New Roman"/>
                <a:cs typeface="Times New Roman"/>
              </a:rPr>
              <a:t>range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instrument.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spc="135" dirty="0">
                <a:latin typeface="Times New Roman"/>
                <a:cs typeface="Times New Roman"/>
              </a:rPr>
              <a:t>input </a:t>
            </a:r>
            <a:r>
              <a:rPr sz="2400" spc="60" dirty="0">
                <a:latin typeface="Times New Roman"/>
                <a:cs typeface="Times New Roman"/>
              </a:rPr>
              <a:t>signal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120" dirty="0">
                <a:latin typeface="Times New Roman"/>
                <a:cs typeface="Times New Roman"/>
              </a:rPr>
              <a:t>spectrum  </a:t>
            </a:r>
            <a:r>
              <a:rPr sz="2400" spc="70" dirty="0">
                <a:latin typeface="Times New Roman"/>
                <a:cs typeface="Times New Roman"/>
              </a:rPr>
              <a:t>analyzer </a:t>
            </a:r>
            <a:r>
              <a:rPr sz="2400" spc="95" dirty="0">
                <a:latin typeface="Times New Roman"/>
                <a:cs typeface="Times New Roman"/>
              </a:rPr>
              <a:t>measures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electrical,  </a:t>
            </a:r>
            <a:r>
              <a:rPr sz="2400" spc="25" dirty="0">
                <a:latin typeface="Times New Roman"/>
                <a:cs typeface="Times New Roman"/>
              </a:rPr>
              <a:t>however, </a:t>
            </a:r>
            <a:r>
              <a:rPr sz="2400" spc="80" dirty="0">
                <a:latin typeface="Times New Roman"/>
                <a:cs typeface="Times New Roman"/>
              </a:rPr>
              <a:t>spectral </a:t>
            </a:r>
            <a:r>
              <a:rPr sz="2400" spc="90" dirty="0">
                <a:latin typeface="Times New Roman"/>
                <a:cs typeface="Times New Roman"/>
              </a:rPr>
              <a:t>compositions </a:t>
            </a:r>
            <a:r>
              <a:rPr sz="2400" spc="20" dirty="0">
                <a:latin typeface="Times New Roman"/>
                <a:cs typeface="Times New Roman"/>
              </a:rPr>
              <a:t>of  </a:t>
            </a:r>
            <a:r>
              <a:rPr sz="2400" spc="130" dirty="0">
                <a:latin typeface="Times New Roman"/>
                <a:cs typeface="Times New Roman"/>
              </a:rPr>
              <a:t>other </a:t>
            </a:r>
            <a:r>
              <a:rPr sz="2400" spc="45" dirty="0">
                <a:latin typeface="Times New Roman"/>
                <a:cs typeface="Times New Roman"/>
              </a:rPr>
              <a:t>signals, </a:t>
            </a:r>
            <a:r>
              <a:rPr sz="2400" spc="105" dirty="0">
                <a:latin typeface="Times New Roman"/>
                <a:cs typeface="Times New Roman"/>
              </a:rPr>
              <a:t>such </a:t>
            </a:r>
            <a:r>
              <a:rPr sz="2400" spc="60" dirty="0">
                <a:latin typeface="Times New Roman"/>
                <a:cs typeface="Times New Roman"/>
              </a:rPr>
              <a:t>as </a:t>
            </a:r>
            <a:r>
              <a:rPr sz="2400" spc="75" dirty="0">
                <a:latin typeface="Times New Roman"/>
                <a:cs typeface="Times New Roman"/>
              </a:rPr>
              <a:t>acoustic  </a:t>
            </a:r>
            <a:r>
              <a:rPr sz="2400" spc="90" dirty="0">
                <a:latin typeface="Times New Roman"/>
                <a:cs typeface="Times New Roman"/>
              </a:rPr>
              <a:t>pressure </a:t>
            </a:r>
            <a:r>
              <a:rPr sz="2400" spc="5" dirty="0">
                <a:latin typeface="Times New Roman"/>
                <a:cs typeface="Times New Roman"/>
              </a:rPr>
              <a:t>waves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optical </a:t>
            </a:r>
            <a:r>
              <a:rPr sz="2400" spc="75" dirty="0">
                <a:latin typeface="Times New Roman"/>
                <a:cs typeface="Times New Roman"/>
              </a:rPr>
              <a:t>light  </a:t>
            </a:r>
            <a:r>
              <a:rPr sz="2400" spc="5" dirty="0">
                <a:latin typeface="Times New Roman"/>
                <a:cs typeface="Times New Roman"/>
              </a:rPr>
              <a:t>waves,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considered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through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90" dirty="0">
                <a:latin typeface="Times New Roman"/>
                <a:cs typeface="Times New Roman"/>
              </a:rPr>
              <a:t>use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appropriate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transducer.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2328" y="1629155"/>
            <a:ext cx="6201156" cy="415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5181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5280" algn="l"/>
              </a:tabLst>
            </a:pPr>
            <a:r>
              <a:rPr spc="-45" dirty="0"/>
              <a:t>S</a:t>
            </a:r>
            <a:r>
              <a:rPr spc="-114" dirty="0"/>
              <a:t>P</a:t>
            </a:r>
            <a:r>
              <a:rPr spc="-200" dirty="0"/>
              <a:t>E</a:t>
            </a:r>
            <a:r>
              <a:rPr spc="-35" dirty="0"/>
              <a:t>CT</a:t>
            </a:r>
            <a:r>
              <a:rPr spc="-275" dirty="0"/>
              <a:t>R</a:t>
            </a:r>
            <a:r>
              <a:rPr spc="80" dirty="0"/>
              <a:t>U</a:t>
            </a:r>
            <a:r>
              <a:rPr spc="60" dirty="0"/>
              <a:t>M</a:t>
            </a:r>
            <a:r>
              <a:rPr dirty="0"/>
              <a:t>	</a:t>
            </a:r>
            <a:r>
              <a:rPr spc="-100" dirty="0"/>
              <a:t>ANA</a:t>
            </a:r>
            <a:r>
              <a:rPr spc="-509" dirty="0"/>
              <a:t>L</a:t>
            </a:r>
            <a:r>
              <a:rPr spc="-240" dirty="0"/>
              <a:t>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06" y="1802079"/>
            <a:ext cx="5133975" cy="40138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90"/>
              </a:spcBef>
              <a:buSzPct val="79166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10" dirty="0">
                <a:latin typeface="Times New Roman"/>
                <a:cs typeface="Times New Roman"/>
              </a:rPr>
              <a:t>By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analyzing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spectra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electrical  </a:t>
            </a:r>
            <a:r>
              <a:rPr sz="2400" spc="45" dirty="0">
                <a:latin typeface="Times New Roman"/>
                <a:cs typeface="Times New Roman"/>
              </a:rPr>
              <a:t>signals, </a:t>
            </a:r>
            <a:r>
              <a:rPr sz="2400" spc="135" dirty="0">
                <a:latin typeface="Times New Roman"/>
                <a:cs typeface="Times New Roman"/>
              </a:rPr>
              <a:t>dominant </a:t>
            </a:r>
            <a:r>
              <a:rPr sz="2400" spc="45" dirty="0">
                <a:latin typeface="Times New Roman"/>
                <a:cs typeface="Times New Roman"/>
              </a:rPr>
              <a:t>frequency, </a:t>
            </a:r>
            <a:r>
              <a:rPr sz="2400" spc="30" dirty="0">
                <a:latin typeface="Times New Roman"/>
                <a:cs typeface="Times New Roman"/>
              </a:rPr>
              <a:t>power,  </a:t>
            </a:r>
            <a:r>
              <a:rPr sz="2400" spc="95" dirty="0">
                <a:latin typeface="Times New Roman"/>
                <a:cs typeface="Times New Roman"/>
              </a:rPr>
              <a:t>distortion, harmonics, </a:t>
            </a:r>
            <a:r>
              <a:rPr sz="2400" spc="110" dirty="0">
                <a:latin typeface="Times New Roman"/>
                <a:cs typeface="Times New Roman"/>
              </a:rPr>
              <a:t>bandwidth, 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30" dirty="0">
                <a:latin typeface="Times New Roman"/>
                <a:cs typeface="Times New Roman"/>
              </a:rPr>
              <a:t>other </a:t>
            </a:r>
            <a:r>
              <a:rPr sz="2400" spc="80" dirty="0">
                <a:latin typeface="Times New Roman"/>
                <a:cs typeface="Times New Roman"/>
              </a:rPr>
              <a:t>spectral </a:t>
            </a:r>
            <a:r>
              <a:rPr sz="2400" spc="114" dirty="0">
                <a:latin typeface="Times New Roman"/>
                <a:cs typeface="Times New Roman"/>
              </a:rPr>
              <a:t>components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a  </a:t>
            </a:r>
            <a:r>
              <a:rPr sz="2400" spc="60" dirty="0">
                <a:latin typeface="Times New Roman"/>
                <a:cs typeface="Times New Roman"/>
              </a:rPr>
              <a:t>signal </a:t>
            </a:r>
            <a:r>
              <a:rPr sz="2400" spc="105" dirty="0">
                <a:latin typeface="Times New Roman"/>
                <a:cs typeface="Times New Roman"/>
              </a:rPr>
              <a:t>can be </a:t>
            </a:r>
            <a:r>
              <a:rPr sz="2400" spc="80" dirty="0">
                <a:latin typeface="Times New Roman"/>
                <a:cs typeface="Times New Roman"/>
              </a:rPr>
              <a:t>observed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85" dirty="0">
                <a:latin typeface="Times New Roman"/>
                <a:cs typeface="Times New Roman"/>
              </a:rPr>
              <a:t>are </a:t>
            </a:r>
            <a:r>
              <a:rPr sz="2400" spc="155" dirty="0">
                <a:latin typeface="Times New Roman"/>
                <a:cs typeface="Times New Roman"/>
              </a:rPr>
              <a:t>not  </a:t>
            </a:r>
            <a:r>
              <a:rPr sz="2400" spc="25" dirty="0">
                <a:latin typeface="Times New Roman"/>
                <a:cs typeface="Times New Roman"/>
              </a:rPr>
              <a:t>easily </a:t>
            </a:r>
            <a:r>
              <a:rPr sz="2400" spc="100" dirty="0">
                <a:latin typeface="Times New Roman"/>
                <a:cs typeface="Times New Roman"/>
              </a:rPr>
              <a:t>detectable in </a:t>
            </a:r>
            <a:r>
              <a:rPr sz="2400" spc="120" dirty="0">
                <a:latin typeface="Times New Roman"/>
                <a:cs typeface="Times New Roman"/>
              </a:rPr>
              <a:t>time domain  </a:t>
            </a:r>
            <a:r>
              <a:rPr sz="2400" spc="35" dirty="0">
                <a:latin typeface="Times New Roman"/>
                <a:cs typeface="Times New Roman"/>
              </a:rPr>
              <a:t>waveforms.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marR="29845" indent="-343535">
              <a:lnSpc>
                <a:spcPct val="90000"/>
              </a:lnSpc>
              <a:buSzPct val="79166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display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120" dirty="0">
                <a:latin typeface="Times New Roman"/>
                <a:cs typeface="Times New Roman"/>
              </a:rPr>
              <a:t>spectrum </a:t>
            </a:r>
            <a:r>
              <a:rPr sz="2400" spc="70" dirty="0">
                <a:latin typeface="Times New Roman"/>
                <a:cs typeface="Times New Roman"/>
              </a:rPr>
              <a:t>analyzer  </a:t>
            </a:r>
            <a:r>
              <a:rPr sz="2400" spc="105" dirty="0">
                <a:latin typeface="Times New Roman"/>
                <a:cs typeface="Times New Roman"/>
              </a:rPr>
              <a:t>has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frequency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horizontal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axis 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amplitude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displayed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  </a:t>
            </a:r>
            <a:r>
              <a:rPr sz="2400" spc="50" dirty="0">
                <a:latin typeface="Times New Roman"/>
                <a:cs typeface="Times New Roman"/>
              </a:rPr>
              <a:t>vertical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axis.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1323" y="1848611"/>
            <a:ext cx="47625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797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9CB9-9285-DC40-993B-C9ED67A5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421"/>
          </a:xfrm>
        </p:spPr>
        <p:txBody>
          <a:bodyPr/>
          <a:lstStyle/>
          <a:p>
            <a:r>
              <a:rPr lang="en-US" b="1" dirty="0"/>
              <a:t>Analog spectrum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511E-3FC0-9B48-B713-CC359E75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2763893"/>
          </a:xfrm>
        </p:spPr>
        <p:txBody>
          <a:bodyPr>
            <a:normAutofit/>
          </a:bodyPr>
          <a:lstStyle/>
          <a:p>
            <a:r>
              <a:rPr lang="en-US" sz="2400" dirty="0"/>
              <a:t>A spectrum analyzer is an instrument is used to visualize and measure PSDF of power type signal.</a:t>
            </a:r>
          </a:p>
          <a:p>
            <a:r>
              <a:rPr lang="en-US" sz="2400" dirty="0"/>
              <a:t>Measurement of PSDF is equivalent to passing the signal x(t) through a narrow band filter whose centered frequency can be sweep from near DC to infinity and observing or measuring output of the filter at each and every tuned frequency. </a:t>
            </a:r>
          </a:p>
          <a:p>
            <a:r>
              <a:rPr lang="en-US" sz="2400" dirty="0"/>
              <a:t>As we know if x(t) is passed through a NB(narrow band) filter tuned at w</a:t>
            </a:r>
            <a:r>
              <a:rPr lang="en-US" sz="2400" baseline="-25000" dirty="0"/>
              <a:t>o</a:t>
            </a:r>
            <a:r>
              <a:rPr lang="en-US" sz="2400" dirty="0"/>
              <a:t> the average power of the output signal y(t) would be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7A54-3B9B-CF4F-97DB-936CE2AA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49" y="4148395"/>
            <a:ext cx="7204094" cy="19378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EF20-D3FA-3E43-B9AF-4E640B17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072"/>
            <a:ext cx="10515600" cy="5987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above (</a:t>
            </a:r>
            <a:r>
              <a:rPr lang="en-US" dirty="0" err="1"/>
              <a:t>i</a:t>
            </a:r>
            <a:r>
              <a:rPr lang="en-US" dirty="0"/>
              <a:t>) can be obtained by passing x(t) through the NB filter centered at </a:t>
            </a:r>
            <a:r>
              <a:rPr lang="en-US" dirty="0" smtClean="0"/>
              <a:t>f</a:t>
            </a:r>
            <a:r>
              <a:rPr lang="en-US" baseline="-25000" dirty="0"/>
              <a:t>0</a:t>
            </a:r>
            <a:r>
              <a:rPr lang="en-US" dirty="0" smtClean="0"/>
              <a:t>, </a:t>
            </a:r>
            <a:r>
              <a:rPr lang="en-US" dirty="0"/>
              <a:t>squaring the o/p of the filter and integrating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if we want to measure PSDF at frequency range we need weep the centered frequency of NF form zero to ∞ . </a:t>
            </a:r>
          </a:p>
          <a:p>
            <a:pPr marL="0" indent="0">
              <a:buNone/>
            </a:pPr>
            <a:r>
              <a:rPr lang="en-US" dirty="0"/>
              <a:t>The accuracy of PSDF measurement increases with decrease in the bandwidth of narrow band filter. </a:t>
            </a:r>
          </a:p>
          <a:p>
            <a:pPr marL="0" indent="0">
              <a:buNone/>
            </a:pPr>
            <a:r>
              <a:rPr lang="en-US" dirty="0"/>
              <a:t>In practice it is very difficult to weep the </a:t>
            </a:r>
            <a:r>
              <a:rPr lang="en-US" dirty="0" err="1"/>
              <a:t>centre</a:t>
            </a:r>
            <a:r>
              <a:rPr lang="en-US" dirty="0"/>
              <a:t> frequency of narrow band filter as they are constructed using quartz crystals. </a:t>
            </a:r>
          </a:p>
          <a:p>
            <a:pPr marL="0" indent="0">
              <a:buNone/>
            </a:pPr>
            <a:r>
              <a:rPr lang="en-US" dirty="0"/>
              <a:t>Therefore another method in which narrow band filter is tuned to a precise frequency and the x(t) is frequency shifted in such a way that the frequency range of frequency shifted x(t) sequentially fall within the pass band of the filter, is employed to measure PSDF.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CF9CE-9062-E141-B8D8-B597315B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22" y="1562854"/>
            <a:ext cx="6261100" cy="901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3258" y="1678966"/>
            <a:ext cx="1059542" cy="599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8057" y="1671712"/>
            <a:ext cx="1059542" cy="59977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8342" y="1649938"/>
            <a:ext cx="1030508" cy="59977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07CF0-510A-2B43-8612-3027A8B3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966" y="961998"/>
            <a:ext cx="7623284" cy="3925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110CC-59AC-7041-B74A-D5F824316899}"/>
              </a:ext>
            </a:extLst>
          </p:cNvPr>
          <p:cNvSpPr txBox="1"/>
          <p:nvPr/>
        </p:nvSpPr>
        <p:spPr>
          <a:xfrm>
            <a:off x="3909848" y="4702644"/>
            <a:ext cx="33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: Analog spectrum analyzer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086"/>
            <a:ext cx="10515600" cy="6584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PSDF of harmonic signal</a:t>
            </a:r>
          </a:p>
          <a:p>
            <a:r>
              <a:rPr lang="en-US" dirty="0" smtClean="0"/>
              <a:t>Prove that in a LTI system when a power signal x(t) is applied the PSD of its output is equal to the PSD of its input multiplied by the squared amplitude response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0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3B21-630C-0245-96EC-B12D0056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85" y="3003222"/>
            <a:ext cx="6291617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60061" y="136481"/>
            <a:ext cx="66218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ar-EG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ngsanaUPC" panose="02020603050405020304" pitchFamily="18" charset="-34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Drichlet’s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 for </a:t>
            </a:r>
            <a:r>
              <a:rPr lang="en-US" altLang="ar-EG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AngsanaUPC" panose="02020603050405020304" pitchFamily="18" charset="-34"/>
              </a:rPr>
              <a:t>Fourier </a:t>
            </a:r>
            <a:r>
              <a:rPr lang="en-US" altLang="ar-EG" sz="2800" dirty="0">
                <a:solidFill>
                  <a:schemeClr val="tx1"/>
                </a:solidFill>
                <a:latin typeface="Times New Roman" panose="02020603050405020304" pitchFamily="18" charset="0"/>
                <a:ea typeface="AngsanaUPC" panose="02020603050405020304" pitchFamily="18" charset="-34"/>
              </a:rPr>
              <a:t>Series</a:t>
            </a:r>
            <a:r>
              <a:rPr lang="en-US" altLang="ar-EG" sz="3600" dirty="0">
                <a:solidFill>
                  <a:schemeClr val="tx1"/>
                </a:solidFill>
                <a:latin typeface="Times New Roman" panose="02020603050405020304" pitchFamily="18" charset="0"/>
                <a:ea typeface="AngsanaUPC" panose="02020603050405020304" pitchFamily="18" charset="-34"/>
              </a:rPr>
              <a:t>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14649" y="762000"/>
            <a:ext cx="1019487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To be described by the </a:t>
            </a:r>
            <a:r>
              <a:rPr lang="en-US" altLang="ar-EG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Fourier Series 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the waveform  </a:t>
            </a:r>
            <a:r>
              <a:rPr lang="en-US" altLang="ar-EG" sz="2800" b="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f(t) </a:t>
            </a:r>
            <a:r>
              <a:rPr lang="en-US" altLang="ar-EG" sz="28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must 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satisfy the following mathematical properties: 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32849" y="1905000"/>
            <a:ext cx="973995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 b="1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ar-EG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f(t) 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is a </a:t>
            </a:r>
            <a:r>
              <a:rPr lang="en-US" altLang="ar-EG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single-value function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except at possibly a finite number of points.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ar-EG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2. The integral                                  for any </a:t>
            </a:r>
            <a:r>
              <a:rPr lang="en-US" altLang="ar-EG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ar-EG" sz="2800" b="0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ar-EG"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ar-EG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f(t)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has a finite number of  </a:t>
            </a:r>
            <a:r>
              <a:rPr lang="en-US" altLang="ar-EG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discontinuities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within the period </a:t>
            </a:r>
            <a:r>
              <a:rPr lang="en-US" altLang="ar-EG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4. </a:t>
            </a:r>
            <a:r>
              <a:rPr lang="en-US" altLang="ar-EG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f(t)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has a finite number of  </a:t>
            </a:r>
            <a:r>
              <a:rPr lang="en-US" altLang="ar-EG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maxima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and  </a:t>
            </a:r>
            <a:r>
              <a:rPr lang="en-US" altLang="ar-EG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minima</a:t>
            </a:r>
            <a:r>
              <a:rPr lang="en-US" altLang="ar-EG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within the period </a:t>
            </a:r>
            <a:r>
              <a:rPr lang="en-US" altLang="ar-EG" sz="2800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ar-EG" sz="28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3695082" y="3048000"/>
          <a:ext cx="256063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3" imgW="1066337" imgH="355446" progId="Equation.DSMT4">
                  <p:embed/>
                </p:oleObj>
              </mc:Choice>
              <mc:Fallback>
                <p:oleObj name="Equation" r:id="rId3" imgW="1066337" imgH="355446" progId="Equation.DSMT4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082" y="3048000"/>
                        <a:ext cx="256063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214652" y="5832140"/>
            <a:ext cx="97581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In practice,  </a:t>
            </a:r>
            <a:r>
              <a:rPr lang="en-US" altLang="ar-EG" sz="2400" b="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f(t) = v(t)</a:t>
            </a:r>
            <a:r>
              <a:rPr lang="en-US" altLang="ar-EG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ar-EG" sz="2400" b="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ar-EG" sz="2400" b="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ar-EG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so the above 4 conditions are </a:t>
            </a:r>
            <a:r>
              <a:rPr lang="en-US" altLang="ar-EG" sz="2400" b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always </a:t>
            </a:r>
            <a:r>
              <a:rPr lang="en-US" altLang="ar-EG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satisfied.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7CD5-3645-E94A-9EE2-DCFF9E3A5E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785" y="168892"/>
            <a:ext cx="7391400" cy="762000"/>
          </a:xfrm>
        </p:spPr>
        <p:txBody>
          <a:bodyPr/>
          <a:lstStyle/>
          <a:p>
            <a:pPr eaLnBrk="1" hangingPunct="1"/>
            <a:r>
              <a:rPr lang="en-US" altLang="ar-EG" sz="3600" b="1" dirty="0"/>
              <a:t>Trigonometric Form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0785" y="1168400"/>
            <a:ext cx="10856415" cy="5257800"/>
          </a:xfrm>
        </p:spPr>
        <p:txBody>
          <a:bodyPr>
            <a:normAutofit/>
          </a:bodyPr>
          <a:lstStyle/>
          <a:p>
            <a:pPr marL="395288" indent="-395288" eaLnBrk="1" hangingPunct="1">
              <a:buFont typeface="Wingdings" panose="05000000000000000000" pitchFamily="2" charset="2"/>
              <a:buChar char="Ø"/>
            </a:pP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simply a linear combination of sines and cosines at multiples of its fundamental frequency, </a:t>
            </a: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ar-EG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</a:t>
            </a: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5288" indent="-395288" eaLnBrk="1" hangingPunct="1">
              <a:buFont typeface="Wingdings" panose="05000000000000000000" pitchFamily="2" charset="2"/>
              <a:buChar char="Ø"/>
            </a:pPr>
            <a:endParaRPr lang="en-US" altLang="ar-E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288" indent="-395288" eaLnBrk="1" hangingPunct="1">
              <a:buFont typeface="Wingdings" panose="05000000000000000000" pitchFamily="2" charset="2"/>
              <a:buChar char="Ø"/>
            </a:pPr>
            <a:endParaRPr lang="en-US" altLang="ar-E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288" indent="-395288" eaLnBrk="1" hangingPunct="1">
              <a:buFont typeface="Wingdings" panose="05000000000000000000" pitchFamily="2" charset="2"/>
              <a:buChar char="Ø"/>
            </a:pP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EG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counts for any dc offset in </a:t>
            </a: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95288" indent="-395288" eaLnBrk="1" hangingPunct="1">
              <a:buFont typeface="Wingdings" panose="05000000000000000000" pitchFamily="2" charset="2"/>
              <a:buChar char="Ø"/>
            </a:pP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EG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ar-EG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EG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ar-E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ar-EG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ar-EG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the trigonometric Fourier Series Coefficients. </a:t>
            </a:r>
          </a:p>
          <a:p>
            <a:pPr marL="395288" indent="-395288" eaLnBrk="1" hangingPunct="1">
              <a:buFont typeface="Wingdings" panose="05000000000000000000" pitchFamily="2" charset="2"/>
              <a:buChar char="Ø"/>
            </a:pP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ar-EG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harmonic frequency is </a:t>
            </a:r>
            <a:r>
              <a:rPr lang="en-US" altLang="ar-EG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altLang="ar-EG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ar-E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6202020"/>
              </p:ext>
            </p:extLst>
          </p:nvPr>
        </p:nvGraphicFramePr>
        <p:xfrm>
          <a:off x="2329950" y="2160090"/>
          <a:ext cx="67373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2832100" imgH="431800" progId="Equation.3">
                  <p:embed/>
                </p:oleObj>
              </mc:Choice>
              <mc:Fallback>
                <p:oleObj name="Equation" r:id="rId3" imgW="2832100" imgH="4318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950" y="2160090"/>
                        <a:ext cx="673735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4ECB89-07BC-4B22-8B2F-3A49A1B7B6D8}" type="slidenum">
              <a:rPr lang="en-US" altLang="ar-EG" smtClean="0"/>
              <a:pPr>
                <a:defRPr/>
              </a:pPr>
              <a:t>7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9245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title"/>
          </p:nvPr>
        </p:nvSpPr>
        <p:spPr>
          <a:xfrm>
            <a:off x="1085374" y="259307"/>
            <a:ext cx="7391400" cy="47198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ar-EG" sz="3200" b="1" dirty="0"/>
              <a:t>Trigonometric Form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16591477"/>
              </p:ext>
            </p:extLst>
          </p:nvPr>
        </p:nvGraphicFramePr>
        <p:xfrm>
          <a:off x="1813568" y="1658624"/>
          <a:ext cx="28606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tion" r:id="rId3" imgW="952500" imgH="457200" progId="Equation.3">
                  <p:embed/>
                </p:oleObj>
              </mc:Choice>
              <mc:Fallback>
                <p:oleObj name="Equation" r:id="rId3" imgW="952500" imgH="45720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568" y="1658624"/>
                        <a:ext cx="28606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12"/>
          <p:cNvSpPr txBox="1">
            <a:spLocks noChangeArrowheads="1"/>
          </p:cNvSpPr>
          <p:nvPr/>
        </p:nvSpPr>
        <p:spPr bwMode="auto">
          <a:xfrm>
            <a:off x="1174320" y="942403"/>
            <a:ext cx="2662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ar-EG" sz="2400" b="0" dirty="0">
                <a:solidFill>
                  <a:schemeClr val="tx1"/>
                </a:solidFill>
              </a:rPr>
              <a:t>To find </a:t>
            </a:r>
            <a:r>
              <a:rPr lang="en-US" altLang="ar-EG" sz="28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EG" sz="2800" b="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0 , </a:t>
            </a:r>
            <a:r>
              <a:rPr lang="en-US" altLang="ar-EG" sz="28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r-EG" sz="2800" b="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ar-EG" sz="2800" b="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ar-EG" sz="2800" b="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ar-EG" sz="2800" b="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ar-EG" sz="2400" b="0" dirty="0" smtClean="0">
                <a:solidFill>
                  <a:schemeClr val="tx1"/>
                </a:solidFill>
              </a:rPr>
              <a:t> :</a:t>
            </a:r>
            <a:endParaRPr lang="en-US" altLang="ar-EG" sz="2400" b="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922109"/>
              </p:ext>
            </p:extLst>
          </p:nvPr>
        </p:nvGraphicFramePr>
        <p:xfrm>
          <a:off x="1689951" y="3204666"/>
          <a:ext cx="42037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5" imgW="1651000" imgH="457200" progId="Equation.3">
                  <p:embed/>
                </p:oleObj>
              </mc:Choice>
              <mc:Fallback>
                <p:oleObj name="Equation" r:id="rId5" imgW="1651000" imgH="457200" progId="Equation.3">
                  <p:embed/>
                  <p:pic>
                    <p:nvPicPr>
                      <p:cNvPr id="1946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951" y="3204666"/>
                        <a:ext cx="42037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74842"/>
              </p:ext>
            </p:extLst>
          </p:nvPr>
        </p:nvGraphicFramePr>
        <p:xfrm>
          <a:off x="1696301" y="4804867"/>
          <a:ext cx="41529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7" imgW="1612900" imgH="457200" progId="Equation.3">
                  <p:embed/>
                </p:oleObj>
              </mc:Choice>
              <mc:Fallback>
                <p:oleObj name="Equation" r:id="rId7" imgW="1612900" imgH="457200" progId="Equation.3">
                  <p:embed/>
                  <p:pic>
                    <p:nvPicPr>
                      <p:cNvPr id="195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301" y="4804867"/>
                        <a:ext cx="41529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9E062C-546D-4EF3-8A78-523B795A0BEC}" type="slidenum">
              <a:rPr lang="en-US" altLang="ar-EG" smtClean="0"/>
              <a:pPr>
                <a:defRPr/>
              </a:pPr>
              <a:t>8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5313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576" y="212352"/>
            <a:ext cx="9855200" cy="529198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ar-EG" sz="3200" b="1" dirty="0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8225" y="2667000"/>
            <a:ext cx="3352800" cy="2059722"/>
          </a:xfrm>
        </p:spPr>
        <p:txBody>
          <a:bodyPr/>
          <a:lstStyle/>
          <a:p>
            <a:pPr eaLnBrk="1" hangingPunct="1"/>
            <a:r>
              <a:rPr lang="en-US" altLang="ar-EG" sz="2000">
                <a:solidFill>
                  <a:srgbClr val="1C03D7"/>
                </a:solidFill>
              </a:rPr>
              <a:t>Fundamental period</a:t>
            </a:r>
          </a:p>
          <a:p>
            <a:pPr lvl="1" eaLnBrk="1" hangingPunct="1">
              <a:buFontTx/>
              <a:buNone/>
            </a:pPr>
            <a:r>
              <a:rPr lang="en-US" altLang="ar-EG" sz="2000" i="1"/>
              <a:t>T</a:t>
            </a:r>
            <a:r>
              <a:rPr lang="en-US" altLang="ar-EG" sz="2000" baseline="-25000"/>
              <a:t>0</a:t>
            </a:r>
            <a:r>
              <a:rPr lang="en-US" altLang="ar-EG" sz="2000"/>
              <a:t> = </a:t>
            </a:r>
            <a:r>
              <a:rPr lang="en-US" altLang="ar-EG" sz="2000">
                <a:latin typeface="Symbol" panose="05050102010706020507" pitchFamily="18" charset="2"/>
              </a:rPr>
              <a:t>p</a:t>
            </a:r>
            <a:endParaRPr lang="en-US" altLang="ar-EG" sz="2000"/>
          </a:p>
          <a:p>
            <a:pPr eaLnBrk="1" hangingPunct="1"/>
            <a:r>
              <a:rPr lang="en-US" altLang="ar-EG" sz="2000">
                <a:solidFill>
                  <a:srgbClr val="1C03D7"/>
                </a:solidFill>
              </a:rPr>
              <a:t>Fundamental frequency</a:t>
            </a:r>
          </a:p>
          <a:p>
            <a:pPr lvl="1" eaLnBrk="1" hangingPunct="1">
              <a:buFontTx/>
              <a:buNone/>
            </a:pPr>
            <a:r>
              <a:rPr lang="en-US" altLang="ar-EG" sz="2000" i="1"/>
              <a:t>f</a:t>
            </a:r>
            <a:r>
              <a:rPr lang="en-US" altLang="ar-EG" sz="2000" baseline="-25000"/>
              <a:t>0</a:t>
            </a:r>
            <a:r>
              <a:rPr lang="en-US" altLang="ar-EG" sz="2000"/>
              <a:t> = 1/</a:t>
            </a:r>
            <a:r>
              <a:rPr lang="en-US" altLang="ar-EG" sz="2000" i="1"/>
              <a:t>T</a:t>
            </a:r>
            <a:r>
              <a:rPr lang="en-US" altLang="ar-EG" sz="2000" baseline="-25000"/>
              <a:t>0</a:t>
            </a:r>
            <a:r>
              <a:rPr lang="en-US" altLang="ar-EG" sz="2000"/>
              <a:t> = 1/</a:t>
            </a:r>
            <a:r>
              <a:rPr lang="en-US" altLang="ar-EG" sz="2000">
                <a:latin typeface="Symbol" panose="05050102010706020507" pitchFamily="18" charset="2"/>
              </a:rPr>
              <a:t>p</a:t>
            </a:r>
            <a:r>
              <a:rPr lang="en-US" altLang="ar-EG" sz="2000"/>
              <a:t> Hz</a:t>
            </a:r>
          </a:p>
          <a:p>
            <a:pPr lvl="1" eaLnBrk="1" hangingPunct="1">
              <a:buFontTx/>
              <a:buNone/>
            </a:pPr>
            <a:r>
              <a:rPr lang="en-US" altLang="ar-EG" sz="2000" i="1">
                <a:latin typeface="Symbol" panose="05050102010706020507" pitchFamily="18" charset="2"/>
              </a:rPr>
              <a:t>w</a:t>
            </a:r>
            <a:r>
              <a:rPr lang="en-US" altLang="ar-EG" sz="2000" baseline="-25000"/>
              <a:t>0</a:t>
            </a:r>
            <a:r>
              <a:rPr lang="en-US" altLang="ar-EG" sz="2000"/>
              <a:t> = 2</a:t>
            </a:r>
            <a:r>
              <a:rPr lang="en-US" altLang="ar-EG" sz="2000">
                <a:latin typeface="Symbol" panose="05050102010706020507" pitchFamily="18" charset="2"/>
              </a:rPr>
              <a:t>p</a:t>
            </a:r>
            <a:r>
              <a:rPr lang="en-US" altLang="ar-EG" sz="2000"/>
              <a:t>/</a:t>
            </a:r>
            <a:r>
              <a:rPr lang="en-US" altLang="ar-EG" sz="2000" i="1"/>
              <a:t>T</a:t>
            </a:r>
            <a:r>
              <a:rPr lang="en-US" altLang="ar-EG" sz="2000" baseline="-25000"/>
              <a:t>0</a:t>
            </a:r>
            <a:r>
              <a:rPr lang="en-US" altLang="ar-EG" sz="2000"/>
              <a:t> = 2 rad/s</a:t>
            </a:r>
          </a:p>
          <a:p>
            <a:pPr eaLnBrk="1" hangingPunct="1"/>
            <a:endParaRPr lang="en-US" altLang="ar-EG" sz="2400"/>
          </a:p>
          <a:p>
            <a:pPr eaLnBrk="1" hangingPunct="1"/>
            <a:endParaRPr lang="en-US" altLang="ar-EG" sz="2400"/>
          </a:p>
        </p:txBody>
      </p:sp>
      <p:graphicFrame>
        <p:nvGraphicFramePr>
          <p:cNvPr id="1833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838201"/>
          <a:ext cx="5486400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3" imgW="2667000" imgH="2095500" progId="Equation.3">
                  <p:embed/>
                </p:oleObj>
              </mc:Choice>
              <mc:Fallback>
                <p:oleObj name="Equation" r:id="rId3" imgW="2667000" imgH="2095500" progId="Equation.3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1"/>
                        <a:ext cx="5486400" cy="431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710246" y="647702"/>
            <a:ext cx="3302000" cy="1840759"/>
            <a:chOff x="3360" y="2064"/>
            <a:chExt cx="1968" cy="1000"/>
          </a:xfrm>
        </p:grpSpPr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4320" y="225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3408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3" name="Group 8"/>
            <p:cNvGrpSpPr>
              <a:grpSpLocks/>
            </p:cNvGrpSpPr>
            <p:nvPr/>
          </p:nvGrpSpPr>
          <p:grpSpPr bwMode="auto">
            <a:xfrm>
              <a:off x="3360" y="2400"/>
              <a:ext cx="1920" cy="384"/>
              <a:chOff x="3360" y="2400"/>
              <a:chExt cx="1920" cy="384"/>
            </a:xfrm>
          </p:grpSpPr>
          <p:sp>
            <p:nvSpPr>
              <p:cNvPr id="21523" name="Freeform 9"/>
              <p:cNvSpPr>
                <a:spLocks/>
              </p:cNvSpPr>
              <p:nvPr/>
            </p:nvSpPr>
            <p:spPr bwMode="auto">
              <a:xfrm>
                <a:off x="432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Freeform 10"/>
              <p:cNvSpPr>
                <a:spLocks/>
              </p:cNvSpPr>
              <p:nvPr/>
            </p:nvSpPr>
            <p:spPr bwMode="auto">
              <a:xfrm>
                <a:off x="480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Freeform 11"/>
              <p:cNvSpPr>
                <a:spLocks/>
              </p:cNvSpPr>
              <p:nvPr/>
            </p:nvSpPr>
            <p:spPr bwMode="auto">
              <a:xfrm>
                <a:off x="384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Freeform 12"/>
              <p:cNvSpPr>
                <a:spLocks/>
              </p:cNvSpPr>
              <p:nvPr/>
            </p:nvSpPr>
            <p:spPr bwMode="auto">
              <a:xfrm>
                <a:off x="3360" y="2400"/>
                <a:ext cx="480" cy="384"/>
              </a:xfrm>
              <a:custGeom>
                <a:avLst/>
                <a:gdLst>
                  <a:gd name="T0" fmla="*/ 0 w 480"/>
                  <a:gd name="T1" fmla="*/ 0 h 384"/>
                  <a:gd name="T2" fmla="*/ 144 w 480"/>
                  <a:gd name="T3" fmla="*/ 288 h 384"/>
                  <a:gd name="T4" fmla="*/ 480 w 480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384"/>
                  <a:gd name="T11" fmla="*/ 480 w 480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384">
                    <a:moveTo>
                      <a:pt x="0" y="0"/>
                    </a:moveTo>
                    <a:cubicBezTo>
                      <a:pt x="32" y="112"/>
                      <a:pt x="64" y="224"/>
                      <a:pt x="144" y="288"/>
                    </a:cubicBezTo>
                    <a:cubicBezTo>
                      <a:pt x="224" y="352"/>
                      <a:pt x="352" y="368"/>
                      <a:pt x="480" y="384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1527" name="AutoShape 13"/>
              <p:cNvCxnSpPr>
                <a:cxnSpLocks noChangeShapeType="1"/>
                <a:stCxn id="21525" idx="0"/>
                <a:endCxn id="21526" idx="2"/>
              </p:cNvCxnSpPr>
              <p:nvPr/>
            </p:nvCxnSpPr>
            <p:spPr bwMode="auto">
              <a:xfrm>
                <a:off x="3840" y="2400"/>
                <a:ext cx="0" cy="38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8" name="AutoShape 14"/>
              <p:cNvCxnSpPr>
                <a:cxnSpLocks noChangeShapeType="1"/>
                <a:stCxn id="21524" idx="0"/>
                <a:endCxn id="21523" idx="2"/>
              </p:cNvCxnSpPr>
              <p:nvPr/>
            </p:nvCxnSpPr>
            <p:spPr bwMode="auto">
              <a:xfrm>
                <a:off x="4800" y="2400"/>
                <a:ext cx="0" cy="38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9" name="AutoShape 15"/>
              <p:cNvCxnSpPr>
                <a:cxnSpLocks noChangeShapeType="1"/>
                <a:stCxn id="21523" idx="0"/>
                <a:endCxn id="21525" idx="2"/>
              </p:cNvCxnSpPr>
              <p:nvPr/>
            </p:nvCxnSpPr>
            <p:spPr bwMode="auto">
              <a:xfrm>
                <a:off x="4320" y="2400"/>
                <a:ext cx="0" cy="38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14" name="Text Box 16"/>
            <p:cNvSpPr txBox="1">
              <a:spLocks noChangeArrowheads="1"/>
            </p:cNvSpPr>
            <p:nvPr/>
          </p:nvSpPr>
          <p:spPr bwMode="auto">
            <a:xfrm>
              <a:off x="4320" y="2880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>
              <a:off x="4800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Text Box 19"/>
            <p:cNvSpPr txBox="1">
              <a:spLocks noChangeArrowheads="1"/>
            </p:cNvSpPr>
            <p:nvPr/>
          </p:nvSpPr>
          <p:spPr bwMode="auto">
            <a:xfrm>
              <a:off x="4752" y="2880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Symbol" panose="05050102010706020507" pitchFamily="18" charset="2"/>
                </a:rPr>
                <a:t>p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8" name="Text Box 20"/>
            <p:cNvSpPr txBox="1">
              <a:spLocks noChangeArrowheads="1"/>
            </p:cNvSpPr>
            <p:nvPr/>
          </p:nvSpPr>
          <p:spPr bwMode="auto">
            <a:xfrm>
              <a:off x="3744" y="2880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Symbol" panose="05050102010706020507" pitchFamily="18" charset="2"/>
                </a:rPr>
                <a:t>-p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9" name="Line 21"/>
            <p:cNvSpPr>
              <a:spLocks noChangeShapeType="1"/>
            </p:cNvSpPr>
            <p:nvPr/>
          </p:nvSpPr>
          <p:spPr bwMode="auto">
            <a:xfrm>
              <a:off x="4272" y="24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22"/>
            <p:cNvSpPr txBox="1">
              <a:spLocks noChangeArrowheads="1"/>
            </p:cNvSpPr>
            <p:nvPr/>
          </p:nvSpPr>
          <p:spPr bwMode="auto">
            <a:xfrm>
              <a:off x="4128" y="2304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1" name="Text Box 23"/>
            <p:cNvSpPr txBox="1">
              <a:spLocks noChangeArrowheads="1"/>
            </p:cNvSpPr>
            <p:nvPr/>
          </p:nvSpPr>
          <p:spPr bwMode="auto">
            <a:xfrm>
              <a:off x="4416" y="2448"/>
              <a:ext cx="33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2000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ar-EG" sz="2000" b="0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ar-EG" sz="2000" b="0" i="1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ar-EG" sz="2000" b="0" baseline="3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/2</a:t>
              </a:r>
              <a:endParaRPr lang="en-US" altLang="ar-EG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24"/>
            <p:cNvSpPr txBox="1">
              <a:spLocks noChangeArrowheads="1"/>
            </p:cNvSpPr>
            <p:nvPr/>
          </p:nvSpPr>
          <p:spPr bwMode="auto">
            <a:xfrm>
              <a:off x="4224" y="2064"/>
              <a:ext cx="2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ar-EG" sz="16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ar-EG" sz="1600" b="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ar-EG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en-US" altLang="ar-EG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3321" name="Object 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0401" y="5448300"/>
          <a:ext cx="7108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5" imgW="3175000" imgH="457200" progId="Equation.DSMT4">
                  <p:embed/>
                </p:oleObj>
              </mc:Choice>
              <mc:Fallback>
                <p:oleObj name="Equation" r:id="rId5" imgW="3175000" imgH="457200" progId="Equation.DSMT4">
                  <p:embed/>
                  <p:pic>
                    <p:nvPicPr>
                      <p:cNvPr id="1833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448300"/>
                        <a:ext cx="7108825" cy="1023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9E062C-546D-4EF3-8A78-523B795A0BEC}" type="slidenum">
              <a:rPr lang="en-US" altLang="ar-EG" smtClean="0"/>
              <a:pPr>
                <a:defRPr/>
              </a:pPr>
              <a:t>9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6045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2431</Words>
  <Application>Microsoft Office PowerPoint</Application>
  <PresentationFormat>Widescreen</PresentationFormat>
  <Paragraphs>487</Paragraphs>
  <Slides>59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新細明體</vt:lpstr>
      <vt:lpstr>AngsanaUPC</vt:lpstr>
      <vt:lpstr>Arial</vt:lpstr>
      <vt:lpstr>Calibri</vt:lpstr>
      <vt:lpstr>Calibri Light</vt:lpstr>
      <vt:lpstr>Cambria Math</vt:lpstr>
      <vt:lpstr>Carlito</vt:lpstr>
      <vt:lpstr>Georgia</vt:lpstr>
      <vt:lpstr>Palladio Uralic</vt:lpstr>
      <vt:lpstr>Symbol</vt:lpstr>
      <vt:lpstr>Times New Roman</vt:lpstr>
      <vt:lpstr>Verdana</vt:lpstr>
      <vt:lpstr>Wingdings</vt:lpstr>
      <vt:lpstr>Office Theme</vt:lpstr>
      <vt:lpstr>Equation</vt:lpstr>
      <vt:lpstr>Chapter 03 Spectral Analysis</vt:lpstr>
      <vt:lpstr>Fourier analysis</vt:lpstr>
      <vt:lpstr>Fourier series and Fourier transform</vt:lpstr>
      <vt:lpstr>Example: Sum of Sinusoids</vt:lpstr>
      <vt:lpstr>Fourier Series</vt:lpstr>
      <vt:lpstr>PowerPoint Presentation</vt:lpstr>
      <vt:lpstr>Trigonometric Form</vt:lpstr>
      <vt:lpstr>Trigonometric Form</vt:lpstr>
      <vt:lpstr>Example</vt:lpstr>
      <vt:lpstr>PowerPoint Presentation</vt:lpstr>
      <vt:lpstr>Compact Trigonometric</vt:lpstr>
      <vt:lpstr>Exponential Fourier Series</vt:lpstr>
      <vt:lpstr>Exponential Fourier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Fourier Transform</vt:lpstr>
      <vt:lpstr>The Fourier Transform in the General Case</vt:lpstr>
      <vt:lpstr>Drichlet condition for fourier transform</vt:lpstr>
      <vt:lpstr>Properties of the Fourier Transform </vt:lpstr>
      <vt:lpstr>Properties of the Fourier Transform </vt:lpstr>
      <vt:lpstr>Properties of the Fourier Transform </vt:lpstr>
      <vt:lpstr>PowerPoint Presentation</vt:lpstr>
      <vt:lpstr>PowerPoint Presentation</vt:lpstr>
      <vt:lpstr>PowerPoint Presentation</vt:lpstr>
      <vt:lpstr>F ()  sin /2     sincf</vt:lpstr>
      <vt:lpstr>PowerPoint Presentation</vt:lpstr>
      <vt:lpstr>PowerPoint Presentation</vt:lpstr>
      <vt:lpstr>Power and Energy of signal</vt:lpstr>
      <vt:lpstr>Parseval’s Theorem for Energy signals:</vt:lpstr>
      <vt:lpstr>Proof:</vt:lpstr>
      <vt:lpstr>PowerPoint Presentation</vt:lpstr>
      <vt:lpstr>Energy Spectral Density:</vt:lpstr>
      <vt:lpstr>PowerPoint Presentation</vt:lpstr>
      <vt:lpstr>PowerPoint Presentation</vt:lpstr>
      <vt:lpstr>Parseval’s Theorem for Power Signals:</vt:lpstr>
      <vt:lpstr>Proof:</vt:lpstr>
      <vt:lpstr>Power Spectral Density Function: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correlation function and Psdf:</vt:lpstr>
      <vt:lpstr>Properties of Autocorrelation function:</vt:lpstr>
      <vt:lpstr>Psdf of white noise</vt:lpstr>
      <vt:lpstr>Interpretation of power spectral density</vt:lpstr>
      <vt:lpstr>PowerPoint Presentation</vt:lpstr>
      <vt:lpstr>What is SPECTRUM ANALYZER</vt:lpstr>
      <vt:lpstr>SPECTRUM ANALYZER</vt:lpstr>
      <vt:lpstr>SPECTRUM ANALYZER</vt:lpstr>
      <vt:lpstr>Analog spectrum analyzer</vt:lpstr>
      <vt:lpstr>PowerPoint Presentation</vt:lpstr>
      <vt:lpstr>PowerPoint Presentation</vt:lpstr>
      <vt:lpstr>Assignment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03: Spectral Analysis</dc:title>
  <dc:creator>Hari Kc</dc:creator>
  <cp:lastModifiedBy>suman</cp:lastModifiedBy>
  <cp:revision>96</cp:revision>
  <dcterms:created xsi:type="dcterms:W3CDTF">2020-08-14T07:56:45Z</dcterms:created>
  <dcterms:modified xsi:type="dcterms:W3CDTF">2021-04-30T09:49:50Z</dcterms:modified>
</cp:coreProperties>
</file>