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60" r:id="rId6"/>
    <p:sldId id="263"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4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7AC20-A2BE-061D-E702-80A9C557A2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1A0579-9DA4-52A1-CEE6-5D3446FFC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657F8A-A3C1-B30F-2354-53AE39212448}"/>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EDC36AD9-CDD2-F1F0-5DAF-B2C3A91C0B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2696B8-7BB4-CDC4-F3D5-FA0D86127898}"/>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1979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9F7D7-ED0E-6219-E9C9-99E6E40C4D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C6A3A6-9C93-C10E-E803-2BEBA9E71A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6410E2-07D5-2CE4-8915-F7A22AA10585}"/>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89B9180B-D267-45ED-9207-7BF328D1F0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3E22DF-B6EC-2837-DEBD-E6FD898F43B5}"/>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26143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357364-DC04-7473-90FD-30112BAAB3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3B82B1-3DF9-D6EB-C8DF-DFE1E06E11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266B6E-D6BD-E1E8-D311-256256614392}"/>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EAF0E298-A054-BA82-C426-F462FF449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DA358A-ACC4-08BC-63BD-DAD7EEB867C2}"/>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27571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D3300-12DF-49FE-F8D1-8710B3403D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5ACDD2-A6F1-4D40-C70B-15B973CBA0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AEC4B5-F626-5FF3-14FC-384206877CDB}"/>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7E7B737C-8203-0853-161D-453C44CD26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419FBB-FE15-2E72-F86D-9B965035899F}"/>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715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D8E6B-992C-856F-BED9-67A515B03D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759F43E-834D-808E-5D7B-57854F2BE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B64613-B997-119D-8B10-26763AD69D34}"/>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E908925E-B625-9C45-ACF4-449642354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1306F8-71FD-67D5-A7CC-7A60F6363046}"/>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417949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EB3A9-4634-5BD0-2986-7A075D3596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45B9B1-1EEA-9395-052F-8B136A1852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92BA17-5FC3-E6FB-00A0-A88424B0A0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B47327-331E-99E3-19CB-662A00F39EBF}"/>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6" name="页脚占位符 5">
            <a:extLst>
              <a:ext uri="{FF2B5EF4-FFF2-40B4-BE49-F238E27FC236}">
                <a16:creationId xmlns:a16="http://schemas.microsoft.com/office/drawing/2014/main" id="{BA5D9E45-CF72-E0E5-3F5C-05E2B4EEB1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0E6CAE-15BB-85AE-9E98-5F1021F86EAA}"/>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421895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7AA95-7A7A-0F25-57FB-76F32189C7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852176-852F-57F8-AB87-B31CC8172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1CC180-0F7C-99CB-FFE4-858006FED0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42AC83-4F82-08BB-BBDA-5CF1FF8A9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186671-562E-412B-F712-57A5C9A14F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BB885F-A7B9-FDA4-7676-B3F96C554328}"/>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8" name="页脚占位符 7">
            <a:extLst>
              <a:ext uri="{FF2B5EF4-FFF2-40B4-BE49-F238E27FC236}">
                <a16:creationId xmlns:a16="http://schemas.microsoft.com/office/drawing/2014/main" id="{189CFFF6-6A3F-B8EA-06C5-F33436F997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74C04F-475F-0A5E-3845-F7994953F55C}"/>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74665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9EA92-0F12-3F4E-6600-71D29621C2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BFA4E1-C6D6-8A32-B480-33227944D290}"/>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4" name="页脚占位符 3">
            <a:extLst>
              <a:ext uri="{FF2B5EF4-FFF2-40B4-BE49-F238E27FC236}">
                <a16:creationId xmlns:a16="http://schemas.microsoft.com/office/drawing/2014/main" id="{F143AB30-E469-BAD3-DDC6-C0306AA820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3EA37A-6083-8AD4-C5E7-0D7EEFB4C344}"/>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132963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6F2AC7-86F3-D31F-C0D8-6198DF860771}"/>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3" name="页脚占位符 2">
            <a:extLst>
              <a:ext uri="{FF2B5EF4-FFF2-40B4-BE49-F238E27FC236}">
                <a16:creationId xmlns:a16="http://schemas.microsoft.com/office/drawing/2014/main" id="{168FCCF0-FA05-B30D-E637-3BB6BD1815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33B548-6B0E-EC36-9A4B-340A0943B52C}"/>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22721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FCE06-8A77-E2A3-3613-F81CD92075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620224-FF47-4459-BCAC-8DBC839C5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597B6C-96B1-61DE-4E72-878848175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D7F49D-4DE7-F7D7-2B1D-83B1FB8A825A}"/>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6" name="页脚占位符 5">
            <a:extLst>
              <a:ext uri="{FF2B5EF4-FFF2-40B4-BE49-F238E27FC236}">
                <a16:creationId xmlns:a16="http://schemas.microsoft.com/office/drawing/2014/main" id="{19B36E37-3A54-D620-7C2E-8F3DF60F06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7999C-8F31-796C-741D-FCE873F27E8D}"/>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233308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CF0C6-44F5-47A9-15C0-6B91F86593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E5FC45F-BA9B-949B-6084-9849A6618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9A73D8-C3AF-0E19-0BAE-494950A15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C175F5-2BE5-F564-0C70-4D0AB994E9FA}"/>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6" name="页脚占位符 5">
            <a:extLst>
              <a:ext uri="{FF2B5EF4-FFF2-40B4-BE49-F238E27FC236}">
                <a16:creationId xmlns:a16="http://schemas.microsoft.com/office/drawing/2014/main" id="{14B387C5-731D-0442-FD2C-7CE37A4068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313DD8-55C4-91C9-1EEF-4AFA1B46F0D3}"/>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11974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64AC42-31B2-2E8C-867D-8A5CA9ACE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9EA4E8-AE3C-A66E-9DDA-36BA9002D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3FC9F-2BB4-1958-7C59-315A4E5C5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A3C6E747-EA77-2B1D-8E75-4AD65D438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16AE3A-BD9D-1172-645E-3A0A6D085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104801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19670-ACB1-49DB-CBC9-7FFAEAA0ED3B}"/>
              </a:ext>
            </a:extLst>
          </p:cNvPr>
          <p:cNvSpPr>
            <a:spLocks noGrp="1"/>
          </p:cNvSpPr>
          <p:nvPr>
            <p:ph type="title"/>
          </p:nvPr>
        </p:nvSpPr>
        <p:spPr/>
        <p:txBody>
          <a:bodyPr>
            <a:normAutofit fontScale="90000"/>
          </a:bodyPr>
          <a:lstStyle/>
          <a:p>
            <a:r>
              <a:rPr lang="en-US" altLang="zh-CN" dirty="0"/>
              <a:t>AN IMAGE IS WORTH 16X16 WORDS: TRANSFORMERS FOR IMAGE RECOGNITION AT SCALE </a:t>
            </a:r>
            <a:endParaRPr lang="zh-CN" altLang="en-US" dirty="0"/>
          </a:p>
        </p:txBody>
      </p:sp>
      <p:sp>
        <p:nvSpPr>
          <p:cNvPr id="3" name="文本占位符 2">
            <a:extLst>
              <a:ext uri="{FF2B5EF4-FFF2-40B4-BE49-F238E27FC236}">
                <a16:creationId xmlns:a16="http://schemas.microsoft.com/office/drawing/2014/main" id="{AE27E50D-EEC4-6520-AC1A-7805CEE70970}"/>
              </a:ext>
            </a:extLst>
          </p:cNvPr>
          <p:cNvSpPr>
            <a:spLocks noGrp="1"/>
          </p:cNvSpPr>
          <p:nvPr>
            <p:ph type="body" idx="1"/>
          </p:nvPr>
        </p:nvSpPr>
        <p:spPr/>
        <p:txBody>
          <a:bodyPr/>
          <a:lstStyle/>
          <a:p>
            <a:r>
              <a:rPr lang="en-US" altLang="zh-CN" dirty="0"/>
              <a:t>ICLR 2021</a:t>
            </a:r>
            <a:endParaRPr lang="zh-CN" altLang="en-US" dirty="0"/>
          </a:p>
        </p:txBody>
      </p:sp>
    </p:spTree>
    <p:extLst>
      <p:ext uri="{BB962C8B-B14F-4D97-AF65-F5344CB8AC3E}">
        <p14:creationId xmlns:p14="http://schemas.microsoft.com/office/powerpoint/2010/main" val="100393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922E2F-E165-411B-204D-1F08287C980E}"/>
              </a:ext>
            </a:extLst>
          </p:cNvPr>
          <p:cNvSpPr txBox="1"/>
          <p:nvPr/>
        </p:nvSpPr>
        <p:spPr>
          <a:xfrm>
            <a:off x="1361440" y="995680"/>
            <a:ext cx="9377680" cy="480131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基本思路</a:t>
            </a:r>
            <a:endParaRPr lang="en-US" altLang="zh-CN" dirty="0"/>
          </a:p>
          <a:p>
            <a:r>
              <a:rPr lang="en-US" altLang="zh-CN" dirty="0"/>
              <a:t>split an image into patches and provide the sequence of linear embeddings of these patches as an input to a Transformer. Image patches are treated the same way as tokens (words) in an NLP application. </a:t>
            </a:r>
          </a:p>
          <a:p>
            <a:endParaRPr lang="en-US" altLang="zh-CN" dirty="0"/>
          </a:p>
          <a:p>
            <a:pPr marL="285750" indent="-285750">
              <a:buFont typeface="Arial" panose="020B0604020202020204" pitchFamily="34" charset="0"/>
              <a:buChar char="•"/>
            </a:pPr>
            <a:r>
              <a:rPr lang="zh-CN" altLang="en-US" dirty="0"/>
              <a:t>在大数据集上效果更好</a:t>
            </a:r>
            <a:endParaRPr lang="en-US" altLang="zh-CN" dirty="0"/>
          </a:p>
          <a:p>
            <a:r>
              <a:rPr lang="zh-CN" altLang="en-US" dirty="0"/>
              <a:t>当在中等规模的数据集</a:t>
            </a:r>
            <a:r>
              <a:rPr lang="en-US" altLang="zh-CN" dirty="0"/>
              <a:t>(</a:t>
            </a:r>
            <a:r>
              <a:rPr lang="zh-CN" altLang="en-US" dirty="0"/>
              <a:t>如</a:t>
            </a:r>
            <a:r>
              <a:rPr lang="en-US" altLang="zh-CN" dirty="0"/>
              <a:t>ImageNet)</a:t>
            </a:r>
            <a:r>
              <a:rPr lang="zh-CN" altLang="en-US" dirty="0"/>
              <a:t>上进行训练时，没有进行强正则化，这些模型产生的精度比同等规模的</a:t>
            </a:r>
            <a:r>
              <a:rPr lang="en-US" altLang="zh-CN" dirty="0" err="1"/>
              <a:t>ResNets</a:t>
            </a:r>
            <a:r>
              <a:rPr lang="zh-CN" altLang="en-US" dirty="0"/>
              <a:t>低几个百分点。这个看似令人沮丧的结果是可以预料到的</a:t>
            </a:r>
            <a:r>
              <a:rPr lang="en-US" altLang="zh-CN" dirty="0"/>
              <a:t>:</a:t>
            </a:r>
            <a:r>
              <a:rPr lang="zh-CN" altLang="en-US" dirty="0"/>
              <a:t>变形器缺乏</a:t>
            </a:r>
            <a:r>
              <a:rPr lang="en-US" altLang="zh-CN" dirty="0" err="1"/>
              <a:t>cnn</a:t>
            </a:r>
            <a:r>
              <a:rPr lang="zh-CN" altLang="en-US" dirty="0"/>
              <a:t>固有的一些</a:t>
            </a:r>
            <a:r>
              <a:rPr lang="zh-CN" altLang="en-US" b="1" dirty="0"/>
              <a:t>归纳偏差</a:t>
            </a:r>
            <a:r>
              <a:rPr lang="zh-CN" altLang="en-US" dirty="0"/>
              <a:t>，例如平移不变性和局部性，因此在数据量不足的情况下训练时不能很好地泛化。</a:t>
            </a:r>
            <a:endParaRPr lang="en-US" altLang="zh-CN" dirty="0"/>
          </a:p>
          <a:p>
            <a:r>
              <a:rPr lang="zh-CN" altLang="en-US" dirty="0"/>
              <a:t>然而，如果模型在更大的数据集</a:t>
            </a:r>
            <a:r>
              <a:rPr lang="en-US" altLang="zh-CN" dirty="0"/>
              <a:t>(14M-300M</a:t>
            </a:r>
            <a:r>
              <a:rPr lang="zh-CN" altLang="en-US" dirty="0"/>
              <a:t>图像</a:t>
            </a:r>
            <a:r>
              <a:rPr lang="en-US" altLang="zh-CN" dirty="0"/>
              <a:t>)</a:t>
            </a:r>
            <a:r>
              <a:rPr lang="zh-CN" altLang="en-US" dirty="0"/>
              <a:t>上训练，我们发现大规模训练胜过归纳偏见。我们的视觉转换器</a:t>
            </a:r>
            <a:r>
              <a:rPr lang="en-US" altLang="zh-CN" dirty="0"/>
              <a:t>(</a:t>
            </a:r>
            <a:r>
              <a:rPr lang="en-US" altLang="zh-CN" dirty="0" err="1"/>
              <a:t>ViT</a:t>
            </a:r>
            <a:r>
              <a:rPr lang="en-US" altLang="zh-CN" dirty="0"/>
              <a:t>)</a:t>
            </a:r>
            <a:r>
              <a:rPr lang="zh-CN" altLang="en-US" dirty="0"/>
              <a:t>在足够的规模上进行预训练并转移到具有更少数据点的任务时获得了出色的结果。</a:t>
            </a:r>
            <a:endParaRPr lang="en-US" altLang="zh-CN" dirty="0"/>
          </a:p>
          <a:p>
            <a:endParaRPr lang="en-US" altLang="zh-CN" dirty="0"/>
          </a:p>
          <a:p>
            <a:pPr marL="285750" indent="-285750">
              <a:buFont typeface="Arial" panose="020B0604020202020204" pitchFamily="34" charset="0"/>
              <a:buChar char="•"/>
            </a:pPr>
            <a:r>
              <a:rPr lang="zh-CN" altLang="en-US" dirty="0"/>
              <a:t>类似工作</a:t>
            </a:r>
            <a:endParaRPr lang="en-US" altLang="zh-CN" dirty="0"/>
          </a:p>
          <a:p>
            <a:r>
              <a:rPr lang="zh-CN" altLang="en-US" dirty="0"/>
              <a:t>在</a:t>
            </a:r>
            <a:r>
              <a:rPr lang="en-US" altLang="zh-CN" dirty="0"/>
              <a:t>20</a:t>
            </a:r>
            <a:r>
              <a:rPr lang="zh-CN" altLang="en-US" dirty="0"/>
              <a:t>年也有类似的工作，只不过</a:t>
            </a:r>
            <a:r>
              <a:rPr lang="en-US" altLang="zh-CN" dirty="0"/>
              <a:t>vit</a:t>
            </a:r>
            <a:r>
              <a:rPr lang="zh-CN" altLang="en-US" dirty="0"/>
              <a:t>他使用的大规模的数据集进行预训练 ，来证明</a:t>
            </a:r>
            <a:r>
              <a:rPr lang="en-US" altLang="zh-CN" dirty="0" err="1"/>
              <a:t>Transorfomer</a:t>
            </a:r>
            <a:r>
              <a:rPr lang="zh-CN" altLang="en-US" dirty="0"/>
              <a:t>效果比</a:t>
            </a:r>
            <a:r>
              <a:rPr lang="en-US" altLang="zh-CN" dirty="0" err="1"/>
              <a:t>cnn</a:t>
            </a:r>
            <a:r>
              <a:rPr lang="zh-CN" altLang="en-US" dirty="0"/>
              <a:t>更好</a:t>
            </a:r>
          </a:p>
        </p:txBody>
      </p:sp>
    </p:spTree>
    <p:extLst>
      <p:ext uri="{BB962C8B-B14F-4D97-AF65-F5344CB8AC3E}">
        <p14:creationId xmlns:p14="http://schemas.microsoft.com/office/powerpoint/2010/main" val="41748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A0283A-BF91-0959-7DCA-753D847707A7}"/>
              </a:ext>
            </a:extLst>
          </p:cNvPr>
          <p:cNvPicPr>
            <a:picLocks noChangeAspect="1"/>
          </p:cNvPicPr>
          <p:nvPr/>
        </p:nvPicPr>
        <p:blipFill>
          <a:blip r:embed="rId2"/>
          <a:stretch>
            <a:fillRect/>
          </a:stretch>
        </p:blipFill>
        <p:spPr>
          <a:xfrm>
            <a:off x="167391" y="763116"/>
            <a:ext cx="6142953" cy="3778404"/>
          </a:xfrm>
          <a:prstGeom prst="rect">
            <a:avLst/>
          </a:prstGeom>
        </p:spPr>
      </p:pic>
      <p:pic>
        <p:nvPicPr>
          <p:cNvPr id="7" name="图片 6">
            <a:extLst>
              <a:ext uri="{FF2B5EF4-FFF2-40B4-BE49-F238E27FC236}">
                <a16:creationId xmlns:a16="http://schemas.microsoft.com/office/drawing/2014/main" id="{28065587-4444-9769-844F-A8490FFE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368" y="1574800"/>
            <a:ext cx="6419632" cy="4814724"/>
          </a:xfrm>
          <a:prstGeom prst="rect">
            <a:avLst/>
          </a:prstGeom>
        </p:spPr>
      </p:pic>
      <p:sp>
        <p:nvSpPr>
          <p:cNvPr id="8" name="文本框 7">
            <a:extLst>
              <a:ext uri="{FF2B5EF4-FFF2-40B4-BE49-F238E27FC236}">
                <a16:creationId xmlns:a16="http://schemas.microsoft.com/office/drawing/2014/main" id="{BF273E10-59DD-E351-EA75-919053764EC9}"/>
              </a:ext>
            </a:extLst>
          </p:cNvPr>
          <p:cNvSpPr txBox="1"/>
          <p:nvPr/>
        </p:nvSpPr>
        <p:spPr>
          <a:xfrm>
            <a:off x="1259840" y="447040"/>
            <a:ext cx="1027845" cy="369332"/>
          </a:xfrm>
          <a:prstGeom prst="rect">
            <a:avLst/>
          </a:prstGeom>
          <a:noFill/>
        </p:spPr>
        <p:txBody>
          <a:bodyPr wrap="none" rtlCol="0">
            <a:spAutoFit/>
          </a:bodyPr>
          <a:lstStyle/>
          <a:p>
            <a:r>
              <a:rPr lang="en-US" altLang="zh-CN" dirty="0"/>
              <a:t>VIT</a:t>
            </a:r>
            <a:r>
              <a:rPr lang="zh-CN" altLang="en-US" dirty="0"/>
              <a:t> 原理</a:t>
            </a:r>
          </a:p>
        </p:txBody>
      </p:sp>
    </p:spTree>
    <p:extLst>
      <p:ext uri="{BB962C8B-B14F-4D97-AF65-F5344CB8AC3E}">
        <p14:creationId xmlns:p14="http://schemas.microsoft.com/office/powerpoint/2010/main" val="324301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42A2CC0-2B27-1A76-6275-C65174FA992C}"/>
              </a:ext>
            </a:extLst>
          </p:cNvPr>
          <p:cNvPicPr>
            <a:picLocks noChangeAspect="1"/>
          </p:cNvPicPr>
          <p:nvPr/>
        </p:nvPicPr>
        <p:blipFill>
          <a:blip r:embed="rId2"/>
          <a:stretch>
            <a:fillRect/>
          </a:stretch>
        </p:blipFill>
        <p:spPr>
          <a:xfrm>
            <a:off x="519203" y="1508656"/>
            <a:ext cx="6324093" cy="2880463"/>
          </a:xfrm>
          <a:prstGeom prst="rect">
            <a:avLst/>
          </a:prstGeom>
        </p:spPr>
      </p:pic>
      <p:sp>
        <p:nvSpPr>
          <p:cNvPr id="7" name="文本框 6">
            <a:extLst>
              <a:ext uri="{FF2B5EF4-FFF2-40B4-BE49-F238E27FC236}">
                <a16:creationId xmlns:a16="http://schemas.microsoft.com/office/drawing/2014/main" id="{853840D3-76A2-B01F-D037-B1A184FB6AC7}"/>
              </a:ext>
            </a:extLst>
          </p:cNvPr>
          <p:cNvSpPr txBox="1"/>
          <p:nvPr/>
        </p:nvSpPr>
        <p:spPr>
          <a:xfrm>
            <a:off x="6843296" y="1508656"/>
            <a:ext cx="4277360" cy="1200329"/>
          </a:xfrm>
          <a:prstGeom prst="rect">
            <a:avLst/>
          </a:prstGeom>
          <a:noFill/>
        </p:spPr>
        <p:txBody>
          <a:bodyPr wrap="square">
            <a:spAutoFit/>
          </a:bodyPr>
          <a:lstStyle/>
          <a:p>
            <a:r>
              <a:rPr lang="zh-CN" altLang="en-US" dirty="0"/>
              <a:t>在</a:t>
            </a:r>
            <a:r>
              <a:rPr lang="en-US" altLang="zh-CN" dirty="0"/>
              <a:t>VIT</a:t>
            </a:r>
            <a:r>
              <a:rPr lang="zh-CN" altLang="en-US" dirty="0"/>
              <a:t>中缺少平移不变性，局部性，二维邻居关系结构这种归纳偏置，只有在</a:t>
            </a:r>
            <a:r>
              <a:rPr lang="en-US" altLang="zh-CN" dirty="0"/>
              <a:t>MLP</a:t>
            </a:r>
            <a:r>
              <a:rPr lang="zh-CN" altLang="en-US" dirty="0"/>
              <a:t>中有使用局部性和平移不变性，自注意力是</a:t>
            </a:r>
            <a:r>
              <a:rPr lang="en-US" altLang="zh-CN" dirty="0"/>
              <a:t>global</a:t>
            </a:r>
            <a:r>
              <a:rPr lang="zh-CN" altLang="en-US" dirty="0"/>
              <a:t>的所以不会关注二维邻居结构。</a:t>
            </a:r>
            <a:endParaRPr lang="en-US" altLang="zh-CN" dirty="0"/>
          </a:p>
        </p:txBody>
      </p:sp>
      <p:sp>
        <p:nvSpPr>
          <p:cNvPr id="10" name="文本框 9">
            <a:extLst>
              <a:ext uri="{FF2B5EF4-FFF2-40B4-BE49-F238E27FC236}">
                <a16:creationId xmlns:a16="http://schemas.microsoft.com/office/drawing/2014/main" id="{2AB9C774-9A74-D7D4-E3E5-7CC358BCEC24}"/>
              </a:ext>
            </a:extLst>
          </p:cNvPr>
          <p:cNvSpPr txBox="1"/>
          <p:nvPr/>
        </p:nvSpPr>
        <p:spPr>
          <a:xfrm>
            <a:off x="6711216" y="3244334"/>
            <a:ext cx="4277360" cy="1754326"/>
          </a:xfrm>
          <a:prstGeom prst="rect">
            <a:avLst/>
          </a:prstGeom>
          <a:noFill/>
        </p:spPr>
        <p:txBody>
          <a:bodyPr wrap="square">
            <a:spAutoFit/>
          </a:bodyPr>
          <a:lstStyle/>
          <a:p>
            <a:r>
              <a:rPr lang="zh-CN" altLang="en-US" dirty="0"/>
              <a:t>可以用任意的方式来获取</a:t>
            </a:r>
            <a:r>
              <a:rPr lang="en-US" altLang="zh-CN" dirty="0"/>
              <a:t>patch</a:t>
            </a:r>
          </a:p>
          <a:p>
            <a:r>
              <a:rPr lang="zh-CN" altLang="en-US" dirty="0"/>
              <a:t>也可以使用任意大小的</a:t>
            </a:r>
            <a:r>
              <a:rPr lang="en-US" altLang="zh-CN" dirty="0"/>
              <a:t>patch</a:t>
            </a:r>
            <a:r>
              <a:rPr lang="zh-CN" altLang="en-US" dirty="0"/>
              <a:t>大小，不过需要注意的是</a:t>
            </a:r>
            <a:r>
              <a:rPr lang="en-US" altLang="zh-CN" dirty="0"/>
              <a:t>patch</a:t>
            </a:r>
            <a:r>
              <a:rPr lang="zh-CN" altLang="en-US" dirty="0"/>
              <a:t>大小和序列长度成反比，</a:t>
            </a:r>
            <a:r>
              <a:rPr lang="zh-CN" altLang="en-US" b="0" i="0" dirty="0">
                <a:solidFill>
                  <a:srgbClr val="2A2B2E"/>
                </a:solidFill>
                <a:effectLst/>
                <a:latin typeface="PingFang SC"/>
              </a:rPr>
              <a:t>具有较小</a:t>
            </a:r>
            <a:r>
              <a:rPr lang="en-US" altLang="zh-CN" b="0" i="0" dirty="0">
                <a:solidFill>
                  <a:srgbClr val="2A2B2E"/>
                </a:solidFill>
                <a:effectLst/>
                <a:latin typeface="PingFang SC"/>
              </a:rPr>
              <a:t>patch</a:t>
            </a:r>
            <a:r>
              <a:rPr lang="zh-CN" altLang="en-US" b="0" i="0" dirty="0">
                <a:solidFill>
                  <a:srgbClr val="2A2B2E"/>
                </a:solidFill>
                <a:effectLst/>
                <a:latin typeface="PingFang SC"/>
              </a:rPr>
              <a:t>大小的模型在计算上更昂贵（</a:t>
            </a:r>
            <a:r>
              <a:rPr lang="en-US" altLang="zh-CN" b="0" i="0" dirty="0">
                <a:solidFill>
                  <a:srgbClr val="2A2B2E"/>
                </a:solidFill>
                <a:effectLst/>
                <a:latin typeface="PingFang SC"/>
              </a:rPr>
              <a:t>N^2</a:t>
            </a:r>
            <a:r>
              <a:rPr lang="zh-CN" altLang="en-US" b="0" i="0" dirty="0">
                <a:solidFill>
                  <a:srgbClr val="2A2B2E"/>
                </a:solidFill>
                <a:effectLst/>
                <a:latin typeface="PingFang SC"/>
              </a:rPr>
              <a:t>）</a:t>
            </a:r>
            <a:r>
              <a:rPr lang="zh-CN" altLang="en-US" dirty="0">
                <a:solidFill>
                  <a:srgbClr val="2A2B2E"/>
                </a:solidFill>
                <a:latin typeface="PingFang SC"/>
              </a:rPr>
              <a:t>，具有更长序列长度的模型鲁棒性更好。</a:t>
            </a:r>
            <a:endParaRPr lang="en-US" altLang="zh-CN" dirty="0"/>
          </a:p>
        </p:txBody>
      </p:sp>
      <p:sp>
        <p:nvSpPr>
          <p:cNvPr id="11" name="文本框 10">
            <a:extLst>
              <a:ext uri="{FF2B5EF4-FFF2-40B4-BE49-F238E27FC236}">
                <a16:creationId xmlns:a16="http://schemas.microsoft.com/office/drawing/2014/main" id="{2A7F7618-33F5-CB51-E8FC-458C3913DC7D}"/>
              </a:ext>
            </a:extLst>
          </p:cNvPr>
          <p:cNvSpPr txBox="1"/>
          <p:nvPr/>
        </p:nvSpPr>
        <p:spPr>
          <a:xfrm>
            <a:off x="1209040" y="589280"/>
            <a:ext cx="1107996" cy="369332"/>
          </a:xfrm>
          <a:prstGeom prst="rect">
            <a:avLst/>
          </a:prstGeom>
          <a:noFill/>
        </p:spPr>
        <p:txBody>
          <a:bodyPr wrap="none" rtlCol="0">
            <a:spAutoFit/>
          </a:bodyPr>
          <a:lstStyle/>
          <a:p>
            <a:r>
              <a:rPr lang="zh-CN" altLang="en-US" dirty="0"/>
              <a:t>注意事项</a:t>
            </a:r>
          </a:p>
        </p:txBody>
      </p:sp>
    </p:spTree>
    <p:extLst>
      <p:ext uri="{BB962C8B-B14F-4D97-AF65-F5344CB8AC3E}">
        <p14:creationId xmlns:p14="http://schemas.microsoft.com/office/powerpoint/2010/main" val="202106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D2AD1-284E-29DF-C71D-95646D6F933B}"/>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65167490-193F-53F9-3F32-D9B9A6538BB0}"/>
              </a:ext>
            </a:extLst>
          </p:cNvPr>
          <p:cNvPicPr>
            <a:picLocks noChangeAspect="1"/>
          </p:cNvPicPr>
          <p:nvPr/>
        </p:nvPicPr>
        <p:blipFill>
          <a:blip r:embed="rId2"/>
          <a:stretch>
            <a:fillRect/>
          </a:stretch>
        </p:blipFill>
        <p:spPr>
          <a:xfrm>
            <a:off x="325331" y="1371044"/>
            <a:ext cx="8158269" cy="2899343"/>
          </a:xfrm>
          <a:prstGeom prst="rect">
            <a:avLst/>
          </a:prstGeom>
        </p:spPr>
      </p:pic>
      <p:sp>
        <p:nvSpPr>
          <p:cNvPr id="2" name="文本框 1">
            <a:extLst>
              <a:ext uri="{FF2B5EF4-FFF2-40B4-BE49-F238E27FC236}">
                <a16:creationId xmlns:a16="http://schemas.microsoft.com/office/drawing/2014/main" id="{5DE7127B-359C-9F5A-CF9A-D18F5DCFF8D9}"/>
              </a:ext>
            </a:extLst>
          </p:cNvPr>
          <p:cNvSpPr txBox="1"/>
          <p:nvPr/>
        </p:nvSpPr>
        <p:spPr>
          <a:xfrm>
            <a:off x="8137950" y="1332190"/>
            <a:ext cx="3586479" cy="4524315"/>
          </a:xfrm>
          <a:prstGeom prst="rect">
            <a:avLst/>
          </a:prstGeom>
          <a:noFill/>
        </p:spPr>
        <p:txBody>
          <a:bodyPr wrap="square" rtlCol="0">
            <a:spAutoFit/>
          </a:bodyPr>
          <a:lstStyle/>
          <a:p>
            <a:r>
              <a:rPr lang="en-US" altLang="zh-CN" dirty="0"/>
              <a:t>1</a:t>
            </a:r>
            <a:r>
              <a:rPr lang="zh-CN" altLang="en-US" dirty="0"/>
              <a:t>）通常，在大型数据集上预训练</a:t>
            </a:r>
            <a:r>
              <a:rPr lang="en-US" altLang="zh-CN" dirty="0" err="1"/>
              <a:t>ViT</a:t>
            </a:r>
            <a:r>
              <a:rPr lang="zh-CN" altLang="en-US" dirty="0"/>
              <a:t>，并对</a:t>
            </a:r>
            <a:r>
              <a:rPr lang="en-US" altLang="zh-CN" dirty="0"/>
              <a:t>(</a:t>
            </a:r>
            <a:r>
              <a:rPr lang="zh-CN" altLang="en-US" dirty="0"/>
              <a:t>较小的</a:t>
            </a:r>
            <a:r>
              <a:rPr lang="en-US" altLang="zh-CN" dirty="0"/>
              <a:t>)</a:t>
            </a:r>
            <a:r>
              <a:rPr lang="zh-CN" altLang="en-US" dirty="0"/>
              <a:t>下游任务进行微调。为此，需要替换原来的分类头（</a:t>
            </a:r>
            <a:r>
              <a:rPr lang="en-US" altLang="zh-CN" dirty="0"/>
              <a:t>D × K</a:t>
            </a:r>
            <a:r>
              <a:rPr lang="zh-CN" altLang="en-US" dirty="0"/>
              <a:t>线性层，其中</a:t>
            </a:r>
            <a:r>
              <a:rPr lang="en-US" altLang="zh-CN" dirty="0"/>
              <a:t>K</a:t>
            </a:r>
            <a:r>
              <a:rPr lang="zh-CN" altLang="en-US" dirty="0"/>
              <a:t>是下游类的数量）。</a:t>
            </a:r>
            <a:endParaRPr lang="en-US" altLang="zh-CN" dirty="0"/>
          </a:p>
          <a:p>
            <a:endParaRPr lang="en-US" altLang="zh-CN" dirty="0"/>
          </a:p>
          <a:p>
            <a:r>
              <a:rPr lang="en-US" altLang="zh-CN" dirty="0"/>
              <a:t>2</a:t>
            </a:r>
            <a:r>
              <a:rPr lang="zh-CN" altLang="en-US" dirty="0"/>
              <a:t>）与预训练相比，在更高分辨率下进行微调通常是有益的。当输入更高分辨率的图像时，我们保持</a:t>
            </a:r>
            <a:r>
              <a:rPr lang="en-US" altLang="zh-CN" dirty="0"/>
              <a:t>patch</a:t>
            </a:r>
            <a:r>
              <a:rPr lang="zh-CN" altLang="en-US" dirty="0"/>
              <a:t>大小不变，从而获得更大的有效序列长度。</a:t>
            </a:r>
            <a:r>
              <a:rPr lang="en-US" altLang="zh-CN" dirty="0"/>
              <a:t>VIT</a:t>
            </a:r>
            <a:r>
              <a:rPr lang="zh-CN" altLang="en-US" dirty="0"/>
              <a:t>以处理任意序列长度</a:t>
            </a:r>
            <a:r>
              <a:rPr lang="en-US" altLang="zh-CN" dirty="0"/>
              <a:t>(</a:t>
            </a:r>
            <a:r>
              <a:rPr lang="zh-CN" altLang="en-US" dirty="0"/>
              <a:t>直到内存限制</a:t>
            </a:r>
            <a:r>
              <a:rPr lang="en-US" altLang="zh-CN" dirty="0"/>
              <a:t>)</a:t>
            </a:r>
            <a:r>
              <a:rPr lang="zh-CN" altLang="en-US" dirty="0"/>
              <a:t>，但是，预训练的位置嵌入可能不再有意义。因此，我们</a:t>
            </a:r>
            <a:r>
              <a:rPr lang="zh-CN" altLang="en-US" dirty="0">
                <a:solidFill>
                  <a:srgbClr val="FF0000"/>
                </a:solidFill>
              </a:rPr>
              <a:t>根据预训练的位置嵌入在原始图像中的位置对其进行二维插值</a:t>
            </a:r>
            <a:r>
              <a:rPr lang="zh-CN" altLang="en-US" dirty="0"/>
              <a:t>。</a:t>
            </a:r>
          </a:p>
        </p:txBody>
      </p:sp>
      <p:sp>
        <p:nvSpPr>
          <p:cNvPr id="4" name="文本框 3">
            <a:extLst>
              <a:ext uri="{FF2B5EF4-FFF2-40B4-BE49-F238E27FC236}">
                <a16:creationId xmlns:a16="http://schemas.microsoft.com/office/drawing/2014/main" id="{1746FAAF-00EB-8A8D-0888-D23DE9DE3B91}"/>
              </a:ext>
            </a:extLst>
          </p:cNvPr>
          <p:cNvSpPr txBox="1"/>
          <p:nvPr/>
        </p:nvSpPr>
        <p:spPr>
          <a:xfrm>
            <a:off x="1209040" y="589280"/>
            <a:ext cx="1569660" cy="369332"/>
          </a:xfrm>
          <a:prstGeom prst="rect">
            <a:avLst/>
          </a:prstGeom>
          <a:noFill/>
        </p:spPr>
        <p:txBody>
          <a:bodyPr wrap="none" rtlCol="0">
            <a:spAutoFit/>
          </a:bodyPr>
          <a:lstStyle/>
          <a:p>
            <a:r>
              <a:rPr lang="zh-CN" altLang="en-US" dirty="0"/>
              <a:t>微调注意事项</a:t>
            </a:r>
          </a:p>
        </p:txBody>
      </p:sp>
    </p:spTree>
    <p:extLst>
      <p:ext uri="{BB962C8B-B14F-4D97-AF65-F5344CB8AC3E}">
        <p14:creationId xmlns:p14="http://schemas.microsoft.com/office/powerpoint/2010/main" val="371317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33768-AEC2-2B96-72C2-6BA38FC81D31}"/>
              </a:ext>
            </a:extLst>
          </p:cNvPr>
          <p:cNvSpPr>
            <a:spLocks noGrp="1"/>
          </p:cNvSpPr>
          <p:nvPr>
            <p:ph type="title"/>
          </p:nvPr>
        </p:nvSpPr>
        <p:spPr/>
        <p:txBody>
          <a:bodyPr/>
          <a:lstStyle/>
          <a:p>
            <a:r>
              <a:rPr lang="en-US" altLang="zh-CN" dirty="0"/>
              <a:t>Learning Transferable Visual Models From Natural Language Supervision</a:t>
            </a:r>
            <a:endParaRPr lang="zh-CN" altLang="en-US" dirty="0"/>
          </a:p>
        </p:txBody>
      </p:sp>
      <p:sp>
        <p:nvSpPr>
          <p:cNvPr id="3" name="文本占位符 2">
            <a:extLst>
              <a:ext uri="{FF2B5EF4-FFF2-40B4-BE49-F238E27FC236}">
                <a16:creationId xmlns:a16="http://schemas.microsoft.com/office/drawing/2014/main" id="{D1DA9554-C3DE-9033-B762-9FEF0EB4787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602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5F32348-B9F6-195B-322E-A8060813D692}"/>
              </a:ext>
            </a:extLst>
          </p:cNvPr>
          <p:cNvSpPr txBox="1"/>
          <p:nvPr/>
        </p:nvSpPr>
        <p:spPr>
          <a:xfrm>
            <a:off x="1188720" y="1040676"/>
            <a:ext cx="6096000" cy="1200329"/>
          </a:xfrm>
          <a:prstGeom prst="rect">
            <a:avLst/>
          </a:prstGeom>
          <a:noFill/>
        </p:spPr>
        <p:txBody>
          <a:bodyPr wrap="square">
            <a:spAutoFit/>
          </a:bodyPr>
          <a:lstStyle/>
          <a:p>
            <a:r>
              <a:rPr lang="zh-CN" altLang="en-US" dirty="0"/>
              <a:t>我们创建了一个包含4亿对(图像，文本)的新数据集，并证明了从头开始训练的简化版本的ConVIRT，我们称之为CLIP，即对比语言-图像预训练，是一种从自然语言监督中学习的有效方法。</a:t>
            </a:r>
          </a:p>
        </p:txBody>
      </p:sp>
      <p:sp>
        <p:nvSpPr>
          <p:cNvPr id="5" name="文本框 4">
            <a:extLst>
              <a:ext uri="{FF2B5EF4-FFF2-40B4-BE49-F238E27FC236}">
                <a16:creationId xmlns:a16="http://schemas.microsoft.com/office/drawing/2014/main" id="{9A0A4FB6-73BC-C2D9-326A-21A2B2353180}"/>
              </a:ext>
            </a:extLst>
          </p:cNvPr>
          <p:cNvSpPr txBox="1"/>
          <p:nvPr/>
        </p:nvSpPr>
        <p:spPr>
          <a:xfrm>
            <a:off x="1188720" y="2576563"/>
            <a:ext cx="6096000" cy="369332"/>
          </a:xfrm>
          <a:prstGeom prst="rect">
            <a:avLst/>
          </a:prstGeom>
          <a:noFill/>
        </p:spPr>
        <p:txBody>
          <a:bodyPr wrap="square">
            <a:spAutoFit/>
          </a:bodyPr>
          <a:lstStyle/>
          <a:p>
            <a:r>
              <a:rPr lang="zh-CN" altLang="en-US" dirty="0"/>
              <a:t>创建一个足够大的数据集</a:t>
            </a:r>
            <a:r>
              <a:rPr lang="en-US" altLang="zh-CN" dirty="0" err="1"/>
              <a:t>WebImageText</a:t>
            </a:r>
            <a:r>
              <a:rPr lang="zh-CN" altLang="en-US" dirty="0"/>
              <a:t>（</a:t>
            </a:r>
            <a:r>
              <a:rPr lang="en-US" altLang="zh-CN" dirty="0"/>
              <a:t>WIT</a:t>
            </a:r>
            <a:r>
              <a:rPr lang="zh-CN" altLang="en-US" dirty="0"/>
              <a:t>）</a:t>
            </a:r>
          </a:p>
        </p:txBody>
      </p:sp>
      <p:sp>
        <p:nvSpPr>
          <p:cNvPr id="7" name="文本框 6">
            <a:extLst>
              <a:ext uri="{FF2B5EF4-FFF2-40B4-BE49-F238E27FC236}">
                <a16:creationId xmlns:a16="http://schemas.microsoft.com/office/drawing/2014/main" id="{492B72D8-BC91-87C4-6EAC-C769DB18B6EF}"/>
              </a:ext>
            </a:extLst>
          </p:cNvPr>
          <p:cNvSpPr txBox="1"/>
          <p:nvPr/>
        </p:nvSpPr>
        <p:spPr>
          <a:xfrm>
            <a:off x="1188720" y="3679690"/>
            <a:ext cx="6096000" cy="1200329"/>
          </a:xfrm>
          <a:prstGeom prst="rect">
            <a:avLst/>
          </a:prstGeom>
          <a:noFill/>
        </p:spPr>
        <p:txBody>
          <a:bodyPr wrap="square">
            <a:spAutoFit/>
          </a:bodyPr>
          <a:lstStyle/>
          <a:p>
            <a:r>
              <a:rPr lang="zh-CN" altLang="en-US" b="0" i="0" dirty="0">
                <a:solidFill>
                  <a:srgbClr val="2A2B2E"/>
                </a:solidFill>
                <a:effectLst/>
                <a:latin typeface="PingFang SC"/>
              </a:rPr>
              <a:t>选择有效的预训练方法（对比学习）提速四倍</a:t>
            </a:r>
            <a:endParaRPr lang="en-US" altLang="zh-CN" b="0" i="0" dirty="0">
              <a:solidFill>
                <a:srgbClr val="2A2B2E"/>
              </a:solidFill>
              <a:effectLst/>
              <a:latin typeface="PingFang SC"/>
            </a:endParaRPr>
          </a:p>
          <a:p>
            <a:r>
              <a:rPr lang="zh-CN" altLang="en-US" dirty="0"/>
              <a:t>探索训练一个系统来解决潜在的更容易的代理任务，即只预测哪个文本作为一个整体与哪个图像配对，而不是该文本的确切单词。</a:t>
            </a:r>
          </a:p>
        </p:txBody>
      </p:sp>
      <p:pic>
        <p:nvPicPr>
          <p:cNvPr id="9" name="图片 8">
            <a:extLst>
              <a:ext uri="{FF2B5EF4-FFF2-40B4-BE49-F238E27FC236}">
                <a16:creationId xmlns:a16="http://schemas.microsoft.com/office/drawing/2014/main" id="{1C2B6013-091B-3D71-27E4-B54DEB0DFBDD}"/>
              </a:ext>
            </a:extLst>
          </p:cNvPr>
          <p:cNvPicPr>
            <a:picLocks noChangeAspect="1"/>
          </p:cNvPicPr>
          <p:nvPr/>
        </p:nvPicPr>
        <p:blipFill>
          <a:blip r:embed="rId2"/>
          <a:stretch>
            <a:fillRect/>
          </a:stretch>
        </p:blipFill>
        <p:spPr>
          <a:xfrm>
            <a:off x="8795883" y="2477680"/>
            <a:ext cx="3154953" cy="2065199"/>
          </a:xfrm>
          <a:prstGeom prst="rect">
            <a:avLst/>
          </a:prstGeom>
        </p:spPr>
      </p:pic>
      <p:sp>
        <p:nvSpPr>
          <p:cNvPr id="11" name="文本框 10">
            <a:extLst>
              <a:ext uri="{FF2B5EF4-FFF2-40B4-BE49-F238E27FC236}">
                <a16:creationId xmlns:a16="http://schemas.microsoft.com/office/drawing/2014/main" id="{A0E45837-EDFC-3538-5B83-DC5B728DE94A}"/>
              </a:ext>
            </a:extLst>
          </p:cNvPr>
          <p:cNvSpPr txBox="1"/>
          <p:nvPr/>
        </p:nvSpPr>
        <p:spPr>
          <a:xfrm>
            <a:off x="1188720" y="5085079"/>
            <a:ext cx="6096000" cy="1477328"/>
          </a:xfrm>
          <a:prstGeom prst="rect">
            <a:avLst/>
          </a:prstGeom>
          <a:noFill/>
        </p:spPr>
        <p:txBody>
          <a:bodyPr wrap="square">
            <a:spAutoFit/>
          </a:bodyPr>
          <a:lstStyle/>
          <a:p>
            <a:r>
              <a:rPr lang="zh-CN" altLang="en-US" dirty="0"/>
              <a:t>为此，CLIP通过联合训练图像编码器和文本编码器来学习多模态嵌入空间，以最大化批处理中N对真实对的图像和文本嵌入的余弦相似度，同时最小化N2−N对错误对的嵌入的余弦相似度。我们在这些相似性得分上优化对称交叉熵损失</a:t>
            </a:r>
          </a:p>
        </p:txBody>
      </p:sp>
    </p:spTree>
    <p:extLst>
      <p:ext uri="{BB962C8B-B14F-4D97-AF65-F5344CB8AC3E}">
        <p14:creationId xmlns:p14="http://schemas.microsoft.com/office/powerpoint/2010/main" val="342245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31EBA8-EBE0-9788-3AC7-CA2A79D0714C}"/>
              </a:ext>
            </a:extLst>
          </p:cNvPr>
          <p:cNvPicPr>
            <a:picLocks noChangeAspect="1"/>
          </p:cNvPicPr>
          <p:nvPr/>
        </p:nvPicPr>
        <p:blipFill>
          <a:blip r:embed="rId2"/>
          <a:stretch>
            <a:fillRect/>
          </a:stretch>
        </p:blipFill>
        <p:spPr>
          <a:xfrm>
            <a:off x="1484490" y="613268"/>
            <a:ext cx="5241429" cy="5316129"/>
          </a:xfrm>
          <a:prstGeom prst="rect">
            <a:avLst/>
          </a:prstGeom>
        </p:spPr>
      </p:pic>
    </p:spTree>
    <p:extLst>
      <p:ext uri="{BB962C8B-B14F-4D97-AF65-F5344CB8AC3E}">
        <p14:creationId xmlns:p14="http://schemas.microsoft.com/office/powerpoint/2010/main" val="30564750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658</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PingFang SC</vt:lpstr>
      <vt:lpstr>等线</vt:lpstr>
      <vt:lpstr>等线 Light</vt:lpstr>
      <vt:lpstr>Arial</vt:lpstr>
      <vt:lpstr>Office 主题​​</vt:lpstr>
      <vt:lpstr>AN IMAGE IS WORTH 16X16 WORDS: TRANSFORMERS FOR IMAGE RECOGNITION AT SCALE </vt:lpstr>
      <vt:lpstr>PowerPoint 演示文稿</vt:lpstr>
      <vt:lpstr>PowerPoint 演示文稿</vt:lpstr>
      <vt:lpstr>PowerPoint 演示文稿</vt:lpstr>
      <vt:lpstr>PowerPoint 演示文稿</vt:lpstr>
      <vt:lpstr>Learning Transferable Visual Models From Natural Language Supervision</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忠祥 邱</dc:creator>
  <cp:lastModifiedBy>忠祥 邱</cp:lastModifiedBy>
  <cp:revision>2</cp:revision>
  <dcterms:created xsi:type="dcterms:W3CDTF">2024-10-06T10:50:06Z</dcterms:created>
  <dcterms:modified xsi:type="dcterms:W3CDTF">2024-10-06T14:01:38Z</dcterms:modified>
</cp:coreProperties>
</file>