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7AC20-A2BE-061D-E702-80A9C557A2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E1A0579-9DA4-52A1-CEE6-5D3446FFC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657F8A-A3C1-B30F-2354-53AE39212448}"/>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DC36AD9-CDD2-F1F0-5DAF-B2C3A91C0B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2696B8-7BB4-CDC4-F3D5-FA0D86127898}"/>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1979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9F7D7-ED0E-6219-E9C9-99E6E40C4D1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C6A3A6-9C93-C10E-E803-2BEBA9E71A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6410E2-07D5-2CE4-8915-F7A22AA10585}"/>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89B9180B-D267-45ED-9207-7BF328D1F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3E22DF-B6EC-2837-DEBD-E6FD898F43B5}"/>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61439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357364-DC04-7473-90FD-30112BAAB3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3B82B1-3DF9-D6EB-C8DF-DFE1E06E11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266B6E-D6BD-E1E8-D311-256256614392}"/>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AF0E298-A054-BA82-C426-F462FF449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A358A-ACC4-08BC-63BD-DAD7EEB867C2}"/>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27571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D3300-12DF-49FE-F8D1-8710B3403D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5ACDD2-A6F1-4D40-C70B-15B973CBA0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AEC4B5-F626-5FF3-14FC-384206877CDB}"/>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7E7B737C-8203-0853-161D-453C44CD26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419FBB-FE15-2E72-F86D-9B965035899F}"/>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715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D8E6B-992C-856F-BED9-67A515B03D7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59F43E-834D-808E-5D7B-57854F2BE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B64613-B997-119D-8B10-26763AD69D34}"/>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E908925E-B625-9C45-ACF4-449642354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1306F8-71FD-67D5-A7CC-7A60F6363046}"/>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417949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EB3A9-4634-5BD0-2986-7A075D3596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45B9B1-1EEA-9395-052F-8B136A1852C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92BA17-5FC3-E6FB-00A0-A88424B0A0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B47327-331E-99E3-19CB-662A00F39EBF}"/>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BA5D9E45-CF72-E0E5-3F5C-05E2B4EEB1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0E6CAE-15BB-85AE-9E98-5F1021F86EAA}"/>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421895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7AA95-7A7A-0F25-57FB-76F32189C7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852176-852F-57F8-AB87-B31CC8172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1CC180-0F7C-99CB-FFE4-858006FED0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42AC83-4F82-08BB-BBDA-5CF1FF8A9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186671-562E-412B-F712-57A5C9A14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0BB885F-A7B9-FDA4-7676-B3F96C554328}"/>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8" name="页脚占位符 7">
            <a:extLst>
              <a:ext uri="{FF2B5EF4-FFF2-40B4-BE49-F238E27FC236}">
                <a16:creationId xmlns:a16="http://schemas.microsoft.com/office/drawing/2014/main" id="{189CFFF6-6A3F-B8EA-06C5-F33436F997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74C04F-475F-0A5E-3845-F7994953F55C}"/>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374665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9EA92-0F12-3F4E-6600-71D29621C2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BFA4E1-C6D6-8A32-B480-33227944D290}"/>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4" name="页脚占位符 3">
            <a:extLst>
              <a:ext uri="{FF2B5EF4-FFF2-40B4-BE49-F238E27FC236}">
                <a16:creationId xmlns:a16="http://schemas.microsoft.com/office/drawing/2014/main" id="{F143AB30-E469-BAD3-DDC6-C0306AA820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3EA37A-6083-8AD4-C5E7-0D7EEFB4C344}"/>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32963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6F2AC7-86F3-D31F-C0D8-6198DF860771}"/>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3" name="页脚占位符 2">
            <a:extLst>
              <a:ext uri="{FF2B5EF4-FFF2-40B4-BE49-F238E27FC236}">
                <a16:creationId xmlns:a16="http://schemas.microsoft.com/office/drawing/2014/main" id="{168FCCF0-FA05-B30D-E637-3BB6BD1815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233B548-6B0E-EC36-9A4B-340A0943B52C}"/>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2721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FCE06-8A77-E2A3-3613-F81CD92075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620224-FF47-4459-BCAC-8DBC839C5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597B6C-96B1-61DE-4E72-878848175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D7F49D-4DE7-F7D7-2B1D-83B1FB8A825A}"/>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19B36E37-3A54-D620-7C2E-8F3DF60F06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7999C-8F31-796C-741D-FCE873F27E8D}"/>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233308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CF0C6-44F5-47A9-15C0-6B91F86593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5FC45F-BA9B-949B-6084-9849A661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9A73D8-C3AF-0E19-0BAE-494950A15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C175F5-2BE5-F564-0C70-4D0AB994E9FA}"/>
              </a:ext>
            </a:extLst>
          </p:cNvPr>
          <p:cNvSpPr>
            <a:spLocks noGrp="1"/>
          </p:cNvSpPr>
          <p:nvPr>
            <p:ph type="dt" sz="half" idx="10"/>
          </p:nvPr>
        </p:nvSpPr>
        <p:spPr/>
        <p:txBody>
          <a:bodyPr/>
          <a:lstStyle/>
          <a:p>
            <a:fld id="{703A8C94-0655-42DE-BE93-041EA10D1B87}" type="datetimeFigureOut">
              <a:rPr lang="zh-CN" altLang="en-US" smtClean="0"/>
              <a:t>2024-10-06</a:t>
            </a:fld>
            <a:endParaRPr lang="zh-CN" altLang="en-US"/>
          </a:p>
        </p:txBody>
      </p:sp>
      <p:sp>
        <p:nvSpPr>
          <p:cNvPr id="6" name="页脚占位符 5">
            <a:extLst>
              <a:ext uri="{FF2B5EF4-FFF2-40B4-BE49-F238E27FC236}">
                <a16:creationId xmlns:a16="http://schemas.microsoft.com/office/drawing/2014/main" id="{14B387C5-731D-0442-FD2C-7CE37A4068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313DD8-55C4-91C9-1EEF-4AFA1B46F0D3}"/>
              </a:ext>
            </a:extLst>
          </p:cNvPr>
          <p:cNvSpPr>
            <a:spLocks noGrp="1"/>
          </p:cNvSpPr>
          <p:nvPr>
            <p:ph type="sldNum" sz="quarter" idx="12"/>
          </p:nvPr>
        </p:nvSpPr>
        <p:spPr/>
        <p:txBody>
          <a:body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1974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64AC42-31B2-2E8C-867D-8A5CA9ACE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F9EA4E8-AE3C-A66E-9DDA-36BA9002D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3FC9F-2BB4-1958-7C59-315A4E5C5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A8C94-0655-42DE-BE93-041EA10D1B87}" type="datetimeFigureOut">
              <a:rPr lang="zh-CN" altLang="en-US" smtClean="0"/>
              <a:t>2024-10-06</a:t>
            </a:fld>
            <a:endParaRPr lang="zh-CN" altLang="en-US"/>
          </a:p>
        </p:txBody>
      </p:sp>
      <p:sp>
        <p:nvSpPr>
          <p:cNvPr id="5" name="页脚占位符 4">
            <a:extLst>
              <a:ext uri="{FF2B5EF4-FFF2-40B4-BE49-F238E27FC236}">
                <a16:creationId xmlns:a16="http://schemas.microsoft.com/office/drawing/2014/main" id="{A3C6E747-EA77-2B1D-8E75-4AD65D438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16AE3A-BD9D-1172-645E-3A0A6D085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6168D-D2B8-485D-A92B-320A7EA36562}" type="slidenum">
              <a:rPr lang="zh-CN" altLang="en-US" smtClean="0"/>
              <a:t>‹#›</a:t>
            </a:fld>
            <a:endParaRPr lang="zh-CN" altLang="en-US"/>
          </a:p>
        </p:txBody>
      </p:sp>
    </p:spTree>
    <p:extLst>
      <p:ext uri="{BB962C8B-B14F-4D97-AF65-F5344CB8AC3E}">
        <p14:creationId xmlns:p14="http://schemas.microsoft.com/office/powerpoint/2010/main" val="104801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19670-ACB1-49DB-CBC9-7FFAEAA0ED3B}"/>
              </a:ext>
            </a:extLst>
          </p:cNvPr>
          <p:cNvSpPr>
            <a:spLocks noGrp="1"/>
          </p:cNvSpPr>
          <p:nvPr>
            <p:ph type="title"/>
          </p:nvPr>
        </p:nvSpPr>
        <p:spPr/>
        <p:txBody>
          <a:bodyPr>
            <a:normAutofit fontScale="90000"/>
          </a:bodyPr>
          <a:lstStyle/>
          <a:p>
            <a:r>
              <a:rPr lang="en-US" altLang="zh-CN" dirty="0"/>
              <a:t>AN IMAGE IS WORTH 16X16 WORDS: TRANSFORMERS FOR IMAGE RECOGNITION AT SCALE </a:t>
            </a:r>
            <a:endParaRPr lang="zh-CN" altLang="en-US" dirty="0"/>
          </a:p>
        </p:txBody>
      </p:sp>
      <p:sp>
        <p:nvSpPr>
          <p:cNvPr id="3" name="文本占位符 2">
            <a:extLst>
              <a:ext uri="{FF2B5EF4-FFF2-40B4-BE49-F238E27FC236}">
                <a16:creationId xmlns:a16="http://schemas.microsoft.com/office/drawing/2014/main" id="{AE27E50D-EEC4-6520-AC1A-7805CEE70970}"/>
              </a:ext>
            </a:extLst>
          </p:cNvPr>
          <p:cNvSpPr>
            <a:spLocks noGrp="1"/>
          </p:cNvSpPr>
          <p:nvPr>
            <p:ph type="body" idx="1"/>
          </p:nvPr>
        </p:nvSpPr>
        <p:spPr/>
        <p:txBody>
          <a:bodyPr/>
          <a:lstStyle/>
          <a:p>
            <a:r>
              <a:rPr lang="en-US" altLang="zh-CN" dirty="0"/>
              <a:t>ICLR 2021</a:t>
            </a:r>
            <a:endParaRPr lang="zh-CN" altLang="en-US" dirty="0"/>
          </a:p>
        </p:txBody>
      </p:sp>
    </p:spTree>
    <p:extLst>
      <p:ext uri="{BB962C8B-B14F-4D97-AF65-F5344CB8AC3E}">
        <p14:creationId xmlns:p14="http://schemas.microsoft.com/office/powerpoint/2010/main" val="100393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9922E2F-E165-411B-204D-1F08287C980E}"/>
              </a:ext>
            </a:extLst>
          </p:cNvPr>
          <p:cNvSpPr txBox="1"/>
          <p:nvPr/>
        </p:nvSpPr>
        <p:spPr>
          <a:xfrm>
            <a:off x="1361440" y="995680"/>
            <a:ext cx="9377680" cy="480131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基本思路</a:t>
            </a:r>
            <a:endParaRPr lang="en-US" altLang="zh-CN" dirty="0"/>
          </a:p>
          <a:p>
            <a:r>
              <a:rPr lang="en-US" altLang="zh-CN" dirty="0"/>
              <a:t>split an image into patches and provide the sequence of linear embeddings of these patches as an input to a Transformer. Image patches are treated the same way as tokens (words) in an NLP application. </a:t>
            </a:r>
          </a:p>
          <a:p>
            <a:endParaRPr lang="en-US" altLang="zh-CN" dirty="0"/>
          </a:p>
          <a:p>
            <a:pPr marL="285750" indent="-285750">
              <a:buFont typeface="Arial" panose="020B0604020202020204" pitchFamily="34" charset="0"/>
              <a:buChar char="•"/>
            </a:pPr>
            <a:r>
              <a:rPr lang="zh-CN" altLang="en-US" dirty="0"/>
              <a:t>在大数据集上效果更好</a:t>
            </a:r>
            <a:endParaRPr lang="en-US" altLang="zh-CN" dirty="0"/>
          </a:p>
          <a:p>
            <a:r>
              <a:rPr lang="zh-CN" altLang="en-US" dirty="0"/>
              <a:t>当在中等规模的数据集</a:t>
            </a:r>
            <a:r>
              <a:rPr lang="en-US" altLang="zh-CN" dirty="0"/>
              <a:t>(</a:t>
            </a:r>
            <a:r>
              <a:rPr lang="zh-CN" altLang="en-US" dirty="0"/>
              <a:t>如</a:t>
            </a:r>
            <a:r>
              <a:rPr lang="en-US" altLang="zh-CN" dirty="0"/>
              <a:t>ImageNet)</a:t>
            </a:r>
            <a:r>
              <a:rPr lang="zh-CN" altLang="en-US" dirty="0"/>
              <a:t>上进行训练时，没有进行强正则化，这些模型产生的精度比同等规模的</a:t>
            </a:r>
            <a:r>
              <a:rPr lang="en-US" altLang="zh-CN" dirty="0" err="1"/>
              <a:t>ResNets</a:t>
            </a:r>
            <a:r>
              <a:rPr lang="zh-CN" altLang="en-US" dirty="0"/>
              <a:t>低几个百分点。这个看似令人沮丧的结果是可以预料到的</a:t>
            </a:r>
            <a:r>
              <a:rPr lang="en-US" altLang="zh-CN" dirty="0"/>
              <a:t>:</a:t>
            </a:r>
            <a:r>
              <a:rPr lang="zh-CN" altLang="en-US" dirty="0"/>
              <a:t>变形器缺乏</a:t>
            </a:r>
            <a:r>
              <a:rPr lang="en-US" altLang="zh-CN" dirty="0" err="1"/>
              <a:t>cnn</a:t>
            </a:r>
            <a:r>
              <a:rPr lang="zh-CN" altLang="en-US" dirty="0"/>
              <a:t>固有的一些</a:t>
            </a:r>
            <a:r>
              <a:rPr lang="zh-CN" altLang="en-US" b="1" dirty="0"/>
              <a:t>归纳偏差</a:t>
            </a:r>
            <a:r>
              <a:rPr lang="zh-CN" altLang="en-US" dirty="0"/>
              <a:t>，例如平移不变性和局部性，因此在数据量不足的情况下训练时不能很好地泛化。</a:t>
            </a:r>
            <a:endParaRPr lang="en-US" altLang="zh-CN" dirty="0"/>
          </a:p>
          <a:p>
            <a:r>
              <a:rPr lang="zh-CN" altLang="en-US" dirty="0"/>
              <a:t>然而，如果模型在更大的数据集</a:t>
            </a:r>
            <a:r>
              <a:rPr lang="en-US" altLang="zh-CN" dirty="0"/>
              <a:t>(14M-300M</a:t>
            </a:r>
            <a:r>
              <a:rPr lang="zh-CN" altLang="en-US" dirty="0"/>
              <a:t>图像</a:t>
            </a:r>
            <a:r>
              <a:rPr lang="en-US" altLang="zh-CN" dirty="0"/>
              <a:t>)</a:t>
            </a:r>
            <a:r>
              <a:rPr lang="zh-CN" altLang="en-US" dirty="0"/>
              <a:t>上训练，我们发现大规模训练胜过归纳偏见。我们的视觉转换器</a:t>
            </a:r>
            <a:r>
              <a:rPr lang="en-US" altLang="zh-CN" dirty="0"/>
              <a:t>(</a:t>
            </a:r>
            <a:r>
              <a:rPr lang="en-US" altLang="zh-CN" dirty="0" err="1"/>
              <a:t>ViT</a:t>
            </a:r>
            <a:r>
              <a:rPr lang="en-US" altLang="zh-CN" dirty="0"/>
              <a:t>)</a:t>
            </a:r>
            <a:r>
              <a:rPr lang="zh-CN" altLang="en-US" dirty="0"/>
              <a:t>在足够的规模上进行预训练并转移到具有更少数据点的任务时获得了出色的结果。</a:t>
            </a:r>
            <a:endParaRPr lang="en-US" altLang="zh-CN" dirty="0"/>
          </a:p>
          <a:p>
            <a:endParaRPr lang="en-US" altLang="zh-CN" dirty="0"/>
          </a:p>
          <a:p>
            <a:pPr marL="285750" indent="-285750">
              <a:buFont typeface="Arial" panose="020B0604020202020204" pitchFamily="34" charset="0"/>
              <a:buChar char="•"/>
            </a:pPr>
            <a:r>
              <a:rPr lang="zh-CN" altLang="en-US" dirty="0"/>
              <a:t>类似工作</a:t>
            </a:r>
            <a:endParaRPr lang="en-US" altLang="zh-CN" dirty="0"/>
          </a:p>
          <a:p>
            <a:r>
              <a:rPr lang="zh-CN" altLang="en-US" dirty="0"/>
              <a:t>在</a:t>
            </a:r>
            <a:r>
              <a:rPr lang="en-US" altLang="zh-CN" dirty="0"/>
              <a:t>20</a:t>
            </a:r>
            <a:r>
              <a:rPr lang="zh-CN" altLang="en-US" dirty="0"/>
              <a:t>年也有类似的工作，只不过</a:t>
            </a:r>
            <a:r>
              <a:rPr lang="en-US" altLang="zh-CN" dirty="0"/>
              <a:t>vit</a:t>
            </a:r>
            <a:r>
              <a:rPr lang="zh-CN" altLang="en-US" dirty="0"/>
              <a:t>他使用的大规模的数据集进行预训练 ，来证明</a:t>
            </a:r>
            <a:r>
              <a:rPr lang="en-US" altLang="zh-CN" dirty="0" err="1"/>
              <a:t>Transorfomer</a:t>
            </a:r>
            <a:r>
              <a:rPr lang="zh-CN" altLang="en-US" dirty="0"/>
              <a:t>效果比</a:t>
            </a:r>
            <a:r>
              <a:rPr lang="en-US" altLang="zh-CN" dirty="0" err="1"/>
              <a:t>cnn</a:t>
            </a:r>
            <a:r>
              <a:rPr lang="zh-CN" altLang="en-US" dirty="0"/>
              <a:t>更好</a:t>
            </a:r>
          </a:p>
        </p:txBody>
      </p:sp>
    </p:spTree>
    <p:extLst>
      <p:ext uri="{BB962C8B-B14F-4D97-AF65-F5344CB8AC3E}">
        <p14:creationId xmlns:p14="http://schemas.microsoft.com/office/powerpoint/2010/main" val="41748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0283A-BF91-0959-7DCA-753D847707A7}"/>
              </a:ext>
            </a:extLst>
          </p:cNvPr>
          <p:cNvPicPr>
            <a:picLocks noChangeAspect="1"/>
          </p:cNvPicPr>
          <p:nvPr/>
        </p:nvPicPr>
        <p:blipFill>
          <a:blip r:embed="rId2"/>
          <a:stretch>
            <a:fillRect/>
          </a:stretch>
        </p:blipFill>
        <p:spPr>
          <a:xfrm>
            <a:off x="167391" y="763116"/>
            <a:ext cx="6142953" cy="3778404"/>
          </a:xfrm>
          <a:prstGeom prst="rect">
            <a:avLst/>
          </a:prstGeom>
        </p:spPr>
      </p:pic>
      <p:pic>
        <p:nvPicPr>
          <p:cNvPr id="7" name="图片 6">
            <a:extLst>
              <a:ext uri="{FF2B5EF4-FFF2-40B4-BE49-F238E27FC236}">
                <a16:creationId xmlns:a16="http://schemas.microsoft.com/office/drawing/2014/main" id="{28065587-4444-9769-844F-A8490FFE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368" y="1574800"/>
            <a:ext cx="6419632" cy="4814724"/>
          </a:xfrm>
          <a:prstGeom prst="rect">
            <a:avLst/>
          </a:prstGeom>
        </p:spPr>
      </p:pic>
      <p:sp>
        <p:nvSpPr>
          <p:cNvPr id="8" name="文本框 7">
            <a:extLst>
              <a:ext uri="{FF2B5EF4-FFF2-40B4-BE49-F238E27FC236}">
                <a16:creationId xmlns:a16="http://schemas.microsoft.com/office/drawing/2014/main" id="{BF273E10-59DD-E351-EA75-919053764EC9}"/>
              </a:ext>
            </a:extLst>
          </p:cNvPr>
          <p:cNvSpPr txBox="1"/>
          <p:nvPr/>
        </p:nvSpPr>
        <p:spPr>
          <a:xfrm>
            <a:off x="1259840" y="447040"/>
            <a:ext cx="1027845" cy="369332"/>
          </a:xfrm>
          <a:prstGeom prst="rect">
            <a:avLst/>
          </a:prstGeom>
          <a:noFill/>
        </p:spPr>
        <p:txBody>
          <a:bodyPr wrap="none" rtlCol="0">
            <a:spAutoFit/>
          </a:bodyPr>
          <a:lstStyle/>
          <a:p>
            <a:r>
              <a:rPr lang="en-US" altLang="zh-CN" dirty="0"/>
              <a:t>VIT</a:t>
            </a:r>
            <a:r>
              <a:rPr lang="zh-CN" altLang="en-US" dirty="0"/>
              <a:t> 原理</a:t>
            </a:r>
          </a:p>
        </p:txBody>
      </p:sp>
    </p:spTree>
    <p:extLst>
      <p:ext uri="{BB962C8B-B14F-4D97-AF65-F5344CB8AC3E}">
        <p14:creationId xmlns:p14="http://schemas.microsoft.com/office/powerpoint/2010/main" val="324301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42A2CC0-2B27-1A76-6275-C65174FA992C}"/>
              </a:ext>
            </a:extLst>
          </p:cNvPr>
          <p:cNvPicPr>
            <a:picLocks noChangeAspect="1"/>
          </p:cNvPicPr>
          <p:nvPr/>
        </p:nvPicPr>
        <p:blipFill>
          <a:blip r:embed="rId2"/>
          <a:stretch>
            <a:fillRect/>
          </a:stretch>
        </p:blipFill>
        <p:spPr>
          <a:xfrm>
            <a:off x="519203" y="1508656"/>
            <a:ext cx="6324093" cy="2880463"/>
          </a:xfrm>
          <a:prstGeom prst="rect">
            <a:avLst/>
          </a:prstGeom>
        </p:spPr>
      </p:pic>
      <p:sp>
        <p:nvSpPr>
          <p:cNvPr id="7" name="文本框 6">
            <a:extLst>
              <a:ext uri="{FF2B5EF4-FFF2-40B4-BE49-F238E27FC236}">
                <a16:creationId xmlns:a16="http://schemas.microsoft.com/office/drawing/2014/main" id="{853840D3-76A2-B01F-D037-B1A184FB6AC7}"/>
              </a:ext>
            </a:extLst>
          </p:cNvPr>
          <p:cNvSpPr txBox="1"/>
          <p:nvPr/>
        </p:nvSpPr>
        <p:spPr>
          <a:xfrm>
            <a:off x="6843296" y="1508656"/>
            <a:ext cx="4277360" cy="1200329"/>
          </a:xfrm>
          <a:prstGeom prst="rect">
            <a:avLst/>
          </a:prstGeom>
          <a:noFill/>
        </p:spPr>
        <p:txBody>
          <a:bodyPr wrap="square">
            <a:spAutoFit/>
          </a:bodyPr>
          <a:lstStyle/>
          <a:p>
            <a:r>
              <a:rPr lang="zh-CN" altLang="en-US" dirty="0"/>
              <a:t>在</a:t>
            </a:r>
            <a:r>
              <a:rPr lang="en-US" altLang="zh-CN" dirty="0"/>
              <a:t>VIT</a:t>
            </a:r>
            <a:r>
              <a:rPr lang="zh-CN" altLang="en-US" dirty="0"/>
              <a:t>中缺少平移不变性，局部性，二维邻居关系结构这种归纳偏置，只有在</a:t>
            </a:r>
            <a:r>
              <a:rPr lang="en-US" altLang="zh-CN" dirty="0"/>
              <a:t>MLP</a:t>
            </a:r>
            <a:r>
              <a:rPr lang="zh-CN" altLang="en-US" dirty="0"/>
              <a:t>中有使用局部性和平移不变性，自注意力是</a:t>
            </a:r>
            <a:r>
              <a:rPr lang="en-US" altLang="zh-CN" dirty="0"/>
              <a:t>global</a:t>
            </a:r>
            <a:r>
              <a:rPr lang="zh-CN" altLang="en-US" dirty="0"/>
              <a:t>的所以不会关注二维邻居结构。</a:t>
            </a:r>
            <a:endParaRPr lang="en-US" altLang="zh-CN" dirty="0"/>
          </a:p>
        </p:txBody>
      </p:sp>
      <p:sp>
        <p:nvSpPr>
          <p:cNvPr id="10" name="文本框 9">
            <a:extLst>
              <a:ext uri="{FF2B5EF4-FFF2-40B4-BE49-F238E27FC236}">
                <a16:creationId xmlns:a16="http://schemas.microsoft.com/office/drawing/2014/main" id="{2AB9C774-9A74-D7D4-E3E5-7CC358BCEC24}"/>
              </a:ext>
            </a:extLst>
          </p:cNvPr>
          <p:cNvSpPr txBox="1"/>
          <p:nvPr/>
        </p:nvSpPr>
        <p:spPr>
          <a:xfrm>
            <a:off x="6711216" y="3244334"/>
            <a:ext cx="4277360" cy="1754326"/>
          </a:xfrm>
          <a:prstGeom prst="rect">
            <a:avLst/>
          </a:prstGeom>
          <a:noFill/>
        </p:spPr>
        <p:txBody>
          <a:bodyPr wrap="square">
            <a:spAutoFit/>
          </a:bodyPr>
          <a:lstStyle/>
          <a:p>
            <a:r>
              <a:rPr lang="zh-CN" altLang="en-US" dirty="0"/>
              <a:t>可以用任意的方式来获取</a:t>
            </a:r>
            <a:r>
              <a:rPr lang="en-US" altLang="zh-CN" dirty="0"/>
              <a:t>patch</a:t>
            </a:r>
          </a:p>
          <a:p>
            <a:r>
              <a:rPr lang="zh-CN" altLang="en-US" dirty="0"/>
              <a:t>也可以使用任意大小的</a:t>
            </a:r>
            <a:r>
              <a:rPr lang="en-US" altLang="zh-CN" dirty="0"/>
              <a:t>patch</a:t>
            </a:r>
            <a:r>
              <a:rPr lang="zh-CN" altLang="en-US" dirty="0"/>
              <a:t>大小，不过需要注意的是</a:t>
            </a:r>
            <a:r>
              <a:rPr lang="en-US" altLang="zh-CN" dirty="0"/>
              <a:t>patch</a:t>
            </a:r>
            <a:r>
              <a:rPr lang="zh-CN" altLang="en-US" dirty="0"/>
              <a:t>大小和序列长度成反比，</a:t>
            </a:r>
            <a:r>
              <a:rPr lang="zh-CN" altLang="en-US" b="0" i="0" dirty="0">
                <a:solidFill>
                  <a:srgbClr val="2A2B2E"/>
                </a:solidFill>
                <a:effectLst/>
                <a:latin typeface="PingFang SC"/>
              </a:rPr>
              <a:t>具有较小</a:t>
            </a:r>
            <a:r>
              <a:rPr lang="en-US" altLang="zh-CN" b="0" i="0" dirty="0">
                <a:solidFill>
                  <a:srgbClr val="2A2B2E"/>
                </a:solidFill>
                <a:effectLst/>
                <a:latin typeface="PingFang SC"/>
              </a:rPr>
              <a:t>patch</a:t>
            </a:r>
            <a:r>
              <a:rPr lang="zh-CN" altLang="en-US" b="0" i="0" dirty="0">
                <a:solidFill>
                  <a:srgbClr val="2A2B2E"/>
                </a:solidFill>
                <a:effectLst/>
                <a:latin typeface="PingFang SC"/>
              </a:rPr>
              <a:t>大小的模型在计算上更昂贵（</a:t>
            </a:r>
            <a:r>
              <a:rPr lang="en-US" altLang="zh-CN" b="0" i="0" dirty="0">
                <a:solidFill>
                  <a:srgbClr val="2A2B2E"/>
                </a:solidFill>
                <a:effectLst/>
                <a:latin typeface="PingFang SC"/>
              </a:rPr>
              <a:t>N^2</a:t>
            </a:r>
            <a:r>
              <a:rPr lang="zh-CN" altLang="en-US" b="0" i="0" dirty="0">
                <a:solidFill>
                  <a:srgbClr val="2A2B2E"/>
                </a:solidFill>
                <a:effectLst/>
                <a:latin typeface="PingFang SC"/>
              </a:rPr>
              <a:t>）</a:t>
            </a:r>
            <a:r>
              <a:rPr lang="zh-CN" altLang="en-US" dirty="0">
                <a:solidFill>
                  <a:srgbClr val="2A2B2E"/>
                </a:solidFill>
                <a:latin typeface="PingFang SC"/>
              </a:rPr>
              <a:t>，具有更长序列长度的模型鲁棒性更好。</a:t>
            </a:r>
            <a:endParaRPr lang="en-US" altLang="zh-CN" dirty="0"/>
          </a:p>
        </p:txBody>
      </p:sp>
      <p:sp>
        <p:nvSpPr>
          <p:cNvPr id="11" name="文本框 10">
            <a:extLst>
              <a:ext uri="{FF2B5EF4-FFF2-40B4-BE49-F238E27FC236}">
                <a16:creationId xmlns:a16="http://schemas.microsoft.com/office/drawing/2014/main" id="{2A7F7618-33F5-CB51-E8FC-458C3913DC7D}"/>
              </a:ext>
            </a:extLst>
          </p:cNvPr>
          <p:cNvSpPr txBox="1"/>
          <p:nvPr/>
        </p:nvSpPr>
        <p:spPr>
          <a:xfrm>
            <a:off x="1209040" y="589280"/>
            <a:ext cx="1107996" cy="369332"/>
          </a:xfrm>
          <a:prstGeom prst="rect">
            <a:avLst/>
          </a:prstGeom>
          <a:noFill/>
        </p:spPr>
        <p:txBody>
          <a:bodyPr wrap="none" rtlCol="0">
            <a:spAutoFit/>
          </a:bodyPr>
          <a:lstStyle/>
          <a:p>
            <a:r>
              <a:rPr lang="zh-CN" altLang="en-US" dirty="0"/>
              <a:t>注意事项</a:t>
            </a:r>
          </a:p>
        </p:txBody>
      </p:sp>
    </p:spTree>
    <p:extLst>
      <p:ext uri="{BB962C8B-B14F-4D97-AF65-F5344CB8AC3E}">
        <p14:creationId xmlns:p14="http://schemas.microsoft.com/office/powerpoint/2010/main" val="202106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D2AD1-284E-29DF-C71D-95646D6F933B}"/>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65167490-193F-53F9-3F32-D9B9A6538BB0}"/>
              </a:ext>
            </a:extLst>
          </p:cNvPr>
          <p:cNvPicPr>
            <a:picLocks noChangeAspect="1"/>
          </p:cNvPicPr>
          <p:nvPr/>
        </p:nvPicPr>
        <p:blipFill>
          <a:blip r:embed="rId2"/>
          <a:stretch>
            <a:fillRect/>
          </a:stretch>
        </p:blipFill>
        <p:spPr>
          <a:xfrm>
            <a:off x="325331" y="1371044"/>
            <a:ext cx="8158269" cy="2899343"/>
          </a:xfrm>
          <a:prstGeom prst="rect">
            <a:avLst/>
          </a:prstGeom>
        </p:spPr>
      </p:pic>
      <p:sp>
        <p:nvSpPr>
          <p:cNvPr id="2" name="文本框 1">
            <a:extLst>
              <a:ext uri="{FF2B5EF4-FFF2-40B4-BE49-F238E27FC236}">
                <a16:creationId xmlns:a16="http://schemas.microsoft.com/office/drawing/2014/main" id="{5DE7127B-359C-9F5A-CF9A-D18F5DCFF8D9}"/>
              </a:ext>
            </a:extLst>
          </p:cNvPr>
          <p:cNvSpPr txBox="1"/>
          <p:nvPr/>
        </p:nvSpPr>
        <p:spPr>
          <a:xfrm>
            <a:off x="8137950" y="1332190"/>
            <a:ext cx="3586479" cy="4524315"/>
          </a:xfrm>
          <a:prstGeom prst="rect">
            <a:avLst/>
          </a:prstGeom>
          <a:noFill/>
        </p:spPr>
        <p:txBody>
          <a:bodyPr wrap="square" rtlCol="0">
            <a:spAutoFit/>
          </a:bodyPr>
          <a:lstStyle/>
          <a:p>
            <a:r>
              <a:rPr lang="en-US" altLang="zh-CN" dirty="0"/>
              <a:t>1</a:t>
            </a:r>
            <a:r>
              <a:rPr lang="zh-CN" altLang="en-US" dirty="0"/>
              <a:t>）通常，在大型数据集上预训练</a:t>
            </a:r>
            <a:r>
              <a:rPr lang="en-US" altLang="zh-CN" dirty="0" err="1"/>
              <a:t>ViT</a:t>
            </a:r>
            <a:r>
              <a:rPr lang="zh-CN" altLang="en-US" dirty="0"/>
              <a:t>，并对</a:t>
            </a:r>
            <a:r>
              <a:rPr lang="en-US" altLang="zh-CN" dirty="0"/>
              <a:t>(</a:t>
            </a:r>
            <a:r>
              <a:rPr lang="zh-CN" altLang="en-US" dirty="0"/>
              <a:t>较小的</a:t>
            </a:r>
            <a:r>
              <a:rPr lang="en-US" altLang="zh-CN" dirty="0"/>
              <a:t>)</a:t>
            </a:r>
            <a:r>
              <a:rPr lang="zh-CN" altLang="en-US" dirty="0"/>
              <a:t>下游任务进行微调。为此，需要替换原来的分类头（</a:t>
            </a:r>
            <a:r>
              <a:rPr lang="en-US" altLang="zh-CN" dirty="0"/>
              <a:t>D × K</a:t>
            </a:r>
            <a:r>
              <a:rPr lang="zh-CN" altLang="en-US" dirty="0"/>
              <a:t>线性层，其中</a:t>
            </a:r>
            <a:r>
              <a:rPr lang="en-US" altLang="zh-CN" dirty="0"/>
              <a:t>K</a:t>
            </a:r>
            <a:r>
              <a:rPr lang="zh-CN" altLang="en-US" dirty="0"/>
              <a:t>是下游类的数量）。</a:t>
            </a:r>
            <a:endParaRPr lang="en-US" altLang="zh-CN" dirty="0"/>
          </a:p>
          <a:p>
            <a:endParaRPr lang="en-US" altLang="zh-CN" dirty="0"/>
          </a:p>
          <a:p>
            <a:r>
              <a:rPr lang="en-US" altLang="zh-CN" dirty="0"/>
              <a:t>2</a:t>
            </a:r>
            <a:r>
              <a:rPr lang="zh-CN" altLang="en-US" dirty="0"/>
              <a:t>）与预训练相比，在更高分辨率下进行微调通常是有益的。当输入更高分辨率的图像时，我们保持</a:t>
            </a:r>
            <a:r>
              <a:rPr lang="en-US" altLang="zh-CN" dirty="0"/>
              <a:t>patch</a:t>
            </a:r>
            <a:r>
              <a:rPr lang="zh-CN" altLang="en-US" dirty="0"/>
              <a:t>大小不变，从而获得更大的有效序列长度。</a:t>
            </a:r>
            <a:r>
              <a:rPr lang="en-US" altLang="zh-CN" dirty="0"/>
              <a:t>VIT</a:t>
            </a:r>
            <a:r>
              <a:rPr lang="zh-CN" altLang="en-US" dirty="0"/>
              <a:t>以处理任意序列长度</a:t>
            </a:r>
            <a:r>
              <a:rPr lang="en-US" altLang="zh-CN" dirty="0"/>
              <a:t>(</a:t>
            </a:r>
            <a:r>
              <a:rPr lang="zh-CN" altLang="en-US" dirty="0"/>
              <a:t>直到内存限制</a:t>
            </a:r>
            <a:r>
              <a:rPr lang="en-US" altLang="zh-CN" dirty="0"/>
              <a:t>)</a:t>
            </a:r>
            <a:r>
              <a:rPr lang="zh-CN" altLang="en-US" dirty="0"/>
              <a:t>，但是，预训练的位置嵌入可能不再有意义。因此，我们</a:t>
            </a:r>
            <a:r>
              <a:rPr lang="zh-CN" altLang="en-US" dirty="0">
                <a:solidFill>
                  <a:srgbClr val="FF0000"/>
                </a:solidFill>
              </a:rPr>
              <a:t>根据预训练的位置嵌入在原始图像中的位置对其进行二维插值</a:t>
            </a:r>
            <a:r>
              <a:rPr lang="zh-CN" altLang="en-US" dirty="0"/>
              <a:t>。</a:t>
            </a:r>
          </a:p>
        </p:txBody>
      </p:sp>
      <p:sp>
        <p:nvSpPr>
          <p:cNvPr id="4" name="文本框 3">
            <a:extLst>
              <a:ext uri="{FF2B5EF4-FFF2-40B4-BE49-F238E27FC236}">
                <a16:creationId xmlns:a16="http://schemas.microsoft.com/office/drawing/2014/main" id="{1746FAAF-00EB-8A8D-0888-D23DE9DE3B91}"/>
              </a:ext>
            </a:extLst>
          </p:cNvPr>
          <p:cNvSpPr txBox="1"/>
          <p:nvPr/>
        </p:nvSpPr>
        <p:spPr>
          <a:xfrm>
            <a:off x="1209040" y="589280"/>
            <a:ext cx="1569660" cy="369332"/>
          </a:xfrm>
          <a:prstGeom prst="rect">
            <a:avLst/>
          </a:prstGeom>
          <a:noFill/>
        </p:spPr>
        <p:txBody>
          <a:bodyPr wrap="none" rtlCol="0">
            <a:spAutoFit/>
          </a:bodyPr>
          <a:lstStyle/>
          <a:p>
            <a:r>
              <a:rPr lang="zh-CN" altLang="en-US" dirty="0"/>
              <a:t>微调注意事项</a:t>
            </a:r>
          </a:p>
        </p:txBody>
      </p:sp>
    </p:spTree>
    <p:extLst>
      <p:ext uri="{BB962C8B-B14F-4D97-AF65-F5344CB8AC3E}">
        <p14:creationId xmlns:p14="http://schemas.microsoft.com/office/powerpoint/2010/main" val="37131728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474</Words>
  <Application>Microsoft Office PowerPoint</Application>
  <PresentationFormat>宽屏</PresentationFormat>
  <Paragraphs>20</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PingFang SC</vt:lpstr>
      <vt:lpstr>等线</vt:lpstr>
      <vt:lpstr>等线 Light</vt:lpstr>
      <vt:lpstr>Arial</vt:lpstr>
      <vt:lpstr>Office 主题​​</vt:lpstr>
      <vt:lpstr>AN IMAGE IS WORTH 16X16 WORDS: TRANSFORMERS FOR IMAGE RECOGNITION AT SCALE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忠祥 邱</dc:creator>
  <cp:lastModifiedBy>忠祥 邱</cp:lastModifiedBy>
  <cp:revision>1</cp:revision>
  <dcterms:created xsi:type="dcterms:W3CDTF">2024-10-06T10:50:06Z</dcterms:created>
  <dcterms:modified xsi:type="dcterms:W3CDTF">2024-10-06T12:48:33Z</dcterms:modified>
</cp:coreProperties>
</file>