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6815" y="311150"/>
            <a:ext cx="6234369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095" y="2066103"/>
            <a:ext cx="15953808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://www.esprockets.com/papers/nips2017.pdf" TargetMode="External"/><Relationship Id="rId4" Type="http://schemas.openxmlformats.org/officeDocument/2006/relationships/hyperlink" Target="http://www.nature.com/articles/s41467-022-33046-w" TargetMode="External"/><Relationship Id="rId5" Type="http://schemas.openxmlformats.org/officeDocument/2006/relationships/hyperlink" Target="http://www.nature.com/articles/s41467-021-27846-9" TargetMode="External"/><Relationship Id="rId6" Type="http://schemas.openxmlformats.org/officeDocument/2006/relationships/hyperlink" Target="https://www.nature.com/articles/s41467-018-07144-7#Sec6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www.techtarget.com/searchsecurity/definition/cryptography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www.atpinc.com/blog/what-is-aes-256-encryption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esprockets.com/papers/nips2017.pdf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3899875"/>
            <a:ext cx="9511030" cy="26066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530" b="1">
                <a:latin typeface="Trebuchet MS"/>
                <a:cs typeface="Trebuchet MS"/>
              </a:rPr>
              <a:t>DNA </a:t>
            </a:r>
            <a:r>
              <a:rPr dirty="0" sz="8500" spc="535" b="1">
                <a:latin typeface="Trebuchet MS"/>
                <a:cs typeface="Trebuchet MS"/>
              </a:rPr>
              <a:t> </a:t>
            </a:r>
            <a:r>
              <a:rPr dirty="0" sz="8500" spc="720" b="1">
                <a:latin typeface="Trebuchet MS"/>
                <a:cs typeface="Trebuchet MS"/>
              </a:rPr>
              <a:t>S</a:t>
            </a:r>
            <a:r>
              <a:rPr dirty="0" sz="8500" spc="-185" b="1">
                <a:latin typeface="Trebuchet MS"/>
                <a:cs typeface="Trebuchet MS"/>
              </a:rPr>
              <a:t>T</a:t>
            </a:r>
            <a:r>
              <a:rPr dirty="0" sz="8500" spc="70" b="1">
                <a:latin typeface="Trebuchet MS"/>
                <a:cs typeface="Trebuchet MS"/>
              </a:rPr>
              <a:t>E</a:t>
            </a:r>
            <a:r>
              <a:rPr dirty="0" sz="8500" spc="855" b="1">
                <a:latin typeface="Trebuchet MS"/>
                <a:cs typeface="Trebuchet MS"/>
              </a:rPr>
              <a:t>G</a:t>
            </a:r>
            <a:r>
              <a:rPr dirty="0" sz="8500" spc="570" b="1">
                <a:latin typeface="Trebuchet MS"/>
                <a:cs typeface="Trebuchet MS"/>
              </a:rPr>
              <a:t>A</a:t>
            </a:r>
            <a:r>
              <a:rPr dirty="0" sz="8500" spc="445" b="1">
                <a:latin typeface="Trebuchet MS"/>
                <a:cs typeface="Trebuchet MS"/>
              </a:rPr>
              <a:t>N</a:t>
            </a:r>
            <a:r>
              <a:rPr dirty="0" sz="8500" spc="740" b="1">
                <a:latin typeface="Trebuchet MS"/>
                <a:cs typeface="Trebuchet MS"/>
              </a:rPr>
              <a:t>O</a:t>
            </a:r>
            <a:r>
              <a:rPr dirty="0" sz="8500" spc="855" b="1">
                <a:latin typeface="Trebuchet MS"/>
                <a:cs typeface="Trebuchet MS"/>
              </a:rPr>
              <a:t>G</a:t>
            </a:r>
            <a:r>
              <a:rPr dirty="0" sz="8500" spc="95" b="1">
                <a:latin typeface="Trebuchet MS"/>
                <a:cs typeface="Trebuchet MS"/>
              </a:rPr>
              <a:t>R</a:t>
            </a:r>
            <a:r>
              <a:rPr dirty="0" sz="8500" spc="570" b="1">
                <a:latin typeface="Trebuchet MS"/>
                <a:cs typeface="Trebuchet MS"/>
              </a:rPr>
              <a:t>A</a:t>
            </a:r>
            <a:r>
              <a:rPr dirty="0" sz="8500" spc="165" b="1">
                <a:latin typeface="Trebuchet MS"/>
                <a:cs typeface="Trebuchet MS"/>
              </a:rPr>
              <a:t>P</a:t>
            </a:r>
            <a:r>
              <a:rPr dirty="0" sz="8500" spc="185" b="1">
                <a:latin typeface="Trebuchet MS"/>
                <a:cs typeface="Trebuchet MS"/>
              </a:rPr>
              <a:t>H</a:t>
            </a:r>
            <a:r>
              <a:rPr dirty="0" sz="8500" spc="95" b="1">
                <a:latin typeface="Trebuchet MS"/>
                <a:cs typeface="Trebuchet MS"/>
              </a:rPr>
              <a:t>Y</a:t>
            </a:r>
            <a:endParaRPr sz="8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63476" y="1604497"/>
            <a:ext cx="6324600" cy="8681720"/>
            <a:chOff x="11963476" y="1604497"/>
            <a:chExt cx="6324600" cy="8681720"/>
          </a:xfrm>
        </p:grpSpPr>
        <p:sp>
          <p:nvSpPr>
            <p:cNvPr id="5" name="object 5"/>
            <p:cNvSpPr/>
            <p:nvPr/>
          </p:nvSpPr>
          <p:spPr>
            <a:xfrm>
              <a:off x="14689654" y="2771246"/>
              <a:ext cx="1006475" cy="1007744"/>
            </a:xfrm>
            <a:custGeom>
              <a:avLst/>
              <a:gdLst/>
              <a:ahLst/>
              <a:cxnLst/>
              <a:rect l="l" t="t" r="r" b="b"/>
              <a:pathLst>
                <a:path w="1006475" h="1007745">
                  <a:moveTo>
                    <a:pt x="760743" y="1007394"/>
                  </a:moveTo>
                  <a:lnTo>
                    <a:pt x="723223" y="947514"/>
                  </a:lnTo>
                  <a:lnTo>
                    <a:pt x="688472" y="893556"/>
                  </a:lnTo>
                  <a:lnTo>
                    <a:pt x="656019" y="845367"/>
                  </a:lnTo>
                  <a:lnTo>
                    <a:pt x="625394" y="802796"/>
                  </a:lnTo>
                  <a:lnTo>
                    <a:pt x="596126" y="765691"/>
                  </a:lnTo>
                  <a:lnTo>
                    <a:pt x="567744" y="733898"/>
                  </a:lnTo>
                  <a:lnTo>
                    <a:pt x="539779" y="707268"/>
                  </a:lnTo>
                  <a:lnTo>
                    <a:pt x="483214" y="668883"/>
                  </a:lnTo>
                  <a:lnTo>
                    <a:pt x="422666" y="649319"/>
                  </a:lnTo>
                  <a:lnTo>
                    <a:pt x="389723" y="646215"/>
                  </a:lnTo>
                  <a:lnTo>
                    <a:pt x="354373" y="647360"/>
                  </a:lnTo>
                  <a:lnTo>
                    <a:pt x="316145" y="652603"/>
                  </a:lnTo>
                  <a:lnTo>
                    <a:pt x="274569" y="661790"/>
                  </a:lnTo>
                  <a:lnTo>
                    <a:pt x="229175" y="674771"/>
                  </a:lnTo>
                  <a:lnTo>
                    <a:pt x="179491" y="691393"/>
                  </a:lnTo>
                  <a:lnTo>
                    <a:pt x="125047" y="711504"/>
                  </a:lnTo>
                  <a:lnTo>
                    <a:pt x="65374" y="734952"/>
                  </a:lnTo>
                  <a:lnTo>
                    <a:pt x="0" y="761585"/>
                  </a:lnTo>
                  <a:lnTo>
                    <a:pt x="59790" y="724051"/>
                  </a:lnTo>
                  <a:lnTo>
                    <a:pt x="113667" y="689287"/>
                  </a:lnTo>
                  <a:lnTo>
                    <a:pt x="161781" y="656820"/>
                  </a:lnTo>
                  <a:lnTo>
                    <a:pt x="204285" y="626181"/>
                  </a:lnTo>
                  <a:lnTo>
                    <a:pt x="241329" y="596897"/>
                  </a:lnTo>
                  <a:lnTo>
                    <a:pt x="273064" y="568499"/>
                  </a:lnTo>
                  <a:lnTo>
                    <a:pt x="299642" y="540514"/>
                  </a:lnTo>
                  <a:lnTo>
                    <a:pt x="337933" y="483901"/>
                  </a:lnTo>
                  <a:lnTo>
                    <a:pt x="357412" y="423289"/>
                  </a:lnTo>
                  <a:lnTo>
                    <a:pt x="360474" y="390306"/>
                  </a:lnTo>
                  <a:lnTo>
                    <a:pt x="359288" y="354910"/>
                  </a:lnTo>
                  <a:lnTo>
                    <a:pt x="354004" y="316630"/>
                  </a:lnTo>
                  <a:lnTo>
                    <a:pt x="344773" y="274994"/>
                  </a:lnTo>
                  <a:lnTo>
                    <a:pt x="331748" y="229532"/>
                  </a:lnTo>
                  <a:lnTo>
                    <a:pt x="315078" y="179773"/>
                  </a:lnTo>
                  <a:lnTo>
                    <a:pt x="294916" y="125245"/>
                  </a:lnTo>
                  <a:lnTo>
                    <a:pt x="271412" y="65478"/>
                  </a:lnTo>
                  <a:lnTo>
                    <a:pt x="244719" y="0"/>
                  </a:lnTo>
                  <a:lnTo>
                    <a:pt x="282302" y="59900"/>
                  </a:lnTo>
                  <a:lnTo>
                    <a:pt x="317110" y="113877"/>
                  </a:lnTo>
                  <a:lnTo>
                    <a:pt x="349614" y="162082"/>
                  </a:lnTo>
                  <a:lnTo>
                    <a:pt x="380285" y="204670"/>
                  </a:lnTo>
                  <a:lnTo>
                    <a:pt x="409595" y="241790"/>
                  </a:lnTo>
                  <a:lnTo>
                    <a:pt x="438013" y="273597"/>
                  </a:lnTo>
                  <a:lnTo>
                    <a:pt x="466011" y="300242"/>
                  </a:lnTo>
                  <a:lnTo>
                    <a:pt x="522632" y="338657"/>
                  </a:lnTo>
                  <a:lnTo>
                    <a:pt x="583224" y="358254"/>
                  </a:lnTo>
                  <a:lnTo>
                    <a:pt x="616186" y="361376"/>
                  </a:lnTo>
                  <a:lnTo>
                    <a:pt x="651555" y="360251"/>
                  </a:lnTo>
                  <a:lnTo>
                    <a:pt x="689800" y="355031"/>
                  </a:lnTo>
                  <a:lnTo>
                    <a:pt x="731393" y="345869"/>
                  </a:lnTo>
                  <a:lnTo>
                    <a:pt x="776805" y="332915"/>
                  </a:lnTo>
                  <a:lnTo>
                    <a:pt x="826506" y="316324"/>
                  </a:lnTo>
                  <a:lnTo>
                    <a:pt x="880968" y="296247"/>
                  </a:lnTo>
                  <a:lnTo>
                    <a:pt x="940661" y="272837"/>
                  </a:lnTo>
                  <a:lnTo>
                    <a:pt x="1006057" y="246246"/>
                  </a:lnTo>
                  <a:lnTo>
                    <a:pt x="946245" y="283738"/>
                  </a:lnTo>
                  <a:lnTo>
                    <a:pt x="892348" y="318465"/>
                  </a:lnTo>
                  <a:lnTo>
                    <a:pt x="844215" y="350897"/>
                  </a:lnTo>
                  <a:lnTo>
                    <a:pt x="801694" y="381506"/>
                  </a:lnTo>
                  <a:lnTo>
                    <a:pt x="764634" y="410761"/>
                  </a:lnTo>
                  <a:lnTo>
                    <a:pt x="732881" y="439135"/>
                  </a:lnTo>
                  <a:lnTo>
                    <a:pt x="706286" y="467098"/>
                  </a:lnTo>
                  <a:lnTo>
                    <a:pt x="667957" y="523672"/>
                  </a:lnTo>
                  <a:lnTo>
                    <a:pt x="648434" y="584251"/>
                  </a:lnTo>
                  <a:lnTo>
                    <a:pt x="645345" y="617219"/>
                  </a:lnTo>
                  <a:lnTo>
                    <a:pt x="646502" y="652600"/>
                  </a:lnTo>
                  <a:lnTo>
                    <a:pt x="651753" y="690866"/>
                  </a:lnTo>
                  <a:lnTo>
                    <a:pt x="660947" y="732487"/>
                  </a:lnTo>
                  <a:lnTo>
                    <a:pt x="673932" y="777933"/>
                  </a:lnTo>
                  <a:lnTo>
                    <a:pt x="690555" y="827677"/>
                  </a:lnTo>
                  <a:lnTo>
                    <a:pt x="710666" y="882187"/>
                  </a:lnTo>
                  <a:lnTo>
                    <a:pt x="734113" y="941936"/>
                  </a:lnTo>
                  <a:lnTo>
                    <a:pt x="760743" y="1007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689652" y="2771247"/>
              <a:ext cx="1006475" cy="1007744"/>
            </a:xfrm>
            <a:custGeom>
              <a:avLst/>
              <a:gdLst/>
              <a:ahLst/>
              <a:cxnLst/>
              <a:rect l="l" t="t" r="r" b="b"/>
              <a:pathLst>
                <a:path w="1006475" h="1007745">
                  <a:moveTo>
                    <a:pt x="1006057" y="246246"/>
                  </a:moveTo>
                  <a:lnTo>
                    <a:pt x="946245" y="283738"/>
                  </a:lnTo>
                  <a:lnTo>
                    <a:pt x="892349" y="318464"/>
                  </a:lnTo>
                  <a:lnTo>
                    <a:pt x="844216" y="350897"/>
                  </a:lnTo>
                  <a:lnTo>
                    <a:pt x="801695" y="381505"/>
                  </a:lnTo>
                  <a:lnTo>
                    <a:pt x="764634" y="410761"/>
                  </a:lnTo>
                  <a:lnTo>
                    <a:pt x="732882" y="439135"/>
                  </a:lnTo>
                  <a:lnTo>
                    <a:pt x="706286" y="467098"/>
                  </a:lnTo>
                  <a:lnTo>
                    <a:pt x="667957" y="523672"/>
                  </a:lnTo>
                  <a:lnTo>
                    <a:pt x="648434" y="584251"/>
                  </a:lnTo>
                  <a:lnTo>
                    <a:pt x="645345" y="617219"/>
                  </a:lnTo>
                  <a:lnTo>
                    <a:pt x="646502" y="652600"/>
                  </a:lnTo>
                  <a:lnTo>
                    <a:pt x="651754" y="690866"/>
                  </a:lnTo>
                  <a:lnTo>
                    <a:pt x="660947" y="732487"/>
                  </a:lnTo>
                  <a:lnTo>
                    <a:pt x="673932" y="777933"/>
                  </a:lnTo>
                  <a:lnTo>
                    <a:pt x="690556" y="827676"/>
                  </a:lnTo>
                  <a:lnTo>
                    <a:pt x="710667" y="882187"/>
                  </a:lnTo>
                  <a:lnTo>
                    <a:pt x="734113" y="941936"/>
                  </a:lnTo>
                  <a:lnTo>
                    <a:pt x="760743" y="1007394"/>
                  </a:lnTo>
                  <a:lnTo>
                    <a:pt x="723224" y="947514"/>
                  </a:lnTo>
                  <a:lnTo>
                    <a:pt x="688473" y="893556"/>
                  </a:lnTo>
                  <a:lnTo>
                    <a:pt x="656020" y="845367"/>
                  </a:lnTo>
                  <a:lnTo>
                    <a:pt x="625394" y="802796"/>
                  </a:lnTo>
                  <a:lnTo>
                    <a:pt x="596126" y="765690"/>
                  </a:lnTo>
                  <a:lnTo>
                    <a:pt x="567745" y="733898"/>
                  </a:lnTo>
                  <a:lnTo>
                    <a:pt x="539779" y="707268"/>
                  </a:lnTo>
                  <a:lnTo>
                    <a:pt x="483214" y="668883"/>
                  </a:lnTo>
                  <a:lnTo>
                    <a:pt x="422667" y="649319"/>
                  </a:lnTo>
                  <a:lnTo>
                    <a:pt x="389723" y="646215"/>
                  </a:lnTo>
                  <a:lnTo>
                    <a:pt x="354373" y="647360"/>
                  </a:lnTo>
                  <a:lnTo>
                    <a:pt x="316145" y="652603"/>
                  </a:lnTo>
                  <a:lnTo>
                    <a:pt x="274569" y="661790"/>
                  </a:lnTo>
                  <a:lnTo>
                    <a:pt x="229175" y="674771"/>
                  </a:lnTo>
                  <a:lnTo>
                    <a:pt x="179491" y="691393"/>
                  </a:lnTo>
                  <a:lnTo>
                    <a:pt x="125047" y="711504"/>
                  </a:lnTo>
                  <a:lnTo>
                    <a:pt x="65374" y="734952"/>
                  </a:lnTo>
                  <a:lnTo>
                    <a:pt x="0" y="761585"/>
                  </a:lnTo>
                  <a:lnTo>
                    <a:pt x="59790" y="724051"/>
                  </a:lnTo>
                  <a:lnTo>
                    <a:pt x="113667" y="689287"/>
                  </a:lnTo>
                  <a:lnTo>
                    <a:pt x="161782" y="656820"/>
                  </a:lnTo>
                  <a:lnTo>
                    <a:pt x="204285" y="626181"/>
                  </a:lnTo>
                  <a:lnTo>
                    <a:pt x="241329" y="596898"/>
                  </a:lnTo>
                  <a:lnTo>
                    <a:pt x="273064" y="568499"/>
                  </a:lnTo>
                  <a:lnTo>
                    <a:pt x="299643" y="540514"/>
                  </a:lnTo>
                  <a:lnTo>
                    <a:pt x="337934" y="483901"/>
                  </a:lnTo>
                  <a:lnTo>
                    <a:pt x="357412" y="423289"/>
                  </a:lnTo>
                  <a:lnTo>
                    <a:pt x="360475" y="390306"/>
                  </a:lnTo>
                  <a:lnTo>
                    <a:pt x="359289" y="354910"/>
                  </a:lnTo>
                  <a:lnTo>
                    <a:pt x="354004" y="316630"/>
                  </a:lnTo>
                  <a:lnTo>
                    <a:pt x="344774" y="274994"/>
                  </a:lnTo>
                  <a:lnTo>
                    <a:pt x="331748" y="229532"/>
                  </a:lnTo>
                  <a:lnTo>
                    <a:pt x="315078" y="179773"/>
                  </a:lnTo>
                  <a:lnTo>
                    <a:pt x="294916" y="125245"/>
                  </a:lnTo>
                  <a:lnTo>
                    <a:pt x="271413" y="65478"/>
                  </a:lnTo>
                  <a:lnTo>
                    <a:pt x="244719" y="0"/>
                  </a:lnTo>
                  <a:lnTo>
                    <a:pt x="282302" y="59900"/>
                  </a:lnTo>
                  <a:lnTo>
                    <a:pt x="317110" y="113877"/>
                  </a:lnTo>
                  <a:lnTo>
                    <a:pt x="349614" y="162082"/>
                  </a:lnTo>
                  <a:lnTo>
                    <a:pt x="380286" y="204669"/>
                  </a:lnTo>
                  <a:lnTo>
                    <a:pt x="409595" y="241790"/>
                  </a:lnTo>
                  <a:lnTo>
                    <a:pt x="438013" y="273597"/>
                  </a:lnTo>
                  <a:lnTo>
                    <a:pt x="466012" y="300242"/>
                  </a:lnTo>
                  <a:lnTo>
                    <a:pt x="522632" y="338657"/>
                  </a:lnTo>
                  <a:lnTo>
                    <a:pt x="583224" y="358254"/>
                  </a:lnTo>
                  <a:lnTo>
                    <a:pt x="616187" y="361376"/>
                  </a:lnTo>
                  <a:lnTo>
                    <a:pt x="651555" y="360251"/>
                  </a:lnTo>
                  <a:lnTo>
                    <a:pt x="689800" y="355031"/>
                  </a:lnTo>
                  <a:lnTo>
                    <a:pt x="731393" y="345868"/>
                  </a:lnTo>
                  <a:lnTo>
                    <a:pt x="776805" y="332915"/>
                  </a:lnTo>
                  <a:lnTo>
                    <a:pt x="826506" y="316324"/>
                  </a:lnTo>
                  <a:lnTo>
                    <a:pt x="880968" y="296247"/>
                  </a:lnTo>
                  <a:lnTo>
                    <a:pt x="940661" y="272837"/>
                  </a:lnTo>
                  <a:lnTo>
                    <a:pt x="1006057" y="246246"/>
                  </a:lnTo>
                </a:path>
              </a:pathLst>
            </a:custGeom>
            <a:ln w="1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90140" y="2007272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10">
                  <a:moveTo>
                    <a:pt x="2001788" y="181236"/>
                  </a:moveTo>
                  <a:lnTo>
                    <a:pt x="92836" y="1159071"/>
                  </a:lnTo>
                  <a:lnTo>
                    <a:pt x="0" y="977834"/>
                  </a:lnTo>
                  <a:lnTo>
                    <a:pt x="1908952" y="0"/>
                  </a:lnTo>
                  <a:lnTo>
                    <a:pt x="2001788" y="181236"/>
                  </a:lnTo>
                  <a:close/>
                </a:path>
              </a:pathLst>
            </a:custGeom>
            <a:solidFill>
              <a:srgbClr val="1F3A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90139" y="2007272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10">
                  <a:moveTo>
                    <a:pt x="92836" y="1159072"/>
                  </a:moveTo>
                  <a:lnTo>
                    <a:pt x="2001789" y="181237"/>
                  </a:lnTo>
                  <a:lnTo>
                    <a:pt x="1908952" y="0"/>
                  </a:lnTo>
                  <a:lnTo>
                    <a:pt x="0" y="977835"/>
                  </a:lnTo>
                  <a:lnTo>
                    <a:pt x="92836" y="1159072"/>
                  </a:lnTo>
                </a:path>
              </a:pathLst>
            </a:custGeom>
            <a:ln w="13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40756" y="7410063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09">
                  <a:moveTo>
                    <a:pt x="2001788" y="181236"/>
                  </a:moveTo>
                  <a:lnTo>
                    <a:pt x="92836" y="1159071"/>
                  </a:lnTo>
                  <a:lnTo>
                    <a:pt x="0" y="977834"/>
                  </a:lnTo>
                  <a:lnTo>
                    <a:pt x="1908952" y="0"/>
                  </a:lnTo>
                  <a:lnTo>
                    <a:pt x="2001788" y="181236"/>
                  </a:lnTo>
                  <a:close/>
                </a:path>
              </a:pathLst>
            </a:custGeom>
            <a:solidFill>
              <a:srgbClr val="1F3A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140756" y="7410063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09">
                  <a:moveTo>
                    <a:pt x="92836" y="1159071"/>
                  </a:moveTo>
                  <a:lnTo>
                    <a:pt x="2001788" y="181236"/>
                  </a:lnTo>
                  <a:lnTo>
                    <a:pt x="1908952" y="0"/>
                  </a:lnTo>
                  <a:lnTo>
                    <a:pt x="0" y="977835"/>
                  </a:lnTo>
                  <a:lnTo>
                    <a:pt x="92836" y="1159071"/>
                  </a:lnTo>
                </a:path>
              </a:pathLst>
            </a:custGeom>
            <a:ln w="13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93945" y="7904345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09">
                  <a:moveTo>
                    <a:pt x="2001788" y="181236"/>
                  </a:moveTo>
                  <a:lnTo>
                    <a:pt x="92836" y="1159071"/>
                  </a:lnTo>
                  <a:lnTo>
                    <a:pt x="0" y="977834"/>
                  </a:lnTo>
                  <a:lnTo>
                    <a:pt x="1908952" y="0"/>
                  </a:lnTo>
                  <a:lnTo>
                    <a:pt x="2001788" y="181236"/>
                  </a:lnTo>
                  <a:close/>
                </a:path>
              </a:pathLst>
            </a:custGeom>
            <a:solidFill>
              <a:srgbClr val="EF2E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93945" y="7904345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09">
                  <a:moveTo>
                    <a:pt x="92836" y="1159071"/>
                  </a:moveTo>
                  <a:lnTo>
                    <a:pt x="2001788" y="181236"/>
                  </a:lnTo>
                  <a:lnTo>
                    <a:pt x="1908952" y="0"/>
                  </a:lnTo>
                  <a:lnTo>
                    <a:pt x="0" y="977835"/>
                  </a:lnTo>
                  <a:lnTo>
                    <a:pt x="92836" y="1159071"/>
                  </a:lnTo>
                </a:path>
              </a:pathLst>
            </a:custGeom>
            <a:ln w="13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602729" y="4195279"/>
              <a:ext cx="1776095" cy="1039494"/>
            </a:xfrm>
            <a:custGeom>
              <a:avLst/>
              <a:gdLst/>
              <a:ahLst/>
              <a:cxnLst/>
              <a:rect l="l" t="t" r="r" b="b"/>
              <a:pathLst>
                <a:path w="1776094" h="1039495">
                  <a:moveTo>
                    <a:pt x="1775517" y="129898"/>
                  </a:moveTo>
                  <a:lnTo>
                    <a:pt x="0" y="1039383"/>
                  </a:lnTo>
                  <a:lnTo>
                    <a:pt x="6302" y="976357"/>
                  </a:lnTo>
                  <a:lnTo>
                    <a:pt x="17262" y="888196"/>
                  </a:lnTo>
                  <a:lnTo>
                    <a:pt x="21611" y="843267"/>
                  </a:lnTo>
                  <a:lnTo>
                    <a:pt x="24434" y="798075"/>
                  </a:lnTo>
                  <a:lnTo>
                    <a:pt x="1582457" y="0"/>
                  </a:lnTo>
                  <a:lnTo>
                    <a:pt x="1619250" y="28479"/>
                  </a:lnTo>
                  <a:lnTo>
                    <a:pt x="1657127" y="55388"/>
                  </a:lnTo>
                  <a:lnTo>
                    <a:pt x="1695913" y="81047"/>
                  </a:lnTo>
                  <a:lnTo>
                    <a:pt x="1735434" y="105777"/>
                  </a:lnTo>
                  <a:lnTo>
                    <a:pt x="1775517" y="129898"/>
                  </a:lnTo>
                  <a:close/>
                </a:path>
              </a:pathLst>
            </a:custGeom>
            <a:solidFill>
              <a:srgbClr val="1F3A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602728" y="4195280"/>
              <a:ext cx="1776095" cy="1039494"/>
            </a:xfrm>
            <a:custGeom>
              <a:avLst/>
              <a:gdLst/>
              <a:ahLst/>
              <a:cxnLst/>
              <a:rect l="l" t="t" r="r" b="b"/>
              <a:pathLst>
                <a:path w="1776094" h="1039495">
                  <a:moveTo>
                    <a:pt x="6302" y="976356"/>
                  </a:moveTo>
                  <a:lnTo>
                    <a:pt x="11965" y="932635"/>
                  </a:lnTo>
                  <a:lnTo>
                    <a:pt x="17261" y="888196"/>
                  </a:lnTo>
                  <a:lnTo>
                    <a:pt x="21610" y="843267"/>
                  </a:lnTo>
                  <a:lnTo>
                    <a:pt x="24434" y="798076"/>
                  </a:lnTo>
                  <a:lnTo>
                    <a:pt x="1582457" y="0"/>
                  </a:lnTo>
                  <a:lnTo>
                    <a:pt x="1619251" y="28479"/>
                  </a:lnTo>
                  <a:lnTo>
                    <a:pt x="1657127" y="55388"/>
                  </a:lnTo>
                  <a:lnTo>
                    <a:pt x="1695913" y="81047"/>
                  </a:lnTo>
                  <a:lnTo>
                    <a:pt x="1735434" y="105777"/>
                  </a:lnTo>
                  <a:lnTo>
                    <a:pt x="1775516" y="129898"/>
                  </a:lnTo>
                  <a:lnTo>
                    <a:pt x="0" y="1039382"/>
                  </a:lnTo>
                  <a:lnTo>
                    <a:pt x="1278" y="1023691"/>
                  </a:lnTo>
                  <a:lnTo>
                    <a:pt x="2764" y="1007929"/>
                  </a:lnTo>
                  <a:lnTo>
                    <a:pt x="4443" y="992136"/>
                  </a:lnTo>
                  <a:lnTo>
                    <a:pt x="6302" y="976356"/>
                  </a:lnTo>
                </a:path>
              </a:pathLst>
            </a:custGeom>
            <a:ln w="13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949858" y="5186570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10">
                  <a:moveTo>
                    <a:pt x="2001788" y="181236"/>
                  </a:moveTo>
                  <a:lnTo>
                    <a:pt x="92836" y="1159071"/>
                  </a:lnTo>
                  <a:lnTo>
                    <a:pt x="0" y="977834"/>
                  </a:lnTo>
                  <a:lnTo>
                    <a:pt x="1908952" y="0"/>
                  </a:lnTo>
                  <a:lnTo>
                    <a:pt x="2001788" y="181236"/>
                  </a:lnTo>
                  <a:close/>
                </a:path>
              </a:pathLst>
            </a:custGeom>
            <a:solidFill>
              <a:srgbClr val="1F3A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949858" y="5186571"/>
              <a:ext cx="2002155" cy="1159510"/>
            </a:xfrm>
            <a:custGeom>
              <a:avLst/>
              <a:gdLst/>
              <a:ahLst/>
              <a:cxnLst/>
              <a:rect l="l" t="t" r="r" b="b"/>
              <a:pathLst>
                <a:path w="2002155" h="1159510">
                  <a:moveTo>
                    <a:pt x="92836" y="1159071"/>
                  </a:moveTo>
                  <a:lnTo>
                    <a:pt x="2001788" y="181236"/>
                  </a:lnTo>
                  <a:lnTo>
                    <a:pt x="1908952" y="0"/>
                  </a:lnTo>
                  <a:lnTo>
                    <a:pt x="0" y="977835"/>
                  </a:lnTo>
                  <a:lnTo>
                    <a:pt x="92836" y="1159071"/>
                  </a:lnTo>
                </a:path>
              </a:pathLst>
            </a:custGeom>
            <a:ln w="13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476" y="1604497"/>
              <a:ext cx="6324521" cy="8681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916257"/>
            <a:ext cx="16268699" cy="8370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2474" y="538840"/>
            <a:ext cx="4263390" cy="8458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350" spc="150" b="1">
                <a:solidFill>
                  <a:srgbClr val="B4C2E3"/>
                </a:solidFill>
                <a:latin typeface="Arial"/>
                <a:cs typeface="Arial"/>
              </a:rPr>
              <a:t>Architecture</a:t>
            </a:r>
            <a:endParaRPr sz="5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160" y="2200020"/>
            <a:ext cx="8793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4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5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400" spc="-16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215">
                <a:solidFill>
                  <a:srgbClr val="292929"/>
                </a:solidFill>
                <a:latin typeface="Lucida Sans Unicode"/>
                <a:cs typeface="Lucida Sans Unicode"/>
              </a:rPr>
              <a:t>j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7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16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35">
                <a:solidFill>
                  <a:srgbClr val="292929"/>
                </a:solidFill>
                <a:latin typeface="Lucida Sans Unicode"/>
                <a:cs typeface="Lucida Sans Unicode"/>
              </a:rPr>
              <a:t>ee</a:t>
            </a:r>
            <a:r>
              <a:rPr dirty="0" sz="34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11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4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3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7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3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6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19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17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29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25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8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6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3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7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13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7849" y="3295917"/>
            <a:ext cx="14150340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3815" marR="36830" indent="-635">
              <a:lnSpc>
                <a:spcPct val="114599"/>
              </a:lnSpc>
              <a:spcBef>
                <a:spcPts val="100"/>
              </a:spcBef>
            </a:pP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Here </a:t>
            </a:r>
            <a:r>
              <a:rPr dirty="0" sz="3000" spc="-10">
                <a:solidFill>
                  <a:srgbClr val="292929"/>
                </a:solidFill>
                <a:latin typeface="Lucida Sans Unicode"/>
                <a:cs typeface="Lucida Sans Unicode"/>
              </a:rPr>
              <a:t>we 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have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considered a </a:t>
            </a:r>
            <a:r>
              <a:rPr dirty="0" sz="3000" spc="10">
                <a:solidFill>
                  <a:srgbClr val="292929"/>
                </a:solidFill>
                <a:latin typeface="Lucida Sans Unicode"/>
                <a:cs typeface="Lucida Sans Unicode"/>
              </a:rPr>
              <a:t>de 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novo </a:t>
            </a:r>
            <a:r>
              <a:rPr dirty="0" sz="3000" spc="-60">
                <a:solidFill>
                  <a:srgbClr val="292929"/>
                </a:solidFill>
                <a:latin typeface="Lucida Sans Unicode"/>
                <a:cs typeface="Lucida Sans Unicode"/>
              </a:rPr>
              <a:t>strand 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assembly </a:t>
            </a:r>
            <a:r>
              <a:rPr dirty="0" sz="3000" spc="-70">
                <a:solidFill>
                  <a:srgbClr val="292929"/>
                </a:solidFill>
                <a:latin typeface="Lucida Sans Unicode"/>
                <a:cs typeface="Lucida Sans Unicode"/>
              </a:rPr>
              <a:t>which </a:t>
            </a:r>
            <a:r>
              <a:rPr dirty="0" sz="3000" spc="-95">
                <a:solidFill>
                  <a:srgbClr val="292929"/>
                </a:solidFill>
                <a:latin typeface="Lucida Sans Unicode"/>
                <a:cs typeface="Lucida Sans Unicode"/>
              </a:rPr>
              <a:t>is </a:t>
            </a:r>
            <a:r>
              <a:rPr dirty="0" sz="3000" spc="-25">
                <a:solidFill>
                  <a:srgbClr val="292929"/>
                </a:solidFill>
                <a:latin typeface="Lucida Sans Unicode"/>
                <a:cs typeface="Lucida Sans Unicode"/>
              </a:rPr>
              <a:t>developed 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using </a:t>
            </a:r>
            <a:r>
              <a:rPr dirty="0" sz="3000" spc="-9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92929"/>
                </a:solidFill>
                <a:latin typeface="Lucida Sans Unicode"/>
                <a:cs typeface="Lucida Sans Unicode"/>
              </a:rPr>
              <a:t>DBGPS </a:t>
            </a:r>
            <a:r>
              <a:rPr dirty="0" sz="3000" spc="-120">
                <a:solidFill>
                  <a:srgbClr val="292929"/>
                </a:solidFill>
                <a:latin typeface="Lucida Sans Unicode"/>
                <a:cs typeface="Lucida Sans Unicode"/>
              </a:rPr>
              <a:t>algorithm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3000" spc="-60">
                <a:solidFill>
                  <a:srgbClr val="292929"/>
                </a:solidFill>
                <a:latin typeface="Lucida Sans Unicode"/>
                <a:cs typeface="Lucida Sans Unicode"/>
              </a:rPr>
              <a:t>it </a:t>
            </a:r>
            <a:r>
              <a:rPr dirty="0" sz="3000" spc="-70">
                <a:solidFill>
                  <a:srgbClr val="292929"/>
                </a:solidFill>
                <a:latin typeface="Lucida Sans Unicode"/>
                <a:cs typeface="Lucida Sans Unicode"/>
              </a:rPr>
              <a:t>shows </a:t>
            </a:r>
            <a:r>
              <a:rPr dirty="0" sz="3000" spc="-114">
                <a:solidFill>
                  <a:srgbClr val="292929"/>
                </a:solidFill>
                <a:latin typeface="Lucida Sans Unicode"/>
                <a:cs typeface="Lucida Sans Unicode"/>
              </a:rPr>
              <a:t>major </a:t>
            </a:r>
            <a:r>
              <a:rPr dirty="0" sz="3000" spc="-60">
                <a:solidFill>
                  <a:srgbClr val="292929"/>
                </a:solidFill>
                <a:latin typeface="Lucida Sans Unicode"/>
                <a:cs typeface="Lucida Sans Unicode"/>
              </a:rPr>
              <a:t>improvements 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-55">
                <a:solidFill>
                  <a:srgbClr val="292929"/>
                </a:solidFill>
                <a:latin typeface="Lucida Sans Unicode"/>
                <a:cs typeface="Lucida Sans Unicode"/>
              </a:rPr>
              <a:t>strands </a:t>
            </a:r>
            <a:r>
              <a:rPr dirty="0" sz="3000" spc="-170">
                <a:solidFill>
                  <a:srgbClr val="292929"/>
                </a:solidFill>
                <a:latin typeface="Lucida Sans Unicode"/>
                <a:cs typeface="Lucida Sans Unicode"/>
              </a:rPr>
              <a:t>handling, </a:t>
            </a:r>
            <a:r>
              <a:rPr dirty="0" sz="30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22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12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21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370">
                <a:solidFill>
                  <a:srgbClr val="292929"/>
                </a:solidFill>
                <a:latin typeface="Lucida Sans Unicode"/>
                <a:cs typeface="Lucida Sans Unicode"/>
              </a:rPr>
              <a:t>.</a:t>
            </a:r>
            <a:r>
              <a:rPr dirty="0" sz="3000" spc="-22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000" spc="3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3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5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21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1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16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3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000" spc="-21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000" spc="3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95">
                <a:solidFill>
                  <a:srgbClr val="292929"/>
                </a:solidFill>
                <a:latin typeface="Lucida Sans Unicode"/>
                <a:cs typeface="Lucida Sans Unicode"/>
              </a:rPr>
              <a:t>f  </a:t>
            </a:r>
            <a:r>
              <a:rPr dirty="0" sz="3000">
                <a:solidFill>
                  <a:srgbClr val="292929"/>
                </a:solidFill>
                <a:latin typeface="Lucida Sans Unicode"/>
                <a:cs typeface="Lucida Sans Unicode"/>
              </a:rPr>
              <a:t>accelerated </a:t>
            </a:r>
            <a:r>
              <a:rPr dirty="0" sz="3000" spc="-200">
                <a:solidFill>
                  <a:srgbClr val="292929"/>
                </a:solidFill>
                <a:latin typeface="Lucida Sans Unicode"/>
                <a:cs typeface="Lucida Sans Unicode"/>
              </a:rPr>
              <a:t>aging, </a:t>
            </a:r>
            <a:r>
              <a:rPr dirty="0" sz="3000" spc="-100">
                <a:solidFill>
                  <a:srgbClr val="292929"/>
                </a:solidFill>
                <a:latin typeface="Lucida Sans Unicode"/>
                <a:cs typeface="Lucida Sans Unicode"/>
              </a:rPr>
              <a:t>multiple </a:t>
            </a:r>
            <a:r>
              <a:rPr dirty="0" sz="3000" spc="-50">
                <a:solidFill>
                  <a:srgbClr val="292929"/>
                </a:solidFill>
                <a:latin typeface="Lucida Sans Unicode"/>
                <a:cs typeface="Lucida Sans Unicode"/>
              </a:rPr>
              <a:t>independent </a:t>
            </a:r>
            <a:r>
              <a:rPr dirty="0" sz="3000" spc="-15">
                <a:solidFill>
                  <a:srgbClr val="292929"/>
                </a:solidFill>
                <a:latin typeface="Lucida Sans Unicode"/>
                <a:cs typeface="Lucida Sans Unicode"/>
              </a:rPr>
              <a:t>data </a:t>
            </a:r>
            <a:r>
              <a:rPr dirty="0" sz="3000" spc="-95">
                <a:solidFill>
                  <a:srgbClr val="292929"/>
                </a:solidFill>
                <a:latin typeface="Lucida Sans Unicode"/>
                <a:cs typeface="Lucida Sans Unicode"/>
              </a:rPr>
              <a:t>retrievals, </a:t>
            </a:r>
            <a:r>
              <a:rPr dirty="0" sz="3000" spc="10">
                <a:solidFill>
                  <a:srgbClr val="292929"/>
                </a:solidFill>
                <a:latin typeface="Lucida Sans Unicode"/>
                <a:cs typeface="Lucida Sans Unicode"/>
              </a:rPr>
              <a:t>deep </a:t>
            </a:r>
            <a:r>
              <a:rPr dirty="0" sz="3000" spc="-95">
                <a:solidFill>
                  <a:srgbClr val="292929"/>
                </a:solidFill>
                <a:latin typeface="Lucida Sans Unicode"/>
                <a:cs typeface="Lucida Sans Unicode"/>
              </a:rPr>
              <a:t>error-prone </a:t>
            </a:r>
            <a:r>
              <a:rPr dirty="0" sz="3000" spc="10">
                <a:solidFill>
                  <a:srgbClr val="292929"/>
                </a:solidFill>
                <a:latin typeface="Lucida Sans Unicode"/>
                <a:cs typeface="Lucida Sans Unicode"/>
              </a:rPr>
              <a:t>PCR </a:t>
            </a:r>
            <a:r>
              <a:rPr dirty="0" sz="3000" spc="1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4">
                <a:solidFill>
                  <a:srgbClr val="292929"/>
                </a:solidFill>
                <a:latin typeface="Lucida Sans Unicode"/>
                <a:cs typeface="Lucida Sans Unicode"/>
              </a:rPr>
              <a:t>large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92929"/>
                </a:solidFill>
                <a:latin typeface="Lucida Sans Unicode"/>
                <a:cs typeface="Lucida Sans Unicode"/>
              </a:rPr>
              <a:t>scale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5">
                <a:solidFill>
                  <a:srgbClr val="292929"/>
                </a:solidFill>
                <a:latin typeface="Lucida Sans Unicode"/>
                <a:cs typeface="Lucida Sans Unicode"/>
              </a:rPr>
              <a:t>simulations.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92929"/>
                </a:solidFill>
                <a:latin typeface="Lucida Sans Unicode"/>
                <a:cs typeface="Lucida Sans Unicode"/>
              </a:rPr>
              <a:t>Part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sample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0">
                <a:solidFill>
                  <a:srgbClr val="292929"/>
                </a:solidFill>
                <a:latin typeface="Lucida Sans Unicode"/>
                <a:cs typeface="Lucida Sans Unicode"/>
              </a:rPr>
              <a:t>testing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0">
                <a:solidFill>
                  <a:srgbClr val="292929"/>
                </a:solidFill>
                <a:latin typeface="Lucida Sans Unicode"/>
                <a:cs typeface="Lucida Sans Unicode"/>
              </a:rPr>
              <a:t>included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retrieving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endParaRPr sz="3000">
              <a:latin typeface="Lucida Sans Unicode"/>
              <a:cs typeface="Lucida Sans Unicode"/>
            </a:endParaRPr>
          </a:p>
          <a:p>
            <a:pPr marL="84455" marR="5080" indent="-72390">
              <a:lnSpc>
                <a:spcPct val="114599"/>
              </a:lnSpc>
            </a:pP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6.8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92929"/>
                </a:solidFill>
                <a:latin typeface="Lucida Sans Unicode"/>
                <a:cs typeface="Lucida Sans Unicode"/>
              </a:rPr>
              <a:t>MB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0">
                <a:solidFill>
                  <a:srgbClr val="292929"/>
                </a:solidFill>
                <a:latin typeface="Lucida Sans Unicode"/>
                <a:cs typeface="Lucida Sans Unicode"/>
              </a:rPr>
              <a:t>from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292929"/>
                </a:solidFill>
                <a:latin typeface="Lucida Sans Unicode"/>
                <a:cs typeface="Lucida Sans Unicode"/>
              </a:rPr>
              <a:t>severely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corrupted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sample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0">
                <a:solidFill>
                  <a:srgbClr val="292929"/>
                </a:solidFill>
                <a:latin typeface="Lucida Sans Unicode"/>
                <a:cs typeface="Lucida Sans Unicode"/>
              </a:rPr>
              <a:t>which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5">
                <a:solidFill>
                  <a:srgbClr val="292929"/>
                </a:solidFill>
                <a:latin typeface="Lucida Sans Unicode"/>
                <a:cs typeface="Lucida Sans Unicode"/>
              </a:rPr>
              <a:t>was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0">
                <a:solidFill>
                  <a:srgbClr val="292929"/>
                </a:solidFill>
                <a:latin typeface="Lucida Sans Unicode"/>
                <a:cs typeface="Lucida Sans Unicode"/>
              </a:rPr>
              <a:t>kept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92929"/>
                </a:solidFill>
                <a:latin typeface="Lucida Sans Unicode"/>
                <a:cs typeface="Lucida Sans Unicode"/>
              </a:rPr>
              <a:t>at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70</a:t>
            </a:r>
            <a:r>
              <a:rPr dirty="0" sz="3000" spc="-15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5">
                <a:solidFill>
                  <a:srgbClr val="292929"/>
                </a:solidFill>
                <a:latin typeface="Lucida Sans Unicode"/>
                <a:cs typeface="Lucida Sans Unicode"/>
              </a:rPr>
              <a:t>°C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0">
                <a:solidFill>
                  <a:srgbClr val="292929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70 </a:t>
            </a:r>
            <a:r>
              <a:rPr dirty="0" sz="3000" spc="-9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5">
                <a:solidFill>
                  <a:srgbClr val="292929"/>
                </a:solidFill>
                <a:latin typeface="Lucida Sans Unicode"/>
                <a:cs typeface="Lucida Sans Unicode"/>
              </a:rPr>
              <a:t>days.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292929"/>
                </a:solidFill>
                <a:latin typeface="Lucida Sans Unicode"/>
                <a:cs typeface="Lucida Sans Unicode"/>
              </a:rPr>
              <a:t>This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292929"/>
                </a:solidFill>
                <a:latin typeface="Lucida Sans Unicode"/>
                <a:cs typeface="Lucida Sans Unicode"/>
              </a:rPr>
              <a:t>algorithm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85">
                <a:solidFill>
                  <a:srgbClr val="292929"/>
                </a:solidFill>
                <a:latin typeface="Lucida Sans Unicode"/>
                <a:cs typeface="Lucida Sans Unicode"/>
              </a:rPr>
              <a:t>give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292929"/>
                </a:solidFill>
                <a:latin typeface="Lucida Sans Unicode"/>
                <a:cs typeface="Lucida Sans Unicode"/>
              </a:rPr>
              <a:t>logical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92929"/>
                </a:solidFill>
                <a:latin typeface="Lucida Sans Unicode"/>
                <a:cs typeface="Lucida Sans Unicode"/>
              </a:rPr>
              <a:t>density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00">
                <a:solidFill>
                  <a:srgbClr val="292929"/>
                </a:solidFill>
                <a:latin typeface="Lucida Sans Unicode"/>
                <a:cs typeface="Lucida Sans Unicode"/>
              </a:rPr>
              <a:t>1.3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92929"/>
                </a:solidFill>
                <a:latin typeface="Lucida Sans Unicode"/>
                <a:cs typeface="Lucida Sans Unicode"/>
              </a:rPr>
              <a:t>bits/cycle</a:t>
            </a:r>
            <a:r>
              <a:rPr dirty="0" sz="3000" spc="-14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92929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0">
                <a:solidFill>
                  <a:srgbClr val="292929"/>
                </a:solidFill>
                <a:latin typeface="Lucida Sans Unicode"/>
                <a:cs typeface="Lucida Sans Unicode"/>
              </a:rPr>
              <a:t>storing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295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92929"/>
                </a:solidFill>
                <a:latin typeface="Lucida Sans Unicode"/>
                <a:cs typeface="Lucida Sans Unicode"/>
              </a:rPr>
              <a:t>Pb</a:t>
            </a:r>
            <a:r>
              <a:rPr dirty="0" sz="3000" spc="-1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292929"/>
                </a:solidFill>
                <a:latin typeface="Lucida Sans Unicode"/>
                <a:cs typeface="Lucida Sans Unicode"/>
              </a:rPr>
              <a:t>of</a:t>
            </a:r>
            <a:endParaRPr sz="3000">
              <a:latin typeface="Lucida Sans Unicode"/>
              <a:cs typeface="Lucida Sans Unicode"/>
            </a:endParaRPr>
          </a:p>
          <a:p>
            <a:pPr marL="5691505">
              <a:lnSpc>
                <a:spcPct val="100000"/>
              </a:lnSpc>
              <a:spcBef>
                <a:spcPts val="520"/>
              </a:spcBef>
            </a:pPr>
            <a:r>
              <a:rPr dirty="0" sz="3000" spc="-15">
                <a:solidFill>
                  <a:srgbClr val="292929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18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292929"/>
                </a:solidFill>
                <a:latin typeface="Lucida Sans Unicode"/>
                <a:cs typeface="Lucida Sans Unicode"/>
              </a:rPr>
              <a:t>per</a:t>
            </a:r>
            <a:r>
              <a:rPr dirty="0" sz="3000" spc="-17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292929"/>
                </a:solidFill>
                <a:latin typeface="Lucida Sans Unicode"/>
                <a:cs typeface="Lucida Sans Unicode"/>
              </a:rPr>
              <a:t>gram.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1693" y="1028700"/>
            <a:ext cx="2366306" cy="52863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841" y="3233130"/>
            <a:ext cx="12887324" cy="5391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731" y="1558859"/>
            <a:ext cx="105073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4500" spc="-10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4500" spc="-21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4500" spc="-17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4500" spc="-5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4500" spc="5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4500" spc="-229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4500" spc="-10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4500" spc="-22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4500" spc="-2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-10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4500" spc="-16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4500" spc="-2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45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4500" spc="-2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-22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4500" spc="-10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4500" spc="15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dirty="0" sz="4500" spc="-10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4500" spc="-2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-5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4500" spc="-4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4500">
                <a:solidFill>
                  <a:srgbClr val="292929"/>
                </a:solidFill>
                <a:latin typeface="Lucida Sans Unicode"/>
                <a:cs typeface="Lucida Sans Unicode"/>
              </a:rPr>
              <a:t>se</a:t>
            </a:r>
            <a:r>
              <a:rPr dirty="0" sz="4500" spc="-17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4500" spc="-1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4500" spc="-30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4500" spc="15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4500" spc="-23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4500" spc="5">
                <a:solidFill>
                  <a:srgbClr val="292929"/>
                </a:solidFill>
                <a:latin typeface="Lucida Sans Unicode"/>
                <a:cs typeface="Lucida Sans Unicode"/>
              </a:rPr>
              <a:t>st</a:t>
            </a:r>
            <a:r>
              <a:rPr dirty="0" sz="4500" spc="-21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4500" spc="-5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4500" spc="-22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4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4500" spc="-4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endParaRPr sz="4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5181" y="2068737"/>
            <a:ext cx="9839324" cy="7629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8" y="901701"/>
            <a:ext cx="75679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45" b="1">
                <a:solidFill>
                  <a:srgbClr val="292929"/>
                </a:solidFill>
                <a:latin typeface="Trebuchet MS"/>
                <a:cs typeface="Trebuchet MS"/>
              </a:rPr>
              <a:t>Results</a:t>
            </a:r>
            <a:r>
              <a:rPr dirty="0" sz="4500" spc="-310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4500" spc="65" b="1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dirty="0" sz="4500" spc="-310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4500" spc="280" b="1">
                <a:solidFill>
                  <a:srgbClr val="292929"/>
                </a:solidFill>
                <a:latin typeface="Trebuchet MS"/>
                <a:cs typeface="Trebuchet MS"/>
              </a:rPr>
              <a:t>DBGPS</a:t>
            </a:r>
            <a:r>
              <a:rPr dirty="0" sz="4500" spc="-310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4500" spc="85" b="1">
                <a:solidFill>
                  <a:srgbClr val="292929"/>
                </a:solidFill>
                <a:latin typeface="Trebuchet MS"/>
                <a:cs typeface="Trebuchet MS"/>
              </a:rPr>
              <a:t>algorithm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8908" y="958850"/>
            <a:ext cx="705040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7500" spc="470" b="1">
                <a:solidFill>
                  <a:srgbClr val="292929"/>
                </a:solidFill>
                <a:latin typeface="Trebuchet MS"/>
                <a:cs typeface="Trebuchet MS"/>
              </a:rPr>
              <a:t>DNA</a:t>
            </a:r>
            <a:endParaRPr sz="7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7500" spc="305" b="1">
                <a:solidFill>
                  <a:srgbClr val="292929"/>
                </a:solidFill>
                <a:latin typeface="Trebuchet MS"/>
                <a:cs typeface="Trebuchet MS"/>
              </a:rPr>
              <a:t>Steganography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431" y="3897758"/>
            <a:ext cx="10963910" cy="461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3985">
              <a:lnSpc>
                <a:spcPct val="100000"/>
              </a:lnSpc>
              <a:spcBef>
                <a:spcPts val="100"/>
              </a:spcBef>
            </a:pPr>
            <a:r>
              <a:rPr dirty="0" sz="3500" spc="80" b="1">
                <a:solidFill>
                  <a:srgbClr val="292929"/>
                </a:solidFill>
                <a:latin typeface="Trebuchet MS"/>
                <a:cs typeface="Trebuchet MS"/>
              </a:rPr>
              <a:t>Protecting</a:t>
            </a:r>
            <a:r>
              <a:rPr dirty="0" sz="3500" spc="-2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500" spc="155" b="1">
                <a:solidFill>
                  <a:srgbClr val="292929"/>
                </a:solidFill>
                <a:latin typeface="Trebuchet MS"/>
                <a:cs typeface="Trebuchet MS"/>
              </a:rPr>
              <a:t>data</a:t>
            </a:r>
            <a:r>
              <a:rPr dirty="0" sz="3500" spc="-240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500" spc="105" b="1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dirty="0" sz="3500" spc="-2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500" spc="65" b="1">
                <a:solidFill>
                  <a:srgbClr val="292929"/>
                </a:solidFill>
                <a:latin typeface="Trebuchet MS"/>
                <a:cs typeface="Trebuchet MS"/>
              </a:rPr>
              <a:t>crucial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14799"/>
              </a:lnSpc>
              <a:tabLst>
                <a:tab pos="4163060" algn="l"/>
              </a:tabLst>
            </a:pPr>
            <a:r>
              <a:rPr dirty="0" sz="3300" spc="-23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235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15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2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210">
                <a:solidFill>
                  <a:srgbClr val="292929"/>
                </a:solidFill>
                <a:latin typeface="Lucida Sans Unicode"/>
                <a:cs typeface="Lucida Sans Unicode"/>
              </a:rPr>
              <a:t>j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455">
                <a:solidFill>
                  <a:srgbClr val="292929"/>
                </a:solidFill>
                <a:latin typeface="Lucida Sans Unicode"/>
                <a:cs typeface="Lucida Sans Unicode"/>
              </a:rPr>
              <a:t>,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45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14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14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229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20">
                <a:solidFill>
                  <a:srgbClr val="292929"/>
                </a:solidFill>
                <a:latin typeface="Lucida Sans Unicode"/>
                <a:cs typeface="Lucida Sans Unicode"/>
              </a:rPr>
              <a:t>a  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1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235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15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22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	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400">
                <a:solidFill>
                  <a:srgbClr val="292929"/>
                </a:solidFill>
                <a:latin typeface="Lucida Sans Unicode"/>
                <a:cs typeface="Lucida Sans Unicode"/>
              </a:rPr>
              <a:t>.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455">
                <a:solidFill>
                  <a:srgbClr val="292929"/>
                </a:solidFill>
                <a:latin typeface="Lucida Sans Unicode"/>
                <a:cs typeface="Lucida Sans Unicode"/>
              </a:rPr>
              <a:t>,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45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114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229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-180">
                <a:solidFill>
                  <a:srgbClr val="292929"/>
                </a:solidFill>
                <a:latin typeface="Lucida Sans Unicode"/>
                <a:cs typeface="Lucida Sans Unicode"/>
              </a:rPr>
              <a:t>k 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2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14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10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-15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114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229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20">
                <a:solidFill>
                  <a:srgbClr val="292929"/>
                </a:solidFill>
                <a:latin typeface="Lucida Sans Unicode"/>
                <a:cs typeface="Lucida Sans Unicode"/>
              </a:rPr>
              <a:t>a  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7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235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235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3300" spc="12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114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14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300" spc="-455">
                <a:solidFill>
                  <a:srgbClr val="292929"/>
                </a:solidFill>
                <a:latin typeface="Lucida Sans Unicode"/>
                <a:cs typeface="Lucida Sans Unicode"/>
              </a:rPr>
              <a:t>,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45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-15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nn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35">
                <a:solidFill>
                  <a:srgbClr val="292929"/>
                </a:solidFill>
                <a:latin typeface="Lucida Sans Unicode"/>
                <a:cs typeface="Lucida Sans Unicode"/>
              </a:rPr>
              <a:t>e 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19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12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114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10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2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5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33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225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3300" spc="35">
                <a:solidFill>
                  <a:srgbClr val="292929"/>
                </a:solidFill>
                <a:latin typeface="Lucida Sans Unicode"/>
                <a:cs typeface="Lucida Sans Unicode"/>
              </a:rPr>
              <a:t>e  </a:t>
            </a:r>
            <a:r>
              <a:rPr dirty="0" sz="33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12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265">
                <a:solidFill>
                  <a:srgbClr val="292929"/>
                </a:solidFill>
                <a:latin typeface="Lucida Sans Unicode"/>
                <a:cs typeface="Lucida Sans Unicode"/>
              </a:rPr>
              <a:t>k</a:t>
            </a:r>
            <a:r>
              <a:rPr dirty="0" sz="3300" spc="-17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3300" spc="5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1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dirty="0" sz="3300" spc="-16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rr</a:t>
            </a:r>
            <a:r>
              <a:rPr dirty="0" sz="3300" spc="-7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3300" spc="-15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33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3300" spc="-400">
                <a:solidFill>
                  <a:srgbClr val="292929"/>
                </a:solidFill>
                <a:latin typeface="Lucida Sans Unicode"/>
                <a:cs typeface="Lucida Sans Unicode"/>
              </a:rPr>
              <a:t>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0930" y="3"/>
            <a:ext cx="3917069" cy="41329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916093"/>
            <a:ext cx="2833860" cy="33709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7892" y="2404139"/>
            <a:ext cx="1543050" cy="1271905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53670" rIns="0" bIns="0" rtlCol="0" vert="horz">
            <a:spAutoFit/>
          </a:bodyPr>
          <a:lstStyle/>
          <a:p>
            <a:pPr marL="123825" marR="116205" indent="165100">
              <a:lnSpc>
                <a:spcPct val="114999"/>
              </a:lnSpc>
              <a:spcBef>
                <a:spcPts val="1210"/>
              </a:spcBef>
            </a:pPr>
            <a:r>
              <a:rPr dirty="0" sz="2500" spc="30">
                <a:latin typeface="Lucida Sans Unicode"/>
                <a:cs typeface="Lucida Sans Unicode"/>
              </a:rPr>
              <a:t>Secret </a:t>
            </a:r>
            <a:r>
              <a:rPr dirty="0" sz="2500" spc="35">
                <a:latin typeface="Lucida Sans Unicode"/>
                <a:cs typeface="Lucida Sans Unicode"/>
              </a:rPr>
              <a:t> </a:t>
            </a:r>
            <a:r>
              <a:rPr dirty="0" sz="2500" spc="-45">
                <a:latin typeface="Lucida Sans Unicode"/>
                <a:cs typeface="Lucida Sans Unicode"/>
              </a:rPr>
              <a:t>M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30">
                <a:latin typeface="Lucida Sans Unicode"/>
                <a:cs typeface="Lucida Sans Unicode"/>
              </a:rPr>
              <a:t>ss</a:t>
            </a:r>
            <a:r>
              <a:rPr dirty="0" sz="2500" spc="-35">
                <a:latin typeface="Lucida Sans Unicode"/>
                <a:cs typeface="Lucida Sans Unicode"/>
              </a:rPr>
              <a:t>a</a:t>
            </a:r>
            <a:r>
              <a:rPr dirty="0" sz="2500" spc="-185">
                <a:latin typeface="Lucida Sans Unicode"/>
                <a:cs typeface="Lucida Sans Unicode"/>
              </a:rPr>
              <a:t>g</a:t>
            </a:r>
            <a:r>
              <a:rPr dirty="0" sz="2500" spc="25"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6191" y="4341268"/>
            <a:ext cx="1543050" cy="1276350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49225" rIns="0" bIns="0" rtlCol="0" vert="horz">
            <a:spAutoFit/>
          </a:bodyPr>
          <a:lstStyle/>
          <a:p>
            <a:pPr marL="445770" marR="438150" indent="42545">
              <a:lnSpc>
                <a:spcPct val="114999"/>
              </a:lnSpc>
              <a:spcBef>
                <a:spcPts val="1175"/>
              </a:spcBef>
            </a:pPr>
            <a:r>
              <a:rPr dirty="0" sz="2500" spc="-155">
                <a:latin typeface="Lucida Sans Unicode"/>
                <a:cs typeface="Lucida Sans Unicode"/>
              </a:rPr>
              <a:t>2-D </a:t>
            </a:r>
            <a:r>
              <a:rPr dirty="0" sz="2500" spc="-780">
                <a:latin typeface="Lucida Sans Unicode"/>
                <a:cs typeface="Lucida Sans Unicode"/>
              </a:rPr>
              <a:t> </a:t>
            </a:r>
            <a:r>
              <a:rPr dirty="0" sz="2500" spc="-140">
                <a:latin typeface="Lucida Sans Unicode"/>
                <a:cs typeface="Lucida Sans Unicode"/>
              </a:rPr>
              <a:t>D</a:t>
            </a:r>
            <a:r>
              <a:rPr dirty="0" sz="2500" spc="-130">
                <a:latin typeface="Lucida Sans Unicode"/>
                <a:cs typeface="Lucida Sans Unicode"/>
              </a:rPr>
              <a:t>N</a:t>
            </a:r>
            <a:r>
              <a:rPr dirty="0" sz="2500" spc="-65">
                <a:latin typeface="Lucida Sans Unicode"/>
                <a:cs typeface="Lucida Sans Unicode"/>
              </a:rPr>
              <a:t>A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9634" y="6479812"/>
            <a:ext cx="1685925" cy="1276350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49225" rIns="0" bIns="0" rtlCol="0" vert="horz">
            <a:spAutoFit/>
          </a:bodyPr>
          <a:lstStyle/>
          <a:p>
            <a:pPr marL="399415" marR="46990" indent="-346075">
              <a:lnSpc>
                <a:spcPct val="114999"/>
              </a:lnSpc>
              <a:spcBef>
                <a:spcPts val="1175"/>
              </a:spcBef>
            </a:pPr>
            <a:r>
              <a:rPr dirty="0" sz="2500" spc="-140">
                <a:latin typeface="Lucida Sans Unicode"/>
                <a:cs typeface="Lucida Sans Unicode"/>
              </a:rPr>
              <a:t>D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135">
                <a:latin typeface="Lucida Sans Unicode"/>
                <a:cs typeface="Lucida Sans Unicode"/>
              </a:rPr>
              <a:t>c</a:t>
            </a:r>
            <a:r>
              <a:rPr dirty="0" sz="2500" spc="-125">
                <a:latin typeface="Lucida Sans Unicode"/>
                <a:cs typeface="Lucida Sans Unicode"/>
              </a:rPr>
              <a:t>r</a:t>
            </a:r>
            <a:r>
              <a:rPr dirty="0" sz="2500" spc="75">
                <a:latin typeface="Lucida Sans Unicode"/>
                <a:cs typeface="Lucida Sans Unicode"/>
              </a:rPr>
              <a:t>y</a:t>
            </a:r>
            <a:r>
              <a:rPr dirty="0" sz="2500" spc="-10">
                <a:latin typeface="Lucida Sans Unicode"/>
                <a:cs typeface="Lucida Sans Unicode"/>
              </a:rPr>
              <a:t>p</a:t>
            </a:r>
            <a:r>
              <a:rPr dirty="0" sz="2500" spc="25">
                <a:latin typeface="Lucida Sans Unicode"/>
                <a:cs typeface="Lucida Sans Unicode"/>
              </a:rPr>
              <a:t>t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5">
                <a:latin typeface="Lucida Sans Unicode"/>
                <a:cs typeface="Lucida Sans Unicode"/>
              </a:rPr>
              <a:t>d  </a:t>
            </a:r>
            <a:r>
              <a:rPr dirty="0" sz="2500" spc="-90">
                <a:latin typeface="Lucida Sans Unicode"/>
                <a:cs typeface="Lucida Sans Unicode"/>
              </a:rPr>
              <a:t>Image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9634" y="2404139"/>
            <a:ext cx="1685925" cy="1276350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53670" rIns="0" bIns="0" rtlCol="0" vert="horz">
            <a:spAutoFit/>
          </a:bodyPr>
          <a:lstStyle/>
          <a:p>
            <a:pPr marL="399415" marR="67945" indent="-325120">
              <a:lnSpc>
                <a:spcPct val="114999"/>
              </a:lnSpc>
              <a:spcBef>
                <a:spcPts val="1210"/>
              </a:spcBef>
            </a:pPr>
            <a:r>
              <a:rPr dirty="0" sz="2500" spc="50">
                <a:latin typeface="Lucida Sans Unicode"/>
                <a:cs typeface="Lucida Sans Unicode"/>
              </a:rPr>
              <a:t>E</a:t>
            </a:r>
            <a:r>
              <a:rPr dirty="0" sz="2500" spc="-130">
                <a:latin typeface="Lucida Sans Unicode"/>
                <a:cs typeface="Lucida Sans Unicode"/>
              </a:rPr>
              <a:t>n</a:t>
            </a:r>
            <a:r>
              <a:rPr dirty="0" sz="2500" spc="135">
                <a:latin typeface="Lucida Sans Unicode"/>
                <a:cs typeface="Lucida Sans Unicode"/>
              </a:rPr>
              <a:t>c</a:t>
            </a:r>
            <a:r>
              <a:rPr dirty="0" sz="2500" spc="-125">
                <a:latin typeface="Lucida Sans Unicode"/>
                <a:cs typeface="Lucida Sans Unicode"/>
              </a:rPr>
              <a:t>r</a:t>
            </a:r>
            <a:r>
              <a:rPr dirty="0" sz="2500" spc="75">
                <a:latin typeface="Lucida Sans Unicode"/>
                <a:cs typeface="Lucida Sans Unicode"/>
              </a:rPr>
              <a:t>y</a:t>
            </a:r>
            <a:r>
              <a:rPr dirty="0" sz="2500" spc="-10">
                <a:latin typeface="Lucida Sans Unicode"/>
                <a:cs typeface="Lucida Sans Unicode"/>
              </a:rPr>
              <a:t>p</a:t>
            </a:r>
            <a:r>
              <a:rPr dirty="0" sz="2500" spc="25">
                <a:latin typeface="Lucida Sans Unicode"/>
                <a:cs typeface="Lucida Sans Unicode"/>
              </a:rPr>
              <a:t>t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5">
                <a:latin typeface="Lucida Sans Unicode"/>
                <a:cs typeface="Lucida Sans Unicode"/>
              </a:rPr>
              <a:t>d  </a:t>
            </a:r>
            <a:r>
              <a:rPr dirty="0" sz="2500" spc="-90">
                <a:latin typeface="Lucida Sans Unicode"/>
                <a:cs typeface="Lucida Sans Unicode"/>
              </a:rPr>
              <a:t>Image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0201" y="2404139"/>
            <a:ext cx="1733550" cy="1276350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34620" rIns="0" bIns="0" rtlCol="0" vert="horz">
            <a:spAutoFit/>
          </a:bodyPr>
          <a:lstStyle/>
          <a:p>
            <a:pPr marL="218440" marR="91440" indent="-120650">
              <a:lnSpc>
                <a:spcPct val="114999"/>
              </a:lnSpc>
              <a:spcBef>
                <a:spcPts val="1060"/>
              </a:spcBef>
            </a:pPr>
            <a:r>
              <a:rPr dirty="0" sz="2500" spc="50">
                <a:latin typeface="Lucida Sans Unicode"/>
                <a:cs typeface="Lucida Sans Unicode"/>
              </a:rPr>
              <a:t>E</a:t>
            </a:r>
            <a:r>
              <a:rPr dirty="0" sz="2500" spc="-130">
                <a:latin typeface="Lucida Sans Unicode"/>
                <a:cs typeface="Lucida Sans Unicode"/>
              </a:rPr>
              <a:t>n</a:t>
            </a:r>
            <a:r>
              <a:rPr dirty="0" sz="2500" spc="135">
                <a:latin typeface="Lucida Sans Unicode"/>
                <a:cs typeface="Lucida Sans Unicode"/>
              </a:rPr>
              <a:t>c</a:t>
            </a:r>
            <a:r>
              <a:rPr dirty="0" sz="2500" spc="-125">
                <a:latin typeface="Lucida Sans Unicode"/>
                <a:cs typeface="Lucida Sans Unicode"/>
              </a:rPr>
              <a:t>r</a:t>
            </a:r>
            <a:r>
              <a:rPr dirty="0" sz="2500" spc="75">
                <a:latin typeface="Lucida Sans Unicode"/>
                <a:cs typeface="Lucida Sans Unicode"/>
              </a:rPr>
              <a:t>y</a:t>
            </a:r>
            <a:r>
              <a:rPr dirty="0" sz="2500" spc="-10">
                <a:latin typeface="Lucida Sans Unicode"/>
                <a:cs typeface="Lucida Sans Unicode"/>
              </a:rPr>
              <a:t>p</a:t>
            </a:r>
            <a:r>
              <a:rPr dirty="0" sz="2500" spc="25">
                <a:latin typeface="Lucida Sans Unicode"/>
                <a:cs typeface="Lucida Sans Unicode"/>
              </a:rPr>
              <a:t>t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5">
                <a:latin typeface="Lucida Sans Unicode"/>
                <a:cs typeface="Lucida Sans Unicode"/>
              </a:rPr>
              <a:t>d  </a:t>
            </a:r>
            <a:r>
              <a:rPr dirty="0" sz="2500" spc="-40">
                <a:latin typeface="Lucida Sans Unicode"/>
                <a:cs typeface="Lucida Sans Unicode"/>
              </a:rPr>
              <a:t>Message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9368" y="6451273"/>
            <a:ext cx="1733550" cy="1276350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49225" rIns="0" bIns="0" rtlCol="0" vert="horz">
            <a:spAutoFit/>
          </a:bodyPr>
          <a:lstStyle/>
          <a:p>
            <a:pPr marL="218440" marR="71120" indent="-140970">
              <a:lnSpc>
                <a:spcPct val="114999"/>
              </a:lnSpc>
              <a:spcBef>
                <a:spcPts val="1175"/>
              </a:spcBef>
            </a:pPr>
            <a:r>
              <a:rPr dirty="0" sz="2500" spc="-140">
                <a:latin typeface="Lucida Sans Unicode"/>
                <a:cs typeface="Lucida Sans Unicode"/>
              </a:rPr>
              <a:t>D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135">
                <a:latin typeface="Lucida Sans Unicode"/>
                <a:cs typeface="Lucida Sans Unicode"/>
              </a:rPr>
              <a:t>c</a:t>
            </a:r>
            <a:r>
              <a:rPr dirty="0" sz="2500" spc="-125">
                <a:latin typeface="Lucida Sans Unicode"/>
                <a:cs typeface="Lucida Sans Unicode"/>
              </a:rPr>
              <a:t>r</a:t>
            </a:r>
            <a:r>
              <a:rPr dirty="0" sz="2500" spc="75">
                <a:latin typeface="Lucida Sans Unicode"/>
                <a:cs typeface="Lucida Sans Unicode"/>
              </a:rPr>
              <a:t>y</a:t>
            </a:r>
            <a:r>
              <a:rPr dirty="0" sz="2500" spc="-10">
                <a:latin typeface="Lucida Sans Unicode"/>
                <a:cs typeface="Lucida Sans Unicode"/>
              </a:rPr>
              <a:t>p</a:t>
            </a:r>
            <a:r>
              <a:rPr dirty="0" sz="2500" spc="25">
                <a:latin typeface="Lucida Sans Unicode"/>
                <a:cs typeface="Lucida Sans Unicode"/>
              </a:rPr>
              <a:t>t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5">
                <a:latin typeface="Lucida Sans Unicode"/>
                <a:cs typeface="Lucida Sans Unicode"/>
              </a:rPr>
              <a:t>d  </a:t>
            </a:r>
            <a:r>
              <a:rPr dirty="0" sz="2500" spc="-40">
                <a:latin typeface="Lucida Sans Unicode"/>
                <a:cs typeface="Lucida Sans Unicode"/>
              </a:rPr>
              <a:t>Message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9393" y="6370456"/>
            <a:ext cx="1543050" cy="1419225"/>
          </a:xfrm>
          <a:prstGeom prst="rect">
            <a:avLst/>
          </a:prstGeom>
          <a:solidFill>
            <a:srgbClr val="978B77"/>
          </a:solidFill>
        </p:spPr>
        <p:txBody>
          <a:bodyPr wrap="square" lIns="0" tIns="6350" rIns="0" bIns="0" rtlCol="0" vert="horz">
            <a:spAutoFit/>
          </a:bodyPr>
          <a:lstStyle/>
          <a:p>
            <a:pPr algn="just" marL="123825" marR="116205" indent="89535">
              <a:lnSpc>
                <a:spcPct val="114999"/>
              </a:lnSpc>
              <a:spcBef>
                <a:spcPts val="50"/>
              </a:spcBef>
            </a:pPr>
            <a:r>
              <a:rPr dirty="0" sz="2500" spc="-110">
                <a:latin typeface="Lucida Sans Unicode"/>
                <a:cs typeface="Lucida Sans Unicode"/>
              </a:rPr>
              <a:t>Original </a:t>
            </a:r>
            <a:r>
              <a:rPr dirty="0" sz="2500" spc="-780">
                <a:latin typeface="Lucida Sans Unicode"/>
                <a:cs typeface="Lucida Sans Unicode"/>
              </a:rPr>
              <a:t> </a:t>
            </a:r>
            <a:r>
              <a:rPr dirty="0" sz="2500" spc="30">
                <a:latin typeface="Lucida Sans Unicode"/>
                <a:cs typeface="Lucida Sans Unicode"/>
              </a:rPr>
              <a:t>Secret </a:t>
            </a:r>
            <a:r>
              <a:rPr dirty="0" sz="2500" spc="35">
                <a:latin typeface="Lucida Sans Unicode"/>
                <a:cs typeface="Lucida Sans Unicode"/>
              </a:rPr>
              <a:t> </a:t>
            </a:r>
            <a:r>
              <a:rPr dirty="0" sz="2500" spc="-45">
                <a:latin typeface="Lucida Sans Unicode"/>
                <a:cs typeface="Lucida Sans Unicode"/>
              </a:rPr>
              <a:t>M</a:t>
            </a:r>
            <a:r>
              <a:rPr dirty="0" sz="2500" spc="20">
                <a:latin typeface="Lucida Sans Unicode"/>
                <a:cs typeface="Lucida Sans Unicode"/>
              </a:rPr>
              <a:t>e</a:t>
            </a:r>
            <a:r>
              <a:rPr dirty="0" sz="2500" spc="-30">
                <a:latin typeface="Lucida Sans Unicode"/>
                <a:cs typeface="Lucida Sans Unicode"/>
              </a:rPr>
              <a:t>ss</a:t>
            </a:r>
            <a:r>
              <a:rPr dirty="0" sz="2500" spc="-35">
                <a:latin typeface="Lucida Sans Unicode"/>
                <a:cs typeface="Lucida Sans Unicode"/>
              </a:rPr>
              <a:t>a</a:t>
            </a:r>
            <a:r>
              <a:rPr dirty="0" sz="2500" spc="-185">
                <a:latin typeface="Lucida Sans Unicode"/>
                <a:cs typeface="Lucida Sans Unicode"/>
              </a:rPr>
              <a:t>g</a:t>
            </a:r>
            <a:r>
              <a:rPr dirty="0" sz="2500" spc="25"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91822" y="2954289"/>
            <a:ext cx="1810385" cy="153035"/>
            <a:chOff x="5791822" y="2954289"/>
            <a:chExt cx="1810385" cy="153035"/>
          </a:xfrm>
        </p:grpSpPr>
        <p:sp>
          <p:nvSpPr>
            <p:cNvPr id="12" name="object 12"/>
            <p:cNvSpPr/>
            <p:nvPr/>
          </p:nvSpPr>
          <p:spPr>
            <a:xfrm>
              <a:off x="5810872" y="3029992"/>
              <a:ext cx="1771650" cy="19050"/>
            </a:xfrm>
            <a:custGeom>
              <a:avLst/>
              <a:gdLst/>
              <a:ahLst/>
              <a:cxnLst/>
              <a:rect l="l" t="t" r="r" b="b"/>
              <a:pathLst>
                <a:path w="1771650" h="19050">
                  <a:moveTo>
                    <a:pt x="0" y="18846"/>
                  </a:moveTo>
                  <a:lnTo>
                    <a:pt x="177154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05552" y="2973656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0" y="0"/>
                  </a:moveTo>
                  <a:lnTo>
                    <a:pt x="76860" y="56335"/>
                  </a:lnTo>
                  <a:lnTo>
                    <a:pt x="1215" y="114293"/>
                  </a:lnTo>
                </a:path>
              </a:pathLst>
            </a:custGeom>
            <a:ln w="381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313325" y="2971553"/>
            <a:ext cx="1695450" cy="152400"/>
            <a:chOff x="9313325" y="2971553"/>
            <a:chExt cx="1695450" cy="152400"/>
          </a:xfrm>
        </p:grpSpPr>
        <p:sp>
          <p:nvSpPr>
            <p:cNvPr id="15" name="object 15"/>
            <p:cNvSpPr/>
            <p:nvPr/>
          </p:nvSpPr>
          <p:spPr>
            <a:xfrm>
              <a:off x="9332375" y="3029802"/>
              <a:ext cx="1657350" cy="19050"/>
            </a:xfrm>
            <a:custGeom>
              <a:avLst/>
              <a:gdLst/>
              <a:ahLst/>
              <a:cxnLst/>
              <a:rect l="l" t="t" r="r" b="b"/>
              <a:pathLst>
                <a:path w="1657350" h="19050">
                  <a:moveTo>
                    <a:pt x="0" y="0"/>
                  </a:moveTo>
                  <a:lnTo>
                    <a:pt x="1657280" y="1880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12853" y="2990603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1297" y="0"/>
                  </a:moveTo>
                  <a:lnTo>
                    <a:pt x="76803" y="58010"/>
                  </a:lnTo>
                  <a:lnTo>
                    <a:pt x="0" y="114292"/>
                  </a:lnTo>
                </a:path>
              </a:pathLst>
            </a:custGeom>
            <a:ln w="380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2675474" y="3029803"/>
            <a:ext cx="2212975" cy="1330325"/>
            <a:chOff x="12675474" y="3029803"/>
            <a:chExt cx="2212975" cy="1330325"/>
          </a:xfrm>
        </p:grpSpPr>
        <p:sp>
          <p:nvSpPr>
            <p:cNvPr id="18" name="object 18"/>
            <p:cNvSpPr/>
            <p:nvPr/>
          </p:nvSpPr>
          <p:spPr>
            <a:xfrm>
              <a:off x="12694524" y="3048853"/>
              <a:ext cx="2174875" cy="1282065"/>
            </a:xfrm>
            <a:custGeom>
              <a:avLst/>
              <a:gdLst/>
              <a:ahLst/>
              <a:cxnLst/>
              <a:rect l="l" t="t" r="r" b="b"/>
              <a:pathLst>
                <a:path w="2174875" h="1282064">
                  <a:moveTo>
                    <a:pt x="0" y="0"/>
                  </a:moveTo>
                  <a:lnTo>
                    <a:pt x="2174667" y="1281555"/>
                  </a:lnTo>
                </a:path>
              </a:pathLst>
            </a:custGeom>
            <a:ln w="38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774589" y="4242521"/>
              <a:ext cx="94615" cy="99060"/>
            </a:xfrm>
            <a:custGeom>
              <a:avLst/>
              <a:gdLst/>
              <a:ahLst/>
              <a:cxnLst/>
              <a:rect l="l" t="t" r="r" b="b"/>
              <a:pathLst>
                <a:path w="94615" h="99060">
                  <a:moveTo>
                    <a:pt x="58031" y="0"/>
                  </a:moveTo>
                  <a:lnTo>
                    <a:pt x="94602" y="87887"/>
                  </a:lnTo>
                  <a:lnTo>
                    <a:pt x="0" y="98472"/>
                  </a:lnTo>
                </a:path>
              </a:pathLst>
            </a:custGeom>
            <a:ln w="38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2690016" y="5602131"/>
            <a:ext cx="2216785" cy="1530985"/>
            <a:chOff x="12690016" y="5602131"/>
            <a:chExt cx="2216785" cy="1530985"/>
          </a:xfrm>
        </p:grpSpPr>
        <p:sp>
          <p:nvSpPr>
            <p:cNvPr id="21" name="object 21"/>
            <p:cNvSpPr/>
            <p:nvPr/>
          </p:nvSpPr>
          <p:spPr>
            <a:xfrm>
              <a:off x="12709072" y="5621181"/>
              <a:ext cx="2178685" cy="1489075"/>
            </a:xfrm>
            <a:custGeom>
              <a:avLst/>
              <a:gdLst/>
              <a:ahLst/>
              <a:cxnLst/>
              <a:rect l="l" t="t" r="r" b="b"/>
              <a:pathLst>
                <a:path w="2178684" h="1489075">
                  <a:moveTo>
                    <a:pt x="2178484" y="0"/>
                  </a:moveTo>
                  <a:lnTo>
                    <a:pt x="0" y="1488604"/>
                  </a:lnTo>
                </a:path>
              </a:pathLst>
            </a:custGeom>
            <a:ln w="381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09072" y="7019590"/>
              <a:ext cx="95250" cy="94615"/>
            </a:xfrm>
            <a:custGeom>
              <a:avLst/>
              <a:gdLst/>
              <a:ahLst/>
              <a:cxnLst/>
              <a:rect l="l" t="t" r="r" b="b"/>
              <a:pathLst>
                <a:path w="95250" h="94615">
                  <a:moveTo>
                    <a:pt x="95189" y="94371"/>
                  </a:moveTo>
                  <a:lnTo>
                    <a:pt x="0" y="90198"/>
                  </a:lnTo>
                  <a:lnTo>
                    <a:pt x="30703" y="0"/>
                  </a:lnTo>
                </a:path>
              </a:pathLst>
            </a:custGeom>
            <a:ln w="381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9333251" y="7016670"/>
            <a:ext cx="1695450" cy="152400"/>
            <a:chOff x="9333251" y="7016670"/>
            <a:chExt cx="1695450" cy="152400"/>
          </a:xfrm>
        </p:grpSpPr>
        <p:sp>
          <p:nvSpPr>
            <p:cNvPr id="24" name="object 24"/>
            <p:cNvSpPr/>
            <p:nvPr/>
          </p:nvSpPr>
          <p:spPr>
            <a:xfrm>
              <a:off x="9352301" y="7091562"/>
              <a:ext cx="1657350" cy="28575"/>
            </a:xfrm>
            <a:custGeom>
              <a:avLst/>
              <a:gdLst/>
              <a:ahLst/>
              <a:cxnLst/>
              <a:rect l="l" t="t" r="r" b="b"/>
              <a:pathLst>
                <a:path w="1657350" h="28575">
                  <a:moveTo>
                    <a:pt x="1657204" y="2819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52301" y="7035711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75162" y="114283"/>
                  </a:moveTo>
                  <a:lnTo>
                    <a:pt x="0" y="55846"/>
                  </a:lnTo>
                  <a:lnTo>
                    <a:pt x="77107" y="0"/>
                  </a:lnTo>
                </a:path>
              </a:pathLst>
            </a:custGeom>
            <a:ln w="38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113421" y="7006373"/>
            <a:ext cx="1504950" cy="152400"/>
            <a:chOff x="6113421" y="7006373"/>
            <a:chExt cx="1504950" cy="152400"/>
          </a:xfrm>
        </p:grpSpPr>
        <p:sp>
          <p:nvSpPr>
            <p:cNvPr id="27" name="object 27"/>
            <p:cNvSpPr/>
            <p:nvPr/>
          </p:nvSpPr>
          <p:spPr>
            <a:xfrm>
              <a:off x="6132471" y="7082097"/>
              <a:ext cx="1466850" cy="9525"/>
            </a:xfrm>
            <a:custGeom>
              <a:avLst/>
              <a:gdLst/>
              <a:ahLst/>
              <a:cxnLst/>
              <a:rect l="l" t="t" r="r" b="b"/>
              <a:pathLst>
                <a:path w="1466850" h="9525">
                  <a:moveTo>
                    <a:pt x="1466837" y="911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32471" y="7025423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75789" y="114297"/>
                  </a:moveTo>
                  <a:lnTo>
                    <a:pt x="0" y="56675"/>
                  </a:lnTo>
                  <a:lnTo>
                    <a:pt x="76500" y="0"/>
                  </a:lnTo>
                </a:path>
              </a:pathLst>
            </a:custGeom>
            <a:ln w="38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410311" y="3934180"/>
            <a:ext cx="71691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5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50" spc="-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57566" y="3935418"/>
            <a:ext cx="2226945" cy="387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Steganography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2817" y="1023404"/>
            <a:ext cx="1924050" cy="847725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dirty="0" sz="1700" spc="30">
                <a:latin typeface="Lucida Sans Unicode"/>
                <a:cs typeface="Lucida Sans Unicode"/>
              </a:rPr>
              <a:t>E</a:t>
            </a:r>
            <a:r>
              <a:rPr dirty="0" sz="1700" spc="-90">
                <a:latin typeface="Lucida Sans Unicode"/>
                <a:cs typeface="Lucida Sans Unicode"/>
              </a:rPr>
              <a:t>n</a:t>
            </a:r>
            <a:r>
              <a:rPr dirty="0" sz="1700" spc="90">
                <a:latin typeface="Lucida Sans Unicode"/>
                <a:cs typeface="Lucida Sans Unicode"/>
              </a:rPr>
              <a:t>c</a:t>
            </a:r>
            <a:r>
              <a:rPr dirty="0" sz="1700" spc="-85">
                <a:latin typeface="Lucida Sans Unicode"/>
                <a:cs typeface="Lucida Sans Unicode"/>
              </a:rPr>
              <a:t>r</a:t>
            </a:r>
            <a:r>
              <a:rPr dirty="0" sz="1700" spc="50">
                <a:latin typeface="Lucida Sans Unicode"/>
                <a:cs typeface="Lucida Sans Unicode"/>
              </a:rPr>
              <a:t>y</a:t>
            </a:r>
            <a:r>
              <a:rPr dirty="0" sz="1700" spc="-10">
                <a:latin typeface="Lucida Sans Unicode"/>
                <a:cs typeface="Lucida Sans Unicode"/>
              </a:rPr>
              <a:t>p</a:t>
            </a:r>
            <a:r>
              <a:rPr dirty="0" sz="1700" spc="15">
                <a:latin typeface="Lucida Sans Unicode"/>
                <a:cs typeface="Lucida Sans Unicode"/>
              </a:rPr>
              <a:t>t</a:t>
            </a:r>
            <a:r>
              <a:rPr dirty="0" sz="1700" spc="-95">
                <a:latin typeface="Lucida Sans Unicode"/>
                <a:cs typeface="Lucida Sans Unicode"/>
              </a:rPr>
              <a:t>i</a:t>
            </a:r>
            <a:r>
              <a:rPr dirty="0" sz="1700" spc="-45">
                <a:latin typeface="Lucida Sans Unicode"/>
                <a:cs typeface="Lucida Sans Unicode"/>
              </a:rPr>
              <a:t>o</a:t>
            </a:r>
            <a:r>
              <a:rPr dirty="0" sz="1700" spc="-85">
                <a:latin typeface="Lucida Sans Unicode"/>
                <a:cs typeface="Lucida Sans Unicode"/>
              </a:rPr>
              <a:t>n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-130">
                <a:latin typeface="Lucida Sans Unicode"/>
                <a:cs typeface="Lucida Sans Unicode"/>
              </a:rPr>
              <a:t>K</a:t>
            </a:r>
            <a:r>
              <a:rPr dirty="0" sz="1700" spc="15">
                <a:latin typeface="Lucida Sans Unicode"/>
                <a:cs typeface="Lucida Sans Unicode"/>
              </a:rPr>
              <a:t>e</a:t>
            </a:r>
            <a:r>
              <a:rPr dirty="0" sz="1700" spc="55">
                <a:latin typeface="Lucida Sans Unicode"/>
                <a:cs typeface="Lucida Sans Unicode"/>
              </a:rPr>
              <a:t>y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17004" y="1852537"/>
            <a:ext cx="159385" cy="1188720"/>
            <a:chOff x="6617004" y="1852537"/>
            <a:chExt cx="159385" cy="1188720"/>
          </a:xfrm>
        </p:grpSpPr>
        <p:sp>
          <p:nvSpPr>
            <p:cNvPr id="33" name="object 33"/>
            <p:cNvSpPr/>
            <p:nvPr/>
          </p:nvSpPr>
          <p:spPr>
            <a:xfrm>
              <a:off x="6636054" y="1871587"/>
              <a:ext cx="68580" cy="1150620"/>
            </a:xfrm>
            <a:custGeom>
              <a:avLst/>
              <a:gdLst/>
              <a:ahLst/>
              <a:cxnLst/>
              <a:rect l="l" t="t" r="r" b="b"/>
              <a:pathLst>
                <a:path w="68579" h="1150620">
                  <a:moveTo>
                    <a:pt x="0" y="0"/>
                  </a:moveTo>
                  <a:lnTo>
                    <a:pt x="68414" y="1150483"/>
                  </a:lnTo>
                </a:path>
              </a:pathLst>
            </a:custGeom>
            <a:ln w="381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42889" y="2942495"/>
              <a:ext cx="114300" cy="80010"/>
            </a:xfrm>
            <a:custGeom>
              <a:avLst/>
              <a:gdLst/>
              <a:ahLst/>
              <a:cxnLst/>
              <a:rect l="l" t="t" r="r" b="b"/>
              <a:pathLst>
                <a:path w="114300" h="80010">
                  <a:moveTo>
                    <a:pt x="114098" y="0"/>
                  </a:moveTo>
                  <a:lnTo>
                    <a:pt x="61579" y="79574"/>
                  </a:lnTo>
                  <a:lnTo>
                    <a:pt x="0" y="6784"/>
                  </a:lnTo>
                </a:path>
              </a:pathLst>
            </a:custGeom>
            <a:ln w="381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892606" y="8410128"/>
            <a:ext cx="1924050" cy="847725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1700" spc="-100">
                <a:latin typeface="Lucida Sans Unicode"/>
                <a:cs typeface="Lucida Sans Unicode"/>
              </a:rPr>
              <a:t>D</a:t>
            </a:r>
            <a:r>
              <a:rPr dirty="0" sz="1700" spc="15">
                <a:latin typeface="Lucida Sans Unicode"/>
                <a:cs typeface="Lucida Sans Unicode"/>
              </a:rPr>
              <a:t>e</a:t>
            </a:r>
            <a:r>
              <a:rPr dirty="0" sz="1700" spc="90">
                <a:latin typeface="Lucida Sans Unicode"/>
                <a:cs typeface="Lucida Sans Unicode"/>
              </a:rPr>
              <a:t>c</a:t>
            </a:r>
            <a:r>
              <a:rPr dirty="0" sz="1700" spc="-85">
                <a:latin typeface="Lucida Sans Unicode"/>
                <a:cs typeface="Lucida Sans Unicode"/>
              </a:rPr>
              <a:t>r</a:t>
            </a:r>
            <a:r>
              <a:rPr dirty="0" sz="1700" spc="50">
                <a:latin typeface="Lucida Sans Unicode"/>
                <a:cs typeface="Lucida Sans Unicode"/>
              </a:rPr>
              <a:t>y</a:t>
            </a:r>
            <a:r>
              <a:rPr dirty="0" sz="1700" spc="-10">
                <a:latin typeface="Lucida Sans Unicode"/>
                <a:cs typeface="Lucida Sans Unicode"/>
              </a:rPr>
              <a:t>p</a:t>
            </a:r>
            <a:r>
              <a:rPr dirty="0" sz="1700" spc="15">
                <a:latin typeface="Lucida Sans Unicode"/>
                <a:cs typeface="Lucida Sans Unicode"/>
              </a:rPr>
              <a:t>t</a:t>
            </a:r>
            <a:r>
              <a:rPr dirty="0" sz="1700" spc="-95">
                <a:latin typeface="Lucida Sans Unicode"/>
                <a:cs typeface="Lucida Sans Unicode"/>
              </a:rPr>
              <a:t>i</a:t>
            </a:r>
            <a:r>
              <a:rPr dirty="0" sz="1700" spc="-45">
                <a:latin typeface="Lucida Sans Unicode"/>
                <a:cs typeface="Lucida Sans Unicode"/>
              </a:rPr>
              <a:t>o</a:t>
            </a:r>
            <a:r>
              <a:rPr dirty="0" sz="1700" spc="-85">
                <a:latin typeface="Lucida Sans Unicode"/>
                <a:cs typeface="Lucida Sans Unicode"/>
              </a:rPr>
              <a:t>n</a:t>
            </a:r>
            <a:r>
              <a:rPr dirty="0" sz="1700" spc="-90">
                <a:latin typeface="Lucida Sans Unicode"/>
                <a:cs typeface="Lucida Sans Unicode"/>
              </a:rPr>
              <a:t> </a:t>
            </a:r>
            <a:r>
              <a:rPr dirty="0" sz="1700" spc="-130">
                <a:latin typeface="Lucida Sans Unicode"/>
                <a:cs typeface="Lucida Sans Unicode"/>
              </a:rPr>
              <a:t>K</a:t>
            </a:r>
            <a:r>
              <a:rPr dirty="0" sz="1700" spc="15">
                <a:latin typeface="Lucida Sans Unicode"/>
                <a:cs typeface="Lucida Sans Unicode"/>
              </a:rPr>
              <a:t>e</a:t>
            </a:r>
            <a:r>
              <a:rPr dirty="0" sz="1700" spc="55">
                <a:latin typeface="Lucida Sans Unicode"/>
                <a:cs typeface="Lucida Sans Unicode"/>
              </a:rPr>
              <a:t>y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79573" y="7085929"/>
            <a:ext cx="153035" cy="1324610"/>
            <a:chOff x="6779573" y="7085929"/>
            <a:chExt cx="153035" cy="1324610"/>
          </a:xfrm>
        </p:grpSpPr>
        <p:sp>
          <p:nvSpPr>
            <p:cNvPr id="37" name="object 37"/>
            <p:cNvSpPr/>
            <p:nvPr/>
          </p:nvSpPr>
          <p:spPr>
            <a:xfrm>
              <a:off x="6855779" y="7104984"/>
              <a:ext cx="0" cy="1305560"/>
            </a:xfrm>
            <a:custGeom>
              <a:avLst/>
              <a:gdLst/>
              <a:ahLst/>
              <a:cxnLst/>
              <a:rect l="l" t="t" r="r" b="b"/>
              <a:pathLst>
                <a:path w="0" h="1305559">
                  <a:moveTo>
                    <a:pt x="0" y="1305062"/>
                  </a:moveTo>
                  <a:lnTo>
                    <a:pt x="0" y="0"/>
                  </a:lnTo>
                </a:path>
              </a:pathLst>
            </a:custGeom>
            <a:ln w="381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98629" y="7104985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0" y="76234"/>
                  </a:moveTo>
                  <a:lnTo>
                    <a:pt x="57149" y="0"/>
                  </a:lnTo>
                  <a:lnTo>
                    <a:pt x="114299" y="76234"/>
                  </a:lnTo>
                </a:path>
              </a:pathLst>
            </a:custGeom>
            <a:ln w="381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345203" y="1023404"/>
            <a:ext cx="1924050" cy="847725"/>
          </a:xfrm>
          <a:prstGeom prst="rect">
            <a:avLst/>
          </a:prstGeom>
          <a:solidFill>
            <a:srgbClr val="978B77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700" spc="-65">
                <a:latin typeface="Lucida Sans Unicode"/>
                <a:cs typeface="Lucida Sans Unicode"/>
              </a:rPr>
              <a:t>Image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89357" y="1852571"/>
            <a:ext cx="235585" cy="1162050"/>
            <a:chOff x="10289357" y="1852571"/>
            <a:chExt cx="235585" cy="1162050"/>
          </a:xfrm>
        </p:grpSpPr>
        <p:sp>
          <p:nvSpPr>
            <p:cNvPr id="41" name="object 41"/>
            <p:cNvSpPr/>
            <p:nvPr/>
          </p:nvSpPr>
          <p:spPr>
            <a:xfrm>
              <a:off x="10308407" y="1871621"/>
              <a:ext cx="150495" cy="1123950"/>
            </a:xfrm>
            <a:custGeom>
              <a:avLst/>
              <a:gdLst/>
              <a:ahLst/>
              <a:cxnLst/>
              <a:rect l="l" t="t" r="r" b="b"/>
              <a:pathLst>
                <a:path w="150495" h="1123950">
                  <a:moveTo>
                    <a:pt x="0" y="0"/>
                  </a:moveTo>
                  <a:lnTo>
                    <a:pt x="150437" y="1123490"/>
                  </a:lnTo>
                </a:path>
              </a:pathLst>
            </a:custGeom>
            <a:ln w="382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392058" y="2911791"/>
              <a:ext cx="113664" cy="83820"/>
            </a:xfrm>
            <a:custGeom>
              <a:avLst/>
              <a:gdLst/>
              <a:ahLst/>
              <a:cxnLst/>
              <a:rect l="l" t="t" r="r" b="b"/>
              <a:pathLst>
                <a:path w="113665" h="83819">
                  <a:moveTo>
                    <a:pt x="113288" y="0"/>
                  </a:moveTo>
                  <a:lnTo>
                    <a:pt x="66786" y="83325"/>
                  </a:lnTo>
                  <a:lnTo>
                    <a:pt x="0" y="15169"/>
                  </a:lnTo>
                </a:path>
              </a:pathLst>
            </a:custGeom>
            <a:ln w="381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5892" y="1528583"/>
            <a:ext cx="790194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00" b="1">
                <a:solidFill>
                  <a:srgbClr val="292929"/>
                </a:solidFill>
                <a:latin typeface="Trebuchet MS"/>
                <a:cs typeface="Trebuchet MS"/>
              </a:rPr>
              <a:t>Implementation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291" y="5096319"/>
            <a:ext cx="498475" cy="659765"/>
          </a:xfrm>
          <a:custGeom>
            <a:avLst/>
            <a:gdLst/>
            <a:ahLst/>
            <a:cxnLst/>
            <a:rect l="l" t="t" r="r" b="b"/>
            <a:pathLst>
              <a:path w="498475" h="659764">
                <a:moveTo>
                  <a:pt x="435610" y="228993"/>
                </a:moveTo>
                <a:lnTo>
                  <a:pt x="432701" y="181394"/>
                </a:lnTo>
                <a:lnTo>
                  <a:pt x="419188" y="135267"/>
                </a:lnTo>
                <a:lnTo>
                  <a:pt x="413715" y="125615"/>
                </a:lnTo>
                <a:lnTo>
                  <a:pt x="413715" y="221119"/>
                </a:lnTo>
                <a:lnTo>
                  <a:pt x="411238" y="241211"/>
                </a:lnTo>
                <a:lnTo>
                  <a:pt x="407504" y="238175"/>
                </a:lnTo>
                <a:lnTo>
                  <a:pt x="407504" y="266992"/>
                </a:lnTo>
                <a:lnTo>
                  <a:pt x="393750" y="305841"/>
                </a:lnTo>
                <a:lnTo>
                  <a:pt x="375666" y="334543"/>
                </a:lnTo>
                <a:lnTo>
                  <a:pt x="361518" y="323011"/>
                </a:lnTo>
                <a:lnTo>
                  <a:pt x="361518" y="351358"/>
                </a:lnTo>
                <a:lnTo>
                  <a:pt x="334454" y="376885"/>
                </a:lnTo>
                <a:lnTo>
                  <a:pt x="300850" y="395846"/>
                </a:lnTo>
                <a:lnTo>
                  <a:pt x="276644" y="376123"/>
                </a:lnTo>
                <a:lnTo>
                  <a:pt x="276644" y="404952"/>
                </a:lnTo>
                <a:lnTo>
                  <a:pt x="246075" y="413423"/>
                </a:lnTo>
                <a:lnTo>
                  <a:pt x="196824" y="414820"/>
                </a:lnTo>
                <a:lnTo>
                  <a:pt x="191008" y="413461"/>
                </a:lnTo>
                <a:lnTo>
                  <a:pt x="212128" y="403656"/>
                </a:lnTo>
                <a:lnTo>
                  <a:pt x="247472" y="381177"/>
                </a:lnTo>
                <a:lnTo>
                  <a:pt x="276644" y="404952"/>
                </a:lnTo>
                <a:lnTo>
                  <a:pt x="276644" y="376123"/>
                </a:lnTo>
                <a:lnTo>
                  <a:pt x="265899" y="367360"/>
                </a:lnTo>
                <a:lnTo>
                  <a:pt x="294741" y="343319"/>
                </a:lnTo>
                <a:lnTo>
                  <a:pt x="318998" y="317169"/>
                </a:lnTo>
                <a:lnTo>
                  <a:pt x="360603" y="351078"/>
                </a:lnTo>
                <a:lnTo>
                  <a:pt x="361518" y="351358"/>
                </a:lnTo>
                <a:lnTo>
                  <a:pt x="361518" y="323011"/>
                </a:lnTo>
                <a:lnTo>
                  <a:pt x="333540" y="300202"/>
                </a:lnTo>
                <a:lnTo>
                  <a:pt x="359283" y="263867"/>
                </a:lnTo>
                <a:lnTo>
                  <a:pt x="372452" y="238417"/>
                </a:lnTo>
                <a:lnTo>
                  <a:pt x="407504" y="266992"/>
                </a:lnTo>
                <a:lnTo>
                  <a:pt x="407504" y="238175"/>
                </a:lnTo>
                <a:lnTo>
                  <a:pt x="382879" y="218097"/>
                </a:lnTo>
                <a:lnTo>
                  <a:pt x="399135" y="170497"/>
                </a:lnTo>
                <a:lnTo>
                  <a:pt x="401662" y="155689"/>
                </a:lnTo>
                <a:lnTo>
                  <a:pt x="409321" y="177596"/>
                </a:lnTo>
                <a:lnTo>
                  <a:pt x="413715" y="221119"/>
                </a:lnTo>
                <a:lnTo>
                  <a:pt x="413715" y="125615"/>
                </a:lnTo>
                <a:lnTo>
                  <a:pt x="395617" y="93662"/>
                </a:lnTo>
                <a:lnTo>
                  <a:pt x="385127" y="82003"/>
                </a:lnTo>
                <a:lnTo>
                  <a:pt x="385127" y="120878"/>
                </a:lnTo>
                <a:lnTo>
                  <a:pt x="376694" y="167449"/>
                </a:lnTo>
                <a:lnTo>
                  <a:pt x="364083" y="202768"/>
                </a:lnTo>
                <a:lnTo>
                  <a:pt x="354761" y="195173"/>
                </a:lnTo>
                <a:lnTo>
                  <a:pt x="354761" y="224002"/>
                </a:lnTo>
                <a:lnTo>
                  <a:pt x="336702" y="257987"/>
                </a:lnTo>
                <a:lnTo>
                  <a:pt x="316179" y="286042"/>
                </a:lnTo>
                <a:lnTo>
                  <a:pt x="302145" y="274599"/>
                </a:lnTo>
                <a:lnTo>
                  <a:pt x="302145" y="303428"/>
                </a:lnTo>
                <a:lnTo>
                  <a:pt x="286067" y="320497"/>
                </a:lnTo>
                <a:lnTo>
                  <a:pt x="262001" y="341769"/>
                </a:lnTo>
                <a:lnTo>
                  <a:pt x="247675" y="352501"/>
                </a:lnTo>
                <a:lnTo>
                  <a:pt x="228739" y="337070"/>
                </a:lnTo>
                <a:lnTo>
                  <a:pt x="228739" y="365899"/>
                </a:lnTo>
                <a:lnTo>
                  <a:pt x="184213" y="392303"/>
                </a:lnTo>
                <a:lnTo>
                  <a:pt x="160159" y="403377"/>
                </a:lnTo>
                <a:lnTo>
                  <a:pt x="157734" y="405676"/>
                </a:lnTo>
                <a:lnTo>
                  <a:pt x="148094" y="403402"/>
                </a:lnTo>
                <a:lnTo>
                  <a:pt x="104495" y="379742"/>
                </a:lnTo>
                <a:lnTo>
                  <a:pt x="100965" y="376491"/>
                </a:lnTo>
                <a:lnTo>
                  <a:pt x="157289" y="307657"/>
                </a:lnTo>
                <a:lnTo>
                  <a:pt x="228739" y="365899"/>
                </a:lnTo>
                <a:lnTo>
                  <a:pt x="228739" y="337070"/>
                </a:lnTo>
                <a:lnTo>
                  <a:pt x="171450" y="290347"/>
                </a:lnTo>
                <a:lnTo>
                  <a:pt x="217335" y="234276"/>
                </a:lnTo>
                <a:lnTo>
                  <a:pt x="302145" y="303428"/>
                </a:lnTo>
                <a:lnTo>
                  <a:pt x="302145" y="274599"/>
                </a:lnTo>
                <a:lnTo>
                  <a:pt x="231482" y="216979"/>
                </a:lnTo>
                <a:lnTo>
                  <a:pt x="277368" y="160896"/>
                </a:lnTo>
                <a:lnTo>
                  <a:pt x="354761" y="224002"/>
                </a:lnTo>
                <a:lnTo>
                  <a:pt x="354761" y="195173"/>
                </a:lnTo>
                <a:lnTo>
                  <a:pt x="291515" y="143611"/>
                </a:lnTo>
                <a:lnTo>
                  <a:pt x="347446" y="75234"/>
                </a:lnTo>
                <a:lnTo>
                  <a:pt x="370674" y="98285"/>
                </a:lnTo>
                <a:lnTo>
                  <a:pt x="385127" y="120878"/>
                </a:lnTo>
                <a:lnTo>
                  <a:pt x="385127" y="82003"/>
                </a:lnTo>
                <a:lnTo>
                  <a:pt x="363575" y="58026"/>
                </a:lnTo>
                <a:lnTo>
                  <a:pt x="329996" y="33705"/>
                </a:lnTo>
                <a:lnTo>
                  <a:pt x="329996" y="61264"/>
                </a:lnTo>
                <a:lnTo>
                  <a:pt x="274180" y="129476"/>
                </a:lnTo>
                <a:lnTo>
                  <a:pt x="260032" y="117944"/>
                </a:lnTo>
                <a:lnTo>
                  <a:pt x="260032" y="146773"/>
                </a:lnTo>
                <a:lnTo>
                  <a:pt x="214147" y="202857"/>
                </a:lnTo>
                <a:lnTo>
                  <a:pt x="199999" y="191325"/>
                </a:lnTo>
                <a:lnTo>
                  <a:pt x="199999" y="220141"/>
                </a:lnTo>
                <a:lnTo>
                  <a:pt x="154127" y="276225"/>
                </a:lnTo>
                <a:lnTo>
                  <a:pt x="139966" y="264680"/>
                </a:lnTo>
                <a:lnTo>
                  <a:pt x="139966" y="293522"/>
                </a:lnTo>
                <a:lnTo>
                  <a:pt x="84518" y="361289"/>
                </a:lnTo>
                <a:lnTo>
                  <a:pt x="68008" y="346011"/>
                </a:lnTo>
                <a:lnTo>
                  <a:pt x="49288" y="317538"/>
                </a:lnTo>
                <a:lnTo>
                  <a:pt x="59334" y="274789"/>
                </a:lnTo>
                <a:lnTo>
                  <a:pt x="73101" y="238988"/>
                </a:lnTo>
                <a:lnTo>
                  <a:pt x="139966" y="293522"/>
                </a:lnTo>
                <a:lnTo>
                  <a:pt x="139966" y="264680"/>
                </a:lnTo>
                <a:lnTo>
                  <a:pt x="82918" y="218147"/>
                </a:lnTo>
                <a:lnTo>
                  <a:pt x="99428" y="187413"/>
                </a:lnTo>
                <a:lnTo>
                  <a:pt x="121539" y="156146"/>
                </a:lnTo>
                <a:lnTo>
                  <a:pt x="199999" y="220141"/>
                </a:lnTo>
                <a:lnTo>
                  <a:pt x="199999" y="191325"/>
                </a:lnTo>
                <a:lnTo>
                  <a:pt x="135597" y="138785"/>
                </a:lnTo>
                <a:lnTo>
                  <a:pt x="148285" y="124460"/>
                </a:lnTo>
                <a:lnTo>
                  <a:pt x="171881" y="102095"/>
                </a:lnTo>
                <a:lnTo>
                  <a:pt x="188671" y="88557"/>
                </a:lnTo>
                <a:lnTo>
                  <a:pt x="260032" y="146773"/>
                </a:lnTo>
                <a:lnTo>
                  <a:pt x="260032" y="117944"/>
                </a:lnTo>
                <a:lnTo>
                  <a:pt x="207149" y="74803"/>
                </a:lnTo>
                <a:lnTo>
                  <a:pt x="223913" y="63182"/>
                </a:lnTo>
                <a:lnTo>
                  <a:pt x="232689" y="57708"/>
                </a:lnTo>
                <a:lnTo>
                  <a:pt x="267563" y="38811"/>
                </a:lnTo>
                <a:lnTo>
                  <a:pt x="276809" y="34747"/>
                </a:lnTo>
                <a:lnTo>
                  <a:pt x="273748" y="35991"/>
                </a:lnTo>
                <a:lnTo>
                  <a:pt x="275488" y="34277"/>
                </a:lnTo>
                <a:lnTo>
                  <a:pt x="276809" y="34747"/>
                </a:lnTo>
                <a:lnTo>
                  <a:pt x="302082" y="43624"/>
                </a:lnTo>
                <a:lnTo>
                  <a:pt x="329996" y="61264"/>
                </a:lnTo>
                <a:lnTo>
                  <a:pt x="329996" y="33705"/>
                </a:lnTo>
                <a:lnTo>
                  <a:pt x="324675" y="29845"/>
                </a:lnTo>
                <a:lnTo>
                  <a:pt x="311950" y="24396"/>
                </a:lnTo>
                <a:lnTo>
                  <a:pt x="281305" y="11277"/>
                </a:lnTo>
                <a:lnTo>
                  <a:pt x="241833" y="4013"/>
                </a:lnTo>
                <a:lnTo>
                  <a:pt x="241833" y="27076"/>
                </a:lnTo>
                <a:lnTo>
                  <a:pt x="223291" y="36169"/>
                </a:lnTo>
                <a:lnTo>
                  <a:pt x="188341" y="59461"/>
                </a:lnTo>
                <a:lnTo>
                  <a:pt x="170383" y="44818"/>
                </a:lnTo>
                <a:lnTo>
                  <a:pt x="170383" y="73647"/>
                </a:lnTo>
                <a:lnTo>
                  <a:pt x="143395" y="96939"/>
                </a:lnTo>
                <a:lnTo>
                  <a:pt x="118224" y="124612"/>
                </a:lnTo>
                <a:lnTo>
                  <a:pt x="104013" y="113030"/>
                </a:lnTo>
                <a:lnTo>
                  <a:pt x="104013" y="141859"/>
                </a:lnTo>
                <a:lnTo>
                  <a:pt x="79921" y="175717"/>
                </a:lnTo>
                <a:lnTo>
                  <a:pt x="64922" y="203479"/>
                </a:lnTo>
                <a:lnTo>
                  <a:pt x="54521" y="194995"/>
                </a:lnTo>
                <a:lnTo>
                  <a:pt x="54521" y="223824"/>
                </a:lnTo>
                <a:lnTo>
                  <a:pt x="38049" y="266725"/>
                </a:lnTo>
                <a:lnTo>
                  <a:pt x="33934" y="284403"/>
                </a:lnTo>
                <a:lnTo>
                  <a:pt x="25133" y="258114"/>
                </a:lnTo>
                <a:lnTo>
                  <a:pt x="22034" y="209867"/>
                </a:lnTo>
                <a:lnTo>
                  <a:pt x="24015" y="198945"/>
                </a:lnTo>
                <a:lnTo>
                  <a:pt x="54521" y="223824"/>
                </a:lnTo>
                <a:lnTo>
                  <a:pt x="54521" y="194995"/>
                </a:lnTo>
                <a:lnTo>
                  <a:pt x="28587" y="173837"/>
                </a:lnTo>
                <a:lnTo>
                  <a:pt x="30708" y="162217"/>
                </a:lnTo>
                <a:lnTo>
                  <a:pt x="50520" y="117805"/>
                </a:lnTo>
                <a:lnTo>
                  <a:pt x="60020" y="105968"/>
                </a:lnTo>
                <a:lnTo>
                  <a:pt x="104013" y="141859"/>
                </a:lnTo>
                <a:lnTo>
                  <a:pt x="104013" y="113030"/>
                </a:lnTo>
                <a:lnTo>
                  <a:pt x="74002" y="88544"/>
                </a:lnTo>
                <a:lnTo>
                  <a:pt x="81584" y="79082"/>
                </a:lnTo>
                <a:lnTo>
                  <a:pt x="121145" y="49961"/>
                </a:lnTo>
                <a:lnTo>
                  <a:pt x="134632" y="44475"/>
                </a:lnTo>
                <a:lnTo>
                  <a:pt x="170383" y="73647"/>
                </a:lnTo>
                <a:lnTo>
                  <a:pt x="170383" y="44818"/>
                </a:lnTo>
                <a:lnTo>
                  <a:pt x="158216" y="34886"/>
                </a:lnTo>
                <a:lnTo>
                  <a:pt x="166725" y="31419"/>
                </a:lnTo>
                <a:lnTo>
                  <a:pt x="215811" y="24396"/>
                </a:lnTo>
                <a:lnTo>
                  <a:pt x="241833" y="27076"/>
                </a:lnTo>
                <a:lnTo>
                  <a:pt x="241833" y="4013"/>
                </a:lnTo>
                <a:lnTo>
                  <a:pt x="188048" y="4165"/>
                </a:lnTo>
                <a:lnTo>
                  <a:pt x="142265" y="15367"/>
                </a:lnTo>
                <a:lnTo>
                  <a:pt x="99098" y="36868"/>
                </a:lnTo>
                <a:lnTo>
                  <a:pt x="62204" y="67170"/>
                </a:lnTo>
                <a:lnTo>
                  <a:pt x="32639" y="104698"/>
                </a:lnTo>
                <a:lnTo>
                  <a:pt x="11442" y="147904"/>
                </a:lnTo>
                <a:lnTo>
                  <a:pt x="0" y="198069"/>
                </a:lnTo>
                <a:lnTo>
                  <a:pt x="1104" y="248399"/>
                </a:lnTo>
                <a:lnTo>
                  <a:pt x="13766" y="296837"/>
                </a:lnTo>
                <a:lnTo>
                  <a:pt x="36931" y="341363"/>
                </a:lnTo>
                <a:lnTo>
                  <a:pt x="69596" y="379895"/>
                </a:lnTo>
                <a:lnTo>
                  <a:pt x="110705" y="410400"/>
                </a:lnTo>
                <a:lnTo>
                  <a:pt x="158026" y="430187"/>
                </a:lnTo>
                <a:lnTo>
                  <a:pt x="207733" y="437870"/>
                </a:lnTo>
                <a:lnTo>
                  <a:pt x="257606" y="434022"/>
                </a:lnTo>
                <a:lnTo>
                  <a:pt x="305447" y="419214"/>
                </a:lnTo>
                <a:lnTo>
                  <a:pt x="313029" y="414820"/>
                </a:lnTo>
                <a:lnTo>
                  <a:pt x="349046" y="394004"/>
                </a:lnTo>
                <a:lnTo>
                  <a:pt x="382079" y="362839"/>
                </a:lnTo>
                <a:lnTo>
                  <a:pt x="412051" y="318884"/>
                </a:lnTo>
                <a:lnTo>
                  <a:pt x="428637" y="275196"/>
                </a:lnTo>
                <a:lnTo>
                  <a:pt x="435610" y="228993"/>
                </a:lnTo>
                <a:close/>
              </a:path>
              <a:path w="498475" h="659764">
                <a:moveTo>
                  <a:pt x="498246" y="239826"/>
                </a:moveTo>
                <a:lnTo>
                  <a:pt x="497751" y="192671"/>
                </a:lnTo>
                <a:lnTo>
                  <a:pt x="489394" y="145732"/>
                </a:lnTo>
                <a:lnTo>
                  <a:pt x="472973" y="100025"/>
                </a:lnTo>
                <a:lnTo>
                  <a:pt x="440486" y="47104"/>
                </a:lnTo>
                <a:lnTo>
                  <a:pt x="397040" y="2692"/>
                </a:lnTo>
                <a:lnTo>
                  <a:pt x="388327" y="0"/>
                </a:lnTo>
                <a:lnTo>
                  <a:pt x="380758" y="3721"/>
                </a:lnTo>
                <a:lnTo>
                  <a:pt x="377367" y="10883"/>
                </a:lnTo>
                <a:lnTo>
                  <a:pt x="381152" y="18554"/>
                </a:lnTo>
                <a:lnTo>
                  <a:pt x="416483" y="53924"/>
                </a:lnTo>
                <a:lnTo>
                  <a:pt x="443839" y="94221"/>
                </a:lnTo>
                <a:lnTo>
                  <a:pt x="463029" y="138176"/>
                </a:lnTo>
                <a:lnTo>
                  <a:pt x="473862" y="184556"/>
                </a:lnTo>
                <a:lnTo>
                  <a:pt x="476173" y="232117"/>
                </a:lnTo>
                <a:lnTo>
                  <a:pt x="469760" y="279628"/>
                </a:lnTo>
                <a:lnTo>
                  <a:pt x="454444" y="325831"/>
                </a:lnTo>
                <a:lnTo>
                  <a:pt x="430047" y="369481"/>
                </a:lnTo>
                <a:lnTo>
                  <a:pt x="397573" y="407543"/>
                </a:lnTo>
                <a:lnTo>
                  <a:pt x="359117" y="437642"/>
                </a:lnTo>
                <a:lnTo>
                  <a:pt x="316077" y="459625"/>
                </a:lnTo>
                <a:lnTo>
                  <a:pt x="269862" y="473265"/>
                </a:lnTo>
                <a:lnTo>
                  <a:pt x="221881" y="478409"/>
                </a:lnTo>
                <a:lnTo>
                  <a:pt x="173545" y="474853"/>
                </a:lnTo>
                <a:lnTo>
                  <a:pt x="126250" y="462407"/>
                </a:lnTo>
                <a:lnTo>
                  <a:pt x="81432" y="440893"/>
                </a:lnTo>
                <a:lnTo>
                  <a:pt x="54229" y="421690"/>
                </a:lnTo>
                <a:lnTo>
                  <a:pt x="45440" y="419112"/>
                </a:lnTo>
                <a:lnTo>
                  <a:pt x="37858" y="422859"/>
                </a:lnTo>
                <a:lnTo>
                  <a:pt x="34480" y="429983"/>
                </a:lnTo>
                <a:lnTo>
                  <a:pt x="38341" y="437553"/>
                </a:lnTo>
                <a:lnTo>
                  <a:pt x="78244" y="464426"/>
                </a:lnTo>
                <a:lnTo>
                  <a:pt x="121361" y="484009"/>
                </a:lnTo>
                <a:lnTo>
                  <a:pt x="166674" y="496227"/>
                </a:lnTo>
                <a:lnTo>
                  <a:pt x="203949" y="500037"/>
                </a:lnTo>
                <a:lnTo>
                  <a:pt x="203949" y="581025"/>
                </a:lnTo>
                <a:lnTo>
                  <a:pt x="64604" y="581025"/>
                </a:lnTo>
                <a:lnTo>
                  <a:pt x="60642" y="583145"/>
                </a:lnTo>
                <a:lnTo>
                  <a:pt x="24130" y="650100"/>
                </a:lnTo>
                <a:lnTo>
                  <a:pt x="29159" y="659574"/>
                </a:lnTo>
                <a:lnTo>
                  <a:pt x="413715" y="659574"/>
                </a:lnTo>
                <a:lnTo>
                  <a:pt x="416674" y="654011"/>
                </a:lnTo>
                <a:lnTo>
                  <a:pt x="418744" y="650100"/>
                </a:lnTo>
                <a:lnTo>
                  <a:pt x="411683" y="637133"/>
                </a:lnTo>
                <a:lnTo>
                  <a:pt x="393319" y="603465"/>
                </a:lnTo>
                <a:lnTo>
                  <a:pt x="386092" y="590219"/>
                </a:lnTo>
                <a:lnTo>
                  <a:pt x="386092" y="637133"/>
                </a:lnTo>
                <a:lnTo>
                  <a:pt x="56781" y="637133"/>
                </a:lnTo>
                <a:lnTo>
                  <a:pt x="75145" y="603465"/>
                </a:lnTo>
                <a:lnTo>
                  <a:pt x="367728" y="603465"/>
                </a:lnTo>
                <a:lnTo>
                  <a:pt x="386092" y="637133"/>
                </a:lnTo>
                <a:lnTo>
                  <a:pt x="386092" y="590219"/>
                </a:lnTo>
                <a:lnTo>
                  <a:pt x="384111" y="586587"/>
                </a:lnTo>
                <a:lnTo>
                  <a:pt x="382968" y="585698"/>
                </a:lnTo>
                <a:lnTo>
                  <a:pt x="382562" y="584530"/>
                </a:lnTo>
                <a:lnTo>
                  <a:pt x="380111" y="583476"/>
                </a:lnTo>
                <a:lnTo>
                  <a:pt x="377177" y="581202"/>
                </a:lnTo>
                <a:lnTo>
                  <a:pt x="375539" y="581507"/>
                </a:lnTo>
                <a:lnTo>
                  <a:pt x="374408" y="581025"/>
                </a:lnTo>
                <a:lnTo>
                  <a:pt x="226428" y="581025"/>
                </a:lnTo>
                <a:lnTo>
                  <a:pt x="226428" y="500164"/>
                </a:lnTo>
                <a:lnTo>
                  <a:pt x="305358" y="487667"/>
                </a:lnTo>
                <a:lnTo>
                  <a:pt x="349046" y="469442"/>
                </a:lnTo>
                <a:lnTo>
                  <a:pt x="389750" y="443369"/>
                </a:lnTo>
                <a:lnTo>
                  <a:pt x="425589" y="410324"/>
                </a:lnTo>
                <a:lnTo>
                  <a:pt x="454558" y="372427"/>
                </a:lnTo>
                <a:lnTo>
                  <a:pt x="476453" y="330708"/>
                </a:lnTo>
                <a:lnTo>
                  <a:pt x="491083" y="286169"/>
                </a:lnTo>
                <a:lnTo>
                  <a:pt x="498246" y="239826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55892" y="6142156"/>
            <a:ext cx="3205480" cy="163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70" b="1">
                <a:solidFill>
                  <a:srgbClr val="292929"/>
                </a:solidFill>
                <a:latin typeface="Trebuchet MS"/>
                <a:cs typeface="Trebuchet MS"/>
              </a:rPr>
              <a:t>CRYPTOGRAPHY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00"/>
              </a:spcBef>
            </a:pPr>
            <a:r>
              <a:rPr dirty="0" sz="2500" spc="60">
                <a:solidFill>
                  <a:srgbClr val="292929"/>
                </a:solidFill>
                <a:latin typeface="Trebuchet MS"/>
                <a:cs typeface="Trebuchet MS"/>
              </a:rPr>
              <a:t>Using </a:t>
            </a:r>
            <a:r>
              <a:rPr dirty="0" sz="2500" spc="90">
                <a:solidFill>
                  <a:srgbClr val="292929"/>
                </a:solidFill>
                <a:latin typeface="Trebuchet MS"/>
                <a:cs typeface="Trebuchet MS"/>
              </a:rPr>
              <a:t>method </a:t>
            </a:r>
            <a:r>
              <a:rPr dirty="0" sz="2500" spc="160">
                <a:solidFill>
                  <a:srgbClr val="292929"/>
                </a:solidFill>
                <a:latin typeface="Trebuchet MS"/>
                <a:cs typeface="Trebuchet MS"/>
              </a:rPr>
              <a:t>AES </a:t>
            </a:r>
            <a:r>
              <a:rPr dirty="0" sz="2500" spc="30">
                <a:solidFill>
                  <a:srgbClr val="292929"/>
                </a:solidFill>
                <a:latin typeface="Trebuchet MS"/>
                <a:cs typeface="Trebuchet MS"/>
              </a:rPr>
              <a:t>or </a:t>
            </a:r>
            <a:r>
              <a:rPr dirty="0" sz="2500" spc="-74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292929"/>
                </a:solidFill>
                <a:latin typeface="Trebuchet MS"/>
                <a:cs typeface="Trebuchet MS"/>
              </a:rPr>
              <a:t>one</a:t>
            </a:r>
            <a:r>
              <a:rPr dirty="0" sz="2500" spc="-114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500" spc="15">
                <a:solidFill>
                  <a:srgbClr val="292929"/>
                </a:solidFill>
                <a:latin typeface="Trebuchet MS"/>
                <a:cs typeface="Trebuchet MS"/>
              </a:rPr>
              <a:t>time</a:t>
            </a:r>
            <a:r>
              <a:rPr dirty="0" sz="2500" spc="-11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500" spc="125">
                <a:solidFill>
                  <a:srgbClr val="292929"/>
                </a:solidFill>
                <a:latin typeface="Trebuchet MS"/>
                <a:cs typeface="Trebuchet MS"/>
              </a:rPr>
              <a:t>pad</a:t>
            </a:r>
            <a:r>
              <a:rPr dirty="0" sz="2500" spc="-11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292929"/>
                </a:solidFill>
                <a:latin typeface="Trebuchet MS"/>
                <a:cs typeface="Trebuchet MS"/>
              </a:rPr>
              <a:t>system.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28581" y="5197579"/>
            <a:ext cx="646430" cy="559435"/>
            <a:chOff x="7328581" y="5197579"/>
            <a:chExt cx="646430" cy="559435"/>
          </a:xfrm>
        </p:grpSpPr>
        <p:sp>
          <p:nvSpPr>
            <p:cNvPr id="7" name="object 7"/>
            <p:cNvSpPr/>
            <p:nvPr/>
          </p:nvSpPr>
          <p:spPr>
            <a:xfrm>
              <a:off x="7328573" y="5197588"/>
              <a:ext cx="646430" cy="559435"/>
            </a:xfrm>
            <a:custGeom>
              <a:avLst/>
              <a:gdLst/>
              <a:ahLst/>
              <a:cxnLst/>
              <a:rect l="l" t="t" r="r" b="b"/>
              <a:pathLst>
                <a:path w="646429" h="559435">
                  <a:moveTo>
                    <a:pt x="576262" y="70129"/>
                  </a:moveTo>
                  <a:lnTo>
                    <a:pt x="571754" y="65608"/>
                  </a:lnTo>
                  <a:lnTo>
                    <a:pt x="556475" y="65608"/>
                  </a:lnTo>
                  <a:lnTo>
                    <a:pt x="556475" y="85483"/>
                  </a:lnTo>
                  <a:lnTo>
                    <a:pt x="556475" y="142265"/>
                  </a:lnTo>
                  <a:lnTo>
                    <a:pt x="556475" y="168783"/>
                  </a:lnTo>
                  <a:lnTo>
                    <a:pt x="556475" y="362432"/>
                  </a:lnTo>
                  <a:lnTo>
                    <a:pt x="86258" y="362432"/>
                  </a:lnTo>
                  <a:lnTo>
                    <a:pt x="86258" y="168198"/>
                  </a:lnTo>
                  <a:lnTo>
                    <a:pt x="87617" y="168783"/>
                  </a:lnTo>
                  <a:lnTo>
                    <a:pt x="556475" y="168783"/>
                  </a:lnTo>
                  <a:lnTo>
                    <a:pt x="556475" y="142265"/>
                  </a:lnTo>
                  <a:lnTo>
                    <a:pt x="87617" y="142265"/>
                  </a:lnTo>
                  <a:lnTo>
                    <a:pt x="86258" y="142862"/>
                  </a:lnTo>
                  <a:lnTo>
                    <a:pt x="86258" y="85483"/>
                  </a:lnTo>
                  <a:lnTo>
                    <a:pt x="556475" y="85483"/>
                  </a:lnTo>
                  <a:lnTo>
                    <a:pt x="556475" y="65608"/>
                  </a:lnTo>
                  <a:lnTo>
                    <a:pt x="70980" y="65608"/>
                  </a:lnTo>
                  <a:lnTo>
                    <a:pt x="66484" y="70129"/>
                  </a:lnTo>
                  <a:lnTo>
                    <a:pt x="66484" y="377786"/>
                  </a:lnTo>
                  <a:lnTo>
                    <a:pt x="70980" y="382308"/>
                  </a:lnTo>
                  <a:lnTo>
                    <a:pt x="566369" y="382308"/>
                  </a:lnTo>
                  <a:lnTo>
                    <a:pt x="567105" y="381990"/>
                  </a:lnTo>
                  <a:lnTo>
                    <a:pt x="570433" y="380555"/>
                  </a:lnTo>
                  <a:lnTo>
                    <a:pt x="573163" y="379590"/>
                  </a:lnTo>
                  <a:lnTo>
                    <a:pt x="573278" y="379323"/>
                  </a:lnTo>
                  <a:lnTo>
                    <a:pt x="573544" y="379209"/>
                  </a:lnTo>
                  <a:lnTo>
                    <a:pt x="574497" y="376491"/>
                  </a:lnTo>
                  <a:lnTo>
                    <a:pt x="576262" y="372376"/>
                  </a:lnTo>
                  <a:lnTo>
                    <a:pt x="576262" y="362432"/>
                  </a:lnTo>
                  <a:lnTo>
                    <a:pt x="576262" y="85483"/>
                  </a:lnTo>
                  <a:lnTo>
                    <a:pt x="576262" y="75539"/>
                  </a:lnTo>
                  <a:lnTo>
                    <a:pt x="576262" y="70129"/>
                  </a:lnTo>
                  <a:close/>
                </a:path>
                <a:path w="646429" h="559435">
                  <a:moveTo>
                    <a:pt x="645871" y="92506"/>
                  </a:moveTo>
                  <a:lnTo>
                    <a:pt x="639076" y="56527"/>
                  </a:lnTo>
                  <a:lnTo>
                    <a:pt x="621296" y="28270"/>
                  </a:lnTo>
                  <a:lnTo>
                    <a:pt x="620572" y="27127"/>
                  </a:lnTo>
                  <a:lnTo>
                    <a:pt x="617728" y="25069"/>
                  </a:lnTo>
                  <a:lnTo>
                    <a:pt x="617728" y="92506"/>
                  </a:lnTo>
                  <a:lnTo>
                    <a:pt x="617728" y="353720"/>
                  </a:lnTo>
                  <a:lnTo>
                    <a:pt x="613156" y="378688"/>
                  </a:lnTo>
                  <a:lnTo>
                    <a:pt x="600684" y="399110"/>
                  </a:lnTo>
                  <a:lnTo>
                    <a:pt x="582206" y="412902"/>
                  </a:lnTo>
                  <a:lnTo>
                    <a:pt x="559600" y="417957"/>
                  </a:lnTo>
                  <a:lnTo>
                    <a:pt x="348043" y="417957"/>
                  </a:lnTo>
                  <a:lnTo>
                    <a:pt x="348043" y="497509"/>
                  </a:lnTo>
                  <a:lnTo>
                    <a:pt x="294411" y="497509"/>
                  </a:lnTo>
                  <a:lnTo>
                    <a:pt x="295325" y="495401"/>
                  </a:lnTo>
                  <a:lnTo>
                    <a:pt x="295325" y="446227"/>
                  </a:lnTo>
                  <a:lnTo>
                    <a:pt x="347141" y="446227"/>
                  </a:lnTo>
                  <a:lnTo>
                    <a:pt x="347141" y="495401"/>
                  </a:lnTo>
                  <a:lnTo>
                    <a:pt x="348043" y="497509"/>
                  </a:lnTo>
                  <a:lnTo>
                    <a:pt x="348043" y="417957"/>
                  </a:lnTo>
                  <a:lnTo>
                    <a:pt x="86271" y="417957"/>
                  </a:lnTo>
                  <a:lnTo>
                    <a:pt x="63665" y="412902"/>
                  </a:lnTo>
                  <a:lnTo>
                    <a:pt x="45186" y="399110"/>
                  </a:lnTo>
                  <a:lnTo>
                    <a:pt x="32715" y="378688"/>
                  </a:lnTo>
                  <a:lnTo>
                    <a:pt x="28143" y="353720"/>
                  </a:lnTo>
                  <a:lnTo>
                    <a:pt x="28143" y="92506"/>
                  </a:lnTo>
                  <a:lnTo>
                    <a:pt x="32715" y="67525"/>
                  </a:lnTo>
                  <a:lnTo>
                    <a:pt x="45186" y="47104"/>
                  </a:lnTo>
                  <a:lnTo>
                    <a:pt x="63665" y="33324"/>
                  </a:lnTo>
                  <a:lnTo>
                    <a:pt x="86271" y="28270"/>
                  </a:lnTo>
                  <a:lnTo>
                    <a:pt x="559600" y="28270"/>
                  </a:lnTo>
                  <a:lnTo>
                    <a:pt x="582206" y="33324"/>
                  </a:lnTo>
                  <a:lnTo>
                    <a:pt x="600684" y="47104"/>
                  </a:lnTo>
                  <a:lnTo>
                    <a:pt x="613156" y="67525"/>
                  </a:lnTo>
                  <a:lnTo>
                    <a:pt x="617728" y="92506"/>
                  </a:lnTo>
                  <a:lnTo>
                    <a:pt x="617728" y="25069"/>
                  </a:lnTo>
                  <a:lnTo>
                    <a:pt x="593140" y="7277"/>
                  </a:lnTo>
                  <a:lnTo>
                    <a:pt x="559600" y="0"/>
                  </a:lnTo>
                  <a:lnTo>
                    <a:pt x="86271" y="0"/>
                  </a:lnTo>
                  <a:lnTo>
                    <a:pt x="52730" y="7277"/>
                  </a:lnTo>
                  <a:lnTo>
                    <a:pt x="25298" y="27127"/>
                  </a:lnTo>
                  <a:lnTo>
                    <a:pt x="6794" y="56527"/>
                  </a:lnTo>
                  <a:lnTo>
                    <a:pt x="0" y="92506"/>
                  </a:lnTo>
                  <a:lnTo>
                    <a:pt x="0" y="353720"/>
                  </a:lnTo>
                  <a:lnTo>
                    <a:pt x="6794" y="389686"/>
                  </a:lnTo>
                  <a:lnTo>
                    <a:pt x="25298" y="419100"/>
                  </a:lnTo>
                  <a:lnTo>
                    <a:pt x="52717" y="438950"/>
                  </a:lnTo>
                  <a:lnTo>
                    <a:pt x="86271" y="446227"/>
                  </a:lnTo>
                  <a:lnTo>
                    <a:pt x="268947" y="446227"/>
                  </a:lnTo>
                  <a:lnTo>
                    <a:pt x="268947" y="495401"/>
                  </a:lnTo>
                  <a:lnTo>
                    <a:pt x="269849" y="497509"/>
                  </a:lnTo>
                  <a:lnTo>
                    <a:pt x="150622" y="497509"/>
                  </a:lnTo>
                  <a:lnTo>
                    <a:pt x="146126" y="502031"/>
                  </a:lnTo>
                  <a:lnTo>
                    <a:pt x="146126" y="554507"/>
                  </a:lnTo>
                  <a:lnTo>
                    <a:pt x="150622" y="559028"/>
                  </a:lnTo>
                  <a:lnTo>
                    <a:pt x="489178" y="559028"/>
                  </a:lnTo>
                  <a:lnTo>
                    <a:pt x="489915" y="558711"/>
                  </a:lnTo>
                  <a:lnTo>
                    <a:pt x="493242" y="557276"/>
                  </a:lnTo>
                  <a:lnTo>
                    <a:pt x="495973" y="556298"/>
                  </a:lnTo>
                  <a:lnTo>
                    <a:pt x="496087" y="556044"/>
                  </a:lnTo>
                  <a:lnTo>
                    <a:pt x="496354" y="555929"/>
                  </a:lnTo>
                  <a:lnTo>
                    <a:pt x="497293" y="553212"/>
                  </a:lnTo>
                  <a:lnTo>
                    <a:pt x="499071" y="549097"/>
                  </a:lnTo>
                  <a:lnTo>
                    <a:pt x="499071" y="539153"/>
                  </a:lnTo>
                  <a:lnTo>
                    <a:pt x="499071" y="517385"/>
                  </a:lnTo>
                  <a:lnTo>
                    <a:pt x="499071" y="507441"/>
                  </a:lnTo>
                  <a:lnTo>
                    <a:pt x="499071" y="502031"/>
                  </a:lnTo>
                  <a:lnTo>
                    <a:pt x="498741" y="501700"/>
                  </a:lnTo>
                  <a:lnTo>
                    <a:pt x="498741" y="549084"/>
                  </a:lnTo>
                  <a:lnTo>
                    <a:pt x="496354" y="542251"/>
                  </a:lnTo>
                  <a:lnTo>
                    <a:pt x="498741" y="549084"/>
                  </a:lnTo>
                  <a:lnTo>
                    <a:pt x="498741" y="501700"/>
                  </a:lnTo>
                  <a:lnTo>
                    <a:pt x="494563" y="497509"/>
                  </a:lnTo>
                  <a:lnTo>
                    <a:pt x="479285" y="497509"/>
                  </a:lnTo>
                  <a:lnTo>
                    <a:pt x="479285" y="517385"/>
                  </a:lnTo>
                  <a:lnTo>
                    <a:pt x="479285" y="539153"/>
                  </a:lnTo>
                  <a:lnTo>
                    <a:pt x="479285" y="549084"/>
                  </a:lnTo>
                  <a:lnTo>
                    <a:pt x="165912" y="549084"/>
                  </a:lnTo>
                  <a:lnTo>
                    <a:pt x="479285" y="549084"/>
                  </a:lnTo>
                  <a:lnTo>
                    <a:pt x="479285" y="539153"/>
                  </a:lnTo>
                  <a:lnTo>
                    <a:pt x="165912" y="539153"/>
                  </a:lnTo>
                  <a:lnTo>
                    <a:pt x="165912" y="517385"/>
                  </a:lnTo>
                  <a:lnTo>
                    <a:pt x="479285" y="517385"/>
                  </a:lnTo>
                  <a:lnTo>
                    <a:pt x="479285" y="497509"/>
                  </a:lnTo>
                  <a:lnTo>
                    <a:pt x="372605" y="497509"/>
                  </a:lnTo>
                  <a:lnTo>
                    <a:pt x="373519" y="495401"/>
                  </a:lnTo>
                  <a:lnTo>
                    <a:pt x="373519" y="446227"/>
                  </a:lnTo>
                  <a:lnTo>
                    <a:pt x="559600" y="446227"/>
                  </a:lnTo>
                  <a:lnTo>
                    <a:pt x="593140" y="438950"/>
                  </a:lnTo>
                  <a:lnTo>
                    <a:pt x="620572" y="419100"/>
                  </a:lnTo>
                  <a:lnTo>
                    <a:pt x="621296" y="417957"/>
                  </a:lnTo>
                  <a:lnTo>
                    <a:pt x="639076" y="389686"/>
                  </a:lnTo>
                  <a:lnTo>
                    <a:pt x="645871" y="353720"/>
                  </a:lnTo>
                  <a:lnTo>
                    <a:pt x="645871" y="92506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3953" y="5389191"/>
              <a:ext cx="128861" cy="1288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7392" y="5392255"/>
              <a:ext cx="243695" cy="706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14934" y="6142156"/>
            <a:ext cx="3188335" cy="163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0" b="1">
                <a:solidFill>
                  <a:srgbClr val="292929"/>
                </a:solidFill>
                <a:latin typeface="Trebuchet MS"/>
                <a:cs typeface="Trebuchet MS"/>
              </a:rPr>
              <a:t>STEGANOGRAPY</a:t>
            </a:r>
            <a:endParaRPr sz="3000">
              <a:latin typeface="Trebuchet MS"/>
              <a:cs typeface="Trebuchet MS"/>
            </a:endParaRPr>
          </a:p>
          <a:p>
            <a:pPr marL="12700" marR="907415">
              <a:lnSpc>
                <a:spcPct val="114999"/>
              </a:lnSpc>
              <a:spcBef>
                <a:spcPts val="2200"/>
              </a:spcBef>
            </a:pPr>
            <a:r>
              <a:rPr dirty="0" sz="2500" spc="60">
                <a:solidFill>
                  <a:srgbClr val="292929"/>
                </a:solidFill>
                <a:latin typeface="Trebuchet MS"/>
                <a:cs typeface="Trebuchet MS"/>
              </a:rPr>
              <a:t>Using </a:t>
            </a:r>
            <a:r>
              <a:rPr dirty="0" sz="2500" spc="50">
                <a:solidFill>
                  <a:srgbClr val="292929"/>
                </a:solidFill>
                <a:latin typeface="Trebuchet MS"/>
                <a:cs typeface="Trebuchet MS"/>
              </a:rPr>
              <a:t>image </a:t>
            </a:r>
            <a:r>
              <a:rPr dirty="0" sz="2500" spc="5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500" spc="229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dirty="0" sz="2500" spc="-3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dirty="0" sz="2500" spc="12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dirty="0" sz="2500" spc="3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dirty="0" sz="2500" spc="55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dirty="0" sz="2500" spc="13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dirty="0" sz="2500" spc="12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dirty="0" sz="2500" spc="-7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dirty="0" sz="2500" spc="3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dirty="0" sz="2500" spc="17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dirty="0" sz="2500" spc="55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dirty="0" sz="2500" spc="15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dirty="0" sz="2500" spc="-434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87350" y="5197588"/>
            <a:ext cx="798830" cy="555625"/>
          </a:xfrm>
          <a:custGeom>
            <a:avLst/>
            <a:gdLst/>
            <a:ahLst/>
            <a:cxnLst/>
            <a:rect l="l" t="t" r="r" b="b"/>
            <a:pathLst>
              <a:path w="798830" h="555625">
                <a:moveTo>
                  <a:pt x="668731" y="71259"/>
                </a:moveTo>
                <a:lnTo>
                  <a:pt x="662444" y="64973"/>
                </a:lnTo>
                <a:lnTo>
                  <a:pt x="641108" y="64973"/>
                </a:lnTo>
                <a:lnTo>
                  <a:pt x="641108" y="92621"/>
                </a:lnTo>
                <a:lnTo>
                  <a:pt x="641108" y="374561"/>
                </a:lnTo>
                <a:lnTo>
                  <a:pt x="155689" y="374561"/>
                </a:lnTo>
                <a:lnTo>
                  <a:pt x="155689" y="92621"/>
                </a:lnTo>
                <a:lnTo>
                  <a:pt x="641108" y="92621"/>
                </a:lnTo>
                <a:lnTo>
                  <a:pt x="641108" y="64973"/>
                </a:lnTo>
                <a:lnTo>
                  <a:pt x="134353" y="64973"/>
                </a:lnTo>
                <a:lnTo>
                  <a:pt x="128066" y="71259"/>
                </a:lnTo>
                <a:lnTo>
                  <a:pt x="128066" y="395922"/>
                </a:lnTo>
                <a:lnTo>
                  <a:pt x="134353" y="402221"/>
                </a:lnTo>
                <a:lnTo>
                  <a:pt x="654926" y="402221"/>
                </a:lnTo>
                <a:lnTo>
                  <a:pt x="655967" y="401764"/>
                </a:lnTo>
                <a:lnTo>
                  <a:pt x="660654" y="399745"/>
                </a:lnTo>
                <a:lnTo>
                  <a:pt x="664413" y="398424"/>
                </a:lnTo>
                <a:lnTo>
                  <a:pt x="664565" y="398056"/>
                </a:lnTo>
                <a:lnTo>
                  <a:pt x="664933" y="397891"/>
                </a:lnTo>
                <a:lnTo>
                  <a:pt x="666267" y="394106"/>
                </a:lnTo>
                <a:lnTo>
                  <a:pt x="668731" y="388391"/>
                </a:lnTo>
                <a:lnTo>
                  <a:pt x="668731" y="374561"/>
                </a:lnTo>
                <a:lnTo>
                  <a:pt x="668731" y="92621"/>
                </a:lnTo>
                <a:lnTo>
                  <a:pt x="668731" y="78790"/>
                </a:lnTo>
                <a:lnTo>
                  <a:pt x="668731" y="71259"/>
                </a:lnTo>
                <a:close/>
              </a:path>
              <a:path w="798830" h="555625">
                <a:moveTo>
                  <a:pt x="738162" y="96481"/>
                </a:moveTo>
                <a:lnTo>
                  <a:pt x="731050" y="58966"/>
                </a:lnTo>
                <a:lnTo>
                  <a:pt x="712431" y="29489"/>
                </a:lnTo>
                <a:lnTo>
                  <a:pt x="711669" y="28282"/>
                </a:lnTo>
                <a:lnTo>
                  <a:pt x="708698" y="26149"/>
                </a:lnTo>
                <a:lnTo>
                  <a:pt x="708698" y="96481"/>
                </a:lnTo>
                <a:lnTo>
                  <a:pt x="708698" y="368935"/>
                </a:lnTo>
                <a:lnTo>
                  <a:pt x="703910" y="394982"/>
                </a:lnTo>
                <a:lnTo>
                  <a:pt x="690854" y="416280"/>
                </a:lnTo>
                <a:lnTo>
                  <a:pt x="671499" y="430657"/>
                </a:lnTo>
                <a:lnTo>
                  <a:pt x="647827" y="435940"/>
                </a:lnTo>
                <a:lnTo>
                  <a:pt x="152247" y="435940"/>
                </a:lnTo>
                <a:lnTo>
                  <a:pt x="128574" y="430657"/>
                </a:lnTo>
                <a:lnTo>
                  <a:pt x="109232" y="416280"/>
                </a:lnTo>
                <a:lnTo>
                  <a:pt x="96177" y="394982"/>
                </a:lnTo>
                <a:lnTo>
                  <a:pt x="91389" y="368935"/>
                </a:lnTo>
                <a:lnTo>
                  <a:pt x="91389" y="96481"/>
                </a:lnTo>
                <a:lnTo>
                  <a:pt x="96177" y="70434"/>
                </a:lnTo>
                <a:lnTo>
                  <a:pt x="109232" y="49136"/>
                </a:lnTo>
                <a:lnTo>
                  <a:pt x="128574" y="34759"/>
                </a:lnTo>
                <a:lnTo>
                  <a:pt x="152247" y="29489"/>
                </a:lnTo>
                <a:lnTo>
                  <a:pt x="647827" y="29489"/>
                </a:lnTo>
                <a:lnTo>
                  <a:pt x="671499" y="34759"/>
                </a:lnTo>
                <a:lnTo>
                  <a:pt x="690854" y="49136"/>
                </a:lnTo>
                <a:lnTo>
                  <a:pt x="703910" y="70434"/>
                </a:lnTo>
                <a:lnTo>
                  <a:pt x="708698" y="96481"/>
                </a:lnTo>
                <a:lnTo>
                  <a:pt x="708698" y="26149"/>
                </a:lnTo>
                <a:lnTo>
                  <a:pt x="682955" y="7594"/>
                </a:lnTo>
                <a:lnTo>
                  <a:pt x="647827" y="0"/>
                </a:lnTo>
                <a:lnTo>
                  <a:pt x="152247" y="0"/>
                </a:lnTo>
                <a:lnTo>
                  <a:pt x="117119" y="7594"/>
                </a:lnTo>
                <a:lnTo>
                  <a:pt x="88404" y="28282"/>
                </a:lnTo>
                <a:lnTo>
                  <a:pt x="69024" y="58966"/>
                </a:lnTo>
                <a:lnTo>
                  <a:pt x="61925" y="96481"/>
                </a:lnTo>
                <a:lnTo>
                  <a:pt x="61925" y="368935"/>
                </a:lnTo>
                <a:lnTo>
                  <a:pt x="69024" y="406450"/>
                </a:lnTo>
                <a:lnTo>
                  <a:pt x="88404" y="437121"/>
                </a:lnTo>
                <a:lnTo>
                  <a:pt x="117119" y="457822"/>
                </a:lnTo>
                <a:lnTo>
                  <a:pt x="152247" y="465416"/>
                </a:lnTo>
                <a:lnTo>
                  <a:pt x="647827" y="465416"/>
                </a:lnTo>
                <a:lnTo>
                  <a:pt x="711669" y="437134"/>
                </a:lnTo>
                <a:lnTo>
                  <a:pt x="738162" y="368935"/>
                </a:lnTo>
                <a:lnTo>
                  <a:pt x="738162" y="96481"/>
                </a:lnTo>
                <a:close/>
              </a:path>
              <a:path w="798830" h="555625">
                <a:moveTo>
                  <a:pt x="798677" y="500037"/>
                </a:moveTo>
                <a:lnTo>
                  <a:pt x="796658" y="496392"/>
                </a:lnTo>
                <a:lnTo>
                  <a:pt x="793813" y="491261"/>
                </a:lnTo>
                <a:lnTo>
                  <a:pt x="768134" y="491261"/>
                </a:lnTo>
                <a:lnTo>
                  <a:pt x="768134" y="511987"/>
                </a:lnTo>
                <a:lnTo>
                  <a:pt x="755319" y="534695"/>
                </a:lnTo>
                <a:lnTo>
                  <a:pt x="52755" y="534695"/>
                </a:lnTo>
                <a:lnTo>
                  <a:pt x="48437" y="534479"/>
                </a:lnTo>
                <a:lnTo>
                  <a:pt x="48221" y="534162"/>
                </a:lnTo>
                <a:lnTo>
                  <a:pt x="33070" y="511987"/>
                </a:lnTo>
                <a:lnTo>
                  <a:pt x="768134" y="511987"/>
                </a:lnTo>
                <a:lnTo>
                  <a:pt x="768134" y="491261"/>
                </a:lnTo>
                <a:lnTo>
                  <a:pt x="6045" y="491261"/>
                </a:lnTo>
                <a:lnTo>
                  <a:pt x="0" y="500214"/>
                </a:lnTo>
                <a:lnTo>
                  <a:pt x="4533" y="506857"/>
                </a:lnTo>
                <a:lnTo>
                  <a:pt x="11811" y="519417"/>
                </a:lnTo>
                <a:lnTo>
                  <a:pt x="21234" y="535571"/>
                </a:lnTo>
                <a:lnTo>
                  <a:pt x="32308" y="549503"/>
                </a:lnTo>
                <a:lnTo>
                  <a:pt x="44538" y="555434"/>
                </a:lnTo>
                <a:lnTo>
                  <a:pt x="761365" y="555434"/>
                </a:lnTo>
                <a:lnTo>
                  <a:pt x="762469" y="554951"/>
                </a:lnTo>
                <a:lnTo>
                  <a:pt x="763816" y="555205"/>
                </a:lnTo>
                <a:lnTo>
                  <a:pt x="766381" y="553262"/>
                </a:lnTo>
                <a:lnTo>
                  <a:pt x="768883" y="552183"/>
                </a:lnTo>
                <a:lnTo>
                  <a:pt x="769277" y="551078"/>
                </a:lnTo>
                <a:lnTo>
                  <a:pt x="770305" y="550291"/>
                </a:lnTo>
                <a:lnTo>
                  <a:pt x="779119" y="534695"/>
                </a:lnTo>
                <a:lnTo>
                  <a:pt x="791933" y="511987"/>
                </a:lnTo>
                <a:lnTo>
                  <a:pt x="798677" y="500037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73977" y="6142156"/>
            <a:ext cx="31997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225" b="1">
                <a:solidFill>
                  <a:srgbClr val="292929"/>
                </a:solidFill>
                <a:latin typeface="Trebuchet MS"/>
                <a:cs typeface="Trebuchet MS"/>
              </a:rPr>
              <a:t>IMAGE</a:t>
            </a:r>
            <a:r>
              <a:rPr dirty="0" sz="3000" spc="-12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000" spc="195" b="1">
                <a:solidFill>
                  <a:srgbClr val="292929"/>
                </a:solidFill>
                <a:latin typeface="Trebuchet MS"/>
                <a:cs typeface="Trebuchet MS"/>
              </a:rPr>
              <a:t>STORAGE </a:t>
            </a:r>
            <a:r>
              <a:rPr dirty="0" sz="3000" spc="-894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000" spc="85" b="1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dirty="0" sz="3000" spc="-7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000" spc="225" b="1">
                <a:solidFill>
                  <a:srgbClr val="292929"/>
                </a:solidFill>
                <a:latin typeface="Trebuchet MS"/>
                <a:cs typeface="Trebuchet MS"/>
              </a:rPr>
              <a:t>DNA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175" y="1543050"/>
            <a:ext cx="14297024" cy="8039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79348" y="491390"/>
            <a:ext cx="3518535" cy="1055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750" spc="-20">
                <a:solidFill>
                  <a:srgbClr val="000000"/>
                </a:solidFill>
              </a:rPr>
              <a:t>OUTPUT</a:t>
            </a:r>
            <a:endParaRPr sz="67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92" y="477777"/>
            <a:ext cx="16763999" cy="94297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916" y="1281023"/>
            <a:ext cx="8801099" cy="6600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212122"/>
            <a:ext cx="1778825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14">
                <a:solidFill>
                  <a:srgbClr val="000000"/>
                </a:solidFill>
              </a:rPr>
              <a:t>Steganographic</a:t>
            </a:r>
            <a:r>
              <a:rPr dirty="0" sz="5200" spc="-550">
                <a:solidFill>
                  <a:srgbClr val="000000"/>
                </a:solidFill>
              </a:rPr>
              <a:t> </a:t>
            </a:r>
            <a:r>
              <a:rPr dirty="0" sz="5200" spc="-210">
                <a:solidFill>
                  <a:srgbClr val="000000"/>
                </a:solidFill>
              </a:rPr>
              <a:t>image</a:t>
            </a:r>
            <a:r>
              <a:rPr dirty="0" sz="5200" spc="-550">
                <a:solidFill>
                  <a:srgbClr val="000000"/>
                </a:solidFill>
              </a:rPr>
              <a:t> </a:t>
            </a:r>
            <a:r>
              <a:rPr dirty="0" sz="5200" spc="-65">
                <a:solidFill>
                  <a:srgbClr val="000000"/>
                </a:solidFill>
              </a:rPr>
              <a:t>used</a:t>
            </a:r>
            <a:r>
              <a:rPr dirty="0" sz="5200" spc="-550">
                <a:solidFill>
                  <a:srgbClr val="000000"/>
                </a:solidFill>
              </a:rPr>
              <a:t> </a:t>
            </a:r>
            <a:r>
              <a:rPr dirty="0" sz="5200" spc="65">
                <a:solidFill>
                  <a:srgbClr val="000000"/>
                </a:solidFill>
              </a:rPr>
              <a:t>to</a:t>
            </a:r>
            <a:r>
              <a:rPr dirty="0" sz="5200" spc="-545">
                <a:solidFill>
                  <a:srgbClr val="000000"/>
                </a:solidFill>
              </a:rPr>
              <a:t> </a:t>
            </a:r>
            <a:r>
              <a:rPr dirty="0" sz="5200" spc="-35">
                <a:solidFill>
                  <a:srgbClr val="000000"/>
                </a:solidFill>
              </a:rPr>
              <a:t>hide</a:t>
            </a:r>
            <a:r>
              <a:rPr dirty="0" sz="5200" spc="-550">
                <a:solidFill>
                  <a:srgbClr val="000000"/>
                </a:solidFill>
              </a:rPr>
              <a:t> </a:t>
            </a:r>
            <a:r>
              <a:rPr dirty="0" sz="5200" spc="-35">
                <a:solidFill>
                  <a:srgbClr val="000000"/>
                </a:solidFill>
              </a:rPr>
              <a:t>the</a:t>
            </a:r>
            <a:r>
              <a:rPr dirty="0" sz="5200" spc="-550">
                <a:solidFill>
                  <a:srgbClr val="000000"/>
                </a:solidFill>
              </a:rPr>
              <a:t> </a:t>
            </a:r>
            <a:r>
              <a:rPr dirty="0" sz="5200" spc="-30">
                <a:solidFill>
                  <a:srgbClr val="000000"/>
                </a:solidFill>
              </a:rPr>
              <a:t>secret</a:t>
            </a:r>
            <a:r>
              <a:rPr dirty="0" sz="5200" spc="-545">
                <a:solidFill>
                  <a:srgbClr val="000000"/>
                </a:solidFill>
              </a:rPr>
              <a:t> </a:t>
            </a:r>
            <a:r>
              <a:rPr dirty="0" sz="5200" spc="-190">
                <a:solidFill>
                  <a:srgbClr val="000000"/>
                </a:solidFill>
              </a:rPr>
              <a:t>messasge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878428" y="8028245"/>
            <a:ext cx="1653159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75">
                <a:latin typeface="Verdana"/>
                <a:cs typeface="Verdana"/>
              </a:rPr>
              <a:t>There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is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possibility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changes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in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pixel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an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image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which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is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">
                <a:latin typeface="Verdana"/>
                <a:cs typeface="Verdana"/>
              </a:rPr>
              <a:t>not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visible</a:t>
            </a:r>
            <a:r>
              <a:rPr dirty="0" sz="3400" spc="-36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18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naked </a:t>
            </a:r>
            <a:r>
              <a:rPr dirty="0" sz="3400" spc="-150">
                <a:latin typeface="Verdana"/>
                <a:cs typeface="Verdana"/>
              </a:rPr>
              <a:t>eye. </a:t>
            </a:r>
            <a:r>
              <a:rPr dirty="0" sz="3400" spc="-75">
                <a:latin typeface="Verdana"/>
                <a:cs typeface="Verdana"/>
              </a:rPr>
              <a:t>Hence, </a:t>
            </a:r>
            <a:r>
              <a:rPr dirty="0" sz="3400" spc="-30">
                <a:latin typeface="Verdana"/>
                <a:cs typeface="Verdana"/>
              </a:rPr>
              <a:t>this method </a:t>
            </a:r>
            <a:r>
              <a:rPr dirty="0" sz="3400" spc="-75">
                <a:latin typeface="Verdana"/>
                <a:cs typeface="Verdana"/>
              </a:rPr>
              <a:t>serves </a:t>
            </a:r>
            <a:r>
              <a:rPr dirty="0" sz="3400" spc="-120">
                <a:latin typeface="Verdana"/>
                <a:cs typeface="Verdana"/>
              </a:rPr>
              <a:t>as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70">
                <a:latin typeface="Verdana"/>
                <a:cs typeface="Verdana"/>
              </a:rPr>
              <a:t>very </a:t>
            </a:r>
            <a:r>
              <a:rPr dirty="0" sz="3400" spc="-60">
                <a:latin typeface="Verdana"/>
                <a:cs typeface="Verdana"/>
              </a:rPr>
              <a:t>strong </a:t>
            </a:r>
            <a:r>
              <a:rPr dirty="0" sz="3400" spc="-30">
                <a:latin typeface="Verdana"/>
                <a:cs typeface="Verdana"/>
              </a:rPr>
              <a:t>method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40">
                <a:latin typeface="Verdana"/>
                <a:cs typeface="Verdana"/>
              </a:rPr>
              <a:t>send </a:t>
            </a:r>
            <a:r>
              <a:rPr dirty="0" sz="3400" spc="-50">
                <a:latin typeface="Verdana"/>
                <a:cs typeface="Verdana"/>
              </a:rPr>
              <a:t>data 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across.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2768" y="3246124"/>
            <a:ext cx="5561965" cy="292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500" spc="290" b="1">
                <a:solidFill>
                  <a:srgbClr val="FFFDF5"/>
                </a:solidFill>
                <a:latin typeface="Trebuchet MS"/>
                <a:cs typeface="Trebuchet MS"/>
              </a:rPr>
              <a:t>Team </a:t>
            </a:r>
            <a:r>
              <a:rPr dirty="0" sz="9500" spc="295" b="1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9500" spc="1300" b="1">
                <a:solidFill>
                  <a:srgbClr val="FFFDF5"/>
                </a:solidFill>
                <a:latin typeface="Trebuchet MS"/>
                <a:cs typeface="Trebuchet MS"/>
              </a:rPr>
              <a:t>M</a:t>
            </a:r>
            <a:r>
              <a:rPr dirty="0" sz="9500" spc="215" b="1">
                <a:solidFill>
                  <a:srgbClr val="FFFDF5"/>
                </a:solidFill>
                <a:latin typeface="Trebuchet MS"/>
                <a:cs typeface="Trebuchet MS"/>
              </a:rPr>
              <a:t>e</a:t>
            </a:r>
            <a:r>
              <a:rPr dirty="0" sz="9500" spc="730" b="1">
                <a:solidFill>
                  <a:srgbClr val="FFFDF5"/>
                </a:solidFill>
                <a:latin typeface="Trebuchet MS"/>
                <a:cs typeface="Trebuchet MS"/>
              </a:rPr>
              <a:t>m</a:t>
            </a:r>
            <a:r>
              <a:rPr dirty="0" sz="9500" spc="660" b="1">
                <a:solidFill>
                  <a:srgbClr val="FFFDF5"/>
                </a:solidFill>
                <a:latin typeface="Trebuchet MS"/>
                <a:cs typeface="Trebuchet MS"/>
              </a:rPr>
              <a:t>b</a:t>
            </a:r>
            <a:r>
              <a:rPr dirty="0" sz="9500" spc="215" b="1">
                <a:solidFill>
                  <a:srgbClr val="FFFDF5"/>
                </a:solidFill>
                <a:latin typeface="Trebuchet MS"/>
                <a:cs typeface="Trebuchet MS"/>
              </a:rPr>
              <a:t>e</a:t>
            </a:r>
            <a:r>
              <a:rPr dirty="0" sz="9500" spc="-305" b="1">
                <a:solidFill>
                  <a:srgbClr val="FFFDF5"/>
                </a:solidFill>
                <a:latin typeface="Trebuchet MS"/>
                <a:cs typeface="Trebuchet MS"/>
              </a:rPr>
              <a:t>r</a:t>
            </a:r>
            <a:r>
              <a:rPr dirty="0" sz="9500" spc="894" b="1">
                <a:solidFill>
                  <a:srgbClr val="FFFDF5"/>
                </a:solidFill>
                <a:latin typeface="Trebuchet MS"/>
                <a:cs typeface="Trebuchet MS"/>
              </a:rPr>
              <a:t>s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2318" y="2634938"/>
            <a:ext cx="57797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8905" algn="l"/>
              </a:tabLst>
            </a:pPr>
            <a:r>
              <a:rPr dirty="0" baseline="-7142" sz="5250" spc="7" b="1">
                <a:solidFill>
                  <a:srgbClr val="FFE9D1"/>
                </a:solidFill>
                <a:latin typeface="Trebuchet MS"/>
                <a:cs typeface="Trebuchet MS"/>
              </a:rPr>
              <a:t>201901044	</a:t>
            </a:r>
            <a:r>
              <a:rPr dirty="0" sz="3500" spc="80">
                <a:solidFill>
                  <a:srgbClr val="FFFDF5"/>
                </a:solidFill>
                <a:latin typeface="Trebuchet MS"/>
                <a:cs typeface="Trebuchet MS"/>
              </a:rPr>
              <a:t>Varun</a:t>
            </a:r>
            <a:r>
              <a:rPr dirty="0" sz="3500" spc="-17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85">
                <a:solidFill>
                  <a:srgbClr val="FFFDF5"/>
                </a:solidFill>
                <a:latin typeface="Trebuchet MS"/>
                <a:cs typeface="Trebuchet MS"/>
              </a:rPr>
              <a:t>Motwani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8675" y="3442159"/>
            <a:ext cx="3325495" cy="232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35">
                <a:solidFill>
                  <a:srgbClr val="FFFDF5"/>
                </a:solidFill>
                <a:latin typeface="Trebuchet MS"/>
                <a:cs typeface="Trebuchet MS"/>
              </a:rPr>
              <a:t>Heer</a:t>
            </a:r>
            <a:r>
              <a:rPr dirty="0" sz="3500" spc="-17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25">
                <a:solidFill>
                  <a:srgbClr val="FFFDF5"/>
                </a:solidFill>
                <a:latin typeface="Trebuchet MS"/>
                <a:cs typeface="Trebuchet MS"/>
              </a:rPr>
              <a:t>Gohil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65500"/>
              </a:lnSpc>
              <a:spcBef>
                <a:spcPts val="20"/>
              </a:spcBef>
            </a:pPr>
            <a:r>
              <a:rPr dirty="0" sz="3500" spc="155">
                <a:solidFill>
                  <a:srgbClr val="FFFDF5"/>
                </a:solidFill>
                <a:latin typeface="Trebuchet MS"/>
                <a:cs typeface="Trebuchet MS"/>
              </a:rPr>
              <a:t>Mansi</a:t>
            </a:r>
            <a:r>
              <a:rPr dirty="0" sz="3500" spc="-21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114">
                <a:solidFill>
                  <a:srgbClr val="FFFDF5"/>
                </a:solidFill>
                <a:latin typeface="Trebuchet MS"/>
                <a:cs typeface="Trebuchet MS"/>
              </a:rPr>
              <a:t>Madhvani </a:t>
            </a:r>
            <a:r>
              <a:rPr dirty="0" sz="3500" spc="-104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125">
                <a:solidFill>
                  <a:srgbClr val="FFFDF5"/>
                </a:solidFill>
                <a:latin typeface="Trebuchet MS"/>
                <a:cs typeface="Trebuchet MS"/>
              </a:rPr>
              <a:t>Aakash</a:t>
            </a:r>
            <a:r>
              <a:rPr dirty="0" sz="3500" spc="-14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114">
                <a:solidFill>
                  <a:srgbClr val="FFFDF5"/>
                </a:solidFill>
                <a:latin typeface="Trebuchet MS"/>
                <a:cs typeface="Trebuchet MS"/>
              </a:rPr>
              <a:t>Desai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7718" y="3502483"/>
            <a:ext cx="2271395" cy="232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60" b="1">
                <a:solidFill>
                  <a:srgbClr val="FFE9D1"/>
                </a:solidFill>
                <a:latin typeface="Trebuchet MS"/>
                <a:cs typeface="Trebuchet MS"/>
              </a:rPr>
              <a:t>201901135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z="3500" spc="-140" b="1">
                <a:solidFill>
                  <a:srgbClr val="FFE9D1"/>
                </a:solidFill>
                <a:latin typeface="Trebuchet MS"/>
                <a:cs typeface="Trebuchet MS"/>
              </a:rPr>
              <a:t>201901194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0"/>
              </a:spcBef>
            </a:pPr>
            <a:r>
              <a:rPr dirty="0" sz="3500" spc="-95" b="1">
                <a:solidFill>
                  <a:srgbClr val="FFE9D1"/>
                </a:solidFill>
                <a:latin typeface="Trebuchet MS"/>
                <a:cs typeface="Trebuchet MS"/>
              </a:rPr>
              <a:t>201901223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2318" y="6093266"/>
            <a:ext cx="4911090" cy="144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8905" algn="l"/>
              </a:tabLst>
            </a:pPr>
            <a:r>
              <a:rPr dirty="0" baseline="-7142" sz="5250" spc="-82" b="1">
                <a:solidFill>
                  <a:srgbClr val="FFE9D1"/>
                </a:solidFill>
                <a:latin typeface="Trebuchet MS"/>
                <a:cs typeface="Trebuchet MS"/>
              </a:rPr>
              <a:t>201901452	</a:t>
            </a:r>
            <a:r>
              <a:rPr dirty="0" sz="3500" spc="10">
                <a:solidFill>
                  <a:srgbClr val="FFFDF5"/>
                </a:solidFill>
                <a:latin typeface="Trebuchet MS"/>
                <a:cs typeface="Trebuchet MS"/>
              </a:rPr>
              <a:t>Jheel</a:t>
            </a:r>
            <a:r>
              <a:rPr dirty="0" sz="3500" spc="-18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3500" spc="135">
                <a:solidFill>
                  <a:srgbClr val="FFFDF5"/>
                </a:solidFill>
                <a:latin typeface="Trebuchet MS"/>
                <a:cs typeface="Trebuchet MS"/>
              </a:rPr>
              <a:t>Shah</a:t>
            </a:r>
            <a:endParaRPr sz="35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750"/>
              </a:spcBef>
              <a:tabLst>
                <a:tab pos="2668905" algn="l"/>
              </a:tabLst>
            </a:pPr>
            <a:r>
              <a:rPr dirty="0" baseline="-7142" sz="5250" spc="-44" b="1">
                <a:solidFill>
                  <a:srgbClr val="FFE9D1"/>
                </a:solidFill>
                <a:latin typeface="Trebuchet MS"/>
                <a:cs typeface="Trebuchet MS"/>
              </a:rPr>
              <a:t>201901468	</a:t>
            </a:r>
            <a:r>
              <a:rPr dirty="0" sz="3500" spc="70">
                <a:solidFill>
                  <a:srgbClr val="FFFDF5"/>
                </a:solidFill>
                <a:latin typeface="Trebuchet MS"/>
                <a:cs typeface="Trebuchet MS"/>
              </a:rPr>
              <a:t>Priyanshu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71" y="613764"/>
            <a:ext cx="17192624" cy="9673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022" y="3178175"/>
            <a:ext cx="4194810" cy="33058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229"/>
              </a:spcBef>
            </a:pPr>
            <a:r>
              <a:rPr dirty="0" sz="5400" spc="60">
                <a:solidFill>
                  <a:srgbClr val="FFFDF5"/>
                </a:solidFill>
                <a:latin typeface="Trebuchet MS"/>
                <a:cs typeface="Trebuchet MS"/>
              </a:rPr>
              <a:t>Major </a:t>
            </a:r>
            <a:r>
              <a:rPr dirty="0" sz="5400" spc="6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5400" spc="100">
                <a:solidFill>
                  <a:srgbClr val="FFFDF5"/>
                </a:solidFill>
                <a:latin typeface="Trebuchet MS"/>
                <a:cs typeface="Trebuchet MS"/>
              </a:rPr>
              <a:t>challenges</a:t>
            </a:r>
            <a:r>
              <a:rPr dirty="0" sz="5400" spc="-28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5400" spc="50">
                <a:solidFill>
                  <a:srgbClr val="FFFDF5"/>
                </a:solidFill>
                <a:latin typeface="Trebuchet MS"/>
                <a:cs typeface="Trebuchet MS"/>
              </a:rPr>
              <a:t>of </a:t>
            </a:r>
            <a:r>
              <a:rPr dirty="0" sz="5400" spc="-161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5400" spc="370">
                <a:solidFill>
                  <a:srgbClr val="FFFDF5"/>
                </a:solidFill>
                <a:latin typeface="Trebuchet MS"/>
                <a:cs typeface="Trebuchet MS"/>
              </a:rPr>
              <a:t>DNA </a:t>
            </a:r>
            <a:r>
              <a:rPr dirty="0" sz="5400" spc="125">
                <a:solidFill>
                  <a:srgbClr val="FFFDF5"/>
                </a:solidFill>
                <a:latin typeface="Trebuchet MS"/>
                <a:cs typeface="Trebuchet MS"/>
              </a:rPr>
              <a:t>data </a:t>
            </a:r>
            <a:r>
              <a:rPr dirty="0" sz="5400" spc="13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5400" spc="155">
                <a:solidFill>
                  <a:srgbClr val="FFFDF5"/>
                </a:solidFill>
                <a:latin typeface="Trebuchet MS"/>
                <a:cs typeface="Trebuchet MS"/>
              </a:rPr>
              <a:t>storage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9049" y="3470306"/>
            <a:ext cx="20612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5">
                <a:solidFill>
                  <a:srgbClr val="FFFDF5"/>
                </a:solidFill>
                <a:latin typeface="Trebuchet MS"/>
                <a:cs typeface="Trebuchet MS"/>
              </a:rPr>
              <a:t>Strand</a:t>
            </a:r>
            <a:r>
              <a:rPr dirty="0" sz="2500" spc="-16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DF5"/>
                </a:solidFill>
                <a:latin typeface="Trebuchet MS"/>
                <a:cs typeface="Trebuchet MS"/>
              </a:rPr>
              <a:t>Breaks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9049" y="4384706"/>
            <a:ext cx="24339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0">
                <a:solidFill>
                  <a:srgbClr val="FFFDF5"/>
                </a:solidFill>
                <a:latin typeface="Trebuchet MS"/>
                <a:cs typeface="Trebuchet MS"/>
              </a:rPr>
              <a:t>Rearrangements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8574" y="5241918"/>
            <a:ext cx="572706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35">
                <a:solidFill>
                  <a:srgbClr val="FFFDF5"/>
                </a:solidFill>
                <a:latin typeface="Trebuchet MS"/>
                <a:cs typeface="Trebuchet MS"/>
              </a:rPr>
              <a:t>Indels</a:t>
            </a:r>
            <a:r>
              <a:rPr dirty="0" sz="2500" spc="-10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10">
                <a:solidFill>
                  <a:srgbClr val="FFFDF5"/>
                </a:solidFill>
                <a:latin typeface="Trebuchet MS"/>
                <a:cs typeface="Trebuchet MS"/>
              </a:rPr>
              <a:t>that</a:t>
            </a:r>
            <a:r>
              <a:rPr dirty="0" sz="2500" spc="-9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25">
                <a:solidFill>
                  <a:srgbClr val="FFFDF5"/>
                </a:solidFill>
                <a:latin typeface="Trebuchet MS"/>
                <a:cs typeface="Trebuchet MS"/>
              </a:rPr>
              <a:t>arise</a:t>
            </a:r>
            <a:r>
              <a:rPr dirty="0" sz="2500" spc="-9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35">
                <a:solidFill>
                  <a:srgbClr val="FFFDF5"/>
                </a:solidFill>
                <a:latin typeface="Trebuchet MS"/>
                <a:cs typeface="Trebuchet MS"/>
              </a:rPr>
              <a:t>during</a:t>
            </a:r>
            <a:r>
              <a:rPr dirty="0" sz="2500" spc="-9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165">
                <a:solidFill>
                  <a:srgbClr val="FFFDF5"/>
                </a:solidFill>
                <a:latin typeface="Trebuchet MS"/>
                <a:cs typeface="Trebuchet MS"/>
              </a:rPr>
              <a:t>DNA</a:t>
            </a:r>
            <a:r>
              <a:rPr dirty="0" sz="2500" spc="-9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95">
                <a:solidFill>
                  <a:srgbClr val="FFFDF5"/>
                </a:solidFill>
                <a:latin typeface="Trebuchet MS"/>
                <a:cs typeface="Trebuchet MS"/>
              </a:rPr>
              <a:t>synthesis</a:t>
            </a:r>
            <a:r>
              <a:rPr dirty="0" sz="2500" spc="-9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-475">
                <a:solidFill>
                  <a:srgbClr val="FFFDF5"/>
                </a:solidFill>
                <a:latin typeface="Trebuchet MS"/>
                <a:cs typeface="Trebuchet MS"/>
              </a:rPr>
              <a:t>, </a:t>
            </a:r>
            <a:r>
              <a:rPr dirty="0" sz="2500" spc="-735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5">
                <a:solidFill>
                  <a:srgbClr val="FFFDF5"/>
                </a:solidFill>
                <a:latin typeface="Trebuchet MS"/>
                <a:cs typeface="Trebuchet MS"/>
              </a:rPr>
              <a:t>amplification</a:t>
            </a:r>
            <a:r>
              <a:rPr dirty="0" sz="2500" spc="-100">
                <a:solidFill>
                  <a:srgbClr val="FFFDF5"/>
                </a:solidFill>
                <a:latin typeface="Trebuchet MS"/>
                <a:cs typeface="Trebuchet MS"/>
              </a:rPr>
              <a:t> </a:t>
            </a:r>
            <a:r>
              <a:rPr dirty="0" sz="2500" spc="-60">
                <a:solidFill>
                  <a:srgbClr val="FFFDF5"/>
                </a:solidFill>
                <a:latin typeface="Trebuchet MS"/>
                <a:cs typeface="Trebuchet MS"/>
              </a:rPr>
              <a:t>etc.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3381438"/>
            <a:ext cx="615950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10" b="1">
                <a:solidFill>
                  <a:srgbClr val="FFE9D1"/>
                </a:solidFill>
                <a:latin typeface="Trebuchet MS"/>
                <a:cs typeface="Trebuchet MS"/>
              </a:rPr>
              <a:t>01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dirty="0" sz="3500" spc="185" b="1">
                <a:solidFill>
                  <a:srgbClr val="FFE9D1"/>
                </a:solidFill>
                <a:latin typeface="Trebuchet MS"/>
                <a:cs typeface="Trebuchet MS"/>
              </a:rPr>
              <a:t>02</a:t>
            </a:r>
            <a:endParaRPr sz="350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3000"/>
              </a:spcBef>
            </a:pPr>
            <a:r>
              <a:rPr dirty="0" sz="3500" spc="425" b="1">
                <a:solidFill>
                  <a:srgbClr val="FFE9D1"/>
                </a:solidFill>
                <a:latin typeface="Trebuchet MS"/>
                <a:cs typeface="Trebuchet MS"/>
              </a:rPr>
              <a:t>0</a:t>
            </a:r>
            <a:r>
              <a:rPr dirty="0" sz="3500" spc="35" b="1">
                <a:solidFill>
                  <a:srgbClr val="FFE9D1"/>
                </a:solidFill>
                <a:latin typeface="Trebuchet MS"/>
                <a:cs typeface="Trebuchet MS"/>
              </a:rPr>
              <a:t>3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47" y="2414845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47" y="3129220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47" y="3843595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47" y="4557970"/>
            <a:ext cx="180975" cy="180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62050" marR="5080">
              <a:lnSpc>
                <a:spcPct val="117200"/>
              </a:lnSpc>
              <a:spcBef>
                <a:spcPts val="95"/>
              </a:spcBef>
            </a:pPr>
            <a:r>
              <a:rPr dirty="0" spc="-105">
                <a:hlinkClick r:id="rId3"/>
              </a:rPr>
              <a:t>http://www.esprockets.com/papers/nips2017.pdf </a:t>
            </a:r>
            <a:r>
              <a:rPr dirty="0" spc="-100"/>
              <a:t> </a:t>
            </a:r>
            <a:r>
              <a:rPr dirty="0" spc="-130"/>
              <a:t>https://</a:t>
            </a:r>
            <a:r>
              <a:rPr dirty="0" spc="-130">
                <a:hlinkClick r:id="rId4"/>
              </a:rPr>
              <a:t>www.nature.com/articles/s41467-022-33046-w </a:t>
            </a:r>
            <a:r>
              <a:rPr dirty="0" spc="-125"/>
              <a:t> </a:t>
            </a:r>
            <a:r>
              <a:rPr dirty="0" spc="-145"/>
              <a:t>https://</a:t>
            </a:r>
            <a:r>
              <a:rPr dirty="0" spc="-145">
                <a:hlinkClick r:id="rId5"/>
              </a:rPr>
              <a:t>www.nature.com/articles/s41467-021-27846-9 </a:t>
            </a:r>
            <a:r>
              <a:rPr dirty="0" spc="-140"/>
              <a:t> </a:t>
            </a:r>
            <a:r>
              <a:rPr dirty="0" spc="-150">
                <a:hlinkClick r:id="rId6"/>
              </a:rPr>
              <a:t>https://www.nature.com/articles/s41467-018-07144-7#Sec6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21073"/>
            <a:ext cx="2339975" cy="6134100"/>
            <a:chOff x="0" y="3121073"/>
            <a:chExt cx="2339975" cy="613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21073"/>
              <a:ext cx="2169629" cy="61340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114" y="3709186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114" y="5004586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114" y="6947686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114" y="8243086"/>
              <a:ext cx="152400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7451" y="0"/>
            <a:ext cx="6118860" cy="1630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0" spc="195" b="1">
                <a:solidFill>
                  <a:srgbClr val="292929"/>
                </a:solidFill>
                <a:latin typeface="Trebuchet MS"/>
                <a:cs typeface="Trebuchet MS"/>
              </a:rPr>
              <a:t>Overview</a:t>
            </a:r>
            <a:endParaRPr sz="10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7114" y="2413786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43210" y="2074684"/>
            <a:ext cx="13674725" cy="779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3650" spc="180">
                <a:solidFill>
                  <a:srgbClr val="292929"/>
                </a:solidFill>
                <a:latin typeface="Trebuchet MS"/>
                <a:cs typeface="Trebuchet MS"/>
              </a:rPr>
              <a:t>most </a:t>
            </a:r>
            <a:r>
              <a:rPr dirty="0" sz="3650" spc="50">
                <a:solidFill>
                  <a:srgbClr val="292929"/>
                </a:solidFill>
                <a:latin typeface="Trebuchet MS"/>
                <a:cs typeface="Trebuchet MS"/>
              </a:rPr>
              <a:t>well-known </a:t>
            </a:r>
            <a:r>
              <a:rPr dirty="0" sz="3650" spc="135">
                <a:solidFill>
                  <a:srgbClr val="292929"/>
                </a:solidFill>
                <a:latin typeface="Trebuchet MS"/>
                <a:cs typeface="Trebuchet MS"/>
              </a:rPr>
              <a:t>method </a:t>
            </a:r>
            <a:r>
              <a:rPr dirty="0" sz="3650" spc="-15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dirty="0" sz="3650" spc="20">
                <a:solidFill>
                  <a:srgbClr val="292929"/>
                </a:solidFill>
                <a:latin typeface="Trebuchet MS"/>
                <a:cs typeface="Trebuchet MS"/>
              </a:rPr>
              <a:t>maintaining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data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security is </a:t>
            </a:r>
            <a:r>
              <a:rPr dirty="0" sz="3650" spc="9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65">
                <a:solidFill>
                  <a:srgbClr val="292929"/>
                </a:solidFill>
                <a:latin typeface="Trebuchet MS"/>
                <a:cs typeface="Trebuchet MS"/>
              </a:rPr>
              <a:t>cryptography.</a:t>
            </a:r>
            <a:endParaRPr sz="3650">
              <a:latin typeface="Trebuchet MS"/>
              <a:cs typeface="Trebuchet MS"/>
            </a:endParaRPr>
          </a:p>
          <a:p>
            <a:pPr algn="just" marL="12700" marR="6350">
              <a:lnSpc>
                <a:spcPct val="116399"/>
              </a:lnSpc>
            </a:pPr>
            <a:r>
              <a:rPr dirty="0" sz="3650" spc="27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dirty="0" sz="3650" spc="27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65">
                <a:solidFill>
                  <a:srgbClr val="292929"/>
                </a:solidFill>
                <a:latin typeface="Trebuchet MS"/>
                <a:cs typeface="Trebuchet MS"/>
              </a:rPr>
              <a:t>new</a:t>
            </a:r>
            <a:r>
              <a:rPr dirty="0" sz="3650" spc="7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20">
                <a:solidFill>
                  <a:srgbClr val="292929"/>
                </a:solidFill>
                <a:latin typeface="Trebuchet MS"/>
                <a:cs typeface="Trebuchet MS"/>
              </a:rPr>
              <a:t>area</a:t>
            </a:r>
            <a:r>
              <a:rPr dirty="0" sz="3650" spc="2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dirty="0" sz="3650" spc="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encryption</a:t>
            </a:r>
            <a:r>
              <a:rPr dirty="0" sz="3650" spc="9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5">
                <a:solidFill>
                  <a:srgbClr val="292929"/>
                </a:solidFill>
                <a:latin typeface="Trebuchet MS"/>
                <a:cs typeface="Trebuchet MS"/>
              </a:rPr>
              <a:t>called</a:t>
            </a:r>
            <a:r>
              <a:rPr dirty="0" sz="3650" spc="2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245">
                <a:solidFill>
                  <a:srgbClr val="292929"/>
                </a:solidFill>
                <a:latin typeface="Trebuchet MS"/>
                <a:cs typeface="Trebuchet MS"/>
              </a:rPr>
              <a:t>DNA</a:t>
            </a:r>
            <a:r>
              <a:rPr dirty="0" sz="3650" spc="25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25">
                <a:solidFill>
                  <a:srgbClr val="292929"/>
                </a:solidFill>
                <a:latin typeface="Trebuchet MS"/>
                <a:cs typeface="Trebuchet MS"/>
              </a:rPr>
              <a:t>cryptography</a:t>
            </a:r>
            <a:r>
              <a:rPr dirty="0" sz="3650" spc="13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dirty="0" sz="3650" spc="9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developing</a:t>
            </a:r>
            <a:endParaRPr sz="3650">
              <a:latin typeface="Trebuchet MS"/>
              <a:cs typeface="Trebuchet MS"/>
            </a:endParaRPr>
          </a:p>
          <a:p>
            <a:pPr algn="just" marL="12700" marR="12700">
              <a:lnSpc>
                <a:spcPct val="116399"/>
              </a:lnSpc>
              <a:spcBef>
                <a:spcPts val="5"/>
              </a:spcBef>
            </a:pPr>
            <a:r>
              <a:rPr dirty="0" sz="3650" spc="245">
                <a:solidFill>
                  <a:srgbClr val="292929"/>
                </a:solidFill>
                <a:latin typeface="Trebuchet MS"/>
                <a:cs typeface="Trebuchet MS"/>
              </a:rPr>
              <a:t>DNA </a:t>
            </a:r>
            <a:r>
              <a:rPr dirty="0" sz="3650" spc="60">
                <a:solidFill>
                  <a:srgbClr val="292929"/>
                </a:solidFill>
                <a:latin typeface="Trebuchet MS"/>
                <a:cs typeface="Trebuchet MS"/>
              </a:rPr>
              <a:t>cryptography, </a:t>
            </a:r>
            <a:r>
              <a:rPr dirty="0" sz="3650" spc="-40">
                <a:solidFill>
                  <a:srgbClr val="292929"/>
                </a:solidFill>
                <a:latin typeface="Trebuchet MS"/>
                <a:cs typeface="Trebuchet MS"/>
              </a:rPr>
              <a:t>in </a:t>
            </a:r>
            <a:r>
              <a:rPr dirty="0" sz="3650" spc="95">
                <a:solidFill>
                  <a:srgbClr val="292929"/>
                </a:solidFill>
                <a:latin typeface="Trebuchet MS"/>
                <a:cs typeface="Trebuchet MS"/>
              </a:rPr>
              <a:t>contrast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to </a:t>
            </a:r>
            <a:r>
              <a:rPr dirty="0" sz="3650" spc="55">
                <a:solidFill>
                  <a:srgbClr val="292929"/>
                </a:solidFill>
                <a:latin typeface="Trebuchet MS"/>
                <a:cs typeface="Trebuchet MS"/>
              </a:rPr>
              <a:t>conventional </a:t>
            </a:r>
            <a:r>
              <a:rPr dirty="0" sz="3650" spc="60">
                <a:solidFill>
                  <a:srgbClr val="292929"/>
                </a:solidFill>
                <a:latin typeface="Trebuchet MS"/>
                <a:cs typeface="Trebuchet MS"/>
              </a:rPr>
              <a:t>cryptography, </a:t>
            </a:r>
            <a:r>
              <a:rPr dirty="0" sz="3650" spc="6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55">
                <a:solidFill>
                  <a:srgbClr val="292929"/>
                </a:solidFill>
                <a:latin typeface="Trebuchet MS"/>
                <a:cs typeface="Trebuchet MS"/>
              </a:rPr>
              <a:t>secures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data </a:t>
            </a:r>
            <a:r>
              <a:rPr dirty="0" sz="3650" spc="240">
                <a:solidFill>
                  <a:srgbClr val="292929"/>
                </a:solidFill>
                <a:latin typeface="Trebuchet MS"/>
                <a:cs typeface="Trebuchet MS"/>
              </a:rPr>
              <a:t>by </a:t>
            </a:r>
            <a:r>
              <a:rPr dirty="0" sz="3650" spc="105">
                <a:solidFill>
                  <a:srgbClr val="292929"/>
                </a:solidFill>
                <a:latin typeface="Trebuchet MS"/>
                <a:cs typeface="Trebuchet MS"/>
              </a:rPr>
              <a:t>combining cryptographic </a:t>
            </a:r>
            <a:r>
              <a:rPr dirty="0" sz="3650" spc="165">
                <a:solidFill>
                  <a:srgbClr val="292929"/>
                </a:solidFill>
                <a:latin typeface="Trebuchet MS"/>
                <a:cs typeface="Trebuchet MS"/>
              </a:rPr>
              <a:t>methods </a:t>
            </a:r>
            <a:r>
              <a:rPr dirty="0" sz="3650" spc="-25">
                <a:solidFill>
                  <a:srgbClr val="292929"/>
                </a:solidFill>
                <a:latin typeface="Trebuchet MS"/>
                <a:cs typeface="Trebuchet MS"/>
              </a:rPr>
              <a:t>with </a:t>
            </a:r>
            <a:r>
              <a:rPr dirty="0" sz="3650" spc="245">
                <a:solidFill>
                  <a:srgbClr val="292929"/>
                </a:solidFill>
                <a:latin typeface="Trebuchet MS"/>
                <a:cs typeface="Trebuchet MS"/>
              </a:rPr>
              <a:t>DNA </a:t>
            </a:r>
            <a:r>
              <a:rPr dirty="0" sz="3650" spc="25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5">
                <a:solidFill>
                  <a:srgbClr val="292929"/>
                </a:solidFill>
                <a:latin typeface="Trebuchet MS"/>
                <a:cs typeface="Trebuchet MS"/>
              </a:rPr>
              <a:t>properties.</a:t>
            </a:r>
            <a:endParaRPr sz="3650">
              <a:latin typeface="Trebuchet MS"/>
              <a:cs typeface="Trebuchet MS"/>
            </a:endParaRPr>
          </a:p>
          <a:p>
            <a:pPr algn="just" marL="12700" marR="10795">
              <a:lnSpc>
                <a:spcPct val="116399"/>
              </a:lnSpc>
            </a:pPr>
            <a:r>
              <a:rPr dirty="0" sz="3650" spc="120">
                <a:solidFill>
                  <a:srgbClr val="292929"/>
                </a:solidFill>
                <a:latin typeface="Trebuchet MS"/>
                <a:cs typeface="Trebuchet MS"/>
              </a:rPr>
              <a:t>Steganography </a:t>
            </a:r>
            <a:r>
              <a:rPr dirty="0" sz="3650" spc="125">
                <a:solidFill>
                  <a:srgbClr val="292929"/>
                </a:solidFill>
                <a:latin typeface="Trebuchet MS"/>
                <a:cs typeface="Trebuchet MS"/>
              </a:rPr>
              <a:t>conceals </a:t>
            </a:r>
            <a:r>
              <a:rPr dirty="0" sz="3650" spc="45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3650" spc="75">
                <a:solidFill>
                  <a:srgbClr val="292929"/>
                </a:solidFill>
                <a:latin typeface="Trebuchet MS"/>
                <a:cs typeface="Trebuchet MS"/>
              </a:rPr>
              <a:t>existence </a:t>
            </a: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dirty="0" sz="3650" spc="120">
                <a:solidFill>
                  <a:srgbClr val="292929"/>
                </a:solidFill>
                <a:latin typeface="Trebuchet MS"/>
                <a:cs typeface="Trebuchet MS"/>
              </a:rPr>
              <a:t>any </a:t>
            </a:r>
            <a:r>
              <a:rPr dirty="0" sz="3650" spc="-65">
                <a:solidFill>
                  <a:srgbClr val="292929"/>
                </a:solidFill>
                <a:latin typeface="Trebuchet MS"/>
                <a:cs typeface="Trebuchet MS"/>
              </a:rPr>
              <a:t>data. </a:t>
            </a: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3650" spc="40">
                <a:solidFill>
                  <a:srgbClr val="292929"/>
                </a:solidFill>
                <a:latin typeface="Trebuchet MS"/>
                <a:cs typeface="Trebuchet MS"/>
              </a:rPr>
              <a:t>goal </a:t>
            </a: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dirty="0" sz="3650" spc="-108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20">
                <a:solidFill>
                  <a:srgbClr val="292929"/>
                </a:solidFill>
                <a:latin typeface="Trebuchet MS"/>
                <a:cs typeface="Trebuchet MS"/>
              </a:rPr>
              <a:t>steganography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provide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90">
                <a:solidFill>
                  <a:srgbClr val="292929"/>
                </a:solidFill>
                <a:latin typeface="Trebuchet MS"/>
                <a:cs typeface="Trebuchet MS"/>
              </a:rPr>
              <a:t>sealed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35">
                <a:solidFill>
                  <a:srgbClr val="292929"/>
                </a:solidFill>
                <a:latin typeface="Trebuchet MS"/>
                <a:cs typeface="Trebuchet MS"/>
              </a:rPr>
              <a:t>information.</a:t>
            </a:r>
            <a:endParaRPr sz="3650">
              <a:latin typeface="Trebuchet MS"/>
              <a:cs typeface="Trebuchet MS"/>
            </a:endParaRPr>
          </a:p>
          <a:p>
            <a:pPr algn="just" marL="12700" marR="7620">
              <a:lnSpc>
                <a:spcPct val="116399"/>
              </a:lnSpc>
            </a:pPr>
            <a:r>
              <a:rPr dirty="0" sz="3650" spc="-10">
                <a:solidFill>
                  <a:srgbClr val="292929"/>
                </a:solidFill>
                <a:latin typeface="Trebuchet MS"/>
                <a:cs typeface="Trebuchet MS"/>
              </a:rPr>
              <a:t>Henceforth, </a:t>
            </a:r>
            <a:r>
              <a:rPr dirty="0" sz="3650" spc="-105">
                <a:solidFill>
                  <a:srgbClr val="292929"/>
                </a:solidFill>
                <a:latin typeface="Trebuchet MS"/>
                <a:cs typeface="Trebuchet MS"/>
              </a:rPr>
              <a:t>it </a:t>
            </a:r>
            <a:r>
              <a:rPr dirty="0" sz="3650" spc="85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dirty="0" sz="3650" spc="75">
                <a:solidFill>
                  <a:srgbClr val="292929"/>
                </a:solidFill>
                <a:latin typeface="Trebuchet MS"/>
                <a:cs typeface="Trebuchet MS"/>
              </a:rPr>
              <a:t>hard </a:t>
            </a:r>
            <a:r>
              <a:rPr dirty="0" sz="3650" spc="-15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dirty="0" sz="3650" spc="45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3650" spc="5">
                <a:solidFill>
                  <a:srgbClr val="292929"/>
                </a:solidFill>
                <a:latin typeface="Trebuchet MS"/>
                <a:cs typeface="Trebuchet MS"/>
              </a:rPr>
              <a:t>third </a:t>
            </a:r>
            <a:r>
              <a:rPr dirty="0" sz="3650" spc="140">
                <a:solidFill>
                  <a:srgbClr val="292929"/>
                </a:solidFill>
                <a:latin typeface="Trebuchet MS"/>
                <a:cs typeface="Trebuchet MS"/>
              </a:rPr>
              <a:t>person </a:t>
            </a:r>
            <a:r>
              <a:rPr dirty="0" sz="3650" spc="50">
                <a:solidFill>
                  <a:srgbClr val="292929"/>
                </a:solidFill>
                <a:latin typeface="Trebuchet MS"/>
                <a:cs typeface="Trebuchet MS"/>
              </a:rPr>
              <a:t>or </a:t>
            </a:r>
            <a:r>
              <a:rPr dirty="0" sz="3650" spc="65">
                <a:solidFill>
                  <a:srgbClr val="292929"/>
                </a:solidFill>
                <a:latin typeface="Trebuchet MS"/>
                <a:cs typeface="Trebuchet MS"/>
              </a:rPr>
              <a:t>attackers </a:t>
            </a:r>
            <a:r>
              <a:rPr dirty="0" sz="3650" spc="80">
                <a:solidFill>
                  <a:srgbClr val="292929"/>
                </a:solidFill>
                <a:latin typeface="Trebuchet MS"/>
                <a:cs typeface="Trebuchet MS"/>
              </a:rPr>
              <a:t>to </a:t>
            </a:r>
            <a:r>
              <a:rPr dirty="0" sz="3650" spc="75">
                <a:solidFill>
                  <a:srgbClr val="292929"/>
                </a:solidFill>
                <a:latin typeface="Trebuchet MS"/>
                <a:cs typeface="Trebuchet MS"/>
              </a:rPr>
              <a:t>know </a:t>
            </a:r>
            <a:r>
              <a:rPr dirty="0" sz="3650" spc="-108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10">
                <a:solidFill>
                  <a:srgbClr val="292929"/>
                </a:solidFill>
                <a:latin typeface="Trebuchet MS"/>
                <a:cs typeface="Trebuchet MS"/>
              </a:rPr>
              <a:t>about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45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35">
                <a:solidFill>
                  <a:srgbClr val="292929"/>
                </a:solidFill>
                <a:latin typeface="Trebuchet MS"/>
                <a:cs typeface="Trebuchet MS"/>
              </a:rPr>
              <a:t>presence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3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dirty="0" sz="3650" spc="-7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45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60">
                <a:solidFill>
                  <a:srgbClr val="292929"/>
                </a:solidFill>
                <a:latin typeface="Trebuchet MS"/>
                <a:cs typeface="Trebuchet MS"/>
              </a:rPr>
              <a:t>masked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85">
                <a:solidFill>
                  <a:srgbClr val="292929"/>
                </a:solidFill>
                <a:latin typeface="Trebuchet MS"/>
                <a:cs typeface="Trebuchet MS"/>
              </a:rPr>
              <a:t>message</a:t>
            </a:r>
            <a:r>
              <a:rPr dirty="0" sz="3650" spc="-7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45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110">
                <a:solidFill>
                  <a:srgbClr val="292929"/>
                </a:solidFill>
                <a:latin typeface="Trebuchet MS"/>
                <a:cs typeface="Trebuchet MS"/>
              </a:rPr>
              <a:t>cover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90">
                <a:solidFill>
                  <a:srgbClr val="292929"/>
                </a:solidFill>
                <a:latin typeface="Trebuchet MS"/>
                <a:cs typeface="Trebuchet MS"/>
              </a:rPr>
              <a:t>media </a:t>
            </a:r>
            <a:r>
              <a:rPr dirty="0" sz="3650" spc="-108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95">
                <a:solidFill>
                  <a:srgbClr val="292929"/>
                </a:solidFill>
                <a:latin typeface="Trebuchet MS"/>
                <a:cs typeface="Trebuchet MS"/>
              </a:rPr>
              <a:t>like</a:t>
            </a:r>
            <a:r>
              <a:rPr dirty="0" sz="3650" spc="-14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55">
                <a:solidFill>
                  <a:srgbClr val="292929"/>
                </a:solidFill>
                <a:latin typeface="Trebuchet MS"/>
                <a:cs typeface="Trebuchet MS"/>
              </a:rPr>
              <a:t>image,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50">
                <a:solidFill>
                  <a:srgbClr val="292929"/>
                </a:solidFill>
                <a:latin typeface="Trebuchet MS"/>
                <a:cs typeface="Trebuchet MS"/>
              </a:rPr>
              <a:t>audio,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292929"/>
                </a:solidFill>
                <a:latin typeface="Trebuchet MS"/>
                <a:cs typeface="Trebuchet MS"/>
              </a:rPr>
              <a:t>video,</a:t>
            </a:r>
            <a:r>
              <a:rPr dirty="0" sz="3650" spc="-13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3650" spc="-80">
                <a:solidFill>
                  <a:srgbClr val="292929"/>
                </a:solidFill>
                <a:latin typeface="Trebuchet MS"/>
                <a:cs typeface="Trebuchet MS"/>
              </a:rPr>
              <a:t>etc.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5573" y="1559485"/>
            <a:ext cx="2082425" cy="5286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137" y="2885744"/>
            <a:ext cx="14830424" cy="5934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339" y="996950"/>
            <a:ext cx="1498409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5">
                <a:solidFill>
                  <a:srgbClr val="000000"/>
                </a:solidFill>
                <a:latin typeface="Lucida Sans Unicode"/>
                <a:cs typeface="Lucida Sans Unicode"/>
              </a:rPr>
              <a:t>Basic</a:t>
            </a:r>
            <a:r>
              <a:rPr dirty="0" spc="-66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pc="105">
                <a:solidFill>
                  <a:srgbClr val="000000"/>
                </a:solidFill>
                <a:latin typeface="Lucida Sans Unicode"/>
                <a:cs typeface="Lucida Sans Unicode"/>
              </a:rPr>
              <a:t>Idea</a:t>
            </a:r>
            <a:r>
              <a:rPr dirty="0" spc="-65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pc="9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pc="-65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pc="80">
                <a:solidFill>
                  <a:srgbClr val="000000"/>
                </a:solidFill>
                <a:latin typeface="Lucida Sans Unicode"/>
                <a:cs typeface="Lucida Sans Unicode"/>
              </a:rPr>
              <a:t>Cryptography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437" y="9237378"/>
            <a:ext cx="1435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0">
                <a:latin typeface="Lucida Sans Unicode"/>
                <a:cs typeface="Lucida Sans Unicode"/>
              </a:rPr>
              <a:t>https://</a:t>
            </a:r>
            <a:r>
              <a:rPr dirty="0" sz="3400" spc="-20">
                <a:latin typeface="Lucida Sans Unicode"/>
                <a:cs typeface="Lucida Sans Unicode"/>
                <a:hlinkClick r:id="rId3"/>
              </a:rPr>
              <a:t>www.techtarget.com/searchsecurity/definition/cryptography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321" y="0"/>
            <a:ext cx="11689715" cy="2997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3460" marR="5080" indent="-2271395">
              <a:lnSpc>
                <a:spcPct val="116100"/>
              </a:lnSpc>
              <a:spcBef>
                <a:spcPts val="95"/>
              </a:spcBef>
            </a:pPr>
            <a:r>
              <a:rPr dirty="0" sz="8400" spc="210">
                <a:solidFill>
                  <a:srgbClr val="000000"/>
                </a:solidFill>
                <a:latin typeface="Lucida Sans Unicode"/>
                <a:cs typeface="Lucida Sans Unicode"/>
              </a:rPr>
              <a:t>Basic</a:t>
            </a:r>
            <a:r>
              <a:rPr dirty="0" sz="8400" spc="-61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70">
                <a:solidFill>
                  <a:srgbClr val="000000"/>
                </a:solidFill>
                <a:latin typeface="Lucida Sans Unicode"/>
                <a:cs typeface="Lucida Sans Unicode"/>
              </a:rPr>
              <a:t>components</a:t>
            </a:r>
            <a:r>
              <a:rPr dirty="0" sz="8400" spc="-61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8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dirty="0" sz="8400" spc="-61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40">
                <a:solidFill>
                  <a:srgbClr val="000000"/>
                </a:solidFill>
                <a:latin typeface="Lucida Sans Unicode"/>
                <a:cs typeface="Lucida Sans Unicode"/>
              </a:rPr>
              <a:t>a </a:t>
            </a:r>
            <a:r>
              <a:rPr dirty="0" sz="8400" spc="-264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145">
                <a:solidFill>
                  <a:srgbClr val="000000"/>
                </a:solidFill>
                <a:latin typeface="Lucida Sans Unicode"/>
                <a:cs typeface="Lucida Sans Unicode"/>
              </a:rPr>
              <a:t>cryptosystem</a:t>
            </a:r>
            <a:endParaRPr sz="8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0732" y="387435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90732" y="493163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0732" y="598890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0732" y="704618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6"/>
                </a:lnTo>
                <a:lnTo>
                  <a:pt x="88432" y="7790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0732" y="810345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90732" y="916073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7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1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1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82275" y="3356202"/>
            <a:ext cx="7947025" cy="6369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26815">
              <a:lnSpc>
                <a:spcPct val="116599"/>
              </a:lnSpc>
              <a:spcBef>
                <a:spcPts val="95"/>
              </a:spcBef>
            </a:pPr>
            <a:r>
              <a:rPr dirty="0" sz="5950" spc="105">
                <a:latin typeface="Lucida Sans Unicode"/>
                <a:cs typeface="Lucida Sans Unicode"/>
              </a:rPr>
              <a:t>Plain </a:t>
            </a:r>
            <a:r>
              <a:rPr dirty="0" sz="5950" spc="-155">
                <a:latin typeface="Lucida Sans Unicode"/>
                <a:cs typeface="Lucida Sans Unicode"/>
              </a:rPr>
              <a:t>Text </a:t>
            </a:r>
            <a:r>
              <a:rPr dirty="0" sz="5950" spc="-150">
                <a:latin typeface="Lucida Sans Unicode"/>
                <a:cs typeface="Lucida Sans Unicode"/>
              </a:rPr>
              <a:t> </a:t>
            </a:r>
            <a:r>
              <a:rPr dirty="0" sz="5950" spc="60">
                <a:latin typeface="Lucida Sans Unicode"/>
                <a:cs typeface="Lucida Sans Unicode"/>
              </a:rPr>
              <a:t>C</a:t>
            </a:r>
            <a:r>
              <a:rPr dirty="0" sz="5950" spc="-130">
                <a:latin typeface="Lucida Sans Unicode"/>
                <a:cs typeface="Lucida Sans Unicode"/>
              </a:rPr>
              <a:t>i</a:t>
            </a:r>
            <a:r>
              <a:rPr dirty="0" sz="5950" spc="85">
                <a:latin typeface="Lucida Sans Unicode"/>
                <a:cs typeface="Lucida Sans Unicode"/>
              </a:rPr>
              <a:t>p</a:t>
            </a:r>
            <a:r>
              <a:rPr dirty="0" sz="5950" spc="5">
                <a:latin typeface="Lucida Sans Unicode"/>
                <a:cs typeface="Lucida Sans Unicode"/>
              </a:rPr>
              <a:t>h</a:t>
            </a:r>
            <a:r>
              <a:rPr dirty="0" sz="5950" spc="110">
                <a:latin typeface="Lucida Sans Unicode"/>
                <a:cs typeface="Lucida Sans Unicode"/>
              </a:rPr>
              <a:t>e</a:t>
            </a:r>
            <a:r>
              <a:rPr dirty="0" sz="5950" spc="50">
                <a:latin typeface="Lucida Sans Unicode"/>
                <a:cs typeface="Lucida Sans Unicode"/>
              </a:rPr>
              <a:t>r</a:t>
            </a:r>
            <a:r>
              <a:rPr dirty="0" sz="5950" spc="-420">
                <a:latin typeface="Lucida Sans Unicode"/>
                <a:cs typeface="Lucida Sans Unicode"/>
              </a:rPr>
              <a:t> </a:t>
            </a:r>
            <a:r>
              <a:rPr dirty="0" sz="5950" spc="-285">
                <a:latin typeface="Lucida Sans Unicode"/>
                <a:cs typeface="Lucida Sans Unicode"/>
              </a:rPr>
              <a:t>T</a:t>
            </a:r>
            <a:r>
              <a:rPr dirty="0" sz="5950" spc="110">
                <a:latin typeface="Lucida Sans Unicode"/>
                <a:cs typeface="Lucida Sans Unicode"/>
              </a:rPr>
              <a:t>e</a:t>
            </a:r>
            <a:r>
              <a:rPr dirty="0" sz="5950" spc="-655">
                <a:latin typeface="Lucida Sans Unicode"/>
                <a:cs typeface="Lucida Sans Unicode"/>
              </a:rPr>
              <a:t>x</a:t>
            </a:r>
            <a:r>
              <a:rPr dirty="0" sz="5950" spc="225">
                <a:latin typeface="Lucida Sans Unicode"/>
                <a:cs typeface="Lucida Sans Unicode"/>
              </a:rPr>
              <a:t>t</a:t>
            </a:r>
            <a:endParaRPr sz="5950">
              <a:latin typeface="Lucida Sans Unicode"/>
              <a:cs typeface="Lucida Sans Unicode"/>
            </a:endParaRPr>
          </a:p>
          <a:p>
            <a:pPr marL="12700" marR="5080">
              <a:lnSpc>
                <a:spcPct val="116599"/>
              </a:lnSpc>
            </a:pPr>
            <a:r>
              <a:rPr dirty="0" sz="5950" spc="114">
                <a:latin typeface="Lucida Sans Unicode"/>
                <a:cs typeface="Lucida Sans Unicode"/>
              </a:rPr>
              <a:t>Encryption </a:t>
            </a:r>
            <a:r>
              <a:rPr dirty="0" sz="5950" spc="-45">
                <a:latin typeface="Lucida Sans Unicode"/>
                <a:cs typeface="Lucida Sans Unicode"/>
              </a:rPr>
              <a:t>Algorithm </a:t>
            </a:r>
            <a:r>
              <a:rPr dirty="0" sz="5950" spc="-1870">
                <a:latin typeface="Lucida Sans Unicode"/>
                <a:cs typeface="Lucida Sans Unicode"/>
              </a:rPr>
              <a:t> </a:t>
            </a:r>
            <a:r>
              <a:rPr dirty="0" sz="5950" spc="70">
                <a:latin typeface="Lucida Sans Unicode"/>
                <a:cs typeface="Lucida Sans Unicode"/>
              </a:rPr>
              <a:t>D</a:t>
            </a:r>
            <a:r>
              <a:rPr dirty="0" sz="5950" spc="110">
                <a:latin typeface="Lucida Sans Unicode"/>
                <a:cs typeface="Lucida Sans Unicode"/>
              </a:rPr>
              <a:t>e</a:t>
            </a:r>
            <a:r>
              <a:rPr dirty="0" sz="5950" spc="260">
                <a:latin typeface="Lucida Sans Unicode"/>
                <a:cs typeface="Lucida Sans Unicode"/>
              </a:rPr>
              <a:t>c</a:t>
            </a:r>
            <a:r>
              <a:rPr dirty="0" sz="5950" spc="45">
                <a:latin typeface="Lucida Sans Unicode"/>
                <a:cs typeface="Lucida Sans Unicode"/>
              </a:rPr>
              <a:t>r</a:t>
            </a:r>
            <a:r>
              <a:rPr dirty="0" sz="5950" spc="275">
                <a:latin typeface="Lucida Sans Unicode"/>
                <a:cs typeface="Lucida Sans Unicode"/>
              </a:rPr>
              <a:t>y</a:t>
            </a:r>
            <a:r>
              <a:rPr dirty="0" sz="5950" spc="85">
                <a:latin typeface="Lucida Sans Unicode"/>
                <a:cs typeface="Lucida Sans Unicode"/>
              </a:rPr>
              <a:t>p</a:t>
            </a:r>
            <a:r>
              <a:rPr dirty="0" sz="5950" spc="220">
                <a:latin typeface="Lucida Sans Unicode"/>
                <a:cs typeface="Lucida Sans Unicode"/>
              </a:rPr>
              <a:t>t</a:t>
            </a:r>
            <a:r>
              <a:rPr dirty="0" sz="5950" spc="-130">
                <a:latin typeface="Lucida Sans Unicode"/>
                <a:cs typeface="Lucida Sans Unicode"/>
              </a:rPr>
              <a:t>i</a:t>
            </a:r>
            <a:r>
              <a:rPr dirty="0" sz="5950" spc="30">
                <a:latin typeface="Lucida Sans Unicode"/>
                <a:cs typeface="Lucida Sans Unicode"/>
              </a:rPr>
              <a:t>o</a:t>
            </a:r>
            <a:r>
              <a:rPr dirty="0" sz="5950" spc="10">
                <a:latin typeface="Lucida Sans Unicode"/>
                <a:cs typeface="Lucida Sans Unicode"/>
              </a:rPr>
              <a:t>n</a:t>
            </a:r>
            <a:r>
              <a:rPr dirty="0" sz="5950" spc="-420">
                <a:latin typeface="Lucida Sans Unicode"/>
                <a:cs typeface="Lucida Sans Unicode"/>
              </a:rPr>
              <a:t> </a:t>
            </a:r>
            <a:r>
              <a:rPr dirty="0" sz="5950" spc="-105">
                <a:latin typeface="Lucida Sans Unicode"/>
                <a:cs typeface="Lucida Sans Unicode"/>
              </a:rPr>
              <a:t>A</a:t>
            </a:r>
            <a:r>
              <a:rPr dirty="0" sz="5950" spc="25">
                <a:latin typeface="Lucida Sans Unicode"/>
                <a:cs typeface="Lucida Sans Unicode"/>
              </a:rPr>
              <a:t>l</a:t>
            </a:r>
            <a:r>
              <a:rPr dirty="0" sz="5950" spc="-420">
                <a:latin typeface="Lucida Sans Unicode"/>
                <a:cs typeface="Lucida Sans Unicode"/>
              </a:rPr>
              <a:t>g</a:t>
            </a:r>
            <a:r>
              <a:rPr dirty="0" sz="5950" spc="30">
                <a:latin typeface="Lucida Sans Unicode"/>
                <a:cs typeface="Lucida Sans Unicode"/>
              </a:rPr>
              <a:t>o</a:t>
            </a:r>
            <a:r>
              <a:rPr dirty="0" sz="5950" spc="45">
                <a:latin typeface="Lucida Sans Unicode"/>
                <a:cs typeface="Lucida Sans Unicode"/>
              </a:rPr>
              <a:t>r</a:t>
            </a:r>
            <a:r>
              <a:rPr dirty="0" sz="5950" spc="220">
                <a:latin typeface="Lucida Sans Unicode"/>
                <a:cs typeface="Lucida Sans Unicode"/>
              </a:rPr>
              <a:t>t</a:t>
            </a:r>
            <a:r>
              <a:rPr dirty="0" sz="5950" spc="-130">
                <a:latin typeface="Lucida Sans Unicode"/>
                <a:cs typeface="Lucida Sans Unicode"/>
              </a:rPr>
              <a:t>i</a:t>
            </a:r>
            <a:r>
              <a:rPr dirty="0" sz="5950" spc="5">
                <a:latin typeface="Lucida Sans Unicode"/>
                <a:cs typeface="Lucida Sans Unicode"/>
              </a:rPr>
              <a:t>h</a:t>
            </a:r>
            <a:r>
              <a:rPr dirty="0" sz="5950" spc="-40">
                <a:latin typeface="Lucida Sans Unicode"/>
                <a:cs typeface="Lucida Sans Unicode"/>
              </a:rPr>
              <a:t>m  </a:t>
            </a:r>
            <a:r>
              <a:rPr dirty="0" sz="5950" spc="114">
                <a:latin typeface="Lucida Sans Unicode"/>
                <a:cs typeface="Lucida Sans Unicode"/>
              </a:rPr>
              <a:t>Encryption </a:t>
            </a:r>
            <a:r>
              <a:rPr dirty="0" sz="5950" spc="90">
                <a:latin typeface="Lucida Sans Unicode"/>
                <a:cs typeface="Lucida Sans Unicode"/>
              </a:rPr>
              <a:t>Key </a:t>
            </a:r>
            <a:r>
              <a:rPr dirty="0" sz="5950" spc="95">
                <a:latin typeface="Lucida Sans Unicode"/>
                <a:cs typeface="Lucida Sans Unicode"/>
              </a:rPr>
              <a:t> </a:t>
            </a:r>
            <a:r>
              <a:rPr dirty="0" sz="5950" spc="100">
                <a:latin typeface="Lucida Sans Unicode"/>
                <a:cs typeface="Lucida Sans Unicode"/>
              </a:rPr>
              <a:t>Decryption</a:t>
            </a:r>
            <a:r>
              <a:rPr dirty="0" sz="5950" spc="-430">
                <a:latin typeface="Lucida Sans Unicode"/>
                <a:cs typeface="Lucida Sans Unicode"/>
              </a:rPr>
              <a:t> </a:t>
            </a:r>
            <a:r>
              <a:rPr dirty="0" sz="5950" spc="90">
                <a:latin typeface="Lucida Sans Unicode"/>
                <a:cs typeface="Lucida Sans Unicode"/>
              </a:rPr>
              <a:t>Key</a:t>
            </a:r>
            <a:endParaRPr sz="5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46" y="2470911"/>
            <a:ext cx="13344524" cy="6791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4422" y="818108"/>
            <a:ext cx="763968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>
                <a:solidFill>
                  <a:srgbClr val="000000"/>
                </a:solidFill>
              </a:rPr>
              <a:t>One</a:t>
            </a:r>
            <a:r>
              <a:rPr dirty="0" spc="-960">
                <a:solidFill>
                  <a:srgbClr val="000000"/>
                </a:solidFill>
              </a:rPr>
              <a:t> </a:t>
            </a:r>
            <a:r>
              <a:rPr dirty="0" spc="-265">
                <a:solidFill>
                  <a:srgbClr val="000000"/>
                </a:solidFill>
              </a:rPr>
              <a:t>Time</a:t>
            </a:r>
            <a:r>
              <a:rPr dirty="0" spc="-960">
                <a:solidFill>
                  <a:srgbClr val="000000"/>
                </a:solidFill>
              </a:rPr>
              <a:t> </a:t>
            </a:r>
            <a:r>
              <a:rPr dirty="0" spc="70">
                <a:solidFill>
                  <a:srgbClr val="000000"/>
                </a:solidFill>
              </a:rPr>
              <a:t>Pad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96" y="1889399"/>
            <a:ext cx="17354547" cy="6505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54025"/>
            <a:ext cx="163417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75">
                <a:solidFill>
                  <a:srgbClr val="000000"/>
                </a:solidFill>
              </a:rPr>
              <a:t>AES</a:t>
            </a:r>
            <a:r>
              <a:rPr dirty="0" sz="7200" spc="-770">
                <a:solidFill>
                  <a:srgbClr val="000000"/>
                </a:solidFill>
              </a:rPr>
              <a:t> </a:t>
            </a:r>
            <a:r>
              <a:rPr dirty="0" sz="7200" spc="-545">
                <a:solidFill>
                  <a:srgbClr val="000000"/>
                </a:solidFill>
              </a:rPr>
              <a:t>-</a:t>
            </a:r>
            <a:r>
              <a:rPr dirty="0" sz="7200" spc="-770">
                <a:solidFill>
                  <a:srgbClr val="000000"/>
                </a:solidFill>
              </a:rPr>
              <a:t> </a:t>
            </a:r>
            <a:r>
              <a:rPr dirty="0" sz="7200" spc="-300">
                <a:solidFill>
                  <a:srgbClr val="000000"/>
                </a:solidFill>
              </a:rPr>
              <a:t>256</a:t>
            </a:r>
            <a:r>
              <a:rPr dirty="0" sz="7200" spc="-770">
                <a:solidFill>
                  <a:srgbClr val="000000"/>
                </a:solidFill>
              </a:rPr>
              <a:t> </a:t>
            </a:r>
            <a:r>
              <a:rPr dirty="0" sz="7200" spc="-15">
                <a:solidFill>
                  <a:srgbClr val="000000"/>
                </a:solidFill>
              </a:rPr>
              <a:t>Encryption</a:t>
            </a:r>
            <a:r>
              <a:rPr dirty="0" sz="7200" spc="-770">
                <a:solidFill>
                  <a:srgbClr val="000000"/>
                </a:solidFill>
              </a:rPr>
              <a:t> </a:t>
            </a:r>
            <a:r>
              <a:rPr dirty="0" sz="7200" spc="-90">
                <a:solidFill>
                  <a:srgbClr val="000000"/>
                </a:solidFill>
              </a:rPr>
              <a:t>and</a:t>
            </a:r>
            <a:r>
              <a:rPr dirty="0" sz="7200" spc="-770">
                <a:solidFill>
                  <a:srgbClr val="000000"/>
                </a:solidFill>
              </a:rPr>
              <a:t> </a:t>
            </a:r>
            <a:r>
              <a:rPr dirty="0" sz="7200" spc="-5">
                <a:solidFill>
                  <a:srgbClr val="000000"/>
                </a:solidFill>
              </a:rPr>
              <a:t>Decryption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3156396" y="8980031"/>
            <a:ext cx="12776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latin typeface="Verdana"/>
                <a:cs typeface="Verdana"/>
              </a:rPr>
              <a:t>https://</a:t>
            </a:r>
            <a:r>
              <a:rPr dirty="0" sz="3600" spc="-100">
                <a:latin typeface="Verdana"/>
                <a:cs typeface="Verdana"/>
                <a:hlinkClick r:id="rId3"/>
              </a:rPr>
              <a:t>www.atpinc.com/blog/what-is-aes-256-encryption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356" y="2505829"/>
            <a:ext cx="14811374" cy="5305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9915" y="618859"/>
            <a:ext cx="169487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100" b="1">
                <a:solidFill>
                  <a:srgbClr val="292929"/>
                </a:solidFill>
                <a:latin typeface="Trebuchet MS"/>
                <a:cs typeface="Trebuchet MS"/>
              </a:rPr>
              <a:t>Hiding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265" b="1">
                <a:solidFill>
                  <a:srgbClr val="292929"/>
                </a:solidFill>
                <a:latin typeface="Trebuchet MS"/>
                <a:cs typeface="Trebuchet MS"/>
              </a:rPr>
              <a:t>Images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-45" b="1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10" b="1">
                <a:solidFill>
                  <a:srgbClr val="292929"/>
                </a:solidFill>
                <a:latin typeface="Trebuchet MS"/>
                <a:cs typeface="Trebuchet MS"/>
              </a:rPr>
              <a:t>Plain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25" b="1">
                <a:solidFill>
                  <a:srgbClr val="292929"/>
                </a:solidFill>
                <a:latin typeface="Trebuchet MS"/>
                <a:cs typeface="Trebuchet MS"/>
              </a:rPr>
              <a:t>Sight: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250" b="1">
                <a:solidFill>
                  <a:srgbClr val="292929"/>
                </a:solidFill>
                <a:latin typeface="Trebuchet MS"/>
                <a:cs typeface="Trebuchet MS"/>
              </a:rPr>
              <a:t>Deep</a:t>
            </a:r>
            <a:r>
              <a:rPr dirty="0" sz="5600" spc="-3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5600" spc="220" b="1">
                <a:solidFill>
                  <a:srgbClr val="292929"/>
                </a:solidFill>
                <a:latin typeface="Trebuchet MS"/>
                <a:cs typeface="Trebuchet MS"/>
              </a:rPr>
              <a:t>Steganography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7683" y="1808785"/>
            <a:ext cx="324294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75">
                <a:latin typeface="Trebuchet MS"/>
                <a:cs typeface="Trebuchet MS"/>
              </a:rPr>
              <a:t>Access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the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paper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u="heavy" sz="2400" spc="30">
                <a:solidFill>
                  <a:srgbClr val="B4C2E3"/>
                </a:solidFill>
                <a:uFill>
                  <a:solidFill>
                    <a:srgbClr val="B4C2E3"/>
                  </a:solidFill>
                </a:uFill>
                <a:latin typeface="Trebuchet MS"/>
                <a:cs typeface="Trebuchet MS"/>
                <a:hlinkClick r:id="rId3"/>
              </a:rPr>
              <a:t>here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4758" y="8429897"/>
            <a:ext cx="1277366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2900" spc="25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2900" spc="85">
                <a:solidFill>
                  <a:srgbClr val="292929"/>
                </a:solidFill>
                <a:latin typeface="Trebuchet MS"/>
                <a:cs typeface="Trebuchet MS"/>
              </a:rPr>
              <a:t>paper </a:t>
            </a:r>
            <a:r>
              <a:rPr dirty="0" sz="2900" spc="130">
                <a:solidFill>
                  <a:srgbClr val="292929"/>
                </a:solidFill>
                <a:latin typeface="Trebuchet MS"/>
                <a:cs typeface="Trebuchet MS"/>
              </a:rPr>
              <a:t>focuses </a:t>
            </a:r>
            <a:r>
              <a:rPr dirty="0" sz="2900" spc="114">
                <a:solidFill>
                  <a:srgbClr val="292929"/>
                </a:solidFill>
                <a:latin typeface="Trebuchet MS"/>
                <a:cs typeface="Trebuchet MS"/>
              </a:rPr>
              <a:t>on </a:t>
            </a:r>
            <a:r>
              <a:rPr dirty="0" sz="2900" spc="5">
                <a:solidFill>
                  <a:srgbClr val="292929"/>
                </a:solidFill>
                <a:latin typeface="Trebuchet MS"/>
                <a:cs typeface="Trebuchet MS"/>
              </a:rPr>
              <a:t>explaining </a:t>
            </a:r>
            <a:r>
              <a:rPr dirty="0" sz="2900" spc="35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dirty="0" sz="2900" spc="140">
                <a:solidFill>
                  <a:srgbClr val="292929"/>
                </a:solidFill>
                <a:latin typeface="Trebuchet MS"/>
                <a:cs typeface="Trebuchet MS"/>
              </a:rPr>
              <a:t>basics </a:t>
            </a:r>
            <a:r>
              <a:rPr dirty="0" sz="2900" spc="25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dirty="0" sz="2900" spc="50">
                <a:solidFill>
                  <a:srgbClr val="292929"/>
                </a:solidFill>
                <a:latin typeface="Trebuchet MS"/>
                <a:cs typeface="Trebuchet MS"/>
              </a:rPr>
              <a:t>steganography. </a:t>
            </a:r>
            <a:r>
              <a:rPr dirty="0" sz="2900" spc="195">
                <a:solidFill>
                  <a:srgbClr val="292929"/>
                </a:solidFill>
                <a:latin typeface="Trebuchet MS"/>
                <a:cs typeface="Trebuchet MS"/>
              </a:rPr>
              <a:t>We </a:t>
            </a:r>
            <a:r>
              <a:rPr dirty="0" sz="2900" spc="-140">
                <a:solidFill>
                  <a:srgbClr val="292929"/>
                </a:solidFill>
                <a:latin typeface="Trebuchet MS"/>
                <a:cs typeface="Trebuchet MS"/>
              </a:rPr>
              <a:t>will </a:t>
            </a:r>
            <a:r>
              <a:rPr dirty="0" sz="2900" spc="135">
                <a:solidFill>
                  <a:srgbClr val="292929"/>
                </a:solidFill>
                <a:latin typeface="Trebuchet MS"/>
                <a:cs typeface="Trebuchet MS"/>
              </a:rPr>
              <a:t>be </a:t>
            </a:r>
            <a:r>
              <a:rPr dirty="0" sz="2900" spc="14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-10">
                <a:solidFill>
                  <a:srgbClr val="292929"/>
                </a:solidFill>
                <a:latin typeface="Trebuchet MS"/>
                <a:cs typeface="Trebuchet MS"/>
              </a:rPr>
              <a:t>learning</a:t>
            </a:r>
            <a:r>
              <a:rPr dirty="0" sz="2900" spc="-1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25">
                <a:solidFill>
                  <a:srgbClr val="292929"/>
                </a:solidFill>
                <a:latin typeface="Trebuchet MS"/>
                <a:cs typeface="Trebuchet MS"/>
              </a:rPr>
              <a:t>what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95">
                <a:solidFill>
                  <a:srgbClr val="292929"/>
                </a:solidFill>
                <a:latin typeface="Trebuchet MS"/>
                <a:cs typeface="Trebuchet MS"/>
              </a:rPr>
              <a:t>steganography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65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35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dirty="0" sz="2900" spc="-1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40">
                <a:solidFill>
                  <a:srgbClr val="292929"/>
                </a:solidFill>
                <a:latin typeface="Trebuchet MS"/>
                <a:cs typeface="Trebuchet MS"/>
              </a:rPr>
              <a:t>this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85">
                <a:solidFill>
                  <a:srgbClr val="292929"/>
                </a:solidFill>
                <a:latin typeface="Trebuchet MS"/>
                <a:cs typeface="Trebuchet MS"/>
              </a:rPr>
              <a:t>paper</a:t>
            </a:r>
            <a:r>
              <a:rPr dirty="0" sz="2900" spc="-1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105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dirty="0" sz="2900" spc="-1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-140">
                <a:solidFill>
                  <a:srgbClr val="292929"/>
                </a:solidFill>
                <a:latin typeface="Trebuchet MS"/>
                <a:cs typeface="Trebuchet MS"/>
              </a:rPr>
              <a:t>will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20">
                <a:solidFill>
                  <a:srgbClr val="292929"/>
                </a:solidFill>
                <a:latin typeface="Trebuchet MS"/>
                <a:cs typeface="Trebuchet MS"/>
              </a:rPr>
              <a:t>try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6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dirty="0" sz="2900" spc="-1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40">
                <a:solidFill>
                  <a:srgbClr val="292929"/>
                </a:solidFill>
                <a:latin typeface="Trebuchet MS"/>
                <a:cs typeface="Trebuchet MS"/>
              </a:rPr>
              <a:t>implement</a:t>
            </a:r>
            <a:r>
              <a:rPr dirty="0" sz="2900" spc="-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2900" spc="-225">
                <a:solidFill>
                  <a:srgbClr val="292929"/>
                </a:solidFill>
                <a:latin typeface="Trebuchet MS"/>
                <a:cs typeface="Trebuchet MS"/>
              </a:rPr>
              <a:t>it.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937" y="2063740"/>
            <a:ext cx="10744199" cy="4457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62883" y="6874499"/>
            <a:ext cx="8695690" cy="289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dirty="0" sz="3500" spc="229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300" b="1">
                <a:solidFill>
                  <a:srgbClr val="FFE9D1"/>
                </a:solidFill>
                <a:latin typeface="Trebuchet MS"/>
                <a:cs typeface="Trebuchet MS"/>
              </a:rPr>
              <a:t>c</a:t>
            </a:r>
            <a:r>
              <a:rPr dirty="0" sz="3500" spc="45" b="1">
                <a:solidFill>
                  <a:srgbClr val="FFE9D1"/>
                </a:solidFill>
                <a:latin typeface="Trebuchet MS"/>
                <a:cs typeface="Trebuchet MS"/>
              </a:rPr>
              <a:t>h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t</a:t>
            </a:r>
            <a:r>
              <a:rPr dirty="0" sz="3500" spc="75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300" b="1">
                <a:solidFill>
                  <a:srgbClr val="FFE9D1"/>
                </a:solidFill>
                <a:latin typeface="Trebuchet MS"/>
                <a:cs typeface="Trebuchet MS"/>
              </a:rPr>
              <a:t>c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t</a:t>
            </a:r>
            <a:r>
              <a:rPr dirty="0" sz="3500" spc="55" b="1">
                <a:solidFill>
                  <a:srgbClr val="FFE9D1"/>
                </a:solidFill>
                <a:latin typeface="Trebuchet MS"/>
                <a:cs typeface="Trebuchet MS"/>
              </a:rPr>
              <a:t>u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75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330" b="1">
                <a:solidFill>
                  <a:srgbClr val="FFE9D1"/>
                </a:solidFill>
                <a:latin typeface="Trebuchet MS"/>
                <a:cs typeface="Trebuchet MS"/>
              </a:rPr>
              <a:t>s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55" b="1">
                <a:solidFill>
                  <a:srgbClr val="FFE9D1"/>
                </a:solidFill>
                <a:latin typeface="Trebuchet MS"/>
                <a:cs typeface="Trebuchet MS"/>
              </a:rPr>
              <a:t>n</a:t>
            </a:r>
            <a:r>
              <a:rPr dirty="0" sz="3500" spc="250" b="1">
                <a:solidFill>
                  <a:srgbClr val="FFE9D1"/>
                </a:solidFill>
                <a:latin typeface="Trebuchet MS"/>
                <a:cs typeface="Trebuchet MS"/>
              </a:rPr>
              <a:t>d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25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rr</a:t>
            </a:r>
            <a:r>
              <a:rPr dirty="0" sz="3500" spc="135" b="1">
                <a:solidFill>
                  <a:srgbClr val="FFE9D1"/>
                </a:solidFill>
                <a:latin typeface="Trebuchet MS"/>
                <a:cs typeface="Trebuchet MS"/>
              </a:rPr>
              <a:t>o</a:t>
            </a:r>
            <a:r>
              <a:rPr dirty="0" sz="3500" spc="-110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65" b="1">
                <a:solidFill>
                  <a:srgbClr val="FFE9D1"/>
                </a:solidFill>
                <a:latin typeface="Trebuchet MS"/>
                <a:cs typeface="Trebuchet MS"/>
              </a:rPr>
              <a:t>P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135" b="1">
                <a:solidFill>
                  <a:srgbClr val="FFE9D1"/>
                </a:solidFill>
                <a:latin typeface="Trebuchet MS"/>
                <a:cs typeface="Trebuchet MS"/>
              </a:rPr>
              <a:t>o</a:t>
            </a:r>
            <a:r>
              <a:rPr dirty="0" sz="3500" spc="235" b="1">
                <a:solidFill>
                  <a:srgbClr val="FFE9D1"/>
                </a:solidFill>
                <a:latin typeface="Trebuchet MS"/>
                <a:cs typeface="Trebuchet MS"/>
              </a:rPr>
              <a:t>p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225" b="1">
                <a:solidFill>
                  <a:srgbClr val="FFE9D1"/>
                </a:solidFill>
                <a:latin typeface="Trebuchet MS"/>
                <a:cs typeface="Trebuchet MS"/>
              </a:rPr>
              <a:t>g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t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135" b="1">
                <a:solidFill>
                  <a:srgbClr val="FFE9D1"/>
                </a:solidFill>
                <a:latin typeface="Trebuchet MS"/>
                <a:cs typeface="Trebuchet MS"/>
              </a:rPr>
              <a:t>o</a:t>
            </a:r>
            <a:r>
              <a:rPr dirty="0" sz="3500" spc="60" b="1">
                <a:solidFill>
                  <a:srgbClr val="FFE9D1"/>
                </a:solidFill>
                <a:latin typeface="Trebuchet MS"/>
                <a:cs typeface="Trebuchet MS"/>
              </a:rPr>
              <a:t>n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ts val="4120"/>
              </a:lnSpc>
              <a:spcBef>
                <a:spcPts val="3135"/>
              </a:spcBef>
            </a:pPr>
            <a:r>
              <a:rPr dirty="0" sz="3500" spc="434" b="1">
                <a:solidFill>
                  <a:srgbClr val="FFE9D1"/>
                </a:solidFill>
                <a:latin typeface="Trebuchet MS"/>
                <a:cs typeface="Trebuchet MS"/>
              </a:rPr>
              <a:t>W</a:t>
            </a:r>
            <a:r>
              <a:rPr dirty="0" sz="3500" spc="45" b="1">
                <a:solidFill>
                  <a:srgbClr val="FFE9D1"/>
                </a:solidFill>
                <a:latin typeface="Trebuchet MS"/>
                <a:cs typeface="Trebuchet MS"/>
              </a:rPr>
              <a:t>h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85" b="1">
                <a:solidFill>
                  <a:srgbClr val="FFE9D1"/>
                </a:solidFill>
                <a:latin typeface="Trebuchet MS"/>
                <a:cs typeface="Trebuchet MS"/>
              </a:rPr>
              <a:t>t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-40" b="1">
                <a:solidFill>
                  <a:srgbClr val="FFE9D1"/>
                </a:solidFill>
                <a:latin typeface="Trebuchet MS"/>
                <a:cs typeface="Trebuchet MS"/>
              </a:rPr>
              <a:t>f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t</a:t>
            </a:r>
            <a:r>
              <a:rPr dirty="0" sz="3500" spc="45" b="1">
                <a:solidFill>
                  <a:srgbClr val="FFE9D1"/>
                </a:solidFill>
                <a:latin typeface="Trebuchet MS"/>
                <a:cs typeface="Trebuchet MS"/>
              </a:rPr>
              <a:t>h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35" b="1">
                <a:solidFill>
                  <a:srgbClr val="FFE9D1"/>
                </a:solidFill>
                <a:latin typeface="Trebuchet MS"/>
                <a:cs typeface="Trebuchet MS"/>
              </a:rPr>
              <a:t>o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225" b="1">
                <a:solidFill>
                  <a:srgbClr val="FFE9D1"/>
                </a:solidFill>
                <a:latin typeface="Trebuchet MS"/>
                <a:cs typeface="Trebuchet MS"/>
              </a:rPr>
              <a:t>g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55" b="1">
                <a:solidFill>
                  <a:srgbClr val="FFE9D1"/>
                </a:solidFill>
                <a:latin typeface="Trebuchet MS"/>
                <a:cs typeface="Trebuchet MS"/>
              </a:rPr>
              <a:t>n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-130" b="1">
                <a:solidFill>
                  <a:srgbClr val="FFE9D1"/>
                </a:solidFill>
                <a:latin typeface="Trebuchet MS"/>
                <a:cs typeface="Trebuchet MS"/>
              </a:rPr>
              <a:t>l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300" b="1">
                <a:solidFill>
                  <a:srgbClr val="FFE9D1"/>
                </a:solidFill>
                <a:latin typeface="Trebuchet MS"/>
                <a:cs typeface="Trebuchet MS"/>
              </a:rPr>
              <a:t>c</a:t>
            </a:r>
            <a:r>
              <a:rPr dirty="0" sz="3500" spc="135" b="1">
                <a:solidFill>
                  <a:srgbClr val="FFE9D1"/>
                </a:solidFill>
                <a:latin typeface="Trebuchet MS"/>
                <a:cs typeface="Trebuchet MS"/>
              </a:rPr>
              <a:t>o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v</a:t>
            </a:r>
            <a:r>
              <a:rPr dirty="0" sz="3500" spc="75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-110" b="1">
                <a:solidFill>
                  <a:srgbClr val="FFE9D1"/>
                </a:solidFill>
                <a:latin typeface="Trebuchet MS"/>
                <a:cs typeface="Trebuchet MS"/>
              </a:rPr>
              <a:t>r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-114" b="1">
                <a:solidFill>
                  <a:srgbClr val="FFE9D1"/>
                </a:solidFill>
                <a:latin typeface="Trebuchet MS"/>
                <a:cs typeface="Trebuchet MS"/>
              </a:rPr>
              <a:t>i</a:t>
            </a:r>
            <a:r>
              <a:rPr dirty="0" sz="3500" spc="265" b="1">
                <a:solidFill>
                  <a:srgbClr val="FFE9D1"/>
                </a:solidFill>
                <a:latin typeface="Trebuchet MS"/>
                <a:cs typeface="Trebuchet MS"/>
              </a:rPr>
              <a:t>m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225" b="1">
                <a:solidFill>
                  <a:srgbClr val="FFE9D1"/>
                </a:solidFill>
                <a:latin typeface="Trebuchet MS"/>
                <a:cs typeface="Trebuchet MS"/>
              </a:rPr>
              <a:t>g</a:t>
            </a:r>
            <a:r>
              <a:rPr dirty="0" sz="3500" spc="80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-22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240" b="1">
                <a:solidFill>
                  <a:srgbClr val="FFE9D1"/>
                </a:solidFill>
                <a:latin typeface="Trebuchet MS"/>
                <a:cs typeface="Trebuchet MS"/>
              </a:rPr>
              <a:t>b</a:t>
            </a:r>
            <a:r>
              <a:rPr dirty="0" sz="3500" spc="75" b="1">
                <a:solidFill>
                  <a:srgbClr val="FFE9D1"/>
                </a:solidFill>
                <a:latin typeface="Trebuchet MS"/>
                <a:cs typeface="Trebuchet MS"/>
              </a:rPr>
              <a:t>e</a:t>
            </a:r>
            <a:r>
              <a:rPr dirty="0" sz="3500" spc="300" b="1">
                <a:solidFill>
                  <a:srgbClr val="FFE9D1"/>
                </a:solidFill>
                <a:latin typeface="Trebuchet MS"/>
                <a:cs typeface="Trebuchet MS"/>
              </a:rPr>
              <a:t>c</a:t>
            </a:r>
            <a:r>
              <a:rPr dirty="0" sz="3500" spc="150" b="1">
                <a:solidFill>
                  <a:srgbClr val="FFE9D1"/>
                </a:solidFill>
                <a:latin typeface="Trebuchet MS"/>
                <a:cs typeface="Trebuchet MS"/>
              </a:rPr>
              <a:t>a</a:t>
            </a:r>
            <a:r>
              <a:rPr dirty="0" sz="3500" spc="265" b="1">
                <a:solidFill>
                  <a:srgbClr val="FFE9D1"/>
                </a:solidFill>
                <a:latin typeface="Trebuchet MS"/>
                <a:cs typeface="Trebuchet MS"/>
              </a:rPr>
              <a:t>m</a:t>
            </a:r>
            <a:r>
              <a:rPr dirty="0" sz="3500" spc="55" b="1">
                <a:solidFill>
                  <a:srgbClr val="FFE9D1"/>
                </a:solidFill>
                <a:latin typeface="Trebuchet MS"/>
                <a:cs typeface="Trebuchet MS"/>
              </a:rPr>
              <a:t>e  </a:t>
            </a:r>
            <a:r>
              <a:rPr dirty="0" sz="3500" spc="165" b="1">
                <a:solidFill>
                  <a:srgbClr val="FFE9D1"/>
                </a:solidFill>
                <a:latin typeface="Trebuchet MS"/>
                <a:cs typeface="Trebuchet MS"/>
              </a:rPr>
              <a:t>accessible?</a:t>
            </a:r>
            <a:endParaRPr sz="35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2820"/>
              </a:spcBef>
            </a:pPr>
            <a:r>
              <a:rPr dirty="0" sz="3500" spc="105" b="1">
                <a:solidFill>
                  <a:srgbClr val="FFE9D1"/>
                </a:solidFill>
                <a:latin typeface="Trebuchet MS"/>
                <a:cs typeface="Trebuchet MS"/>
              </a:rPr>
              <a:t>Where</a:t>
            </a:r>
            <a:r>
              <a:rPr dirty="0" sz="3500" spc="-23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05" b="1">
                <a:solidFill>
                  <a:srgbClr val="FFE9D1"/>
                </a:solidFill>
                <a:latin typeface="Trebuchet MS"/>
                <a:cs typeface="Trebuchet MS"/>
              </a:rPr>
              <a:t>is</a:t>
            </a:r>
            <a:r>
              <a:rPr dirty="0" sz="3500" spc="-23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70" b="1">
                <a:solidFill>
                  <a:srgbClr val="FFE9D1"/>
                </a:solidFill>
                <a:latin typeface="Trebuchet MS"/>
                <a:cs typeface="Trebuchet MS"/>
              </a:rPr>
              <a:t>the</a:t>
            </a:r>
            <a:r>
              <a:rPr dirty="0" sz="3500" spc="-23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20" b="1">
                <a:solidFill>
                  <a:srgbClr val="FFE9D1"/>
                </a:solidFill>
                <a:latin typeface="Trebuchet MS"/>
                <a:cs typeface="Trebuchet MS"/>
              </a:rPr>
              <a:t>Secret</a:t>
            </a:r>
            <a:r>
              <a:rPr dirty="0" sz="3500" spc="-23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30" b="1">
                <a:solidFill>
                  <a:srgbClr val="FFE9D1"/>
                </a:solidFill>
                <a:latin typeface="Trebuchet MS"/>
                <a:cs typeface="Trebuchet MS"/>
              </a:rPr>
              <a:t>Image</a:t>
            </a:r>
            <a:r>
              <a:rPr dirty="0" sz="3500" spc="-235" b="1">
                <a:solidFill>
                  <a:srgbClr val="FFE9D1"/>
                </a:solidFill>
                <a:latin typeface="Trebuchet MS"/>
                <a:cs typeface="Trebuchet MS"/>
              </a:rPr>
              <a:t> </a:t>
            </a:r>
            <a:r>
              <a:rPr dirty="0" sz="3500" spc="175" b="1">
                <a:solidFill>
                  <a:srgbClr val="FFE9D1"/>
                </a:solidFill>
                <a:latin typeface="Trebuchet MS"/>
                <a:cs typeface="Trebuchet MS"/>
              </a:rPr>
              <a:t>Encoded?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4688" y="1249049"/>
            <a:ext cx="102857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solidFill>
                  <a:srgbClr val="B4C2E3"/>
                </a:solidFill>
                <a:latin typeface="Arial"/>
                <a:cs typeface="Arial"/>
              </a:rPr>
              <a:t>Takeaways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95" b="1">
                <a:solidFill>
                  <a:srgbClr val="B4C2E3"/>
                </a:solidFill>
                <a:latin typeface="Arial"/>
                <a:cs typeface="Arial"/>
              </a:rPr>
              <a:t>from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B4C2E3"/>
                </a:solidFill>
                <a:latin typeface="Arial"/>
                <a:cs typeface="Arial"/>
              </a:rPr>
              <a:t>the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70" b="1">
                <a:solidFill>
                  <a:srgbClr val="B4C2E3"/>
                </a:solidFill>
                <a:latin typeface="Arial"/>
                <a:cs typeface="Arial"/>
              </a:rPr>
              <a:t>paper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55" b="1">
                <a:solidFill>
                  <a:srgbClr val="B4C2E3"/>
                </a:solidFill>
                <a:latin typeface="Arial"/>
                <a:cs typeface="Arial"/>
              </a:rPr>
              <a:t>and</a:t>
            </a:r>
            <a:r>
              <a:rPr dirty="0" sz="2600" spc="-105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25" b="1">
                <a:solidFill>
                  <a:srgbClr val="B4C2E3"/>
                </a:solidFill>
                <a:latin typeface="Arial"/>
                <a:cs typeface="Arial"/>
              </a:rPr>
              <a:t>questions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30" b="1">
                <a:solidFill>
                  <a:srgbClr val="B4C2E3"/>
                </a:solidFill>
                <a:latin typeface="Arial"/>
                <a:cs typeface="Arial"/>
              </a:rPr>
              <a:t>answered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40" b="1">
                <a:solidFill>
                  <a:srgbClr val="B4C2E3"/>
                </a:solidFill>
                <a:latin typeface="Arial"/>
                <a:cs typeface="Arial"/>
              </a:rPr>
              <a:t>in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114" b="1">
                <a:solidFill>
                  <a:srgbClr val="B4C2E3"/>
                </a:solidFill>
                <a:latin typeface="Arial"/>
                <a:cs typeface="Arial"/>
              </a:rPr>
              <a:t>the</a:t>
            </a:r>
            <a:r>
              <a:rPr dirty="0" sz="2600" spc="-110" b="1">
                <a:solidFill>
                  <a:srgbClr val="B4C2E3"/>
                </a:solidFill>
                <a:latin typeface="Arial"/>
                <a:cs typeface="Arial"/>
              </a:rPr>
              <a:t> </a:t>
            </a:r>
            <a:r>
              <a:rPr dirty="0" sz="2600" spc="70" b="1">
                <a:solidFill>
                  <a:srgbClr val="B4C2E3"/>
                </a:solidFill>
                <a:latin typeface="Arial"/>
                <a:cs typeface="Arial"/>
              </a:rPr>
              <a:t>paper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Heer Gohil</dc:creator>
  <cp:keywords>DAFR5wKMZCQ,BAEJcwermcU</cp:keywords>
  <dc:title>DNA STEGANOGRAPHY</dc:title>
  <dcterms:created xsi:type="dcterms:W3CDTF">2022-12-04T15:17:24Z</dcterms:created>
  <dcterms:modified xsi:type="dcterms:W3CDTF">2022-12-04T15:17:24Z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2022-12-04T00:00:00Z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2022-12-04T00:00:00Z</vt:filetime>
  </property>
</Properties>
</file>