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73" r:id="rId4"/>
    <p:sldId id="274" r:id="rId6"/>
    <p:sldId id="277" r:id="rId7"/>
    <p:sldId id="278" r:id="rId8"/>
    <p:sldId id="275" r:id="rId9"/>
    <p:sldId id="279" r:id="rId10"/>
    <p:sldId id="259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/>
              <a:t>Today,My presentation title is &lt;Sensor fusion-based group-level emotion recognition using machine learning&gt;.</a:t>
            </a:r>
            <a:endParaRPr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FD5B0-7C38-40B9-A55E-C12A171709C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895600"/>
            <a:ext cx="12192000" cy="304800"/>
          </a:xfrm>
          <a:prstGeom prst="rect">
            <a:avLst/>
          </a:prstGeom>
          <a:solidFill>
            <a:srgbClr val="719DD7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6400" y="1219200"/>
            <a:ext cx="11480800" cy="16764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51200" y="3352800"/>
            <a:ext cx="8534400" cy="2743200"/>
          </a:xfrm>
        </p:spPr>
        <p:txBody>
          <a:bodyPr tIns="226800"/>
          <a:lstStyle>
            <a:lvl1pPr marL="0" indent="0" algn="r">
              <a:lnSpc>
                <a:spcPct val="80000"/>
              </a:lnSpc>
              <a:buFontTx/>
              <a:buNone/>
              <a:defRPr kumimoji="0"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36B6290-14FB-4CBA-A6EB-FC75609667A5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2895600"/>
            <a:ext cx="406400" cy="3048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  <p:pic>
        <p:nvPicPr>
          <p:cNvPr id="16" name="図 15" descr="おの, ベクトル グラフィックス が含まれている画像&#10;&#10;高い精度で生成された説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00" y="6423935"/>
            <a:ext cx="454533" cy="354395"/>
          </a:xfrm>
          <a:prstGeom prst="rect">
            <a:avLst/>
          </a:prstGeom>
        </p:spPr>
      </p:pic>
      <p:pic>
        <p:nvPicPr>
          <p:cNvPr id="17" name="Picture 8" descr="C:\Documents and Settings\お腹大きい中里\デスクトップ\TMUfo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6" y="6652531"/>
            <a:ext cx="4165600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7042" y="6506289"/>
            <a:ext cx="101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294988" y="6423935"/>
            <a:ext cx="447040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Yamaguchi Lab.,</a:t>
            </a:r>
            <a:endParaRPr lang="en-US" altLang="ja-JP" sz="1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6400" y="0"/>
            <a:ext cx="11785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83BD-4A0E-40CB-9666-BD8123E2C69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15F1-D7AB-483E-9500-6125E0605171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8000" y="914400"/>
            <a:ext cx="5537200" cy="5181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8400" y="914400"/>
            <a:ext cx="5537200" cy="5181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A29A8-5F48-4C33-8F7B-6A55227B218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18" y="365129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77491-BAFC-40BD-9F48-1A8EAABEC29C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A33F7-5F57-4219-B1BB-391F7C61D41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5043A-859D-4A27-A378-E5B7883DF420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0210-1E57-4E5C-BD7B-835100030A94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 hasCustomPrompt="1"/>
          </p:nvPr>
        </p:nvSpPr>
        <p:spPr>
          <a:xfrm>
            <a:off x="5183717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6B1FB-A16C-49EE-9F17-B84BB1518672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598C8-8776-4AD3-85DB-22CCA2BFA0EC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45600" y="0"/>
            <a:ext cx="2946400" cy="6096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636000" cy="6096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2CDC43-516E-4C6B-A937-644EF7D00501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おの, ベクトル グラフィックス が含まれている画像&#10;&#10;高い精度で生成された説明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00" y="6423935"/>
            <a:ext cx="454533" cy="354395"/>
          </a:xfrm>
          <a:prstGeom prst="rect">
            <a:avLst/>
          </a:prstGeom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2192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0"/>
            <a:ext cx="1178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14400"/>
            <a:ext cx="11277600" cy="445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771" y="6543706"/>
            <a:ext cx="2540000" cy="3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B5D83BD-4A0E-40CB-9666-BD8123E2C699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6913" y="6543704"/>
            <a:ext cx="3860800" cy="31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pic>
        <p:nvPicPr>
          <p:cNvPr id="1032" name="Picture 8" descr="C:\Documents and Settings\お腹大きい中里\デスクトップ\TMUfont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6" y="6652531"/>
            <a:ext cx="4165600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7042" y="6506289"/>
            <a:ext cx="101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294988" y="6423935"/>
            <a:ext cx="447040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Yamaguchi Lab</a:t>
            </a:r>
            <a:endParaRPr lang="en-US" altLang="ja-JP" sz="1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304800" cy="762000"/>
          </a:xfrm>
          <a:prstGeom prst="rect">
            <a:avLst/>
          </a:prstGeom>
          <a:solidFill>
            <a:srgbClr val="719DD7"/>
          </a:solidFill>
          <a:ln>
            <a:noFill/>
          </a:ln>
          <a:effectLst/>
        </p:spPr>
        <p:txBody>
          <a:bodyPr wrap="none" anchor="ctr"/>
          <a:lstStyle/>
          <a:p>
            <a:endParaRPr lang="ja-JP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Meiryo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46656C"/>
          </a:solidFill>
          <a:latin typeface="Arial Narrow" panose="020B0606020202030204" pitchFamily="34" charset="0"/>
          <a:ea typeface="MS PGothic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0850" y="1572895"/>
            <a:ext cx="8781415" cy="1209040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 Sensor fusion-based group-level emotion</a:t>
            </a:r>
            <a:b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</a:br>
            <a:r>
              <a:rPr lang="en-US" altLang="ja-JP" dirty="0">
                <a:solidFill>
                  <a:srgbClr val="000000"/>
                </a:solidFill>
                <a:latin typeface="Arial" panose="020B0604020202090204"/>
                <a:cs typeface="Arial" panose="020B0604020202090204"/>
              </a:rPr>
              <a:t>     recognition using Machine Learning</a:t>
            </a:r>
            <a:endParaRPr lang="en-US" altLang="ja-JP" dirty="0">
              <a:solidFill>
                <a:srgbClr val="000000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4800" y="4185210"/>
            <a:ext cx="6934200" cy="1676401"/>
          </a:xfrm>
        </p:spPr>
        <p:txBody>
          <a:bodyPr anchor="b"/>
          <a:lstStyle/>
          <a:p>
            <a:pPr lvl="0"/>
            <a:r>
              <a:rPr lang="en-US" altLang="ja-JP" sz="2400" dirty="0">
                <a:latin typeface="+mn-ea"/>
              </a:rPr>
              <a:t>@</a:t>
            </a:r>
            <a:r>
              <a:rPr lang="ja-JP" altLang="en-US" sz="2400" dirty="0">
                <a:latin typeface="+mn-ea"/>
              </a:rPr>
              <a:t>問題点</a:t>
            </a:r>
            <a:endParaRPr lang="en-US" altLang="ja-JP" sz="2400" dirty="0">
              <a:latin typeface="+mn-ea"/>
            </a:endParaRPr>
          </a:p>
          <a:p>
            <a:r>
              <a:rPr lang="en-US" altLang="ja-JP" sz="2400" dirty="0">
                <a:latin typeface="+mn-ea"/>
              </a:rPr>
              <a:t>M1</a:t>
            </a:r>
            <a:r>
              <a:rPr lang="zh-CN" altLang="en-US" sz="2400" dirty="0">
                <a:latin typeface="+mn-ea"/>
              </a:rPr>
              <a:t> </a:t>
            </a:r>
            <a:r>
              <a:rPr lang="ja-JP" altLang="en-US" sz="2400">
                <a:latin typeface="+mn-ea"/>
              </a:rPr>
              <a:t>劉浥</a:t>
            </a:r>
            <a:r>
              <a:rPr lang="en-US" altLang="ja-JP" sz="2400" dirty="0">
                <a:latin typeface="+mn-ea"/>
              </a:rPr>
              <a:t>(21860638)</a:t>
            </a:r>
            <a:r>
              <a:rPr lang="ja-JP" altLang="en-US" sz="2400">
                <a:latin typeface="+mn-ea"/>
              </a:rPr>
              <a:t> 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情報科学域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/>
              <a:t>指導教員　山口亨</a:t>
            </a:r>
            <a:endParaRPr lang="en-US" altLang="ja-JP" sz="24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59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05205" y="1758950"/>
            <a:ext cx="938212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1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he amount of data 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is small,Dirty data exsits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2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）HRV seems to show individual differences.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3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An a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ttempt 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 at Two</a:t>
            </a:r>
            <a:r>
              <a:rPr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-person experiments</a:t>
            </a:r>
            <a:endParaRPr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473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9pPr>
          </a:lstStyle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59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70940" y="1456690"/>
            <a:ext cx="9382125" cy="5415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The amount of data is too little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	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One persopn 6 experiments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，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one experiments </a:t>
            </a:r>
            <a:endParaRPr lang="en-US" altLang="zh-CN" sz="24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              only have 60s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‘ 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data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Train CNN,LSTM Network to classify whether it's Relax,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Joy,Fear or not</a:t>
            </a:r>
            <a:r>
              <a:rPr lang="en-US" altLang="ja-JP" sz="22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---------But not work well(Too little data).</a:t>
            </a:r>
            <a:endParaRPr lang="en-US" altLang="ja-JP" sz="22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Use SVM to classify whether it's </a:t>
            </a:r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Fear or not</a:t>
            </a:r>
            <a:r>
              <a:rPr lang="zh-CN" altLang="en-US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。</a:t>
            </a:r>
            <a:endParaRPr lang="zh-CN" altLang="en-US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accuracy is about 66% ± 7%</a:t>
            </a:r>
            <a:r>
              <a:rPr lang="en-US" altLang="zh-CN" sz="22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(It seems Fear is most easy to classify)</a:t>
            </a:r>
            <a:endParaRPr lang="en-US" altLang="zh-CN" sz="22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zh-CN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zh-CN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>
              <a:buNone/>
            </a:pP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(Joy+Relax) or not </a:t>
            </a:r>
            <a:endParaRPr lang="en-US" altLang="ja-JP"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>
              <a:buNone/>
            </a:pPr>
            <a:r>
              <a:rPr lang="en-US" altLang="ja-JP" sz="2200" b="1">
                <a:latin typeface="Arial Bold" panose="020B0604020202090204" charset="0"/>
                <a:cs typeface="Arial Bold" panose="020B0604020202090204" charset="0"/>
                <a:sym typeface="+mn-ea"/>
              </a:rPr>
              <a:t>accuracy is about 60±6%</a:t>
            </a:r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945" y="1921510"/>
            <a:ext cx="2504440" cy="250444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473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9pPr>
          </a:lstStyle>
          <a:p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4938395"/>
            <a:ext cx="3034030" cy="512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4938395"/>
            <a:ext cx="3337560" cy="512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60" y="5725160"/>
            <a:ext cx="3413760" cy="6165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331835" y="4842510"/>
            <a:ext cx="38601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ja-JP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*Self-report not accurate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？</a:t>
            </a:r>
            <a:endParaRPr lang="en-US" altLang="ja-JP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*have no uniform standard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？</a:t>
            </a:r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*Use Regression to evaluate Valence and Arousal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？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59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16635" y="1238250"/>
            <a:ext cx="938212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（1）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Dirty data exsits</a:t>
            </a:r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ja-JP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988060"/>
            <a:ext cx="2087245" cy="208724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473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9pPr>
          </a:lstStyle>
          <a:p>
            <a:endParaRPr lang="en-US" altLang="zh-CN" dirty="0"/>
          </a:p>
        </p:txBody>
      </p:sp>
      <p:sp>
        <p:nvSpPr>
          <p:cNvPr id="9" name="Text Box 8"/>
          <p:cNvSpPr txBox="1"/>
          <p:nvPr/>
        </p:nvSpPr>
        <p:spPr>
          <a:xfrm>
            <a:off x="1383030" y="1997710"/>
            <a:ext cx="76371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someone‘s Self-report data  have a Contradiction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self-report not accurate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83030" y="3198495"/>
            <a:ext cx="8992235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The muse brainwave sensor has a poor contact problem。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some people‘s EEG DATA exist  0 values 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>
              <a:buNone/>
            </a:pPr>
            <a:r>
              <a:rPr lang="en-US" altLang="ja-JP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   EX. AF8 channel all got a value of 0</a:t>
            </a:r>
            <a:endParaRPr lang="en-US" altLang="ja-JP" sz="20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>
              <a:buNone/>
            </a:pPr>
            <a:r>
              <a:rPr lang="en-US" altLang="ja-JP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   *Can i fill them with average value?</a:t>
            </a:r>
            <a:endParaRPr lang="en-US" altLang="ja-JP" sz="20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4766945"/>
            <a:ext cx="11495405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59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74725" y="971550"/>
            <a:ext cx="938212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2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）HRV seems to show individual differences.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endParaRPr sz="22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473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9pPr>
          </a:lstStyle>
          <a:p>
            <a:endParaRPr lang="en-US" altLang="zh-CN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60830"/>
            <a:ext cx="2708275" cy="2099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5" y="1589405"/>
            <a:ext cx="2858135" cy="2070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1798320" y="378079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pnn50</a:t>
            </a:r>
            <a:r>
              <a:rPr lang="ja-JP" altLang="en-US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Relax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09845" y="378079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pnn20 Relax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04695" y="6433185"/>
            <a:ext cx="161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pnn20 Happy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5" y="1560830"/>
            <a:ext cx="2755900" cy="2083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8261350" y="3773170"/>
            <a:ext cx="1287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>
                <a:latin typeface="Arial Bold" panose="020B0604020202090204" charset="0"/>
                <a:cs typeface="Arial Bold" panose="020B0604020202090204" charset="0"/>
                <a:sym typeface="+mn-ea"/>
              </a:rPr>
              <a:t>LF/HF Joy</a:t>
            </a:r>
            <a:endParaRPr lang="en-US" altLang="ja-JP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99205" y="4141470"/>
            <a:ext cx="8549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Blue Line </a:t>
            </a: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collaborator shows a higher pnn in relax,</a:t>
            </a:r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sad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lvl="0" indent="0" algn="l">
              <a:buFont typeface="Arial" panose="020B0604020202090204" pitchFamily="34" charset="0"/>
              <a:buNone/>
            </a:pPr>
            <a:endParaRPr lang="en-US" altLang="zh-CN" sz="24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fat collaborators seem to</a:t>
            </a: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show lower </a:t>
            </a:r>
            <a:r>
              <a:rPr lang="en-US" altLang="ja-JP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HRV values</a:t>
            </a:r>
            <a:endParaRPr lang="en-US" altLang="ja-JP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lvl="0" indent="0" algn="l">
              <a:buFont typeface="Arial" panose="020B0604020202090204" pitchFamily="34" charset="0"/>
              <a:buNone/>
            </a:pPr>
            <a:endParaRPr lang="en-US" altLang="ja-JP" sz="24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lvl="0" algn="l"/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Not using these data?but there are too many data that differ significantly from most people's values</a:t>
            </a:r>
            <a:endParaRPr lang="en-US" altLang="ja-JP" sz="24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5" y="4260215"/>
            <a:ext cx="282448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Issues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59347" y="6506289"/>
            <a:ext cx="825500" cy="228600"/>
          </a:xfrm>
        </p:spPr>
        <p:txBody>
          <a:bodyPr/>
          <a:lstStyle/>
          <a:p>
            <a:fld id="{2F005EAB-5314-47E8-8888-CE567138AFE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59485" y="1318895"/>
            <a:ext cx="9382125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（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2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）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An a</a:t>
            </a:r>
            <a:r>
              <a:rPr lang="ja-JP" alt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ttempt </a:t>
            </a:r>
            <a:r>
              <a:rPr lang="en-US" altLang="ja-JP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 at Two</a:t>
            </a:r>
            <a:r>
              <a:rPr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-person experiments</a:t>
            </a:r>
            <a:endParaRPr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Two people talk to each other with a certain topic in different virtual world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SAI and LI 's have very similar Evaluations about the atmosphere of the conversation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NEXT Experiment world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sz="2800" b="1">
                <a:latin typeface="Arial Bold" panose="020B0604020202090204" charset="0"/>
                <a:cs typeface="Arial Bold" panose="020B0604020202090204" charset="0"/>
                <a:sym typeface="+mn-ea"/>
              </a:rPr>
              <a:t>At Horizon workrooms </a:t>
            </a:r>
            <a:endParaRPr 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talk to each other just like a meeting </a:t>
            </a:r>
            <a:endParaRPr lang="en-US" altLang="zh-CN" sz="2000" b="1">
              <a:solidFill>
                <a:schemeClr val="accent1">
                  <a:lumMod val="60000"/>
                  <a:lumOff val="40000"/>
                </a:schemeClr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r>
              <a:rPr lang="en-US" altLang="zh-CN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or a Tea Party</a:t>
            </a:r>
            <a:r>
              <a:rPr lang="zh-CN" alt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？</a:t>
            </a:r>
            <a:endParaRPr lang="zh-CN" altLang="en-US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en-US" altLang="zh-CN" sz="28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algn="l"/>
            <a:endParaRPr lang="ja-JP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473200" y="0"/>
            <a:ext cx="957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46656C"/>
                </a:solidFill>
                <a:latin typeface="Arial Narrow" panose="020B0606020202030204" pitchFamily="34" charset="0"/>
                <a:ea typeface="MS PGothic" panose="020B0600070205080204" pitchFamily="50" charset="-128"/>
              </a:defRPr>
            </a:lvl9pPr>
          </a:lstStyle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6010" y="4511040"/>
            <a:ext cx="3016250" cy="1576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49045" y="718185"/>
            <a:ext cx="950785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[1]Katsigiannis, S., &amp; Ramzan, N. (2018). DREAMER: A Database for Emotion Recognition Through EEG and ECG Signals From Wireless Low-cost Off-the-Shelf Devices. IEEE Journal of Biomedical and Health Informatics, 22(1), 98–107.</a:t>
            </a:r>
            <a:endParaRPr lang="en-US"/>
          </a:p>
          <a:p>
            <a:endParaRPr lang="en-US"/>
          </a:p>
          <a:p>
            <a:r>
              <a:rPr lang="en-US"/>
              <a:t>[2]N S Suhaimi, J Teo and J Mountstephens</a:t>
            </a:r>
            <a:r>
              <a:rPr lang="en-US">
                <a:sym typeface="+mn-ea"/>
              </a:rPr>
              <a:t>, Emotional State Classification in Virtual Reality Using Wearable Electroencephalography, </a:t>
            </a:r>
            <a:r>
              <a:rPr lang="en-US"/>
              <a:t>Materials Science and Engineering, Volume 341, International Conference on Applied Electronic and Engineering 2017 (ICAEE2017) 7–8 August 2017, Kuching, Sarawak, Malaysia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[3]Yuhei Ikeda, Ryota Horie, Midori Sugaya.Estimating Emotion with Biological Information for Robot Interaction[C].International Conference on Knowledge Based and Intelligent Information and Engineering Systems, KES2017, 6-8 September 2017, Marseille, France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TMU">
  <a:themeElements>
    <a:clrScheme name="おすすめ３">
      <a:dk1>
        <a:srgbClr val="2C2C2C"/>
      </a:dk1>
      <a:lt1>
        <a:srgbClr val="FFFFFF"/>
      </a:lt1>
      <a:dk2>
        <a:srgbClr val="515151"/>
      </a:dk2>
      <a:lt2>
        <a:srgbClr val="F8F8F8"/>
      </a:lt2>
      <a:accent1>
        <a:srgbClr val="497DDD"/>
      </a:accent1>
      <a:accent2>
        <a:srgbClr val="E0127B"/>
      </a:accent2>
      <a:accent3>
        <a:srgbClr val="FFBF00"/>
      </a:accent3>
      <a:accent4>
        <a:srgbClr val="30E3E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標準デザイン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2400</Words>
  <Application>WPS Presentation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SimSun</vt:lpstr>
      <vt:lpstr>Wingdings</vt:lpstr>
      <vt:lpstr>Arial</vt:lpstr>
      <vt:lpstr>MS PGothic</vt:lpstr>
      <vt:lpstr>苹方-简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MS PGothic</vt:lpstr>
      <vt:lpstr>Meiryo</vt:lpstr>
      <vt:lpstr>黑体</vt:lpstr>
      <vt:lpstr>汉仪中黑KW</vt:lpstr>
      <vt:lpstr>Arial Narrow</vt:lpstr>
      <vt:lpstr>MS PGothic</vt:lpstr>
      <vt:lpstr>Hiragino Sans</vt:lpstr>
      <vt:lpstr>冬青黑体简体中文</vt:lpstr>
      <vt:lpstr>Arial Bold</vt:lpstr>
      <vt:lpstr>SimSun</vt:lpstr>
      <vt:lpstr>Apple Color Emoji</vt:lpstr>
      <vt:lpstr>Office Theme</vt:lpstr>
      <vt:lpstr>NewTMU</vt:lpstr>
      <vt:lpstr> Sensor fusion-based group-level emotion      recognition using Machine Learning</vt:lpstr>
      <vt:lpstr>Issues</vt:lpstr>
      <vt:lpstr>Issues</vt:lpstr>
      <vt:lpstr>Issues</vt:lpstr>
      <vt:lpstr>Issues</vt:lpstr>
      <vt:lpstr>Issues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liuyi</dc:creator>
  <cp:lastModifiedBy>liuyi</cp:lastModifiedBy>
  <cp:revision>169</cp:revision>
  <dcterms:created xsi:type="dcterms:W3CDTF">2021-11-10T12:19:21Z</dcterms:created>
  <dcterms:modified xsi:type="dcterms:W3CDTF">2021-11-10T12:19:21Z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