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70" r:id="rId5"/>
    <p:sldId id="276" r:id="rId6"/>
    <p:sldId id="271" r:id="rId7"/>
    <p:sldId id="272" r:id="rId8"/>
    <p:sldId id="273" r:id="rId9"/>
    <p:sldId id="284" r:id="rId10"/>
    <p:sldId id="274" r:id="rId11"/>
    <p:sldId id="275" r:id="rId12"/>
    <p:sldId id="289" r:id="rId13"/>
    <p:sldId id="277" r:id="rId14"/>
    <p:sldId id="278" r:id="rId1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DDD"/>
    <a:srgbClr val="E55692"/>
    <a:srgbClr val="D4F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78" autoAdjust="0"/>
    <p:restoredTop sz="95530" autoAdjust="0"/>
  </p:normalViewPr>
  <p:slideViewPr>
    <p:cSldViewPr snapToGrid="0">
      <p:cViewPr varScale="1">
        <p:scale>
          <a:sx n="105" d="100"/>
          <a:sy n="105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EE64-80F2-462D-A2C4-E2CDF31359C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/>
              <a:t>Today,My presentation title is &lt;Sensor fusion-based group-level emotion recognition using machine learning&gt;.</a:t>
            </a:r>
            <a:endParaRPr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)Experiment Image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were wearing JINS glasses ,fitbit,and google cardboard 3D glasses.The collaborators watched the horror vedios and relaxing vedios.And i I had a try to visualize the data using pyecharts and matplotlib.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→different models can be trained and used for different kinds of people.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Finally,This is my references,And my presentation is over.Thank you.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first section,i am going to make an introduction about Affective computing and research background 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kumimoji="1"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tend to use brainwaves</a:t>
            </a:r>
            <a:r>
              <a:rPr kumimoji="1" lang="zh-CN" alt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heart rate rather than expression features</a:t>
            </a:r>
            <a:endParaRPr kumimoji="1" lang="en-US" altLang="zh-C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background,we know...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(4)Related Research,...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second section,i will introduce emotion model and emotion arousal functions that i used  according to others researches.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the related research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To make a image of the use case,i will give two examples.</a:t>
            </a:r>
            <a:endParaRPr lang="en-US"/>
          </a:p>
          <a:p>
            <a:r>
              <a:rPr lang="en-US"/>
              <a:t>First image,when three people in the same room,We can see someones emotion have a relation with others emotion.Therefore, I consider to conduct a comprehensive analysis in combination with the emotional state of group-level people.</a:t>
            </a:r>
            <a:endParaRPr lang="en-US"/>
          </a:p>
          <a:p>
            <a:endParaRPr lang="en-US"/>
          </a:p>
          <a:p>
            <a:r>
              <a:rPr lang="en-US"/>
              <a:t>Another example is a single dog.when go back home, the environment is bad ,and he hasn't had much luck recently ,so we tend to believe he has a greater tendency to feel sad.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System Design,I will use Beacon to detect the people in the same room,so their information will be considered together.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will use fitbit, Jins glasses, Mindwave Mobile to get biological information . And Raspberry PI will do as a server to get environment data and calculate.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time series data and personal information will be put into LSTM algorithm to recognize emotion state.All this data will be saved at database.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first step experiment,we set the procedures as follows.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First,the collaborators answer the questions about their attributes from the questionnaire.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then,they will take several minutes rest.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Next,the collaborators watch the videos or play acting together.meanwhile, the sensors detect the biological information.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Finally,the collaborators should answer the evaluation questionnaire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895600"/>
            <a:ext cx="9906000" cy="304800"/>
          </a:xfrm>
          <a:prstGeom prst="rect">
            <a:avLst/>
          </a:prstGeom>
          <a:solidFill>
            <a:srgbClr val="719DD7"/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0200" y="1219200"/>
            <a:ext cx="9328150" cy="16764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352800"/>
            <a:ext cx="6934200" cy="2743200"/>
          </a:xfrm>
        </p:spPr>
        <p:txBody>
          <a:bodyPr tIns="226800"/>
          <a:lstStyle>
            <a:lvl1pPr marL="0" indent="0" algn="r">
              <a:lnSpc>
                <a:spcPct val="80000"/>
              </a:lnSpc>
              <a:buFontTx/>
              <a:buNone/>
              <a:defRPr kumimoji="0"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74295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D36B6290-14FB-4CBA-A6EB-FC75609667A5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2895600"/>
            <a:ext cx="330200" cy="3048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/>
          </a:p>
        </p:txBody>
      </p:sp>
      <p:pic>
        <p:nvPicPr>
          <p:cNvPr id="16" name="図 15" descr="おの, ベクトル グラフィックス が含まれている画像&#10;&#10;高い精度で生成された説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75" y="6423935"/>
            <a:ext cx="369308" cy="354395"/>
          </a:xfrm>
          <a:prstGeom prst="rect">
            <a:avLst/>
          </a:prstGeom>
        </p:spPr>
      </p:pic>
      <p:pic>
        <p:nvPicPr>
          <p:cNvPr id="17" name="Picture 8" descr="C:\Documents and Settings\お腹大きい中里\デスクトップ\TMUfo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250" y="6652531"/>
            <a:ext cx="3384550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6347" y="6506289"/>
            <a:ext cx="825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927178" y="6423935"/>
            <a:ext cx="36322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Yamaguchi Lab.,</a:t>
            </a:r>
            <a:endParaRPr lang="en-US" altLang="ja-JP" sz="1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598C8-8776-4AD3-85DB-22CCA2BFA0EC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12050" y="0"/>
            <a:ext cx="2393950" cy="6096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7016750" cy="6096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2CDC43-516E-4C6B-A937-644EF7D00501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0"/>
            <a:ext cx="95758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83BD-4A0E-40CB-9666-BD8123E2C69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879" y="1709743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79" y="4589468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15F1-D7AB-483E-9500-6125E0605171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2750" y="914400"/>
            <a:ext cx="4498975" cy="5181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76825" y="914400"/>
            <a:ext cx="4498975" cy="5181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3A29A8-5F48-4C33-8F7B-6A55227B218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758" y="365129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759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759" y="2505075"/>
            <a:ext cx="419113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77491-BAFC-40BD-9F48-1A8EAABEC29C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A33F7-5F57-4219-B1BB-391F7C61D41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5043A-859D-4A27-A378-E5B7883DF420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761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770" y="987430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761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0210-1E57-4E5C-BD7B-835100030A94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761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 hasCustomPrompt="1"/>
          </p:nvPr>
        </p:nvSpPr>
        <p:spPr>
          <a:xfrm>
            <a:off x="4211770" y="987430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761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6B1FB-A16C-49EE-9F17-B84BB1518672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おの, ベクトル グラフィックス が含まれている画像&#10;&#10;高い精度で生成された説明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75" y="6423935"/>
            <a:ext cx="369308" cy="354395"/>
          </a:xfrm>
          <a:prstGeom prst="rect">
            <a:avLst/>
          </a:prstGeom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906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57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914400"/>
            <a:ext cx="9163050" cy="445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814" y="6543706"/>
            <a:ext cx="2063750" cy="3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B5D83BD-4A0E-40CB-9666-BD8123E2C69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1867" y="6543704"/>
            <a:ext cx="3136900" cy="31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pic>
        <p:nvPicPr>
          <p:cNvPr id="1032" name="Picture 8" descr="C:\Documents and Settings\お腹大きい中里\デスクトップ\TMUfont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250" y="6652531"/>
            <a:ext cx="3384550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6347" y="6506289"/>
            <a:ext cx="825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927178" y="6423935"/>
            <a:ext cx="36322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Yamaguchi Lab</a:t>
            </a:r>
            <a:endParaRPr lang="en-US" altLang="ja-JP" sz="1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247650" cy="762000"/>
          </a:xfrm>
          <a:prstGeom prst="rect">
            <a:avLst/>
          </a:prstGeom>
          <a:solidFill>
            <a:srgbClr val="719DD7"/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Meiryo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3.xml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850" y="1572895"/>
            <a:ext cx="8781415" cy="1209040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  <a:t> Sensor fusion-based group-level emotion</a:t>
            </a:r>
            <a:br>
              <a:rPr lang="en-US" altLang="ja-JP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</a:br>
            <a:r>
              <a:rPr lang="en-US" altLang="ja-JP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  <a:t>     recognition using Machine Learning</a:t>
            </a:r>
            <a:endParaRPr lang="en-US" altLang="ja-JP" dirty="0">
              <a:solidFill>
                <a:srgbClr val="000000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1800" y="4185210"/>
            <a:ext cx="6934200" cy="1676401"/>
          </a:xfrm>
        </p:spPr>
        <p:txBody>
          <a:bodyPr anchor="b"/>
          <a:lstStyle/>
          <a:p>
            <a:pPr lvl="0"/>
            <a:r>
              <a:rPr lang="en-US" altLang="ja-JP" sz="2400" dirty="0">
                <a:latin typeface="+mn-ea"/>
              </a:rPr>
              <a:t>@</a:t>
            </a:r>
            <a:r>
              <a:rPr lang="zh-CN" altLang="en-US" sz="2400" dirty="0">
                <a:latin typeface="+mn-ea"/>
              </a:rPr>
              <a:t>公開期末発表</a:t>
            </a:r>
            <a:endParaRPr lang="en-US" altLang="ja-JP" sz="2400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M1</a:t>
            </a:r>
            <a:r>
              <a:rPr lang="zh-CN" altLang="en-US" sz="2400" dirty="0">
                <a:latin typeface="+mn-ea"/>
              </a:rPr>
              <a:t> </a:t>
            </a:r>
            <a:r>
              <a:rPr lang="ja-JP" altLang="en-US" sz="2400">
                <a:latin typeface="+mn-ea"/>
              </a:rPr>
              <a:t>劉浥</a:t>
            </a:r>
            <a:r>
              <a:rPr lang="en-US" altLang="ja-JP" sz="2400" dirty="0">
                <a:latin typeface="+mn-ea"/>
              </a:rPr>
              <a:t>(21860638)</a:t>
            </a:r>
            <a:r>
              <a:rPr lang="ja-JP" altLang="en-US" sz="2400">
                <a:latin typeface="+mn-ea"/>
              </a:rPr>
              <a:t> 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>
                <a:latin typeface="+mn-ea"/>
              </a:rPr>
              <a:t>情報科学域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/>
              <a:t>指導教員　山口亨</a:t>
            </a:r>
            <a:endParaRPr lang="en-US" altLang="ja-JP" sz="24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Experiment Image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0200" y="1000760"/>
            <a:ext cx="88817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First step</a:t>
            </a:r>
            <a:r>
              <a:rPr lang="ja-JP" altLang="en-US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 experiment</a:t>
            </a:r>
            <a:endParaRPr lang="ja-JP" altLang="en-US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2018" t="1734" r="580"/>
          <a:stretch>
            <a:fillRect/>
          </a:stretch>
        </p:blipFill>
        <p:spPr>
          <a:xfrm>
            <a:off x="4192270" y="3063875"/>
            <a:ext cx="5649595" cy="28213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71490" y="5727700"/>
            <a:ext cx="3561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visualized heart rate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using pyecharts and matplotlib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659890"/>
            <a:ext cx="3808730" cy="2857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30200" y="4550410"/>
            <a:ext cx="45192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wearing </a:t>
            </a:r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JINS glasses and fitbit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use google cardboard 3D glasses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watch horror vedios 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and relaxing vedios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 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925195"/>
            <a:ext cx="5474970" cy="2240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05" y="5148580"/>
            <a:ext cx="1545590" cy="13576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ja-JP" dirty="0">
                <a:sym typeface="+mn-ea"/>
              </a:rPr>
              <a:t>Concluding remarks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32715" y="1079500"/>
            <a:ext cx="9773285" cy="603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 latinLnBrk="1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The heart rates collected by fitbit(charge2) 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seems not  accurate,we need a better device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to collect biometric information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（2）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we need 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 quiet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er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environment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, 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more appropriate rest time between each section,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and 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collect group-level data through acting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（1）We can do Pre-segmentation of users by their  personality,personal info,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emotion state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 etc. 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>
              <a:buNone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（2）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Consider t</a:t>
            </a:r>
            <a:r>
              <a:rPr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he effect of cross-cultural differences on emotion generation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>
              <a:buNone/>
            </a:pPr>
            <a:endParaRPr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（3）Apply our system to robots(Kebbi,Pepper) for daily health care.</a:t>
            </a:r>
            <a:endParaRPr lang="en-US" altLang="ja-JP" sz="2200" b="1">
              <a:sym typeface="+mn-ea"/>
            </a:endParaRPr>
          </a:p>
          <a:p>
            <a:pPr algn="l" fontAlgn="auto" latinLnBrk="1"/>
            <a:endParaRPr lang="en-US" altLang="ja-JP" sz="2200" b="1">
              <a:sym typeface="+mn-ea"/>
            </a:endParaRPr>
          </a:p>
          <a:p>
            <a:pPr algn="l"/>
            <a:endParaRPr lang="en-US" altLang="ja-JP" b="1">
              <a:sym typeface="+mn-ea"/>
            </a:endParaRPr>
          </a:p>
          <a:p>
            <a:pPr algn="l"/>
            <a:endParaRPr lang="en-US" altLang="ja-JP" b="1">
              <a:sym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7820" y="3429000"/>
            <a:ext cx="9363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195" y="1079500"/>
            <a:ext cx="1741805" cy="6146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16725" y="1694180"/>
            <a:ext cx="2405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ja-JP">
                <a:latin typeface="Arial Bold" panose="020B0604020202090204" charset="0"/>
                <a:cs typeface="Arial Bold" panose="020B0604020202090204" charset="0"/>
                <a:sym typeface="+mn-ea"/>
              </a:rPr>
              <a:t>        Polar H10</a:t>
            </a:r>
            <a:endParaRPr lang="en-US" altLang="ja-JP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>
                <a:latin typeface="Arial Bold" panose="020B0604020202090204" charset="0"/>
                <a:cs typeface="Arial Bold" panose="020B0604020202090204" charset="0"/>
                <a:sym typeface="+mn-ea"/>
              </a:rPr>
              <a:t>HR</a:t>
            </a:r>
            <a:r>
              <a:rPr lang="ja-JP" altLang="en-US">
                <a:latin typeface="Arial Bold" panose="020B0604020202090204" charset="0"/>
                <a:cs typeface="Arial Bold" panose="020B0604020202090204" charset="0"/>
                <a:sym typeface="+mn-ea"/>
              </a:rPr>
              <a:t>、</a:t>
            </a:r>
            <a:r>
              <a:rPr lang="en-US" altLang="ja-JP">
                <a:latin typeface="Arial Bold" panose="020B0604020202090204" charset="0"/>
                <a:cs typeface="Arial Bold" panose="020B0604020202090204" charset="0"/>
                <a:sym typeface="+mn-ea"/>
              </a:rPr>
              <a:t>ACC</a:t>
            </a:r>
            <a:r>
              <a:rPr lang="ja-JP" altLang="en-US">
                <a:latin typeface="Arial Bold" panose="020B0604020202090204" charset="0"/>
                <a:cs typeface="Arial Bold" panose="020B0604020202090204" charset="0"/>
                <a:sym typeface="+mn-ea"/>
              </a:rPr>
              <a:t>、</a:t>
            </a:r>
            <a:r>
              <a:rPr lang="en-US" altLang="ja-JP">
                <a:latin typeface="Arial Bold" panose="020B0604020202090204" charset="0"/>
                <a:cs typeface="Arial Bold" panose="020B0604020202090204" charset="0"/>
                <a:sym typeface="+mn-ea"/>
              </a:rPr>
              <a:t>ECG</a:t>
            </a:r>
            <a:r>
              <a:rPr lang="ja-JP" altLang="en-US"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endParaRPr lang="ja-JP" altLang="en-US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References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26695" y="1059180"/>
            <a:ext cx="9452610" cy="7077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</a:t>
            </a:r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1</a:t>
            </a:r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]Dzedzickis, Kaklauskas, and Bucinskas. "Human Emotion Recognition: Review of Sensors and Methods." Sensors 20.3(2020):592.</a:t>
            </a:r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</a:t>
            </a:r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2</a:t>
            </a:r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]Yuhei Ikeda, Ryota Horie, Midori Sugaya.Estimating Emotion with Biological Information for Robot Interaction[C].International Conference on Knowledge Based and Intelligent Information and Engineering Systems, KES2017, 6-8 September 2017, Marseille, France</a:t>
            </a:r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</a:t>
            </a:r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3</a:t>
            </a:r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] Kampis, D. , and  V. Southgate . "Altercentric Cognition: How Others Influence Our Cognitive Processing." Trends in Cognitive Sciences 24.11(2020).</a:t>
            </a:r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[4][1] Castellano, G. ,  L. Kessous , and  G. Caridakis . "Emotion Recognition through Multiple Modalities: Face, Body Gesture, Speech." Springer Berlin Heidelberg (2008).</a:t>
            </a:r>
            <a:endParaRPr lang="en-US" altLang="ja-JP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</a:t>
            </a:r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5</a:t>
            </a:r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]Chirico, A. et al. Ef</a:t>
            </a:r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f</a:t>
            </a:r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ectiveness of Immersive Videos in Inducing Awe: An Experimental Study. </a:t>
            </a:r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Sci. Rep. 7, 1–11 (2017).</a:t>
            </a:r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zh-CN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[6]Tao, F., &amp; Liu, G. Advanced LSTM: A Study About Better Time Dependency Modeling in Emotion Recognition. 2018 IEEE International Conference on Acoustics, Speech and Signal Processing (ICASSP).</a:t>
            </a:r>
            <a:r>
              <a:rPr lang="en-US" altLang="zh-CN" sz="16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endParaRPr lang="en-US" altLang="zh-CN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[</a:t>
            </a:r>
            <a:r>
              <a:rPr lang="en-US" altLang="ja-JP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7</a:t>
            </a:r>
            <a:r>
              <a:rPr lang="ja-JP" altLang="en-US" sz="1600" b="1">
                <a:latin typeface="Arial Bold" panose="020B0604020202090204" charset="0"/>
                <a:cs typeface="Arial Bold" panose="020B0604020202090204" charset="0"/>
                <a:sym typeface="+mn-ea"/>
              </a:rPr>
              <a:t>]潘家辉, 何志鹏, 李自娜, 等. 多模态情绪识别研究综述[J]. 智能系统学报, 2020, 15(4): 633-645. </a:t>
            </a:r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16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1600" b="1">
              <a:latin typeface="Arial Bold" panose="020B0604020202090204" charset="0"/>
              <a:cs typeface="Arial Bold" panose="020B0604020202090204" charset="0"/>
            </a:endParaRPr>
          </a:p>
          <a:p>
            <a:pPr algn="l"/>
            <a:endParaRPr lang="en-US" b="1"/>
          </a:p>
          <a:p>
            <a:pPr algn="l"/>
            <a:endParaRPr lang="zh-CN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Introduction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30200" y="1305560"/>
            <a:ext cx="9382125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（1）Affective computing is very important for research in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psychological health,Human-Computer interaction, etc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[1]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/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→However,It's difficult to estimate emotion , not only for robots, but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 fontAlgn="auto" latinLnBrk="1"/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even for people themselves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sz="2200"/>
          </a:p>
          <a:p>
            <a:pPr algn="l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（2）Extensive research has been carried out , especially focused on extracting the rules and features of expressions .</a:t>
            </a:r>
            <a:endParaRPr lang="ja-JP" altLang="en-US" sz="2200" b="1"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→such as user’s eye-gaze direction, head position, facial and mouth expression and behaviours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ja-JP" altLang="en-US" sz="2200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（3）the limitation of these approaches is that it is difficult to apply them when facial expressions or words and emotion differ from the norm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[2]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ja-JP" altLang="en-US" sz="2200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→For example, people can fake a smile when feeling angry inside.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2455" y="1305560"/>
            <a:ext cx="1629410" cy="1629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Background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1600" y="1214120"/>
            <a:ext cx="98044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（1）The essence of emotion recognition is value recognition</a:t>
            </a:r>
            <a:endParaRPr lang="ja-JP" altLang="en-US" sz="2200" b="1">
              <a:sym typeface="+mn-ea"/>
            </a:endParaRPr>
          </a:p>
          <a:p>
            <a:pPr algn="l" latinLnBrk="1">
              <a:buClrTx/>
              <a:buSzTx/>
              <a:buNone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→Other person's physical condition, social status, attitude toward material things will affect each other's emotions.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sz="2200"/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（2）Individual and group emotions affect each other.</a:t>
            </a:r>
            <a:endParaRPr lang="ja-JP" altLang="en-US" sz="2200" b="1">
              <a:sym typeface="+mn-ea"/>
            </a:endParaRPr>
          </a:p>
          <a:p>
            <a:pPr algn="l" latinLnBrk="1">
              <a:buClrTx/>
              <a:buSzTx/>
              <a:buFontTx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→human's Altercentric Cognition（他者中心性）[3]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sz="2200"/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（3）Emotions  tend to be influenced by the past.</a:t>
            </a:r>
            <a:endParaRPr lang="ja-JP" altLang="en-US" sz="2200" b="1">
              <a:sym typeface="+mn-ea"/>
            </a:endParaRPr>
          </a:p>
          <a:p>
            <a:pPr algn="l" latinLnBrk="1">
              <a:buClrTx/>
              <a:buSzTx/>
              <a:buFontTx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→Human emotions have a lasting impact.So for emotions recognition,time-series Algorithm(RNN,LSTM,GRU) can be considered.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sz="2200"/>
          </a:p>
          <a:p>
            <a:pPr algn="l" fontAlgn="auto" latinLnBrk="1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（4）some people do not express themselves with observable information</a:t>
            </a:r>
            <a:endParaRPr lang="ja-JP" altLang="en-US" sz="2200" b="1">
              <a:sym typeface="+mn-ea"/>
            </a:endParaRPr>
          </a:p>
          <a:p>
            <a:pPr algn="l" latinLnBrk="1">
              <a:buClrTx/>
              <a:buSzTx/>
              <a:buFontTx/>
              <a:buNone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→Biological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such as brain waves and heartbeat are some of the best signals that cannot be controlled by people intentionally[2]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0" y="2004695"/>
            <a:ext cx="17780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Related Research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7625" y="1148080"/>
            <a:ext cx="98107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 latinLnBrk="1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1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）In Castellano‘s research, facial expressions, voice, and gestures were fused together to Estimate emotions. The accuracy was 78.3%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[4]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ja-JP" altLang="en-US" sz="2200" b="1">
              <a:sym typeface="+mn-ea"/>
            </a:endParaRPr>
          </a:p>
          <a:p>
            <a:pPr algn="l" fontAlgn="auto" latinLnBrk="1">
              <a:buClrTx/>
              <a:buSzTx/>
              <a:buFontTx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→Scherer et al. also added body posture to the experiment. The accuracy was 79%.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 fontAlgn="auto" latinLnBrk="1">
              <a:buClrTx/>
              <a:buSzTx/>
              <a:buFontTx/>
            </a:pPr>
            <a:endParaRPr lang="ja-JP" altLang="en-US" sz="2200">
              <a:solidFill>
                <a:schemeClr val="accent1"/>
              </a:solidFill>
              <a:sym typeface="+mn-ea"/>
            </a:endParaRPr>
          </a:p>
          <a:p>
            <a:pPr algn="l" fontAlgn="auto" latinLnBrk="1">
              <a:buClrTx/>
              <a:buSzTx/>
              <a:buFontTx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2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）In Yuhei Ikeda's research,brain waves and heart rate were uesd for Estimating Emotion with Biological Information for Robot Interaction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[2]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en-US" altLang="ja-JP" sz="2200" b="1">
              <a:sym typeface="+mn-ea"/>
            </a:endParaRPr>
          </a:p>
          <a:p>
            <a:pPr algn="l" fontAlgn="auto" latinLnBrk="1">
              <a:buClrTx/>
              <a:buSzTx/>
              <a:buFontTx/>
            </a:pPr>
            <a:endParaRPr lang="ja-JP" altLang="en-US" sz="2200" b="1"/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3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）In Alice Chirico's research,they researched Affective computing in virtual 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reality. And they realize emotion recognition from brain and heartbeat dynamics using wearable sensors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[5]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>
              <a:buNone/>
            </a:pP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4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In Fei Tao's reserach,they proposed an advanced LSTM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A-LSTM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for emotion recognition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，which improves the 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accuracy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by 5.5% compared to the 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classical 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LSTM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[6]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zh-CN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ja-JP" dirty="0">
                <a:sym typeface="+mn-ea"/>
              </a:rPr>
              <a:t>Emotion Model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" y="4156710"/>
            <a:ext cx="41979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(The most popular emotional model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[7]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) </a:t>
            </a:r>
            <a:endParaRPr kumimoji="1"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 circular model proposed by Russell in 1980 .</a:t>
            </a:r>
            <a:endParaRPr kumimoji="1" lang="ja-JP" altLang="zh-CN" dirty="0"/>
          </a:p>
          <a:p>
            <a:pPr algn="l"/>
            <a:endParaRPr lang="ja-JP" altLang="en-US" b="1">
              <a:sym typeface="+mn-ea"/>
            </a:endParaRPr>
          </a:p>
          <a:p>
            <a:pPr algn="l"/>
            <a:endParaRPr lang="en-US"/>
          </a:p>
          <a:p>
            <a:pPr algn="l"/>
            <a:endParaRPr lang="ja-JP" altLang="en-US" b="1"/>
          </a:p>
          <a:p>
            <a:pPr algn="l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1136015"/>
            <a:ext cx="3223895" cy="280797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b="7863"/>
          <a:stretch>
            <a:fillRect/>
          </a:stretch>
        </p:blipFill>
        <p:spPr>
          <a:xfrm>
            <a:off x="924560" y="1659255"/>
            <a:ext cx="3126105" cy="22847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61280" y="4156710"/>
            <a:ext cx="446468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(3Dimension emotional model)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lvl="0"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Robert Plutchik's Wheel of Emotions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 can be considered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ja-JP" dirty="0">
                <a:sym typeface="+mn-ea"/>
              </a:rPr>
              <a:t>Emotion Arousal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05765" y="762000"/>
            <a:ext cx="9436100" cy="6985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 latinLnBrk="1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（1）Incident elicitation is a technique that uses images, sounds, videos, smells, etc. to stimulate subjects and induce emotions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[7]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.</a:t>
            </a:r>
            <a:endParaRPr lang="en-US" altLang="ja-JP" sz="2000" b="1">
              <a:sym typeface="+mn-ea"/>
            </a:endParaRPr>
          </a:p>
          <a:p>
            <a:pPr algn="l" fontAlgn="auto" latinLnBrk="1">
              <a:buClrTx/>
              <a:buSzTx/>
              <a:buNone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→But it tend to be influneced by environment and difficult to arouse stronger emotion for ordinary person.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altLang="ja-JP" sz="2000" b="1">
              <a:sym typeface="+mn-ea"/>
            </a:endParaRPr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（2）VR based Emotion Arousal can be considered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Diff between VR simulation and real-world:</a:t>
            </a:r>
            <a:endParaRPr lang="en-US" altLang="ja-JP" sz="2000" b="1">
              <a:sym typeface="+mn-ea"/>
            </a:endParaRPr>
          </a:p>
          <a:p>
            <a:pPr algn="l"/>
            <a:r>
              <a:rPr lang="en-US" sz="2000"/>
              <a:t>Marín-Morales et al. analyzed emotional states and behavioral resp</a:t>
            </a:r>
            <a:endParaRPr lang="en-US" sz="2000"/>
          </a:p>
          <a:p>
            <a:pPr algn="l"/>
            <a:r>
              <a:rPr lang="en-US" sz="2000"/>
              <a:t>onses elicited in vr and real-world,and found no differences in subjec</a:t>
            </a:r>
            <a:endParaRPr lang="en-US" sz="2000"/>
          </a:p>
          <a:p>
            <a:pPr algn="l"/>
            <a:r>
              <a:rPr lang="en-US" sz="2000"/>
              <a:t>ts' self-evaluations, but in brain dynamics.</a:t>
            </a:r>
            <a:r>
              <a:rPr lang="en-US" sz="2000">
                <a:sym typeface="+mn-ea"/>
              </a:rPr>
              <a:t>(2019)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Validity of VR simulation：</a:t>
            </a:r>
            <a:endParaRPr lang="en-US" altLang="ja-JP" sz="2000" b="1">
              <a:sym typeface="+mn-ea"/>
            </a:endParaRPr>
          </a:p>
          <a:p>
            <a:pPr algn="l" fontAlgn="auto" latinLnBrk="1"/>
            <a:r>
              <a:rPr lang="ja-JP" altLang="en-US" sz="2000">
                <a:sym typeface="+mn-ea"/>
              </a:rPr>
              <a:t>Chirico </a:t>
            </a:r>
            <a:r>
              <a:rPr lang="en-US" sz="2000">
                <a:sym typeface="+mn-ea"/>
              </a:rPr>
              <a:t>et al. proved that VR-based emotion induction methods can induce stronger (Awe)emotions.(2017)</a:t>
            </a:r>
            <a:endParaRPr lang="en-US" sz="2000">
              <a:sym typeface="+mn-ea"/>
            </a:endParaRPr>
          </a:p>
          <a:p>
            <a:pPr algn="l"/>
            <a:endParaRPr lang="ja-JP" altLang="en-US" sz="2000">
              <a:sym typeface="+mn-ea"/>
            </a:endParaRPr>
          </a:p>
          <a:p>
            <a:pPr algn="l"/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 VR simulation model:</a:t>
            </a:r>
            <a:endParaRPr lang="en-US" altLang="ja-JP" sz="2000" b="1">
              <a:sym typeface="+mn-ea"/>
            </a:endParaRPr>
          </a:p>
          <a:p>
            <a:pPr algn="l" fontAlgn="auto" latinLnBrk="1"/>
            <a:r>
              <a:rPr lang="en-US" sz="2000">
                <a:sym typeface="+mn-ea"/>
              </a:rPr>
              <a:t>Nariro Yoshida(Tokyo University) proposed a model Inducing emotional experiences using pseudo-body responses(</a:t>
            </a:r>
            <a:r>
              <a:rPr lang="ja-JP" altLang="en-US" sz="2000">
                <a:sym typeface="+mn-ea"/>
              </a:rPr>
              <a:t>擬似身体反応</a:t>
            </a:r>
            <a:r>
              <a:rPr lang="en-US" sz="2000">
                <a:sym typeface="+mn-ea"/>
              </a:rPr>
              <a:t>). (2017)</a:t>
            </a:r>
            <a:endParaRPr lang="en-US" sz="2200"/>
          </a:p>
          <a:p>
            <a:pPr algn="l"/>
            <a:endParaRPr lang="en-US" altLang="ja-JP" sz="2200" b="1"/>
          </a:p>
          <a:p>
            <a:pPr algn="l"/>
            <a:endParaRPr lang="en-US"/>
          </a:p>
          <a:p>
            <a:pPr algn="l"/>
            <a:endParaRPr lang="ja-JP" altLang="en-US" b="1"/>
          </a:p>
          <a:p>
            <a:pPr algn="l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8590" y="2320925"/>
            <a:ext cx="1722755" cy="1875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1726565"/>
            <a:ext cx="1066800" cy="1376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5" y="3945255"/>
            <a:ext cx="1085850" cy="1405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90" y="3945255"/>
            <a:ext cx="1071880" cy="1390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185" y="890905"/>
            <a:ext cx="35528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（１）Three people in the same room</a:t>
            </a:r>
            <a:endParaRPr lang="ja-JP" altLang="en-US" sz="20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5" y="3180715"/>
            <a:ext cx="1216025" cy="965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10" y="3103245"/>
            <a:ext cx="1085850" cy="14052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1990725"/>
            <a:ext cx="1211580" cy="9613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82210" y="925830"/>
            <a:ext cx="34563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ja-JP" altLang="en-US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（２）</a:t>
            </a: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When </a:t>
            </a:r>
            <a:r>
              <a:rPr lang="ja-JP" altLang="en-US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Go back home</a:t>
            </a:r>
            <a:endParaRPr lang="en-US" altLang="ja-JP" b="1" dirty="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19060" y="1475740"/>
            <a:ext cx="21869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Environment: 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Weather: 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Rain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Temperature: 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Cold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Air Pressure: 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Low</a:t>
            </a:r>
            <a:endParaRPr lang="en-US" altLang="ja-JP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Lighting: 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Dark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869555" y="366585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684260" y="3665855"/>
            <a:ext cx="103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unh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appy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165725" y="4659630"/>
            <a:ext cx="48793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I was scolded by my boss yesterday 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(Yesterday's Discomfort)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I'm lonely and alone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 (Long term observation)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</a:rPr>
              <a:t>I also caught a cold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 (Health condition)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848860" y="976630"/>
            <a:ext cx="12700" cy="552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155825" y="1358265"/>
            <a:ext cx="776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>
                <a:solidFill>
                  <a:srgbClr val="FF0000"/>
                </a:solidFill>
                <a:sym typeface="+mn-ea"/>
              </a:rPr>
              <a:t>Angery</a:t>
            </a:r>
            <a:endParaRPr lang="en-US" altLang="ja-JP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111250" y="3656965"/>
            <a:ext cx="516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>
                <a:solidFill>
                  <a:srgbClr val="FF0000"/>
                </a:solidFill>
                <a:sym typeface="+mn-ea"/>
              </a:rPr>
              <a:t>Sad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344545" y="3576955"/>
            <a:ext cx="724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>
                <a:solidFill>
                  <a:srgbClr val="FF0000"/>
                </a:solidFill>
                <a:sym typeface="+mn-ea"/>
              </a:rPr>
              <a:t>Happy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52145" y="5350510"/>
            <a:ext cx="1435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ja-JP" altLang="en-US">
                <a:sym typeface="+mn-ea"/>
              </a:rPr>
              <a:t>すみません</a:t>
            </a:r>
            <a:r>
              <a:rPr lang="en-US" altLang="ja-JP">
                <a:sym typeface="+mn-ea"/>
              </a:rPr>
              <a:t>~</a:t>
            </a:r>
            <a:endParaRPr lang="en-US" altLang="ja-JP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159760" y="53359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ja-JP" altLang="en-US">
                <a:sym typeface="+mn-ea"/>
              </a:rPr>
              <a:t>ははは〜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141980" y="22307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ja-JP" altLang="en-US">
                <a:sym typeface="+mn-ea"/>
              </a:rPr>
              <a:t>もう！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System Design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71500" y="1136015"/>
            <a:ext cx="51625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ja-JP" altLang="en-US" b="1">
                <a:sym typeface="+mn-ea"/>
              </a:rPr>
              <a:t>（</a:t>
            </a:r>
            <a:r>
              <a:rPr lang="en-US" altLang="ja-JP" b="1">
                <a:sym typeface="+mn-ea"/>
              </a:rPr>
              <a:t>1</a:t>
            </a:r>
            <a:endParaRPr lang="ja-JP" altLang="en-US" b="1">
              <a:sym typeface="+mn-ea"/>
            </a:endParaRPr>
          </a:p>
          <a:p>
            <a:pPr algn="l"/>
            <a:endParaRPr lang="en-US"/>
          </a:p>
          <a:p>
            <a:pPr algn="l"/>
            <a:endParaRPr lang="ja-JP" altLang="en-US" b="1"/>
          </a:p>
          <a:p>
            <a:pPr algn="l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120775"/>
            <a:ext cx="994410" cy="78930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59430" y="133540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746885" y="1330960"/>
            <a:ext cx="1012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solidFill>
                  <a:schemeClr val="tx1"/>
                </a:solidFill>
                <a:sym typeface="+mn-ea"/>
              </a:rPr>
              <a:t>Beacon</a:t>
            </a:r>
            <a:endParaRPr lang="en-US" altLang="ja-JP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Plus 17"/>
          <p:cNvSpPr/>
          <p:nvPr/>
        </p:nvSpPr>
        <p:spPr>
          <a:xfrm>
            <a:off x="1087755" y="3269615"/>
            <a:ext cx="469900" cy="508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658620" y="2268220"/>
            <a:ext cx="33521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ja-JP" b="1">
                <a:solidFill>
                  <a:schemeClr val="tx1"/>
                </a:solidFill>
                <a:sym typeface="+mn-ea"/>
              </a:rPr>
              <a:t>Fitbit</a:t>
            </a:r>
            <a:endParaRPr lang="en-US" altLang="ja-JP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ja-JP" altLang="en-US">
                <a:solidFill>
                  <a:schemeClr val="tx1"/>
                </a:solidFill>
                <a:sym typeface="+mn-ea"/>
              </a:rPr>
              <a:t>Heart </a:t>
            </a:r>
            <a:r>
              <a:rPr lang="en-US" altLang="ja-JP">
                <a:solidFill>
                  <a:schemeClr val="tx1"/>
                </a:solidFill>
                <a:sym typeface="+mn-ea"/>
              </a:rPr>
              <a:t>rate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, acceleratio</a:t>
            </a:r>
            <a:r>
              <a:rPr lang="en-US" altLang="ja-JP">
                <a:solidFill>
                  <a:schemeClr val="tx1"/>
                </a:solidFill>
                <a:sym typeface="+mn-ea"/>
              </a:rPr>
              <a:t>n,</a:t>
            </a:r>
            <a:endParaRPr lang="en-US" altLang="ja-JP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ja-JP">
                <a:solidFill>
                  <a:schemeClr val="tx1"/>
                </a:solidFill>
                <a:sym typeface="+mn-ea"/>
              </a:rPr>
              <a:t>(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respiration,skin electric, etc.</a:t>
            </a:r>
            <a:r>
              <a:rPr lang="en-US" altLang="ja-JP">
                <a:solidFill>
                  <a:schemeClr val="tx1"/>
                </a:solidFill>
                <a:sym typeface="+mn-ea"/>
              </a:rPr>
              <a:t>)</a:t>
            </a:r>
            <a:endParaRPr lang="en-US" altLang="ja-JP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919480" y="3922395"/>
            <a:ext cx="22536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ja-JP" altLang="en-US" b="1">
                <a:solidFill>
                  <a:schemeClr val="tx1"/>
                </a:solidFill>
                <a:sym typeface="+mn-ea"/>
              </a:rPr>
              <a:t>Environmental sensors</a:t>
            </a:r>
            <a:endParaRPr lang="ja-JP" altLang="en-US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ja-JP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ja-JP">
                <a:solidFill>
                  <a:schemeClr val="tx1"/>
                </a:solidFill>
                <a:sym typeface="+mn-ea"/>
              </a:rPr>
              <a:t>RASPBERRY PI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）</a:t>
            </a:r>
            <a:endParaRPr lang="ja-JP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726180" y="392239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617210" y="274891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943475" y="3650615"/>
            <a:ext cx="25927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 b="1">
                <a:solidFill>
                  <a:schemeClr val="tx1"/>
                </a:solidFill>
                <a:sym typeface="+mn-ea"/>
              </a:rPr>
              <a:t>Time series dat</a:t>
            </a:r>
            <a:r>
              <a:rPr lang="en-US" altLang="ja-JP" b="1">
                <a:solidFill>
                  <a:schemeClr val="tx1"/>
                </a:solidFill>
                <a:sym typeface="+mn-ea"/>
              </a:rPr>
              <a:t>a and</a:t>
            </a:r>
            <a:r>
              <a:rPr lang="ja-JP" altLang="en-US" b="1">
                <a:sym typeface="+mn-ea"/>
              </a:rPr>
              <a:t> personal information</a:t>
            </a:r>
            <a:endParaRPr lang="ja-JP" altLang="en-US" b="1">
              <a:sym typeface="+mn-ea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5648960" y="477075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065270" y="4710430"/>
            <a:ext cx="1774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b="1">
                <a:solidFill>
                  <a:schemeClr val="tx1"/>
                </a:solidFill>
                <a:sym typeface="+mn-ea"/>
              </a:rPr>
              <a:t>LSTM/RNN/GRU...</a:t>
            </a:r>
            <a:endParaRPr lang="en-US" altLang="ja-JP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066665" y="5417185"/>
            <a:ext cx="24657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b="1">
                <a:solidFill>
                  <a:schemeClr val="tx1"/>
                </a:solidFill>
                <a:sym typeface="+mn-ea"/>
              </a:rPr>
              <a:t>Indoor people's </a:t>
            </a:r>
            <a:endParaRPr lang="ja-JP" altLang="en-US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ja-JP" altLang="en-US" b="1">
                <a:solidFill>
                  <a:schemeClr val="tx1"/>
                </a:solidFill>
                <a:sym typeface="+mn-ea"/>
              </a:rPr>
              <a:t>Emotional state output</a:t>
            </a:r>
            <a:endParaRPr lang="ja-JP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Right Arrow 31"/>
          <p:cNvSpPr/>
          <p:nvPr/>
        </p:nvSpPr>
        <p:spPr>
          <a:xfrm rot="19980000">
            <a:off x="7533640" y="521017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">
            <a:off x="7456170" y="438975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10" y="3942715"/>
            <a:ext cx="824230" cy="90043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1940000">
            <a:off x="7538085" y="3799205"/>
            <a:ext cx="66421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1096010" y="4712335"/>
            <a:ext cx="469900" cy="508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418965" y="1218565"/>
            <a:ext cx="45974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 b="1">
                <a:sym typeface="+mn-ea"/>
              </a:rPr>
              <a:t>Estim</a:t>
            </a:r>
            <a:r>
              <a:rPr lang="en-US" altLang="ja-JP" b="1">
                <a:sym typeface="+mn-ea"/>
              </a:rPr>
              <a:t>o</a:t>
            </a:r>
            <a:r>
              <a:rPr lang="ja-JP" altLang="en-US" b="1">
                <a:sym typeface="+mn-ea"/>
              </a:rPr>
              <a:t>te indoor location</a:t>
            </a:r>
            <a:endParaRPr lang="ja-JP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ja-JP">
                <a:sym typeface="+mn-ea"/>
              </a:rPr>
              <a:t>people</a:t>
            </a:r>
            <a:r>
              <a:rPr lang="ja-JP" altLang="en-US">
                <a:sym typeface="+mn-ea"/>
              </a:rPr>
              <a:t> </a:t>
            </a:r>
            <a:r>
              <a:rPr lang="en-US" altLang="ja-JP">
                <a:sym typeface="+mn-ea"/>
              </a:rPr>
              <a:t>in the same room will be detected,so the information of them will be sent to the servers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2564130"/>
            <a:ext cx="1416685" cy="475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" y="3783965"/>
            <a:ext cx="809625" cy="8858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37550" y="5078730"/>
            <a:ext cx="15684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sym typeface="+mn-ea"/>
              </a:rPr>
              <a:t>database</a:t>
            </a:r>
            <a:endParaRPr lang="en-US" altLang="ja-JP" b="1">
              <a:sym typeface="+mn-ea"/>
            </a:endParaRPr>
          </a:p>
          <a:p>
            <a:r>
              <a:rPr lang="en-US"/>
              <a:t>RASPBERRY PI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" y="5450205"/>
            <a:ext cx="789305" cy="78930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266825" y="5594350"/>
            <a:ext cx="2722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b="1">
                <a:latin typeface="Arial Narrow Bold" panose="020B0606020202030204" charset="0"/>
                <a:cs typeface="Arial Narrow Bold" panose="020B0606020202030204" charset="0"/>
              </a:rPr>
              <a:t>Mindwave Mobile</a:t>
            </a:r>
            <a:endParaRPr lang="en-US" b="1">
              <a:latin typeface="Arial Narrow Bold" panose="020B0606020202030204" charset="0"/>
              <a:cs typeface="Arial Narrow Bold" panose="020B0606020202030204" charset="0"/>
            </a:endParaRPr>
          </a:p>
          <a:p>
            <a:pPr algn="l"/>
            <a:r>
              <a:rPr lang="en-US">
                <a:latin typeface="Arial Narrow" panose="020B0606020202030204" pitchFamily="34" charset="0"/>
                <a:cs typeface="Arial Narrow" panose="020B0606020202030204" pitchFamily="34" charset="0"/>
              </a:rPr>
              <a:t>brainwave and heart rate</a:t>
            </a:r>
            <a:endParaRPr lang="en-US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Experiment Design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6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24205" y="1316990"/>
            <a:ext cx="9057640" cy="4492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In 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</a:rPr>
              <a:t>first step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 experiment, we set the procedure as follows.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(1) The collaborator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</a:rPr>
              <a:t>s 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answer the questions about their attributes from the questionnaire.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(2) The collaborator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</a:rPr>
              <a:t>s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 takes several minutes’ rest.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(3) The collaborator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</a:rPr>
              <a:t>s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 watch the videos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</a:rPr>
              <a:t>/play acting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. 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During this time, the sensors detect the biological information.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 fontAlgn="auto" latinLnBrk="1">
              <a:buNone/>
            </a:pP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 fontAlgn="auto" latinLnBrk="1">
              <a:buNone/>
            </a:pP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(4) The collaborator</a:t>
            </a: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</a:rPr>
              <a:t>s</a:t>
            </a:r>
            <a:r>
              <a:rPr lang="ja-JP" altLang="en-US" sz="2200" b="1">
                <a:latin typeface="Arial Bold" panose="020B0604020202090204" charset="0"/>
                <a:cs typeface="Arial Bold" panose="020B0604020202090204" charset="0"/>
              </a:rPr>
              <a:t> answer the evaluation questionnaire for each section, then the questionnaire is evaluated.</a:t>
            </a:r>
            <a:endParaRPr lang="ja-JP" altLang="en-US" sz="2200" b="1">
              <a:latin typeface="Arial Bold" panose="020B0604020202090204" charset="0"/>
              <a:cs typeface="Arial Bold" panose="020B0604020202090204" charset="0"/>
            </a:endParaRPr>
          </a:p>
          <a:p>
            <a:pPr algn="l">
              <a:buNone/>
            </a:pPr>
            <a:endParaRPr lang="en-US" altLang="ja-JP" sz="22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NewTMU">
  <a:themeElements>
    <a:clrScheme name="おすすめ３">
      <a:dk1>
        <a:srgbClr val="2C2C2C"/>
      </a:dk1>
      <a:lt1>
        <a:srgbClr val="FFFFFF"/>
      </a:lt1>
      <a:dk2>
        <a:srgbClr val="515151"/>
      </a:dk2>
      <a:lt2>
        <a:srgbClr val="F8F8F8"/>
      </a:lt2>
      <a:accent1>
        <a:srgbClr val="497DDD"/>
      </a:accent1>
      <a:accent2>
        <a:srgbClr val="E0127B"/>
      </a:accent2>
      <a:accent3>
        <a:srgbClr val="FFBF00"/>
      </a:accent3>
      <a:accent4>
        <a:srgbClr val="30E3E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標準デザイン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おすすめ３">
    <a:dk1>
      <a:srgbClr val="2C2C2C"/>
    </a:dk1>
    <a:lt1>
      <a:srgbClr val="FFFFFF"/>
    </a:lt1>
    <a:dk2>
      <a:srgbClr val="515151"/>
    </a:dk2>
    <a:lt2>
      <a:srgbClr val="F8F8F8"/>
    </a:lt2>
    <a:accent1>
      <a:srgbClr val="497DDD"/>
    </a:accent1>
    <a:accent2>
      <a:srgbClr val="E0127B"/>
    </a:accent2>
    <a:accent3>
      <a:srgbClr val="FFBF00"/>
    </a:accent3>
    <a:accent4>
      <a:srgbClr val="30E3E7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おすすめ３">
    <a:dk1>
      <a:srgbClr val="2C2C2C"/>
    </a:dk1>
    <a:lt1>
      <a:srgbClr val="FFFFFF"/>
    </a:lt1>
    <a:dk2>
      <a:srgbClr val="515151"/>
    </a:dk2>
    <a:lt2>
      <a:srgbClr val="F8F8F8"/>
    </a:lt2>
    <a:accent1>
      <a:srgbClr val="497DDD"/>
    </a:accent1>
    <a:accent2>
      <a:srgbClr val="E0127B"/>
    </a:accent2>
    <a:accent3>
      <a:srgbClr val="FFBF00"/>
    </a:accent3>
    <a:accent4>
      <a:srgbClr val="30E3E7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おすすめ３">
    <a:dk1>
      <a:srgbClr val="2C2C2C"/>
    </a:dk1>
    <a:lt1>
      <a:srgbClr val="FFFFFF"/>
    </a:lt1>
    <a:dk2>
      <a:srgbClr val="515151"/>
    </a:dk2>
    <a:lt2>
      <a:srgbClr val="F8F8F8"/>
    </a:lt2>
    <a:accent1>
      <a:srgbClr val="497DDD"/>
    </a:accent1>
    <a:accent2>
      <a:srgbClr val="E0127B"/>
    </a:accent2>
    <a:accent3>
      <a:srgbClr val="FFBF00"/>
    </a:accent3>
    <a:accent4>
      <a:srgbClr val="30E3E7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おすすめ３">
    <a:dk1>
      <a:srgbClr val="2C2C2C"/>
    </a:dk1>
    <a:lt1>
      <a:srgbClr val="FFFFFF"/>
    </a:lt1>
    <a:dk2>
      <a:srgbClr val="515151"/>
    </a:dk2>
    <a:lt2>
      <a:srgbClr val="F8F8F8"/>
    </a:lt2>
    <a:accent1>
      <a:srgbClr val="497DDD"/>
    </a:accent1>
    <a:accent2>
      <a:srgbClr val="E0127B"/>
    </a:accent2>
    <a:accent3>
      <a:srgbClr val="FFBF00"/>
    </a:accent3>
    <a:accent4>
      <a:srgbClr val="30E3E7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新山口研タイプ</Template>
  <TotalTime>0</TotalTime>
  <Words>6079</Words>
  <Application>WPS Spreadsheets</Application>
  <PresentationFormat>A4 210 x 297 mm</PresentationFormat>
  <Paragraphs>240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SimSun</vt:lpstr>
      <vt:lpstr>Wingdings</vt:lpstr>
      <vt:lpstr>Meiryo</vt:lpstr>
      <vt:lpstr>黑体</vt:lpstr>
      <vt:lpstr>汉仪中黑KW</vt:lpstr>
      <vt:lpstr>Arial Narrow</vt:lpstr>
      <vt:lpstr>MS PGothic</vt:lpstr>
      <vt:lpstr>Arial</vt:lpstr>
      <vt:lpstr>Arial Bold</vt:lpstr>
      <vt:lpstr>Arial Narrow Bold</vt:lpstr>
      <vt:lpstr>MS PGothic</vt:lpstr>
      <vt:lpstr>苹方-简</vt:lpstr>
      <vt:lpstr>Hiragino Sans</vt:lpstr>
      <vt:lpstr>微软雅黑</vt:lpstr>
      <vt:lpstr>汉仪旗黑</vt:lpstr>
      <vt:lpstr>Arial Unicode MS</vt:lpstr>
      <vt:lpstr>Calibri</vt:lpstr>
      <vt:lpstr>Helvetica Neue</vt:lpstr>
      <vt:lpstr>SimSun</vt:lpstr>
      <vt:lpstr>汉仪书宋二KW</vt:lpstr>
      <vt:lpstr>MS PGothic</vt:lpstr>
      <vt:lpstr>Thonburi</vt:lpstr>
      <vt:lpstr>NewTMU</vt:lpstr>
      <vt:lpstr> Sensor fusion-based group-level emotion      recognition using Machine Learning</vt:lpstr>
      <vt:lpstr>Introduction</vt:lpstr>
      <vt:lpstr>Background</vt:lpstr>
      <vt:lpstr>Related Research</vt:lpstr>
      <vt:lpstr>Emotion Model</vt:lpstr>
      <vt:lpstr>Emotion Arousal</vt:lpstr>
      <vt:lpstr>Image</vt:lpstr>
      <vt:lpstr>System Design</vt:lpstr>
      <vt:lpstr>Experiment Design</vt:lpstr>
      <vt:lpstr>Experiment Image</vt:lpstr>
      <vt:lpstr>Concluding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対話におけるユーザの確信度推定</dc:title>
  <dc:creator>Tatsuya</dc:creator>
  <cp:lastModifiedBy>liuyi</cp:lastModifiedBy>
  <cp:revision>626</cp:revision>
  <dcterms:created xsi:type="dcterms:W3CDTF">2021-08-03T06:39:37Z</dcterms:created>
  <dcterms:modified xsi:type="dcterms:W3CDTF">2021-08-03T06:39:37Z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  <property fmtid="{D5CDD505-2E9C-101B-9397-08002B2CF9AE}" pid="3" name="ICV">
    <vt:lpwstr>7C97B424598A4610B9E1480C37ADE64B</vt:lpwstr>
  </property>
</Properties>
</file>