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0"/>
  </p:notesMasterIdLst>
  <p:sldIdLst>
    <p:sldId id="256" r:id="rId4"/>
    <p:sldId id="258" r:id="rId5"/>
    <p:sldId id="277" r:id="rId6"/>
    <p:sldId id="263" r:id="rId7"/>
    <p:sldId id="264" r:id="rId8"/>
    <p:sldId id="265" r:id="rId9"/>
    <p:sldId id="290" r:id="rId10"/>
    <p:sldId id="291" r:id="rId11"/>
    <p:sldId id="266" r:id="rId12"/>
    <p:sldId id="267" r:id="rId13"/>
    <p:sldId id="268" r:id="rId14"/>
    <p:sldId id="269" r:id="rId15"/>
    <p:sldId id="278" r:id="rId16"/>
    <p:sldId id="273" r:id="rId17"/>
    <p:sldId id="275" r:id="rId18"/>
    <p:sldId id="272" r:id="rId1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502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635"/>
            <a:ext cx="10515600" cy="3890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20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22245"/>
            <a:ext cx="5181600" cy="34550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47010"/>
            <a:ext cx="5181600" cy="3430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55" y="126936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6400" y="0"/>
            <a:ext cx="11785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000" y="914400"/>
            <a:ext cx="11277600" cy="44588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83BD-4A0E-40CB-9666-BD8123E2C699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3147695"/>
            <a:ext cx="12204700" cy="337185"/>
          </a:xfrm>
          <a:prstGeom prst="rect">
            <a:avLst/>
          </a:prstGeom>
          <a:solidFill>
            <a:srgbClr val="71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147695"/>
            <a:ext cx="544830" cy="3365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635" cy="719455"/>
          </a:xfrm>
          <a:prstGeom prst="rect">
            <a:avLst/>
          </a:prstGeom>
          <a:solidFill>
            <a:srgbClr val="DBE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10515" cy="714375"/>
          </a:xfrm>
          <a:prstGeom prst="rect">
            <a:avLst/>
          </a:prstGeom>
          <a:solidFill>
            <a:srgbClr val="71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262255" y="1866265"/>
            <a:ext cx="11680825" cy="11772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>
                <a:solidFill>
                  <a:srgbClr val="000000"/>
                </a:solidFill>
                <a:latin typeface="Arial" panose="020B0604020202090204"/>
                <a:cs typeface="Arial" panose="020B0604020202090204"/>
              </a:rPr>
              <a:t>Group-level Emotion Classification </a:t>
            </a:r>
            <a:br>
              <a:rPr lang="en-US" altLang="ja-JP" sz="3200" dirty="0">
                <a:solidFill>
                  <a:srgbClr val="000000"/>
                </a:solidFill>
                <a:latin typeface="Arial" panose="020B0604020202090204"/>
                <a:cs typeface="Arial" panose="020B0604020202090204"/>
              </a:rPr>
            </a:br>
            <a:r>
              <a:rPr lang="en-US" altLang="ja-JP" sz="3200" dirty="0">
                <a:solidFill>
                  <a:srgbClr val="000000"/>
                </a:solidFill>
                <a:latin typeface="Arial" panose="020B0604020202090204"/>
                <a:cs typeface="Arial" panose="020B0604020202090204"/>
              </a:rPr>
              <a:t>via Reinforced Self-training</a:t>
            </a:r>
            <a:endParaRPr lang="en-US" altLang="ja-JP" sz="3200" dirty="0">
              <a:solidFill>
                <a:srgbClr val="000000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568690" y="4058285"/>
            <a:ext cx="3374390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r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ja-JP" sz="2000" dirty="0">
                <a:latin typeface="Meiryo" charset="0"/>
                <a:ea typeface="Meiryo" panose="020B0604030504040204" pitchFamily="50" charset="-128"/>
                <a:cs typeface="Meiryo" charset="0"/>
                <a:sym typeface="+mn-ea"/>
              </a:rPr>
              <a:t>@中間発表</a:t>
            </a:r>
            <a:endParaRPr lang="en-US" altLang="ja-JP" sz="2000" dirty="0">
              <a:latin typeface="Meiryo" charset="0"/>
              <a:ea typeface="Meiryo" panose="020B0604030504040204" pitchFamily="50" charset="-128"/>
              <a:cs typeface="Meiryo" charset="0"/>
            </a:endParaRPr>
          </a:p>
          <a:p>
            <a:pPr lvl="0" algn="r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ja-JP" sz="2000" dirty="0">
                <a:latin typeface="+mn-ea"/>
                <a:ea typeface="Meiryo" panose="020B0604030504040204" pitchFamily="50" charset="-128"/>
                <a:sym typeface="+mn-ea"/>
              </a:rPr>
              <a:t>M2 LIU YI(21860638) </a:t>
            </a:r>
            <a:endParaRPr lang="en-US" altLang="ja-JP" sz="2000" dirty="0">
              <a:latin typeface="+mn-ea"/>
              <a:ea typeface="Meiryo" panose="020B0604030504040204" pitchFamily="50" charset="-128"/>
            </a:endParaRPr>
          </a:p>
          <a:p>
            <a:pPr lvl="0" algn="r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ja-JP" sz="2000" dirty="0">
                <a:latin typeface="Meiryo" charset="0"/>
                <a:ea typeface="Meiryo" panose="020B0604030504040204" pitchFamily="50" charset="-128"/>
                <a:cs typeface="Meiryo" charset="0"/>
                <a:sym typeface="+mn-ea"/>
              </a:rPr>
              <a:t>情報科学域</a:t>
            </a:r>
            <a:endParaRPr lang="en-US" altLang="ja-JP" sz="2000" dirty="0">
              <a:latin typeface="Meiryo" charset="0"/>
              <a:ea typeface="Meiryo" panose="020B0604030504040204" pitchFamily="50" charset="-128"/>
              <a:cs typeface="Meiryo" charset="0"/>
            </a:endParaRPr>
          </a:p>
          <a:p>
            <a:pPr lvl="0" algn="r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ja-JP" sz="2000" dirty="0">
                <a:latin typeface="Meiryo" charset="0"/>
                <a:ea typeface="Meiryo" panose="020B0604030504040204" pitchFamily="50" charset="-128"/>
                <a:cs typeface="Meiryo" charset="0"/>
                <a:sym typeface="+mn-ea"/>
              </a:rPr>
              <a:t>指導教員 下川原英理　</a:t>
            </a:r>
            <a:endParaRPr lang="en-US" altLang="ja-JP" sz="2000" dirty="0">
              <a:latin typeface="Meiryo" charset="0"/>
              <a:ea typeface="Meiryo" panose="020B0604030504040204" pitchFamily="50" charset="-128"/>
              <a:cs typeface="Meiryo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99085" y="130810"/>
            <a:ext cx="4399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Section4- Experiment Design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pic>
        <p:nvPicPr>
          <p:cNvPr id="14" name="Picture 13" descr="Fig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1825" y="1746250"/>
            <a:ext cx="6334760" cy="32251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" y="1886585"/>
            <a:ext cx="5201285" cy="30848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002655" y="5392420"/>
            <a:ext cx="60439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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3 collaborators will evaluate the dialogue atmosphere after the experiment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0840" y="5392420"/>
            <a:ext cx="485457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Wingdings" panose="05000000000000000000" charset="0"/>
              <a:buChar char="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Main talker will be asked to self-report 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  their emotions by SAM questionnaire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70840" y="1054735"/>
            <a:ext cx="25730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Questionnaire</a:t>
            </a:r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99085" y="130810"/>
            <a:ext cx="4399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Section4- Experiment Design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1825" y="2024380"/>
            <a:ext cx="1521460" cy="462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R-R Interval</a:t>
            </a:r>
            <a:endParaRPr lang="en-US" altLang="ja-JP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3565" y="2024380"/>
            <a:ext cx="909320" cy="462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ECG</a:t>
            </a:r>
            <a:endParaRPr lang="en-US" altLang="ja-JP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92885" y="2199005"/>
            <a:ext cx="35750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83565" y="2792730"/>
            <a:ext cx="1511935" cy="495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Audio(wav)</a:t>
            </a:r>
            <a:endParaRPr lang="en-US" altLang="ja-JP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41395" y="2792730"/>
            <a:ext cx="3559175" cy="495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Time-domain Audio Features</a:t>
            </a:r>
            <a:endParaRPr lang="en-US" altLang="ja-JP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2095500" y="3040380"/>
            <a:ext cx="14458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32860" y="2024380"/>
            <a:ext cx="3267710" cy="462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Heart Rate Variability(HRV)</a:t>
            </a:r>
            <a:endParaRPr lang="zh-CN" altLang="en-US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74720" y="2202815"/>
            <a:ext cx="32258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83565" y="3594100"/>
            <a:ext cx="2450465" cy="495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Eye tracking Data</a:t>
            </a:r>
            <a:endParaRPr lang="en-US" altLang="zh-CN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36720" y="5386705"/>
            <a:ext cx="2863850" cy="450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Head position&amp;rotation</a:t>
            </a:r>
            <a:endParaRPr lang="en-US" altLang="zh-CN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09695" y="3594100"/>
            <a:ext cx="3178175" cy="5086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Pupil Diameter&amp;EyeOpen</a:t>
            </a:r>
            <a:endParaRPr lang="en-US" altLang="zh-CN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21485" y="4417060"/>
            <a:ext cx="1819275" cy="5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Pupil Position</a:t>
            </a:r>
            <a:endParaRPr lang="en-US" altLang="zh-CN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34030" y="3841750"/>
            <a:ext cx="87566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25625" y="4095750"/>
            <a:ext cx="847090" cy="3270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197985" y="4408805"/>
            <a:ext cx="2865120" cy="671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Nearest Neighbor Index</a:t>
            </a:r>
            <a:endParaRPr lang="en-US" altLang="zh-CN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of pupil position</a:t>
            </a:r>
            <a:endParaRPr lang="en-US" altLang="zh-CN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540760" y="4660900"/>
            <a:ext cx="65849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7690485" y="3594100"/>
            <a:ext cx="114236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9035415" y="3422015"/>
            <a:ext cx="2733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</a:rPr>
              <a:t>Train  class</a:t>
            </a:r>
            <a:endParaRPr lang="en-US" altLang="ja-JP" sz="2400" b="1">
              <a:latin typeface="Arial Bold" panose="020B0604020202090204" charset="0"/>
              <a:cs typeface="Arial Bold" panose="020B0604020202090204" charset="0"/>
            </a:endParaRPr>
          </a:p>
          <a:p>
            <a:pPr algn="l"/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</a:rPr>
              <a:t>Matching Model</a:t>
            </a:r>
            <a:endParaRPr lang="en-US" altLang="ja-JP" sz="24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04835" y="4825365"/>
            <a:ext cx="374015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SVM-Regression/</a:t>
            </a:r>
            <a:endParaRPr lang="en-US" altLang="ja-JP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Transformer-Regression</a:t>
            </a:r>
            <a:endParaRPr lang="en-US" altLang="ja-JP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08305" y="1141730"/>
            <a:ext cx="1861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Data Flow</a:t>
            </a:r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99085" y="130810"/>
            <a:ext cx="643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Section5- Reinforcement Learning Network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3390" y="1356360"/>
            <a:ext cx="696595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For Reinforcement Learning Network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algn="l"/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(1)State: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	preprocessed biological data and confidence point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algn="l"/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(2)Action: </a:t>
            </a: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	Two class, whether choose this sample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algn="l"/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(3)Reward: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	Based on the model’s performance on validation set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algn="l"/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(4)Policy Network: </a:t>
            </a:r>
            <a:endParaRPr lang="en-US" altLang="ja-JP" sz="20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	</a:t>
            </a:r>
            <a:r>
              <a:rPr lang="en-US" altLang="ja-JP" sz="20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multi-layer perception(MLP)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	Input is State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>
              <a:buNone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	Output is Action’s probability distribution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99085" y="130810"/>
            <a:ext cx="49568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Section6- Machine Learning Plan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graphicFrame>
        <p:nvGraphicFramePr>
          <p:cNvPr id="9" name="Table -1"/>
          <p:cNvGraphicFramePr/>
          <p:nvPr/>
        </p:nvGraphicFramePr>
        <p:xfrm>
          <a:off x="626110" y="1477645"/>
          <a:ext cx="10667365" cy="452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5"/>
                <a:gridCol w="1282827"/>
                <a:gridCol w="842683"/>
                <a:gridCol w="1141237"/>
                <a:gridCol w="1405024"/>
                <a:gridCol w="1919353"/>
                <a:gridCol w="1141237"/>
                <a:gridCol w="1424339"/>
              </a:tblGrid>
              <a:tr h="4457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微软雅黑" charset="-122"/>
                        </a:rPr>
                        <a:t>SVM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微软雅黑" charset="-122"/>
                        </a:rPr>
                        <a:t>SVM+RL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微软雅黑" charset="-122"/>
                        </a:rPr>
                        <a:t>Transformer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微软雅黑" charset="-122"/>
                          <a:sym typeface="+mn-ea"/>
                        </a:rPr>
                        <a:t>Transformer</a:t>
                      </a: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微软雅黑" charset="-122"/>
                        </a:rPr>
                        <a:t>+RL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微软雅黑" charset="-122"/>
                        </a:rPr>
                        <a:t>LSTM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微软雅黑" charset="-122"/>
                        </a:rPr>
                        <a:t>LSTM+RL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305">
                <a:tc rowSpan="3">
                  <a:txBody>
                    <a:bodyPr/>
                    <a:p>
                      <a:pPr algn="ctr">
                        <a:lnSpc>
                          <a:spcPct val="3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微软雅黑" charset="-122"/>
                        </a:rPr>
                        <a:t>Emotion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微软雅黑" charset="-122"/>
                        </a:rPr>
                        <a:t>Valence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1" u="sng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1" u="sng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 vMerge="1"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微软雅黑" charset="-122"/>
                        </a:rPr>
                        <a:t>Arousal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1" u="sng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1" u="sng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 vMerge="1"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微软雅黑" charset="-122"/>
                        </a:rPr>
                        <a:t>Dominace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1" u="sng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1" u="sng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 rowSpan="7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MS明朝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MS明朝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MS明朝" charset="0"/>
                      </a:endParaRPr>
                    </a:p>
                    <a:p>
                      <a:pPr algn="ctr">
                        <a:lnSpc>
                          <a:spcPct val="16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MS明朝" charset="0"/>
                        </a:rPr>
                        <a:t>Atmosphere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MS明朝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MS明朝" charset="0"/>
                        </a:rPr>
                        <a:t>Excite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MS明朝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1" u="sng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1" u="sng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 vMerge="1"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MS明朝" charset="0"/>
                        </a:rPr>
                        <a:t>Serious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MS明朝" charset="0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</a:tr>
              <a:tr h="408305">
                <a:tc vMerge="1"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MS明朝" charset="0"/>
                        </a:rPr>
                        <a:t>Smooth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MS明朝" charset="0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1" u="sng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1" u="sng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</a:tr>
              <a:tr h="408305">
                <a:tc vMerge="1"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MS明朝" charset="0"/>
                        </a:rPr>
                        <a:t>Bright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MS明朝" charset="0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</a:tr>
              <a:tr h="408305">
                <a:tc vMerge="1"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MS明朝" charset="0"/>
                        </a:rPr>
                        <a:t>Eminent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MS明朝" charset="0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1" u="sng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1" u="sng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</a:endParaRPr>
                    </a:p>
                  </a:txBody>
                  <a:tcPr marL="0" marR="0" marT="0" marB="1" vert="horz" anchor="t"/>
                </a:tc>
              </a:tr>
              <a:tr h="408305">
                <a:tc vMerge="1"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MS明朝" charset="0"/>
                        </a:rPr>
                        <a:t>Close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MS明朝" charset="0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  <a:sym typeface="+mn-ea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  <a:sym typeface="+mn-ea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  <a:sym typeface="+mn-ea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  <a:sym typeface="+mn-ea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  <a:sym typeface="+mn-ea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  <a:sym typeface="+mn-ea"/>
                      </a:endParaRPr>
                    </a:p>
                  </a:txBody>
                  <a:tcPr marL="0" marR="0" marT="0" marB="1" vert="horz" anchor="t"/>
                </a:tc>
              </a:tr>
              <a:tr h="408305">
                <a:tc vMerge="1"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charset="-122"/>
                          <a:ea typeface="微软雅黑" charset="-122"/>
                          <a:cs typeface="MS明朝" charset="0"/>
                        </a:rPr>
                        <a:t>Equal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MS明朝" charset="0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  <a:sym typeface="+mn-ea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  <a:sym typeface="+mn-ea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  <a:sym typeface="+mn-ea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  <a:sym typeface="+mn-ea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  <a:sym typeface="+mn-ea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微软雅黑" charset="-122"/>
                        <a:ea typeface="微软雅黑" charset="-122"/>
                        <a:cs typeface="微软雅黑" charset="-122"/>
                        <a:sym typeface="+mn-ea"/>
                      </a:endParaRPr>
                    </a:p>
                  </a:txBody>
                  <a:tcPr marL="0" marR="0" marT="0" marB="1" vert="horz" anchor="t"/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510540" y="930275"/>
            <a:ext cx="683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After 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normalization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, </a:t>
            </a:r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optimization...Train Machine Learning Model..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10540" y="6102985"/>
            <a:ext cx="11681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Then investigate whether the model is able to draw out individual differences to get a higher score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99085" y="130810"/>
            <a:ext cx="5143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Section6- Conclusion&amp;Discussion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4015" y="1808480"/>
            <a:ext cx="104692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"/>
            </a:pPr>
            <a:r>
              <a:rPr lang="en-US" sz="2000"/>
              <a:t>A </a:t>
            </a:r>
            <a:r>
              <a:rPr lang="en-US" sz="2000" b="1"/>
              <a:t>Reinforced Self-training model </a:t>
            </a:r>
            <a:r>
              <a:rPr lang="en-US" sz="2000"/>
              <a:t>will be applied to dialogue mood recognition under conversation conditions</a:t>
            </a:r>
            <a:endParaRPr lang="en-US" sz="2000"/>
          </a:p>
          <a:p>
            <a:pPr marL="285750" indent="-285750" algn="l">
              <a:buFont typeface="Wingdings" panose="05000000000000000000" charset="0"/>
              <a:buChar char=""/>
            </a:pPr>
            <a:endParaRPr lang="en-US" sz="2000"/>
          </a:p>
          <a:p>
            <a:pPr marL="285750" indent="-285750" algn="l">
              <a:buFont typeface="Wingdings" panose="05000000000000000000" charset="0"/>
              <a:buChar char=""/>
            </a:pPr>
            <a:endParaRPr lang="en-US" sz="2000"/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 sz="2000"/>
              <a:t>We expect our </a:t>
            </a:r>
            <a:r>
              <a:rPr lang="en-US" sz="2000" b="1"/>
              <a:t>Reinforcement learning-based</a:t>
            </a:r>
            <a:r>
              <a:rPr lang="en-US" sz="2000"/>
              <a:t> </a:t>
            </a:r>
            <a:r>
              <a:rPr lang="en-US" sz="2000" b="1"/>
              <a:t>data selection strategy</a:t>
            </a:r>
            <a:r>
              <a:rPr lang="en-US" sz="2000"/>
              <a:t> can evolve our AI to match the user's </a:t>
            </a:r>
            <a:r>
              <a:rPr lang="en-US" sz="2000" b="1"/>
              <a:t>differential traits</a:t>
            </a:r>
            <a:r>
              <a:rPr lang="en-US" sz="2000"/>
              <a:t> better</a:t>
            </a:r>
            <a:endParaRPr lang="en-US" sz="2000"/>
          </a:p>
          <a:p>
            <a:pPr marL="285750" indent="-285750" algn="l">
              <a:buFont typeface="Wingdings" panose="05000000000000000000" charset="0"/>
              <a:buChar char=""/>
            </a:pPr>
            <a:endParaRPr lang="en-US" sz="2000"/>
          </a:p>
          <a:p>
            <a:pPr marL="285750" indent="-285750" algn="l">
              <a:buFont typeface="Wingdings" panose="05000000000000000000" charset="0"/>
              <a:buChar char=""/>
            </a:pPr>
            <a:endParaRPr lang="en-US" sz="2000"/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 sz="2000"/>
              <a:t>We alter the </a:t>
            </a:r>
            <a:r>
              <a:rPr lang="en-US" sz="2000" b="1"/>
              <a:t>VR environment</a:t>
            </a:r>
            <a:r>
              <a:rPr lang="en-US" sz="2000"/>
              <a:t> to explore the effect of </a:t>
            </a:r>
            <a:r>
              <a:rPr lang="en-US" sz="2000" b="1"/>
              <a:t>ambience</a:t>
            </a:r>
            <a:r>
              <a:rPr lang="en-US" sz="2000"/>
              <a:t> on </a:t>
            </a:r>
            <a:r>
              <a:rPr lang="en-US" sz="2000" b="1"/>
              <a:t>dialogue mood</a:t>
            </a:r>
            <a:r>
              <a:rPr lang="en-US" sz="2000"/>
              <a:t>, as well as the effect on </a:t>
            </a:r>
            <a:r>
              <a:rPr lang="en-US" sz="2000" b="1"/>
              <a:t>collaborators' assessment</a:t>
            </a:r>
            <a:r>
              <a:rPr lang="en-US" sz="2000"/>
              <a:t>.</a:t>
            </a:r>
            <a:endParaRPr lang="en-US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99085" y="130810"/>
            <a:ext cx="44507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Section7- Research Schedule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70025" y="2649220"/>
            <a:ext cx="175260" cy="1873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cxnSp>
        <p:nvCxnSpPr>
          <p:cNvPr id="2" name="Straight Arrow Connector 1"/>
          <p:cNvCxnSpPr>
            <a:endCxn id="11" idx="2"/>
          </p:cNvCxnSpPr>
          <p:nvPr/>
        </p:nvCxnSpPr>
        <p:spPr>
          <a:xfrm flipV="1">
            <a:off x="1630680" y="2735580"/>
            <a:ext cx="790130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06400" y="1899285"/>
            <a:ext cx="2541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</a:rPr>
              <a:t>2021.8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ctr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</a:rPr>
              <a:t>midterm presentation 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531985" y="2641600"/>
            <a:ext cx="175260" cy="1873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4" name="Text Box 13"/>
          <p:cNvSpPr txBox="1"/>
          <p:nvPr/>
        </p:nvSpPr>
        <p:spPr>
          <a:xfrm>
            <a:off x="7924165" y="1917065"/>
            <a:ext cx="3390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2022.3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ctr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NCSP22 oral presentation</a:t>
            </a:r>
            <a:endParaRPr lang="en-US"/>
          </a:p>
        </p:txBody>
      </p:sp>
      <p:cxnSp>
        <p:nvCxnSpPr>
          <p:cNvPr id="15" name="Straight Arrow Connector 14"/>
          <p:cNvCxnSpPr>
            <a:endCxn id="22" idx="2"/>
          </p:cNvCxnSpPr>
          <p:nvPr/>
        </p:nvCxnSpPr>
        <p:spPr>
          <a:xfrm flipV="1">
            <a:off x="1630680" y="5355590"/>
            <a:ext cx="7901305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455420" y="5279390"/>
            <a:ext cx="175260" cy="1873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7" name="Text Box 16"/>
          <p:cNvSpPr txBox="1"/>
          <p:nvPr/>
        </p:nvSpPr>
        <p:spPr>
          <a:xfrm>
            <a:off x="6911340" y="1192530"/>
            <a:ext cx="52311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ja-JP" b="1" dirty="0">
                <a:solidFill>
                  <a:srgbClr val="000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&lt;Sensor Fusion-based Emotion Classification </a:t>
            </a:r>
            <a:br>
              <a:rPr lang="en-US" altLang="ja-JP" b="1" dirty="0">
                <a:solidFill>
                  <a:srgbClr val="000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</a:br>
            <a:r>
              <a:rPr lang="en-US" altLang="ja-JP" b="1" dirty="0">
                <a:solidFill>
                  <a:srgbClr val="000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In Virtual Reality Using Machine Learning&gt;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19430" y="1240155"/>
            <a:ext cx="13354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Master1</a:t>
            </a:r>
            <a:endParaRPr lang="en-US" altLang="ja-JP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19430" y="3681730"/>
            <a:ext cx="13354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Master2</a:t>
            </a:r>
            <a:endParaRPr lang="en-US" altLang="ja-JP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19430" y="454025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2022.8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ctr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midterm presentation 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513580" y="5032375"/>
            <a:ext cx="1906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2022.9-11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ctr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experiment&amp;ML 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531985" y="5261610"/>
            <a:ext cx="175260" cy="1873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24" name="Text Box 23"/>
          <p:cNvSpPr txBox="1"/>
          <p:nvPr/>
        </p:nvSpPr>
        <p:spPr>
          <a:xfrm>
            <a:off x="8580755" y="4498340"/>
            <a:ext cx="2077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2023.3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ctr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</a:rPr>
              <a:t>Graduation Thesis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6882130" y="3802380"/>
            <a:ext cx="52603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ja-JP" b="1" dirty="0">
                <a:solidFill>
                  <a:srgbClr val="000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&lt;Sensor Fusion-based Group-level </a:t>
            </a:r>
            <a:endParaRPr lang="en-US" altLang="ja-JP" b="1" dirty="0">
              <a:solidFill>
                <a:srgbClr val="000000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ctr"/>
            <a:r>
              <a:rPr lang="en-US" altLang="ja-JP" b="1" dirty="0">
                <a:solidFill>
                  <a:srgbClr val="000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Emotion Classification In Virtual Reality&gt;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3378835" y="5677535"/>
            <a:ext cx="41770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ja-JP" b="1" dirty="0">
                <a:solidFill>
                  <a:srgbClr val="000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&lt;Group-level Emotion Classification </a:t>
            </a:r>
            <a:br>
              <a:rPr lang="en-US" altLang="ja-JP" b="1" dirty="0">
                <a:solidFill>
                  <a:srgbClr val="000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</a:br>
            <a:r>
              <a:rPr lang="en-US" altLang="ja-JP" b="1" dirty="0">
                <a:solidFill>
                  <a:srgbClr val="000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via Reinforced Self-training&gt;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197350" y="24206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2021.9-11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ctr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experimen&amp;ML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99085" y="130810"/>
            <a:ext cx="27057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Acknowledgment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21380" y="2855595"/>
            <a:ext cx="55346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buNone/>
            </a:pPr>
            <a:r>
              <a:rPr lang="en-US" sz="2800" b="1">
                <a:sym typeface="+mn-ea"/>
              </a:rPr>
              <a:t>Thank you for listening</a:t>
            </a:r>
            <a:endParaRPr lang="en-US" sz="2800" b="1"/>
          </a:p>
          <a:p>
            <a:pPr marL="0" indent="0" algn="ctr">
              <a:buNone/>
            </a:pPr>
            <a:r>
              <a:rPr lang="ja-JP" altLang="en-US" sz="2800" b="1">
                <a:sym typeface="+mn-ea"/>
              </a:rPr>
              <a:t>ご清聴ありがとうございます</a:t>
            </a:r>
            <a:endParaRPr lang="ja-JP" alt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414020" y="1858645"/>
            <a:ext cx="1136459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"/>
            </a:pPr>
            <a:r>
              <a:rPr lang="en-US" altLang="ja-JP" sz="2000" b="1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Contactless </a:t>
            </a:r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Virtual Social </a:t>
            </a:r>
            <a:endParaRPr lang="en-US" altLang="ja-JP" sz="20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    become popular in recent years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"/>
            </a:pP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"/>
            </a:pP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"/>
            </a:pPr>
            <a:r>
              <a:rPr lang="en-US" altLang="ja-JP" sz="2000" b="1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A </a:t>
            </a:r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smart virtual space/virtual agent </a:t>
            </a:r>
            <a:endParaRPr lang="en-US" altLang="ja-JP" sz="20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    is expected, to help conversation on those online virtual world platforms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"/>
            </a:pPr>
            <a:endParaRPr lang="en-US" altLang="ja-JP" sz="2000" b="1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"/>
            </a:pPr>
            <a:endParaRPr lang="en-US" altLang="ja-JP" sz="2000" b="1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"/>
            </a:pPr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Dialogue atmosphere</a:t>
            </a: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    is a metric used to describe group-level interactions</a:t>
            </a:r>
            <a:r>
              <a:rPr lang="zh-CN" altLang="en-US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，</a:t>
            </a: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which is different from individual emotion</a:t>
            </a:r>
            <a:endParaRPr lang="en-US" altLang="zh-CN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pic>
        <p:nvPicPr>
          <p:cNvPr id="8" name="Picture 7" descr="WeChat5ce263201eac11750cb38a816bd758b5"/>
          <p:cNvPicPr>
            <a:picLocks noChangeAspect="1"/>
          </p:cNvPicPr>
          <p:nvPr/>
        </p:nvPicPr>
        <p:blipFill>
          <a:blip r:embed="rId1"/>
          <a:srcRect l="8502" t="20876" r="6654" b="20868"/>
          <a:stretch>
            <a:fillRect/>
          </a:stretch>
        </p:blipFill>
        <p:spPr>
          <a:xfrm>
            <a:off x="6715760" y="1752600"/>
            <a:ext cx="2186305" cy="645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930" y="1858645"/>
            <a:ext cx="1631950" cy="6927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99085" y="130810"/>
            <a:ext cx="34156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Section1- Introduction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299085" y="1491615"/>
            <a:ext cx="11892915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Mood Enginnering[5]</a:t>
            </a:r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kumimoji="1" sz="2000" b="1">
                <a:solidFill>
                  <a:schemeClr val="accent1">
                    <a:lumMod val="75000"/>
                  </a:schemeClr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→"Atmosphere"</a:t>
            </a:r>
            <a:endParaRPr kumimoji="1" sz="2000" b="1">
              <a:solidFill>
                <a:schemeClr val="accent1">
                  <a:lumMod val="75000"/>
                </a:schemeClr>
              </a:solidFill>
              <a:latin typeface="Arial Bold" panose="020B0604020202090204" charset="0"/>
              <a:ea typeface="Meiryo" panose="020B0604030504040204" pitchFamily="50" charset="-128"/>
              <a:cs typeface="Arial Bold" panose="020B0604020202090204" charset="0"/>
              <a:sym typeface="+mn-ea"/>
            </a:endParaRPr>
          </a:p>
          <a:p>
            <a:pPr algn="l"/>
            <a:r>
              <a:rPr kumimoji="1" sz="2000" b="1">
                <a:solidFill>
                  <a:schemeClr val="accent1">
                    <a:lumMod val="75000"/>
                  </a:schemeClr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→</a:t>
            </a:r>
            <a:r>
              <a:rPr kumimoji="1" lang="en-US" sz="2000" b="1">
                <a:solidFill>
                  <a:schemeClr val="accent1">
                    <a:lumMod val="75000"/>
                  </a:schemeClr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P</a:t>
            </a:r>
            <a:r>
              <a:rPr kumimoji="1" sz="2000" b="1">
                <a:solidFill>
                  <a:schemeClr val="accent1">
                    <a:lumMod val="75000"/>
                  </a:schemeClr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roposed by the Japanese Society for Artificial Intelligence(JSAI) in 2013.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kumimoji="1" lang="en-US" altLang="ja-JP" sz="2000" b="1">
              <a:latin typeface="Arial Bold" panose="020B0604020202090204" charset="0"/>
              <a:ea typeface="Meiryo" panose="020B0604030504040204" pitchFamily="50" charset="-128"/>
              <a:cs typeface="Arial Bold" panose="020B0604020202090204" charset="0"/>
              <a:sym typeface="+mn-ea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kumimoji="1" lang="en-US" altLang="ja-JP" sz="2000" b="1">
              <a:latin typeface="Arial Bold" panose="020B0604020202090204" charset="0"/>
              <a:ea typeface="Meiryo" panose="020B0604030504040204" pitchFamily="50" charset="-128"/>
              <a:cs typeface="Arial Bold" panose="020B0604020202090204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kumimoji="1" lang="ja-JP" altLang="en-US" sz="2000" b="1"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DNP</a:t>
            </a:r>
            <a:r>
              <a:rPr kumimoji="1" lang="en-US" altLang="ja-JP" sz="2000" b="1"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(Dai Nippon Printing Co., Ltd.)</a:t>
            </a:r>
            <a:r>
              <a:rPr kumimoji="1" lang="ja-JP" altLang="en-US" sz="2000" b="1"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——"next-generation stealth space" </a:t>
            </a:r>
            <a:endParaRPr kumimoji="1" lang="ja-JP" altLang="en-US" sz="2000" b="1">
              <a:latin typeface="Arial Bold" panose="020B0604020202090204" charset="0"/>
              <a:ea typeface="Meiryo" panose="020B0604030504040204" pitchFamily="50" charset="-128"/>
              <a:cs typeface="Arial Bold" panose="020B0604020202090204" charset="0"/>
              <a:sym typeface="+mn-ea"/>
            </a:endParaRPr>
          </a:p>
          <a:p>
            <a:pPr indent="0" algn="l" latinLnBrk="1">
              <a:spcBef>
                <a:spcPts val="0"/>
              </a:spcBef>
              <a:buFont typeface="Wingdings" panose="05000000000000000000" charset="0"/>
              <a:buNone/>
            </a:pPr>
            <a:r>
              <a:rPr kumimoji="1" sz="2000" b="1">
                <a:solidFill>
                  <a:schemeClr val="accent1">
                    <a:lumMod val="75000"/>
                  </a:schemeClr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     Change the color of light and music in a room by using sensors to detect the status of people’s presence and conversations and the indoor environment.</a:t>
            </a:r>
            <a:endParaRPr kumimoji="1" sz="2000" b="1">
              <a:solidFill>
                <a:schemeClr val="accent1">
                  <a:lumMod val="75000"/>
                </a:schemeClr>
              </a:solidFill>
              <a:latin typeface="Arial Bold" panose="020B0604020202090204" charset="0"/>
              <a:ea typeface="Meiryo" panose="020B0604030504040204" pitchFamily="50" charset="-128"/>
              <a:cs typeface="Arial Bold" panose="020B0604020202090204" charset="0"/>
              <a:sym typeface="+mn-ea"/>
            </a:endParaRPr>
          </a:p>
          <a:p>
            <a:pPr indent="0" algn="l" latinLnBrk="1">
              <a:spcBef>
                <a:spcPts val="0"/>
              </a:spcBef>
              <a:buNone/>
            </a:pPr>
            <a:endParaRPr lang="ja-JP" altLang="en-US" sz="20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indent="-342900" algn="l" latinLnBrk="1">
              <a:spcBef>
                <a:spcPts val="0"/>
              </a:spcBef>
              <a:buFont typeface="Wingdings" panose="05000000000000000000" charset="0"/>
              <a:buChar char=""/>
            </a:pPr>
            <a:r>
              <a:rPr kumimoji="1" lang="ja-JP" altLang="en-US" sz="2000" b="1"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In Shohei Kato's research</a:t>
            </a:r>
            <a:endParaRPr kumimoji="0" lang="en-US" altLang="en-US" sz="2000" b="1">
              <a:solidFill>
                <a:schemeClr val="accent1">
                  <a:lumMod val="60000"/>
                  <a:lumOff val="40000"/>
                </a:schemeClr>
              </a:solidFill>
              <a:latin typeface="Arial Regular" panose="020B0604020202090204" charset="0"/>
              <a:ea typeface="+mn-ea"/>
              <a:cs typeface="Arial Regular" panose="020B0604020202090204" charset="0"/>
              <a:sym typeface="+mn-ea"/>
            </a:endParaRPr>
          </a:p>
          <a:p>
            <a:pPr indent="0" algn="l" latinLnBrk="1">
              <a:spcBef>
                <a:spcPts val="0"/>
              </a:spcBef>
              <a:buFont typeface="Wingdings" panose="05000000000000000000" charset="0"/>
              <a:buNone/>
            </a:pPr>
            <a:r>
              <a:rPr kumimoji="1" sz="2000" b="1">
                <a:solidFill>
                  <a:schemeClr val="accent1">
                    <a:lumMod val="75000"/>
                  </a:schemeClr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     They researched Dialogue Mood Estimation Focusing on Intervals of Utterance State[6] </a:t>
            </a:r>
            <a:endParaRPr kumimoji="1" sz="2000" b="1">
              <a:solidFill>
                <a:schemeClr val="accent1">
                  <a:lumMod val="75000"/>
                </a:schemeClr>
              </a:solidFill>
              <a:latin typeface="Arial Bold" panose="020B0604020202090204" charset="0"/>
              <a:ea typeface="Meiryo" panose="020B0604030504040204" pitchFamily="50" charset="-128"/>
              <a:cs typeface="Arial Bold" panose="020B0604020202090204" charset="0"/>
              <a:sym typeface="+mn-ea"/>
            </a:endParaRPr>
          </a:p>
          <a:p>
            <a:pPr indent="0" algn="l" latinLnBrk="1">
              <a:spcBef>
                <a:spcPts val="0"/>
              </a:spcBef>
              <a:buFont typeface="Wingdings" panose="05000000000000000000" charset="0"/>
              <a:buNone/>
            </a:pPr>
            <a:r>
              <a:rPr kumimoji="1" sz="2000" b="1">
                <a:solidFill>
                  <a:schemeClr val="accent1">
                    <a:lumMod val="75000"/>
                  </a:schemeClr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     Use Speech Sounds considering Personality Trait of Speaker for Dialogue Mood Estimation[7]</a:t>
            </a:r>
            <a:endParaRPr lang="en-US" sz="20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299085" y="130810"/>
            <a:ext cx="358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Section2- Related Work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299085" y="1413510"/>
            <a:ext cx="11779250" cy="3723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Reinforced Self-Training</a:t>
            </a:r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kumimoji="1" lang="en-US" sz="2000" b="1">
                <a:solidFill>
                  <a:schemeClr val="tx1"/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Zero-shot Text Classification via Reinforced Self-training(Z Ye et al.,2020)</a:t>
            </a:r>
            <a:r>
              <a:rPr kumimoji="1" lang="en-US" sz="2000" b="1">
                <a:solidFill>
                  <a:schemeClr val="accent1">
                    <a:lumMod val="75000"/>
                  </a:schemeClr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 </a:t>
            </a:r>
            <a:endParaRPr kumimoji="1" lang="en-US" sz="2000" b="1">
              <a:solidFill>
                <a:schemeClr val="accent1">
                  <a:lumMod val="75000"/>
                </a:schemeClr>
              </a:solidFill>
              <a:latin typeface="Arial Bold" panose="020B0604020202090204" charset="0"/>
              <a:ea typeface="Meiryo" panose="020B0604030504040204" pitchFamily="50" charset="-128"/>
              <a:cs typeface="Arial Bold" panose="020B060402020209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kumimoji="1" lang="en-US" sz="2000" b="1">
                <a:solidFill>
                  <a:schemeClr val="accent1">
                    <a:lumMod val="75000"/>
                  </a:schemeClr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  <a:sym typeface="+mn-ea"/>
              </a:rPr>
              <a:t>     proposed a reinforced self-training model for zero-shot learning in NLP</a:t>
            </a:r>
            <a:endParaRPr kumimoji="1" lang="en-US" sz="2000" b="1">
              <a:solidFill>
                <a:schemeClr val="accent1">
                  <a:lumMod val="75000"/>
                </a:schemeClr>
              </a:solidFill>
              <a:latin typeface="Arial Bold" panose="020B0604020202090204" charset="0"/>
              <a:ea typeface="Meiryo" panose="020B0604030504040204" pitchFamily="50" charset="-128"/>
              <a:cs typeface="Arial Bold" panose="020B0604020202090204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endParaRPr lang="en-US" sz="2000"/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kumimoji="1" lang="en-US" sz="2000" b="1">
                <a:solidFill>
                  <a:schemeClr val="tx1"/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</a:rPr>
              <a:t>Reinforcement learning for relation classification from noise data</a:t>
            </a:r>
            <a:endParaRPr kumimoji="1" lang="en-US" sz="2000" b="1">
              <a:solidFill>
                <a:schemeClr val="tx1"/>
              </a:solidFill>
              <a:latin typeface="Arial Bold" panose="020B0604020202090204" charset="0"/>
              <a:ea typeface="Meiryo" panose="020B0604030504040204" pitchFamily="50" charset="-128"/>
              <a:cs typeface="Arial Bold" panose="020B060402020209020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kumimoji="1" lang="en-US" sz="2000" b="1">
                <a:solidFill>
                  <a:schemeClr val="accent1">
                    <a:lumMod val="75000"/>
                  </a:schemeClr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</a:rPr>
              <a:t>     proposed a policy network to automatically identify wrongly-labeled instances in training set</a:t>
            </a:r>
            <a:endParaRPr kumimoji="1" lang="en-US" sz="2000" b="1">
              <a:solidFill>
                <a:schemeClr val="accent1">
                  <a:lumMod val="75000"/>
                </a:schemeClr>
              </a:solidFill>
              <a:latin typeface="Arial Bold" panose="020B0604020202090204" charset="0"/>
              <a:ea typeface="Meiryo" panose="020B0604030504040204" pitchFamily="50" charset="-128"/>
              <a:cs typeface="Arial Bold" panose="020B060402020209020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kumimoji="1" lang="en-US" sz="2000" b="1">
              <a:solidFill>
                <a:schemeClr val="accent1">
                  <a:lumMod val="75000"/>
                </a:schemeClr>
              </a:solidFill>
              <a:latin typeface="Arial Bold" panose="020B0604020202090204" charset="0"/>
              <a:ea typeface="Meiryo" panose="020B0604030504040204" pitchFamily="50" charset="-128"/>
              <a:cs typeface="Arial Bold" panose="020B0604020202090204" charset="0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kumimoji="1" lang="en-US" sz="2000" b="1">
                <a:solidFill>
                  <a:schemeClr val="tx1"/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</a:rPr>
              <a:t>Learning what data to learn(Fan et al.2017) </a:t>
            </a:r>
            <a:endParaRPr kumimoji="1" lang="en-US" sz="2000" b="1">
              <a:solidFill>
                <a:schemeClr val="tx1"/>
              </a:solidFill>
              <a:latin typeface="Arial Bold" panose="020B0604020202090204" charset="0"/>
              <a:ea typeface="Meiryo" panose="020B0604030504040204" pitchFamily="50" charset="-128"/>
              <a:cs typeface="Arial Bold" panose="020B060402020209020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kumimoji="1" lang="en-US" sz="2000" b="1">
                <a:solidFill>
                  <a:schemeClr val="accent1">
                    <a:lumMod val="75000"/>
                  </a:schemeClr>
                </a:solidFill>
                <a:latin typeface="Arial Bold" panose="020B0604020202090204" charset="0"/>
                <a:ea typeface="Meiryo" panose="020B0604030504040204" pitchFamily="50" charset="-128"/>
                <a:cs typeface="Arial Bold" panose="020B0604020202090204" charset="0"/>
              </a:rPr>
              <a:t>    proposed an adaptive data selection strategy, enabling to dynamically choose different  data at different training stages.</a:t>
            </a:r>
            <a:endParaRPr kumimoji="1" lang="en-US" sz="2000" b="1">
              <a:solidFill>
                <a:schemeClr val="accent1">
                  <a:lumMod val="75000"/>
                </a:schemeClr>
              </a:solidFill>
              <a:latin typeface="Arial Bold" panose="020B0604020202090204" charset="0"/>
              <a:ea typeface="Meiryo" panose="020B0604030504040204" pitchFamily="50" charset="-128"/>
              <a:cs typeface="Arial Bold" panose="020B060402020209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99085" y="130810"/>
            <a:ext cx="358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Section2- Related Work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99085" y="130810"/>
            <a:ext cx="40087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Section1- Proposed Model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2" name="圆角矩形 4"/>
          <p:cNvSpPr/>
          <p:nvPr/>
        </p:nvSpPr>
        <p:spPr>
          <a:xfrm>
            <a:off x="910590" y="1195070"/>
            <a:ext cx="2244090" cy="850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high level/quality</a:t>
            </a:r>
            <a:endParaRPr lang="en-US" altLang="ja-JP" sz="200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ctr"/>
            <a:r>
              <a:rPr lang="en-US" altLang="ja-JP"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labeled dataset</a:t>
            </a:r>
            <a:endParaRPr lang="en-US" altLang="ja-JP" sz="200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圆角矩形 6"/>
          <p:cNvSpPr/>
          <p:nvPr/>
        </p:nvSpPr>
        <p:spPr>
          <a:xfrm>
            <a:off x="9020810" y="1195070"/>
            <a:ext cx="1919605" cy="850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unlabeled dataset</a:t>
            </a:r>
            <a:endParaRPr kumimoji="1" lang="en-US" altLang="ja-JP" sz="2000">
              <a:solidFill>
                <a:schemeClr val="tx1"/>
              </a:solidFill>
              <a:latin typeface="Arial" panose="020B0604020202090204" pitchFamily="34" charset="0"/>
              <a:ea typeface="Meiryo" panose="020B0604030504040204" pitchFamily="50" charset="-128"/>
              <a:cs typeface="Arial" panose="020B0604020202090204" pitchFamily="34" charset="0"/>
            </a:endParaRPr>
          </a:p>
        </p:txBody>
      </p:sp>
      <p:cxnSp>
        <p:nvCxnSpPr>
          <p:cNvPr id="10" name="直接箭头连接符 8"/>
          <p:cNvCxnSpPr>
            <a:stCxn id="2" idx="3"/>
          </p:cNvCxnSpPr>
          <p:nvPr/>
        </p:nvCxnSpPr>
        <p:spPr>
          <a:xfrm>
            <a:off x="3154680" y="1620520"/>
            <a:ext cx="16694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圆角矩形 9"/>
          <p:cNvSpPr/>
          <p:nvPr/>
        </p:nvSpPr>
        <p:spPr>
          <a:xfrm>
            <a:off x="4496435" y="3542665"/>
            <a:ext cx="2716530" cy="1213485"/>
          </a:xfrm>
          <a:prstGeom prst="roundRect">
            <a:avLst/>
          </a:prstGeom>
          <a:solidFill>
            <a:srgbClr val="71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sz="1600" b="1">
                <a:solidFill>
                  <a:schemeClr val="bg1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Reinforcement Learning Policy Network</a:t>
            </a:r>
            <a:endParaRPr kumimoji="1" lang="zh-CN" altLang="en-US" sz="1600" b="1">
              <a:solidFill>
                <a:schemeClr val="bg1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cxnSp>
        <p:nvCxnSpPr>
          <p:cNvPr id="13" name="直接箭头连接符 11"/>
          <p:cNvCxnSpPr/>
          <p:nvPr/>
        </p:nvCxnSpPr>
        <p:spPr>
          <a:xfrm>
            <a:off x="6716395" y="1620520"/>
            <a:ext cx="23044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2"/>
            <a:endCxn id="11" idx="3"/>
          </p:cNvCxnSpPr>
          <p:nvPr/>
        </p:nvCxnSpPr>
        <p:spPr>
          <a:xfrm rot="5400000">
            <a:off x="7545070" y="1713865"/>
            <a:ext cx="2103755" cy="276796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188710" y="2173605"/>
            <a:ext cx="10795" cy="1349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81900" y="3757295"/>
            <a:ext cx="2752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Do data selection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42685" y="2649220"/>
            <a:ext cx="1339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evaluation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472430" y="2168525"/>
            <a:ext cx="0" cy="1360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350385" y="2653030"/>
            <a:ext cx="1165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reward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3" name="肘形连接符 22"/>
          <p:cNvCxnSpPr>
            <a:stCxn id="11" idx="1"/>
            <a:endCxn id="2" idx="2"/>
          </p:cNvCxnSpPr>
          <p:nvPr/>
        </p:nvCxnSpPr>
        <p:spPr>
          <a:xfrm rot="10800000">
            <a:off x="2032635" y="2045970"/>
            <a:ext cx="2463800" cy="210375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137093" y="3796030"/>
            <a:ext cx="21431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buNone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add pseudo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ctr">
              <a:buNone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labeled instances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70120" y="5580380"/>
            <a:ext cx="2168525" cy="914400"/>
          </a:xfrm>
          <a:prstGeom prst="roundRect">
            <a:avLst/>
          </a:prstGeom>
          <a:solidFill>
            <a:srgbClr val="71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b="1">
                <a:solidFill>
                  <a:schemeClr val="bg1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Avater/HRV</a:t>
            </a:r>
            <a:endParaRPr kumimoji="1" lang="en-US" altLang="zh-CN" sz="1600" b="1">
              <a:solidFill>
                <a:schemeClr val="bg1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199505" y="4774565"/>
            <a:ext cx="11430" cy="787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472430" y="4757420"/>
            <a:ext cx="0" cy="821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8"/>
          <p:cNvSpPr txBox="1"/>
          <p:nvPr/>
        </p:nvSpPr>
        <p:spPr>
          <a:xfrm>
            <a:off x="6317615" y="4815205"/>
            <a:ext cx="42189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evaluation by interaction with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VR avater and HRV changes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文本框 12"/>
          <p:cNvSpPr txBox="1"/>
          <p:nvPr/>
        </p:nvSpPr>
        <p:spPr>
          <a:xfrm>
            <a:off x="7581900" y="1195070"/>
            <a:ext cx="9442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predict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0"/>
          <p:cNvSpPr txBox="1"/>
          <p:nvPr/>
        </p:nvSpPr>
        <p:spPr>
          <a:xfrm>
            <a:off x="4350385" y="4968875"/>
            <a:ext cx="1165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reward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圆角矩形 7"/>
          <p:cNvSpPr/>
          <p:nvPr/>
        </p:nvSpPr>
        <p:spPr>
          <a:xfrm>
            <a:off x="4824095" y="1087120"/>
            <a:ext cx="1892300" cy="1067435"/>
          </a:xfrm>
          <a:prstGeom prst="roundRect">
            <a:avLst/>
          </a:prstGeom>
          <a:solidFill>
            <a:srgbClr val="719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sz="1600" b="1">
                <a:solidFill>
                  <a:schemeClr val="bg1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Matching Model</a:t>
            </a:r>
            <a:endParaRPr kumimoji="1" lang="zh-CN" altLang="en-US" sz="1600" b="1">
              <a:solidFill>
                <a:schemeClr val="bg1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3517265" y="1195070"/>
            <a:ext cx="676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train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69595" y="2089785"/>
            <a:ext cx="9830435" cy="3815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kumimoji="1" lang="ja-JP" altLang="en-US" sz="2000" b="1">
                <a:latin typeface="Arial Regular" panose="020B0604020202090204" charset="0"/>
                <a:ea typeface="Meiryo" panose="020B0604030504040204" pitchFamily="50" charset="-128"/>
                <a:cs typeface="Arial Regular" panose="020B0604020202090204" charset="0"/>
                <a:sym typeface="+mn-ea"/>
              </a:rPr>
              <a:t>APP</a:t>
            </a:r>
            <a:r>
              <a:rPr lang="en-US" altLang="ja-JP" sz="2000" b="1">
                <a:latin typeface="Arial Regular" panose="020B0604020202090204" charset="0"/>
                <a:cs typeface="Arial Regular" panose="020B0604020202090204" charset="0"/>
                <a:sym typeface="+mn-ea"/>
              </a:rPr>
              <a:t>: </a:t>
            </a:r>
            <a:r>
              <a:rPr lang="en-US" altLang="ja-JP" sz="2000">
                <a:latin typeface="Arial Regular" panose="020B0604020202090204" charset="0"/>
                <a:cs typeface="Arial Regular" panose="020B0604020202090204" charset="0"/>
                <a:sym typeface="+mn-ea"/>
              </a:rPr>
              <a:t>VRChat</a:t>
            </a:r>
            <a:endParaRPr lang="en-US" altLang="ja-JP" sz="20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latin typeface="Arial Regular" panose="020B0604020202090204" charset="0"/>
                <a:cs typeface="Arial Regular" panose="020B0604020202090204" charset="0"/>
                <a:sym typeface="+mn-ea"/>
              </a:rPr>
              <a:t>Group Composition: </a:t>
            </a: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3 people a group</a:t>
            </a:r>
            <a:r>
              <a:rPr lang="zh-CN" altLang="en-US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（</a:t>
            </a: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1 main speaker,and 2 auxiliary speaker</a:t>
            </a:r>
            <a:r>
              <a:rPr lang="zh-CN" altLang="en-US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）</a:t>
            </a:r>
            <a:endParaRPr lang="en-US" altLang="ja-JP" sz="20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latin typeface="Arial Regular" panose="020B0604020202090204" charset="0"/>
                <a:cs typeface="Arial Regular" panose="020B0604020202090204" charset="0"/>
                <a:sym typeface="+mn-ea"/>
              </a:rPr>
              <a:t>Participants: </a:t>
            </a: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more than 10 different main talkers</a:t>
            </a:r>
            <a:r>
              <a:rPr lang="zh-CN" altLang="en-US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（20 rounds of experiments）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Device: </a:t>
            </a:r>
            <a:r>
              <a:rPr lang="en-US" altLang="ja-JP" sz="2000">
                <a:latin typeface="Arial Regular" panose="020B0604020202090204" charset="0"/>
                <a:cs typeface="Arial Regular" panose="020B0604020202090204" charset="0"/>
                <a:sym typeface="+mn-ea"/>
              </a:rPr>
              <a:t>VIVE Pro Eye, Polar H10, Oculus Quest2</a:t>
            </a:r>
            <a:endParaRPr lang="en-US" altLang="ja-JP" sz="20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Details:</a:t>
            </a:r>
            <a:r>
              <a:rPr lang="en-US" altLang="ja-JP" sz="2000">
                <a:latin typeface="Arial Regular" panose="020B0604020202090204" charset="0"/>
                <a:cs typeface="Arial Regular" panose="020B0604020202090204" charset="0"/>
                <a:sym typeface="+mn-ea"/>
              </a:rPr>
              <a:t>	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One participant wear sensors and VR headset</a:t>
            </a:r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(Main talker)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other two participants just wear VR headset and talk</a:t>
            </a:r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(Talk Agent)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Each conversation lasted approximately </a:t>
            </a:r>
            <a:r>
              <a:rPr lang="en-US" altLang="ja-JP" sz="2000" b="1">
                <a:solidFill>
                  <a:schemeClr val="accent1">
                    <a:lumMod val="75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3 minutes</a:t>
            </a:r>
            <a:endParaRPr lang="en-US" altLang="ja-JP" sz="2000" b="1">
              <a:solidFill>
                <a:schemeClr val="accent1">
                  <a:lumMod val="75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ja-JP" sz="20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99085" y="130810"/>
            <a:ext cx="4399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Section4- Experiment Design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569595" y="1148715"/>
            <a:ext cx="4237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</a:rPr>
              <a:t>Experiment Setting</a:t>
            </a:r>
            <a:endParaRPr lang="en-US" altLang="ja-JP" sz="2800" b="1"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3370" y="127635"/>
            <a:ext cx="4399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Section4- Experiment Design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594485" y="1787525"/>
            <a:ext cx="3890645" cy="3613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Gaze</a:t>
            </a:r>
            <a:r>
              <a:rPr lang="en-US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/M</a:t>
            </a:r>
            <a:r>
              <a:rPr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outh movement</a:t>
            </a:r>
            <a:r>
              <a:rPr lang="en-US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/H</a:t>
            </a:r>
            <a:r>
              <a:rPr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eart rate</a:t>
            </a:r>
            <a:endParaRPr lang="en-US" altLang="ja-JP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607945" y="2637155"/>
            <a:ext cx="1863725" cy="37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b="1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D</a:t>
            </a:r>
            <a:r>
              <a:rPr lang="en-US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ialogue</a:t>
            </a:r>
            <a:r>
              <a:rPr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 </a:t>
            </a:r>
            <a:r>
              <a:rPr lang="en-US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Mood</a:t>
            </a:r>
            <a:endParaRPr lang="en-US" altLang="ja-JP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3540125" y="2148840"/>
            <a:ext cx="2540" cy="497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3542665" y="2209165"/>
            <a:ext cx="1443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connection?</a:t>
            </a:r>
            <a:endParaRPr lang="zh-CN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681355" y="178054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Find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689610" y="3384550"/>
            <a:ext cx="120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When</a:t>
            </a:r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027555" y="3362960"/>
            <a:ext cx="2101850" cy="4114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b="1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Self-assessment</a:t>
            </a:r>
            <a:endParaRPr lang="en-US" altLang="ja-JP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83410" y="4164965"/>
            <a:ext cx="2391410" cy="4229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b="1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Others' assessment</a:t>
            </a:r>
            <a:endParaRPr lang="en-US" altLang="ja-JP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33" name="Flowchart: Summing Junction 32"/>
          <p:cNvSpPr/>
          <p:nvPr/>
        </p:nvSpPr>
        <p:spPr>
          <a:xfrm>
            <a:off x="2949575" y="3827780"/>
            <a:ext cx="258445" cy="283845"/>
          </a:xfrm>
          <a:prstGeom prst="flowChartSummingJunc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4283075" y="3743325"/>
            <a:ext cx="69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, can 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975860" y="3743325"/>
            <a:ext cx="2655570" cy="405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b="1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Biometric information</a:t>
            </a:r>
            <a:endParaRPr lang="en-US" altLang="ja-JP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7760335" y="3762375"/>
            <a:ext cx="110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estimate</a:t>
            </a:r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869680" y="3743325"/>
            <a:ext cx="2039620" cy="405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b="1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D</a:t>
            </a:r>
            <a:r>
              <a:rPr lang="en-US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ialogue</a:t>
            </a:r>
            <a:r>
              <a:rPr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 </a:t>
            </a:r>
            <a:r>
              <a:rPr lang="en-US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Mood?_x0008_</a:t>
            </a:r>
            <a:endParaRPr lang="en-US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689610" y="487426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Did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594485" y="4884420"/>
            <a:ext cx="3602355" cy="347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different VR </a:t>
            </a:r>
            <a:r>
              <a:rPr lang="en-US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settings(VR world)</a:t>
            </a:r>
            <a:r>
              <a: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endParaRPr lang="en-US" altLang="ja-JP" b="1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5297805" y="4884420"/>
            <a:ext cx="832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effect</a:t>
            </a:r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054725" y="4884420"/>
            <a:ext cx="1950085" cy="405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b="1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D</a:t>
            </a:r>
            <a:r>
              <a:rPr lang="en-US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ialogue</a:t>
            </a:r>
            <a:r>
              <a:rPr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 </a:t>
            </a:r>
            <a:r>
              <a:rPr lang="en-US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Mood?</a:t>
            </a:r>
            <a:endParaRPr lang="en-US" altLang="ja-JP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689610" y="5790565"/>
            <a:ext cx="555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Can  </a:t>
            </a:r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803515" y="5790565"/>
            <a:ext cx="3234690" cy="3689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b="1">
                <a:solidFill>
                  <a:schemeClr val="tx1"/>
                </a:solidFill>
                <a:sym typeface="+mn-ea"/>
              </a:rPr>
              <a:t>R</a:t>
            </a:r>
            <a:r>
              <a:rPr b="1">
                <a:solidFill>
                  <a:schemeClr val="tx1"/>
                </a:solidFill>
                <a:sym typeface="+mn-ea"/>
              </a:rPr>
              <a:t>einforce</a:t>
            </a:r>
            <a:r>
              <a:rPr lang="en-US" b="1">
                <a:solidFill>
                  <a:schemeClr val="tx1"/>
                </a:solidFill>
                <a:sym typeface="+mn-ea"/>
              </a:rPr>
              <a:t>d Self-Training</a:t>
            </a:r>
            <a:r>
              <a:rPr b="1">
                <a:solidFill>
                  <a:schemeClr val="tx1"/>
                </a:solidFill>
                <a:sym typeface="+mn-ea"/>
              </a:rPr>
              <a:t>?</a:t>
            </a:r>
            <a:endParaRPr lang="en-US" altLang="ja-JP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593850" y="5790565"/>
            <a:ext cx="4536440" cy="357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data collected from </a:t>
            </a:r>
            <a:r>
              <a:rPr lang="en-US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daily </a:t>
            </a:r>
            <a:r>
              <a:rPr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conversations</a:t>
            </a:r>
            <a:endParaRPr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6173470" y="5791200"/>
            <a:ext cx="1586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>
                <a:sym typeface="+mn-ea"/>
              </a:rPr>
              <a:t>be applied to 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689610" y="972185"/>
            <a:ext cx="15030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</a:rPr>
              <a:t>Target</a:t>
            </a:r>
            <a:endParaRPr lang="en-US" altLang="ja-JP" sz="2800" b="1"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3370" y="127635"/>
            <a:ext cx="4399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Section4- Experiment Design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11655" y="2773045"/>
            <a:ext cx="401320" cy="41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76495" y="2773045"/>
            <a:ext cx="401320" cy="41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9635" y="5042535"/>
            <a:ext cx="401320" cy="41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88135" y="3353435"/>
            <a:ext cx="1029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Player1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705350" y="3353435"/>
            <a:ext cx="9442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Player2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157855" y="5588635"/>
            <a:ext cx="9442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Player3</a:t>
            </a:r>
            <a:endParaRPr lang="en-US"/>
          </a:p>
        </p:txBody>
      </p: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2212975" y="2980690"/>
            <a:ext cx="276352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2751455" y="2612390"/>
            <a:ext cx="175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communication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341120" y="2404745"/>
            <a:ext cx="1343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VR&amp;Sensor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937125" y="2404745"/>
            <a:ext cx="479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VR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390900" y="4674235"/>
            <a:ext cx="479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VR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610610" y="3154680"/>
            <a:ext cx="20320" cy="151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4102100" y="4788535"/>
            <a:ext cx="26924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evaluate the </a:t>
            </a:r>
            <a:endParaRPr lang="en-US"/>
          </a:p>
          <a:p>
            <a:r>
              <a:rPr lang="en-US" b="1"/>
              <a:t>dialogue atmosphere</a:t>
            </a:r>
            <a:r>
              <a:rPr lang="en-US"/>
              <a:t> </a:t>
            </a:r>
            <a:endParaRPr lang="en-US"/>
          </a:p>
          <a:p>
            <a:r>
              <a:rPr lang="en-US"/>
              <a:t>and </a:t>
            </a:r>
            <a:r>
              <a:rPr lang="en-US" b="1"/>
              <a:t>player1's emotions</a:t>
            </a:r>
            <a:endParaRPr lang="en-US" b="1"/>
          </a:p>
        </p:txBody>
      </p:sp>
      <p:sp>
        <p:nvSpPr>
          <p:cNvPr id="21" name="Text Box 20"/>
          <p:cNvSpPr txBox="1"/>
          <p:nvPr/>
        </p:nvSpPr>
        <p:spPr>
          <a:xfrm>
            <a:off x="4171950" y="1509395"/>
            <a:ext cx="28727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evaluate the </a:t>
            </a:r>
            <a:endParaRPr lang="en-US"/>
          </a:p>
          <a:p>
            <a:r>
              <a:rPr lang="en-US" b="1">
                <a:sym typeface="+mn-ea"/>
              </a:rPr>
              <a:t>dialogue atmosphere</a:t>
            </a:r>
            <a:r>
              <a:rPr lang="en-US">
                <a:sym typeface="+mn-ea"/>
              </a:rPr>
              <a:t> </a:t>
            </a:r>
            <a:endParaRPr lang="en-US"/>
          </a:p>
          <a:p>
            <a:r>
              <a:rPr lang="en-US">
                <a:sym typeface="+mn-ea"/>
              </a:rPr>
              <a:t>and </a:t>
            </a:r>
            <a:r>
              <a:rPr lang="en-US" b="1">
                <a:sym typeface="+mn-ea"/>
              </a:rPr>
              <a:t>player1's emotions</a:t>
            </a:r>
            <a:endParaRPr lang="en-US" b="1"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35610" y="1509395"/>
            <a:ext cx="33528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evaluate the </a:t>
            </a:r>
            <a:endParaRPr lang="en-US"/>
          </a:p>
          <a:p>
            <a:r>
              <a:rPr lang="en-US" b="1">
                <a:sym typeface="+mn-ea"/>
              </a:rPr>
              <a:t>dialogue atmosphere</a:t>
            </a:r>
            <a:r>
              <a:rPr lang="en-US">
                <a:sym typeface="+mn-ea"/>
              </a:rPr>
              <a:t> </a:t>
            </a:r>
            <a:endParaRPr lang="en-US"/>
          </a:p>
          <a:p>
            <a:r>
              <a:rPr lang="en-US">
                <a:sym typeface="+mn-ea"/>
              </a:rPr>
              <a:t>and self-report own </a:t>
            </a:r>
            <a:r>
              <a:rPr lang="en-US" b="1">
                <a:sym typeface="+mn-ea"/>
              </a:rPr>
              <a:t>emotions</a:t>
            </a:r>
            <a:endParaRPr lang="en-US" b="1">
              <a:sym typeface="+mn-ea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421880" y="3689985"/>
            <a:ext cx="3458845" cy="266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0960735" y="3519170"/>
            <a:ext cx="990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Valence</a:t>
            </a:r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8721090" y="2036445"/>
            <a:ext cx="953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Arousal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7983855" y="4182110"/>
            <a:ext cx="601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Sad</a:t>
            </a:r>
            <a:endParaRPr lang="en-US" altLang="ja-JP" b="1">
              <a:solidFill>
                <a:schemeClr val="accent1">
                  <a:lumMod val="60000"/>
                  <a:lumOff val="40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7539355" y="2757170"/>
            <a:ext cx="156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Fear/Disgust</a:t>
            </a:r>
            <a:endParaRPr lang="en-US" altLang="ja-JP" b="1">
              <a:solidFill>
                <a:srgbClr val="FF0000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9822815" y="2757170"/>
            <a:ext cx="576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b="1">
                <a:solidFill>
                  <a:schemeClr val="accent4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Joy</a:t>
            </a:r>
            <a:endParaRPr lang="en-US" altLang="ja-JP" b="1">
              <a:solidFill>
                <a:schemeClr val="accent4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9655810" y="4182110"/>
            <a:ext cx="1122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b="1">
                <a:solidFill>
                  <a:schemeClr val="accent6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Peaceful</a:t>
            </a:r>
            <a:endParaRPr lang="en-US" altLang="ja-JP" b="1">
              <a:solidFill>
                <a:schemeClr val="accent6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195435" y="2578735"/>
            <a:ext cx="0" cy="2438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 Box 53"/>
          <p:cNvSpPr txBox="1"/>
          <p:nvPr/>
        </p:nvSpPr>
        <p:spPr>
          <a:xfrm>
            <a:off x="435610" y="911860"/>
            <a:ext cx="4404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</a:rPr>
              <a:t>Com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munication setting</a:t>
            </a:r>
            <a:endParaRPr lang="en-US" altLang="ja-JP" sz="28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7233920" y="987425"/>
            <a:ext cx="30683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</a:rPr>
              <a:t>VR world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 setting</a:t>
            </a:r>
            <a:endParaRPr lang="en-US" altLang="ja-JP" sz="28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983855" y="5311775"/>
            <a:ext cx="27000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ja-JP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*4 kinds of world that 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algn="l"/>
            <a:r>
              <a:rPr lang="en-US"/>
              <a:t>match up to 4 quadrants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99085" y="130810"/>
            <a:ext cx="4399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Section4- Experiment Design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09955" y="1062990"/>
            <a:ext cx="10370820" cy="178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400" b="1">
                <a:latin typeface="Arial Regular" panose="020B0604020202090204" charset="0"/>
                <a:cs typeface="Arial Regular" panose="020B0604020202090204" charset="0"/>
                <a:sym typeface="+mn-ea"/>
              </a:rPr>
              <a:t>Raw Data: </a:t>
            </a:r>
            <a:endParaRPr lang="zh-CN" altLang="en-US" sz="2400"/>
          </a:p>
          <a:p>
            <a:pPr>
              <a:lnSpc>
                <a:spcPct val="110000"/>
              </a:lnSpc>
            </a:pPr>
            <a:endParaRPr lang="en-US" altLang="ja-JP" sz="2400" b="1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Experiment schedule:</a:t>
            </a:r>
            <a:r>
              <a:rPr lang="en-US" altLang="ja-JP" sz="2400">
                <a:latin typeface="Arial Regular" panose="020B0604020202090204" charset="0"/>
                <a:cs typeface="Arial Regular" panose="020B0604020202090204" charset="0"/>
                <a:sym typeface="+mn-ea"/>
              </a:rPr>
              <a:t>	</a:t>
            </a:r>
            <a:endParaRPr lang="zh-CN" altLang="en-US" sz="2400"/>
          </a:p>
        </p:txBody>
      </p:sp>
      <p:sp>
        <p:nvSpPr>
          <p:cNvPr id="3" name="Rounded Rectangle 2"/>
          <p:cNvSpPr/>
          <p:nvPr/>
        </p:nvSpPr>
        <p:spPr>
          <a:xfrm>
            <a:off x="2762885" y="1069975"/>
            <a:ext cx="909320" cy="362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ECG</a:t>
            </a:r>
            <a:endParaRPr lang="en-US" altLang="ja-JP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08425" y="1069975"/>
            <a:ext cx="1511935" cy="362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Audio(wav)</a:t>
            </a:r>
            <a:endParaRPr lang="en-US" altLang="ja-JP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62885" y="1595120"/>
            <a:ext cx="1684655" cy="362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Eye tracking</a:t>
            </a:r>
            <a:endParaRPr lang="en-US" altLang="zh-CN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33845" y="1595120"/>
            <a:ext cx="2790190" cy="362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Head position&amp;rotation</a:t>
            </a:r>
            <a:endParaRPr lang="en-US" altLang="zh-CN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98365" y="1595120"/>
            <a:ext cx="1684655" cy="362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Lip tracking</a:t>
            </a:r>
            <a:endParaRPr lang="en-US" altLang="zh-CN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09955" y="2845435"/>
            <a:ext cx="461518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</a:rPr>
              <a:t>1st experiment (negative group) </a:t>
            </a:r>
            <a:endParaRPr lang="en-US" altLang="ja-JP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Stay in a </a:t>
            </a:r>
            <a:r>
              <a:rPr lang="en-US" altLang="ja-JP" sz="20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Fearful</a:t>
            </a: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 VR environment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Talk about positive topics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Talk about controversial topics 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</a:rPr>
              <a:t>Talk about negative topics 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Stay in a </a:t>
            </a:r>
            <a:r>
              <a:rPr lang="en-US" altLang="ja-JP" sz="200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Saddening</a:t>
            </a: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VR environment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Talk about positive topics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Talk about controversial topics 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Talk about negative topics 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614670" y="2845435"/>
            <a:ext cx="500951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None/>
            </a:pPr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2st experiment </a:t>
            </a:r>
            <a:r>
              <a:rPr lang="en-US" altLang="ja-JP" sz="2000" b="1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r>
              <a:rPr lang="en-US" altLang="ja-JP" sz="2000" b="1">
                <a:latin typeface="Arial Bold" panose="020B0604020202090204" charset="0"/>
                <a:cs typeface="Arial Bold" panose="020B0604020202090204" charset="0"/>
                <a:sym typeface="+mn-ea"/>
              </a:rPr>
              <a:t>(positive group) </a:t>
            </a:r>
            <a:endParaRPr lang="en-US" altLang="ja-JP" sz="2000" b="1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342900" indent="-342900" algn="l">
              <a:buNone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Stay in a </a:t>
            </a:r>
            <a:r>
              <a:rPr lang="en-US" altLang="ja-JP" sz="2000">
                <a:solidFill>
                  <a:schemeClr val="accent4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Delightful</a:t>
            </a: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VR environment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Talk about positive topics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Talk about controversial topics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Talk about negative topics  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Stay in a </a:t>
            </a:r>
            <a:r>
              <a:rPr lang="en-US" altLang="ja-JP" sz="2000">
                <a:solidFill>
                  <a:schemeClr val="accent6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Peaceful</a:t>
            </a: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VR environment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Talk about positive topics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Talk about controversial topics 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ja-JP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Talk about negative topics </a:t>
            </a:r>
            <a:endParaRPr lang="en-US" altLang="ja-JP" sz="20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5665</Words>
  <Application>WPS Presentation</Application>
  <PresentationFormat>Widescreen</PresentationFormat>
  <Paragraphs>400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42" baseType="lpstr">
      <vt:lpstr>Arial</vt:lpstr>
      <vt:lpstr>SimSun</vt:lpstr>
      <vt:lpstr>Wingdings</vt:lpstr>
      <vt:lpstr>Arial</vt:lpstr>
      <vt:lpstr>Meiryo</vt:lpstr>
      <vt:lpstr>Hiragino Sans</vt:lpstr>
      <vt:lpstr>Meiryo</vt:lpstr>
      <vt:lpstr>Wingdings</vt:lpstr>
      <vt:lpstr>Arial Bold</vt:lpstr>
      <vt:lpstr>Arial Regular</vt:lpstr>
      <vt:lpstr>微软雅黑</vt:lpstr>
      <vt:lpstr>汉仪旗黑</vt:lpstr>
      <vt:lpstr>MS明朝</vt:lpstr>
      <vt:lpstr>Calibri</vt:lpstr>
      <vt:lpstr>Helvetica Neue</vt:lpstr>
      <vt:lpstr>MS PGothic</vt:lpstr>
      <vt:lpstr>苹方-简</vt:lpstr>
      <vt:lpstr>Arial Unicode MS</vt:lpstr>
      <vt:lpstr>汉仪书宋二KW</vt:lpstr>
      <vt:lpstr>SimSun</vt:lpstr>
      <vt:lpstr>Calibri Light</vt:lpstr>
      <vt:lpstr>SimSun</vt:lpstr>
      <vt:lpstr>宋体-简</vt:lpstr>
      <vt:lpstr>Heiti SC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liuyi</dc:creator>
  <cp:lastModifiedBy>liuyi</cp:lastModifiedBy>
  <cp:revision>72</cp:revision>
  <dcterms:created xsi:type="dcterms:W3CDTF">2022-06-23T04:12:46Z</dcterms:created>
  <dcterms:modified xsi:type="dcterms:W3CDTF">2022-06-23T04:12:46Z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