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3" r:id="rId3"/>
    <p:sldId id="401" r:id="rId5"/>
    <p:sldId id="387" r:id="rId6"/>
    <p:sldId id="392" r:id="rId7"/>
    <p:sldId id="385" r:id="rId8"/>
    <p:sldId id="393" r:id="rId9"/>
    <p:sldId id="402" r:id="rId10"/>
    <p:sldId id="395" r:id="rId11"/>
    <p:sldId id="386" r:id="rId12"/>
    <p:sldId id="391" r:id="rId13"/>
    <p:sldId id="345" r:id="rId1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a17c1e-27df-4acf-af8b-8994cfbf6190}">
          <p14:sldIdLst>
            <p14:sldId id="385"/>
            <p14:sldId id="395"/>
            <p14:sldId id="386"/>
            <p14:sldId id="393"/>
            <p14:sldId id="402"/>
            <p14:sldId id="273"/>
            <p14:sldId id="387"/>
            <p14:sldId id="392"/>
            <p14:sldId id="401"/>
            <p14:sldId id="391"/>
          </p14:sldIdLst>
        </p14:section>
        <p14:section name="Untitled Section" id="{b9a7e608-02bf-4376-b6e4-667fbcc2b5f6}">
          <p14:sldIdLst>
            <p14:sldId id="34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a:t>Hello,everyone.</a:t>
            </a:r>
            <a:endParaRPr lang="en-US" altLang="ja-JP"/>
          </a:p>
          <a:p>
            <a:pPr marL="0" marR="0" lvl="0" indent="0" algn="l" defTabSz="914400" rtl="0" eaLnBrk="1" fontAlgn="auto" latinLnBrk="0" hangingPunct="1">
              <a:lnSpc>
                <a:spcPct val="100000"/>
              </a:lnSpc>
              <a:spcBef>
                <a:spcPts val="0"/>
              </a:spcBef>
              <a:spcAft>
                <a:spcPts val="0"/>
              </a:spcAft>
              <a:buClrTx/>
              <a:buSzTx/>
              <a:buFontTx/>
              <a:buNone/>
              <a:defRPr/>
            </a:pPr>
            <a:r>
              <a:rPr lang="en-US" altLang="ja-JP"/>
              <a:t> </a:t>
            </a:r>
            <a:r>
              <a:rPr lang="ja-JP" altLang="en-US"/>
              <a:t>Today,My presentation title is &lt;</a:t>
            </a:r>
            <a:r>
              <a:rPr lang="en-US" altLang="ja-JP" dirty="0">
                <a:solidFill>
                  <a:srgbClr val="000000"/>
                </a:solidFill>
                <a:latin typeface="Arial" panose="020B0604020202090204"/>
                <a:cs typeface="Arial" panose="020B0604020202090204"/>
                <a:sym typeface="+mn-ea"/>
              </a:rPr>
              <a:t>Sensor Fusion-based Emotion Classifcation In Virtual Reality Using Machine Learning</a:t>
            </a:r>
            <a:r>
              <a:rPr lang="ja-JP" altLang="en-US"/>
              <a:t>&gt;.</a:t>
            </a:r>
            <a:endParaRPr lang="ja-JP" altLang="en-US"/>
          </a:p>
        </p:txBody>
      </p:sp>
      <p:sp>
        <p:nvSpPr>
          <p:cNvPr id="4" name="灯片编号占位符 3"/>
          <p:cNvSpPr>
            <a:spLocks noGrp="1"/>
          </p:cNvSpPr>
          <p:nvPr>
            <p:ph type="sldNum" sz="quarter" idx="5"/>
          </p:nvPr>
        </p:nvSpPr>
        <p:spPr/>
        <p:txBody>
          <a:bodyPr/>
          <a:lstStyle/>
          <a:p>
            <a:fld id="{90EFD5B0-7C38-40B9-A55E-C12A171709C6}" type="slidenum">
              <a:rPr kumimoji="1" lang="ja-JP" altLang="en-US" smtClean="0"/>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zh-CN">
                <a:sym typeface="+mn-ea"/>
              </a:rPr>
              <a:t>First, train emotion classification model using train set, then predict using low-level labeled dataset/unlabeled dataset</a:t>
            </a:r>
            <a:endParaRPr lang="zh-CN" altLang="en-US"/>
          </a:p>
          <a:p>
            <a:r>
              <a:rPr lang="en-US" altLang="zh-CN">
                <a:sym typeface="+mn-ea"/>
              </a:rPr>
              <a:t>Policy Network will select the data from the low-level labeled dataset/unlabeled dataset based on the predict result</a:t>
            </a:r>
            <a:endParaRPr lang="zh-CN" altLang="en-US"/>
          </a:p>
          <a:p>
            <a:r>
              <a:rPr lang="en-US" altLang="zh-CN">
                <a:sym typeface="+mn-ea"/>
              </a:rPr>
              <a:t>If the Policy Network selects high-quality samples, new model will get a better performance on validation set, and get reward.</a:t>
            </a:r>
            <a:endParaRPr lang="en-US" altLang="zh-CN"/>
          </a:p>
          <a:p>
            <a:r>
              <a:rPr lang="en-US" altLang="zh-CN">
                <a:sym typeface="+mn-ea"/>
              </a:rPr>
              <a:t>If the Policy Network adopts the wrong policy, the model will get poor results and return negative rewards</a:t>
            </a:r>
            <a:endParaRPr lang="zh-CN" alt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zh-CN">
                <a:sym typeface="+mn-ea"/>
              </a:rPr>
              <a:t>First, train emotion classification model using train set, then predict using low-level labeled dataset/unlabeled dataset</a:t>
            </a:r>
            <a:endParaRPr lang="zh-CN" altLang="en-US"/>
          </a:p>
          <a:p>
            <a:r>
              <a:rPr lang="en-US" altLang="zh-CN">
                <a:sym typeface="+mn-ea"/>
              </a:rPr>
              <a:t>Policy Network will select the data from the low-level labeled dataset/unlabeled dataset based on the predict result</a:t>
            </a:r>
            <a:endParaRPr lang="zh-CN" altLang="en-US"/>
          </a:p>
          <a:p>
            <a:r>
              <a:rPr lang="en-US" altLang="zh-CN">
                <a:sym typeface="+mn-ea"/>
              </a:rPr>
              <a:t>If the Policy Network selects high-quality samples, new model will get a better performance on validation set, and get reward.</a:t>
            </a:r>
            <a:endParaRPr lang="en-US" altLang="zh-CN"/>
          </a:p>
          <a:p>
            <a:r>
              <a:rPr lang="en-US" altLang="zh-CN">
                <a:sym typeface="+mn-ea"/>
              </a:rPr>
              <a:t>If the Policy Network adopts the wrong policy, the model will get poor results and return negative rewards</a:t>
            </a:r>
            <a:endParaRPr lang="zh-CN" alt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zh-CN">
                <a:sym typeface="+mn-ea"/>
              </a:rPr>
              <a:t>Thank u for listening,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2895600"/>
            <a:ext cx="12192000" cy="304800"/>
          </a:xfrm>
          <a:prstGeom prst="rect">
            <a:avLst/>
          </a:prstGeom>
          <a:solidFill>
            <a:srgbClr val="719DD7"/>
          </a:solidFill>
          <a:ln>
            <a:noFill/>
          </a:ln>
          <a:effectLst/>
        </p:spPr>
        <p:txBody>
          <a:bodyPr wrap="none" anchor="ctr"/>
          <a:lstStyle/>
          <a:p>
            <a:endParaRPr lang="ja-JP" altLang="en-US" sz="2000"/>
          </a:p>
        </p:txBody>
      </p:sp>
      <p:sp>
        <p:nvSpPr>
          <p:cNvPr id="6147" name="Rectangle 3"/>
          <p:cNvSpPr>
            <a:spLocks noGrp="1" noChangeArrowheads="1"/>
          </p:cNvSpPr>
          <p:nvPr>
            <p:ph type="ctrTitle"/>
          </p:nvPr>
        </p:nvSpPr>
        <p:spPr>
          <a:xfrm>
            <a:off x="406400" y="1219200"/>
            <a:ext cx="11480800" cy="1676400"/>
          </a:xfrm>
        </p:spPr>
        <p:txBody>
          <a:bodyPr anchor="b"/>
          <a:lstStyle>
            <a:lvl1pPr>
              <a:defRPr sz="3600">
                <a:solidFill>
                  <a:schemeClr val="tx1"/>
                </a:solidFill>
              </a:defRPr>
            </a:lvl1pPr>
          </a:lstStyle>
          <a:p>
            <a:pPr lvl="0"/>
            <a:r>
              <a:rPr lang="ja-JP" altLang="en-US" noProof="0"/>
              <a:t>マスター タイトルの書式設定</a:t>
            </a:r>
            <a:endParaRPr lang="ja-JP" altLang="en-US" noProof="0" dirty="0"/>
          </a:p>
        </p:txBody>
      </p:sp>
      <p:sp>
        <p:nvSpPr>
          <p:cNvPr id="6148" name="Rectangle 4"/>
          <p:cNvSpPr>
            <a:spLocks noGrp="1" noChangeArrowheads="1"/>
          </p:cNvSpPr>
          <p:nvPr>
            <p:ph type="subTitle" idx="1"/>
          </p:nvPr>
        </p:nvSpPr>
        <p:spPr>
          <a:xfrm>
            <a:off x="3251200" y="3352800"/>
            <a:ext cx="8534400" cy="2743200"/>
          </a:xfrm>
        </p:spPr>
        <p:txBody>
          <a:bodyPr tIns="226800"/>
          <a:lstStyle>
            <a:lvl1pPr marL="0" indent="0" algn="r">
              <a:lnSpc>
                <a:spcPct val="80000"/>
              </a:lnSpc>
              <a:buFontTx/>
              <a:buNone/>
              <a:defRPr kumimoji="0" sz="2800">
                <a:solidFill>
                  <a:schemeClr val="tx1"/>
                </a:solidFill>
              </a:defRPr>
            </a:lvl1pPr>
          </a:lstStyle>
          <a:p>
            <a:pPr lvl="0"/>
            <a:r>
              <a:rPr lang="ja-JP" altLang="en-US" noProof="0"/>
              <a:t>マスター サブタイトルの書式設定</a:t>
            </a:r>
            <a:endParaRPr lang="en-US" altLang="ja-JP" noProof="0"/>
          </a:p>
        </p:txBody>
      </p:sp>
      <p:sp>
        <p:nvSpPr>
          <p:cNvPr id="6149" name="Rectangle 5"/>
          <p:cNvSpPr>
            <a:spLocks noGrp="1" noChangeArrowheads="1"/>
          </p:cNvSpPr>
          <p:nvPr>
            <p:ph type="dt" sz="half" idx="2"/>
          </p:nvPr>
        </p:nvSpPr>
        <p:spPr>
          <a:xfrm>
            <a:off x="914400" y="6248400"/>
            <a:ext cx="2540000" cy="457200"/>
          </a:xfrm>
        </p:spPr>
        <p:txBody>
          <a:bodyPr/>
          <a:lstStyle>
            <a:lvl1pPr>
              <a:defRPr/>
            </a:lvl1pPr>
          </a:lstStyle>
          <a:p>
            <a:fld id="{D36B6290-14FB-4CBA-A6EB-FC75609667A5}" type="datetime1">
              <a:rPr kumimoji="1" lang="ja-JP" altLang="en-US" smtClean="0"/>
            </a:fld>
            <a:endParaRPr kumimoji="1" lang="ja-JP" altLang="en-US"/>
          </a:p>
        </p:txBody>
      </p:sp>
      <p:sp>
        <p:nvSpPr>
          <p:cNvPr id="6150" name="Rectangle 6"/>
          <p:cNvSpPr>
            <a:spLocks noGrp="1" noChangeArrowheads="1"/>
          </p:cNvSpPr>
          <p:nvPr>
            <p:ph type="ftr" sz="quarter" idx="3"/>
          </p:nvPr>
        </p:nvSpPr>
        <p:spPr>
          <a:xfrm>
            <a:off x="4165600" y="6248400"/>
            <a:ext cx="3860800" cy="457200"/>
          </a:xfrm>
        </p:spPr>
        <p:txBody>
          <a:bodyPr/>
          <a:lstStyle>
            <a:lvl1pPr>
              <a:defRPr/>
            </a:lvl1pPr>
          </a:lstStyle>
          <a:p>
            <a:endParaRPr kumimoji="1" lang="ja-JP" altLang="en-US"/>
          </a:p>
        </p:txBody>
      </p:sp>
      <p:sp>
        <p:nvSpPr>
          <p:cNvPr id="6155" name="Rectangle 11"/>
          <p:cNvSpPr>
            <a:spLocks noChangeArrowheads="1"/>
          </p:cNvSpPr>
          <p:nvPr/>
        </p:nvSpPr>
        <p:spPr bwMode="auto">
          <a:xfrm>
            <a:off x="0" y="2895600"/>
            <a:ext cx="406400" cy="304800"/>
          </a:xfrm>
          <a:prstGeom prst="rect">
            <a:avLst/>
          </a:prstGeom>
          <a:solidFill>
            <a:srgbClr val="002060"/>
          </a:solidFill>
          <a:ln>
            <a:noFill/>
          </a:ln>
          <a:effectLst/>
        </p:spPr>
        <p:txBody>
          <a:bodyPr wrap="none" anchor="ctr"/>
          <a:lstStyle/>
          <a:p>
            <a:endParaRPr lang="ja-JP" altLang="en-US" sz="2000"/>
          </a:p>
        </p:txBody>
      </p:sp>
      <p:pic>
        <p:nvPicPr>
          <p:cNvPr id="16" name="図 15" descr="おの, ベクトル グラフィックス が含まれている画像&#10;&#10;高い精度で生成された説明"/>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2000" y="6423935"/>
            <a:ext cx="454533" cy="354395"/>
          </a:xfrm>
          <a:prstGeom prst="rect">
            <a:avLst/>
          </a:prstGeom>
        </p:spPr>
      </p:pic>
      <p:pic>
        <p:nvPicPr>
          <p:cNvPr id="17" name="Picture 8" descr="C:\Documents and Settings\お腹大きい中里\デスクトップ\TMUfon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1846" y="6652531"/>
            <a:ext cx="4165600" cy="1095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6"/>
          <p:cNvSpPr>
            <a:spLocks noGrp="1" noChangeArrowheads="1"/>
          </p:cNvSpPr>
          <p:nvPr>
            <p:ph type="sldNum" sz="quarter" idx="4"/>
          </p:nvPr>
        </p:nvSpPr>
        <p:spPr bwMode="auto">
          <a:xfrm>
            <a:off x="11097042" y="6506289"/>
            <a:ext cx="101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rgbClr val="002060"/>
                </a:solidFill>
                <a:effectLst>
                  <a:outerShdw blurRad="38100" dist="38100" dir="2700000" algn="tl">
                    <a:srgbClr val="C0C0C0"/>
                  </a:outerShdw>
                </a:effectLst>
              </a:defRPr>
            </a:lvl1pPr>
          </a:lstStyle>
          <a:p>
            <a:fld id="{2F005EAB-5314-47E8-8888-CE567138AFEC}" type="slidenum">
              <a:rPr kumimoji="1" lang="ja-JP" altLang="en-US" smtClean="0"/>
            </a:fld>
            <a:endParaRPr kumimoji="1" lang="ja-JP" altLang="en-US"/>
          </a:p>
        </p:txBody>
      </p:sp>
      <p:sp>
        <p:nvSpPr>
          <p:cNvPr id="19" name="Text Box 10"/>
          <p:cNvSpPr txBox="1">
            <a:spLocks noChangeArrowheads="1"/>
          </p:cNvSpPr>
          <p:nvPr/>
        </p:nvSpPr>
        <p:spPr bwMode="auto">
          <a:xfrm>
            <a:off x="7294988" y="6423935"/>
            <a:ext cx="447040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1000" b="1" dirty="0">
                <a:latin typeface="黑体" panose="02010609060101010101" pitchFamily="49" charset="-122"/>
                <a:ea typeface="黑体" panose="02010609060101010101" pitchFamily="49" charset="-122"/>
              </a:rPr>
              <a:t>Yamaguchi Lab.,</a:t>
            </a:r>
            <a:endParaRPr lang="en-US" altLang="ja-JP" sz="1000" b="1" dirty="0">
              <a:latin typeface="黑体" panose="02010609060101010101" pitchFamily="49" charset="-122"/>
              <a:ea typeface="黑体" panose="02010609060101010101" pitchFamily="49"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41C598C8-8776-4AD3-85DB-22CCA2BFA0EC}" type="datetime1">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45600" y="0"/>
            <a:ext cx="2946400" cy="6096000"/>
          </a:xfrm>
        </p:spPr>
        <p:txBody>
          <a:bodyPr vert="eaVert"/>
          <a:lstStyle/>
          <a:p>
            <a:r>
              <a:rPr lang="ja-JP" altLang="en-US"/>
              <a:t>マスター タイトルの書式設定</a:t>
            </a:r>
            <a:endParaRPr lang="ja-JP" altLang="en-US"/>
          </a:p>
        </p:txBody>
      </p:sp>
      <p:sp>
        <p:nvSpPr>
          <p:cNvPr id="3" name="縦書きテキスト プレースホルダー 2"/>
          <p:cNvSpPr>
            <a:spLocks noGrp="1"/>
          </p:cNvSpPr>
          <p:nvPr>
            <p:ph type="body" orient="vert" idx="1"/>
          </p:nvPr>
        </p:nvSpPr>
        <p:spPr>
          <a:xfrm>
            <a:off x="406400" y="0"/>
            <a:ext cx="8636000" cy="6096000"/>
          </a:xfrm>
        </p:spPr>
        <p:txBody>
          <a:bodyPr vert="eaVert"/>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662CDC43-516E-4C6B-A937-644EF7D00501}" type="datetime1">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06400" y="0"/>
            <a:ext cx="11785600" cy="762000"/>
          </a:xfrm>
        </p:spPr>
        <p:txBody>
          <a:bodyPr/>
          <a:lstStyle>
            <a:lvl1pPr>
              <a:defRPr>
                <a:solidFill>
                  <a:schemeClr val="tx1"/>
                </a:solidFill>
              </a:defRPr>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endParaRPr lang="ja-JP" altLang="en-US"/>
          </a:p>
          <a:p>
            <a:pPr lvl="1"/>
            <a:r>
              <a:rPr lang="ja-JP" altLang="en-US"/>
              <a:t>第 </a:t>
            </a:r>
            <a:r>
              <a:rPr lang="en-US" altLang="ja-JP" dirty="0"/>
              <a:t>2 </a:t>
            </a:r>
            <a:r>
              <a:rPr lang="ja-JP" altLang="en-US"/>
              <a:t>レベル</a:t>
            </a:r>
            <a:endParaRPr lang="ja-JP" altLang="en-US"/>
          </a:p>
          <a:p>
            <a:pPr lvl="2"/>
            <a:r>
              <a:rPr lang="ja-JP" altLang="en-US"/>
              <a:t>第 </a:t>
            </a:r>
            <a:r>
              <a:rPr lang="en-US" altLang="ja-JP" dirty="0"/>
              <a:t>3 </a:t>
            </a:r>
            <a:r>
              <a:rPr lang="ja-JP" altLang="en-US"/>
              <a:t>レベル</a:t>
            </a:r>
            <a:endParaRPr lang="ja-JP" altLang="en-US"/>
          </a:p>
          <a:p>
            <a:pPr lvl="3"/>
            <a:r>
              <a:rPr lang="ja-JP" altLang="en-US"/>
              <a:t>第 </a:t>
            </a:r>
            <a:r>
              <a:rPr lang="en-US" altLang="ja-JP" dirty="0"/>
              <a:t>4 </a:t>
            </a:r>
            <a:r>
              <a:rPr lang="ja-JP" altLang="en-US"/>
              <a:t>レベル</a:t>
            </a:r>
            <a:endParaRPr lang="ja-JP" altLang="en-US"/>
          </a:p>
          <a:p>
            <a:pPr lvl="4"/>
            <a:r>
              <a:rPr lang="ja-JP" altLang="en-US"/>
              <a:t>第 </a:t>
            </a:r>
            <a:r>
              <a:rPr lang="en-US" altLang="ja-JP" dirty="0"/>
              <a:t>5 </a:t>
            </a:r>
            <a:r>
              <a:rPr lang="ja-JP" altLang="en-US"/>
              <a:t>レベル</a:t>
            </a:r>
            <a:endParaRPr lang="ja-JP" altLang="en-US" dirty="0"/>
          </a:p>
        </p:txBody>
      </p:sp>
      <p:sp>
        <p:nvSpPr>
          <p:cNvPr id="11" name="日期占位符 10"/>
          <p:cNvSpPr>
            <a:spLocks noGrp="1"/>
          </p:cNvSpPr>
          <p:nvPr>
            <p:ph type="dt" sz="half" idx="10"/>
          </p:nvPr>
        </p:nvSpPr>
        <p:spPr/>
        <p:txBody>
          <a:bodyPr/>
          <a:lstStyle/>
          <a:p>
            <a:fld id="{AB5D83BD-4A0E-40CB-9666-BD8123E2C699}" type="datetime1">
              <a:rPr kumimoji="1" lang="ja-JP" altLang="en-US" smtClean="0"/>
            </a:fld>
            <a:endParaRPr kumimoji="1" lang="ja-JP" altLang="en-US"/>
          </a:p>
        </p:txBody>
      </p:sp>
      <p:sp>
        <p:nvSpPr>
          <p:cNvPr id="12" name="页脚占位符 11"/>
          <p:cNvSpPr>
            <a:spLocks noGrp="1"/>
          </p:cNvSpPr>
          <p:nvPr>
            <p:ph type="ftr" sz="quarter" idx="11"/>
          </p:nvPr>
        </p:nvSpPr>
        <p:spPr/>
        <p:txBody>
          <a:bodyPr/>
          <a:lstStyle/>
          <a:p>
            <a:endParaRPr kumimoji="1" lang="ja-JP" altLang="en-US"/>
          </a:p>
        </p:txBody>
      </p:sp>
      <p:sp>
        <p:nvSpPr>
          <p:cNvPr id="13" name="灯片编号占位符 12"/>
          <p:cNvSpPr>
            <a:spLocks noGrp="1"/>
          </p:cNvSpPr>
          <p:nvPr>
            <p:ph type="sldNum" sz="quarter" idx="12"/>
          </p:nvPr>
        </p:nvSpPr>
        <p:spPr/>
        <p:txBody>
          <a:body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1" y="1709743"/>
            <a:ext cx="10515600" cy="2852737"/>
          </a:xfrm>
        </p:spPr>
        <p:txBody>
          <a:bodyPr anchor="b"/>
          <a:lstStyle>
            <a:lvl1pPr>
              <a:defRPr sz="6000"/>
            </a:lvl1pPr>
          </a:lstStyle>
          <a:p>
            <a:r>
              <a:rPr lang="ja-JP" altLang="en-US"/>
              <a:t>マスター タイトルの書式設定</a:t>
            </a:r>
            <a:endParaRPr lang="ja-JP" altLang="en-US"/>
          </a:p>
        </p:txBody>
      </p:sp>
      <p:sp>
        <p:nvSpPr>
          <p:cNvPr id="3" name="テキスト プレースホルダー 2"/>
          <p:cNvSpPr>
            <a:spLocks noGrp="1"/>
          </p:cNvSpPr>
          <p:nvPr>
            <p:ph type="body" idx="1"/>
          </p:nvPr>
        </p:nvSpPr>
        <p:spPr>
          <a:xfrm>
            <a:off x="831851" y="4589468"/>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endParaRPr lang="ja-JP" altLang="en-US"/>
          </a:p>
        </p:txBody>
      </p:sp>
      <p:sp>
        <p:nvSpPr>
          <p:cNvPr id="4" name="日付プレースホルダー 3"/>
          <p:cNvSpPr>
            <a:spLocks noGrp="1"/>
          </p:cNvSpPr>
          <p:nvPr>
            <p:ph type="dt" sz="half" idx="10"/>
          </p:nvPr>
        </p:nvSpPr>
        <p:spPr/>
        <p:txBody>
          <a:bodyPr/>
          <a:lstStyle>
            <a:lvl1pPr>
              <a:defRPr/>
            </a:lvl1pPr>
          </a:lstStyle>
          <a:p>
            <a:fld id="{361D15F1-D7AB-483E-9500-6125E0605171}" type="datetime1">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a:p>
        </p:txBody>
      </p:sp>
      <p:sp>
        <p:nvSpPr>
          <p:cNvPr id="3" name="コンテンツ プレースホルダー 2"/>
          <p:cNvSpPr>
            <a:spLocks noGrp="1"/>
          </p:cNvSpPr>
          <p:nvPr>
            <p:ph sz="half" idx="1"/>
          </p:nvPr>
        </p:nvSpPr>
        <p:spPr>
          <a:xfrm>
            <a:off x="508000" y="914400"/>
            <a:ext cx="5537200" cy="5181600"/>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4" name="コンテンツ プレースホルダー 3"/>
          <p:cNvSpPr>
            <a:spLocks noGrp="1"/>
          </p:cNvSpPr>
          <p:nvPr>
            <p:ph sz="half" idx="2"/>
          </p:nvPr>
        </p:nvSpPr>
        <p:spPr>
          <a:xfrm>
            <a:off x="6248400" y="914400"/>
            <a:ext cx="5537200" cy="5181600"/>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F73A29A8-5F48-4C33-8F7B-6A55227B2189}" type="datetime1">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40318" y="365129"/>
            <a:ext cx="10515600" cy="1325563"/>
          </a:xfrm>
        </p:spPr>
        <p:txBody>
          <a:bodyPr/>
          <a:lstStyle/>
          <a:p>
            <a:r>
              <a:rPr lang="ja-JP" altLang="en-US"/>
              <a:t>マスター タイトルの書式設定</a:t>
            </a:r>
            <a:endParaRPr lang="ja-JP" altLang="en-US"/>
          </a:p>
        </p:txBody>
      </p:sp>
      <p:sp>
        <p:nvSpPr>
          <p:cNvPr id="3" name="テキスト プレースホルダー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endParaRPr lang="ja-JP" altLang="en-US"/>
          </a:p>
        </p:txBody>
      </p:sp>
      <p:sp>
        <p:nvSpPr>
          <p:cNvPr id="4" name="コンテンツ プレースホルダー 3"/>
          <p:cNvSpPr>
            <a:spLocks noGrp="1"/>
          </p:cNvSpPr>
          <p:nvPr>
            <p:ph sz="half" idx="2"/>
          </p:nvPr>
        </p:nvSpPr>
        <p:spPr>
          <a:xfrm>
            <a:off x="840319" y="2505075"/>
            <a:ext cx="5158316" cy="3684588"/>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5" name="テキスト プレースホルダー 4"/>
          <p:cNvSpPr>
            <a:spLocks noGrp="1"/>
          </p:cNvSpPr>
          <p:nvPr>
            <p:ph type="body" sz="quarter" idx="3"/>
          </p:nvPr>
        </p:nvSpPr>
        <p:spPr>
          <a:xfrm>
            <a:off x="6172201"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endParaRPr lang="ja-JP" altLang="en-US"/>
          </a:p>
        </p:txBody>
      </p:sp>
      <p:sp>
        <p:nvSpPr>
          <p:cNvPr id="6" name="コンテンツ プレースホルダー 5"/>
          <p:cNvSpPr>
            <a:spLocks noGrp="1"/>
          </p:cNvSpPr>
          <p:nvPr>
            <p:ph sz="quarter" idx="4"/>
          </p:nvPr>
        </p:nvSpPr>
        <p:spPr>
          <a:xfrm>
            <a:off x="6172201" y="2505075"/>
            <a:ext cx="5183717" cy="3684588"/>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D4477491-BAFC-40BD-9F48-1A8EAABEC29C}" type="datetime1">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577A33F7-5F57-4219-B1BB-391F7C61D416}" type="datetime1">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AD45043A-859D-4A27-A378-E5B7883DF420}" type="datetime1">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40321" y="457200"/>
            <a:ext cx="3932767" cy="1600200"/>
          </a:xfrm>
        </p:spPr>
        <p:txBody>
          <a:bodyPr anchor="b"/>
          <a:lstStyle>
            <a:lvl1pPr>
              <a:defRPr sz="3200"/>
            </a:lvl1pPr>
          </a:lstStyle>
          <a:p>
            <a:r>
              <a:rPr lang="ja-JP" altLang="en-US"/>
              <a:t>マスター タイトルの書式設定</a:t>
            </a:r>
            <a:endParaRPr lang="ja-JP" altLang="en-US"/>
          </a:p>
        </p:txBody>
      </p:sp>
      <p:sp>
        <p:nvSpPr>
          <p:cNvPr id="3" name="コンテンツ プレースホルダー 2"/>
          <p:cNvSpPr>
            <a:spLocks noGrp="1"/>
          </p:cNvSpPr>
          <p:nvPr>
            <p:ph idx="1"/>
          </p:nvPr>
        </p:nvSpPr>
        <p:spPr>
          <a:xfrm>
            <a:off x="5183717" y="987430"/>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4" name="テキスト プレースホルダー 3"/>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endParaRPr lang="ja-JP" altLang="en-US"/>
          </a:p>
        </p:txBody>
      </p:sp>
      <p:sp>
        <p:nvSpPr>
          <p:cNvPr id="5" name="日付プレースホルダー 4"/>
          <p:cNvSpPr>
            <a:spLocks noGrp="1"/>
          </p:cNvSpPr>
          <p:nvPr>
            <p:ph type="dt" sz="half" idx="10"/>
          </p:nvPr>
        </p:nvSpPr>
        <p:spPr/>
        <p:txBody>
          <a:bodyPr/>
          <a:lstStyle>
            <a:lvl1pPr>
              <a:defRPr/>
            </a:lvl1pPr>
          </a:lstStyle>
          <a:p>
            <a:fld id="{94E20210-1E57-4E5C-BD7B-835100030A94}" type="datetime1">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40321" y="457200"/>
            <a:ext cx="3932767" cy="1600200"/>
          </a:xfrm>
        </p:spPr>
        <p:txBody>
          <a:bodyPr anchor="b"/>
          <a:lstStyle>
            <a:lvl1pPr>
              <a:defRPr sz="3200"/>
            </a:lvl1pPr>
          </a:lstStyle>
          <a:p>
            <a:r>
              <a:rPr lang="ja-JP" altLang="en-US"/>
              <a:t>マスター タイトルの書式設定</a:t>
            </a:r>
            <a:endParaRPr lang="ja-JP" altLang="en-US"/>
          </a:p>
        </p:txBody>
      </p:sp>
      <p:sp>
        <p:nvSpPr>
          <p:cNvPr id="3" name="図プレースホルダー 2"/>
          <p:cNvSpPr>
            <a:spLocks noGrp="1"/>
          </p:cNvSpPr>
          <p:nvPr>
            <p:ph type="pic" idx="1" hasCustomPrompt="1"/>
          </p:nvPr>
        </p:nvSpPr>
        <p:spPr>
          <a:xfrm>
            <a:off x="5183717" y="987430"/>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ja-JP" altLang="en-US"/>
          </a:p>
        </p:txBody>
      </p:sp>
      <p:sp>
        <p:nvSpPr>
          <p:cNvPr id="4" name="テキスト プレースホルダー 3"/>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endParaRPr lang="ja-JP" altLang="en-US"/>
          </a:p>
        </p:txBody>
      </p:sp>
      <p:sp>
        <p:nvSpPr>
          <p:cNvPr id="5" name="日付プレースホルダー 4"/>
          <p:cNvSpPr>
            <a:spLocks noGrp="1"/>
          </p:cNvSpPr>
          <p:nvPr>
            <p:ph type="dt" sz="half" idx="10"/>
          </p:nvPr>
        </p:nvSpPr>
        <p:spPr/>
        <p:txBody>
          <a:bodyPr/>
          <a:lstStyle>
            <a:lvl1pPr>
              <a:defRPr/>
            </a:lvl1pPr>
          </a:lstStyle>
          <a:p>
            <a:fld id="{5896B1FB-A16C-49EE-9F17-B84BB1518672}" type="datetime1">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図 4" descr="おの, ベクトル グラフィックス が含まれている画像&#10;&#10;高い精度で生成された説明"/>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62000" y="6423935"/>
            <a:ext cx="454533" cy="354395"/>
          </a:xfrm>
          <a:prstGeom prst="rect">
            <a:avLst/>
          </a:prstGeom>
        </p:spPr>
      </p:pic>
      <p:sp>
        <p:nvSpPr>
          <p:cNvPr id="1035" name="Rectangle 11"/>
          <p:cNvSpPr>
            <a:spLocks noChangeArrowheads="1"/>
          </p:cNvSpPr>
          <p:nvPr/>
        </p:nvSpPr>
        <p:spPr bwMode="auto">
          <a:xfrm>
            <a:off x="0" y="0"/>
            <a:ext cx="12192000" cy="762000"/>
          </a:xfrm>
          <a:prstGeom prst="rect">
            <a:avLst/>
          </a:prstGeom>
          <a:solidFill>
            <a:schemeClr val="accent1">
              <a:lumMod val="20000"/>
              <a:lumOff val="80000"/>
            </a:schemeClr>
          </a:solidFill>
          <a:ln>
            <a:noFill/>
          </a:ln>
          <a:effectLst/>
        </p:spPr>
        <p:txBody>
          <a:bodyPr wrap="none" anchor="ctr"/>
          <a:lstStyle/>
          <a:p>
            <a:endParaRPr lang="ja-JP" altLang="en-US" sz="2000" dirty="0">
              <a:latin typeface="Meiryo" panose="020B0604030504040204" pitchFamily="50" charset="-128"/>
              <a:ea typeface="Meiryo" panose="020B0604030504040204" pitchFamily="50" charset="-128"/>
            </a:endParaRPr>
          </a:p>
        </p:txBody>
      </p:sp>
      <p:sp>
        <p:nvSpPr>
          <p:cNvPr id="1026" name="Rectangle 2"/>
          <p:cNvSpPr>
            <a:spLocks noGrp="1" noChangeArrowheads="1"/>
          </p:cNvSpPr>
          <p:nvPr>
            <p:ph type="title"/>
          </p:nvPr>
        </p:nvSpPr>
        <p:spPr bwMode="auto">
          <a:xfrm>
            <a:off x="406400" y="0"/>
            <a:ext cx="11785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ja-JP" altLang="en-US" dirty="0"/>
              <a:t>マスタ タイトルの書式設定</a:t>
            </a:r>
            <a:endParaRPr lang="ja-JP" altLang="en-US" dirty="0"/>
          </a:p>
        </p:txBody>
      </p:sp>
      <p:sp>
        <p:nvSpPr>
          <p:cNvPr id="1027" name="Rectangle 3"/>
          <p:cNvSpPr>
            <a:spLocks noGrp="1" noChangeArrowheads="1"/>
          </p:cNvSpPr>
          <p:nvPr>
            <p:ph type="body" idx="1"/>
          </p:nvPr>
        </p:nvSpPr>
        <p:spPr bwMode="auto">
          <a:xfrm>
            <a:off x="508000" y="914400"/>
            <a:ext cx="11277600" cy="4458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1028" name="Rectangle 4"/>
          <p:cNvSpPr>
            <a:spLocks noGrp="1" noChangeArrowheads="1"/>
          </p:cNvSpPr>
          <p:nvPr>
            <p:ph type="dt" sz="half" idx="2"/>
          </p:nvPr>
        </p:nvSpPr>
        <p:spPr bwMode="auto">
          <a:xfrm>
            <a:off x="79771" y="6543706"/>
            <a:ext cx="2540000" cy="31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B5D83BD-4A0E-40CB-9666-BD8123E2C699}" type="datetime1">
              <a:rPr kumimoji="1" lang="ja-JP" altLang="en-US" smtClean="0"/>
            </a:fld>
            <a:endParaRPr kumimoji="1" lang="ja-JP" altLang="en-US"/>
          </a:p>
        </p:txBody>
      </p:sp>
      <p:sp>
        <p:nvSpPr>
          <p:cNvPr id="1029" name="Rectangle 5"/>
          <p:cNvSpPr>
            <a:spLocks noGrp="1" noChangeArrowheads="1"/>
          </p:cNvSpPr>
          <p:nvPr>
            <p:ph type="ftr" sz="quarter" idx="3"/>
          </p:nvPr>
        </p:nvSpPr>
        <p:spPr bwMode="auto">
          <a:xfrm>
            <a:off x="2746913" y="6543704"/>
            <a:ext cx="3860800" cy="31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kumimoji="1" lang="ja-JP" altLang="en-US"/>
          </a:p>
        </p:txBody>
      </p:sp>
      <p:pic>
        <p:nvPicPr>
          <p:cNvPr id="1032" name="Picture 8" descr="C:\Documents and Settings\お腹大きい中里\デスクトップ\TMUfont.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21846" y="6652531"/>
            <a:ext cx="4165600" cy="109538"/>
          </a:xfrm>
          <a:prstGeom prst="rect">
            <a:avLst/>
          </a:prstGeom>
          <a:noFill/>
          <a:extLst>
            <a:ext uri="{909E8E84-426E-40DD-AFC4-6F175D3DCCD1}">
              <a14:hiddenFill xmlns:a14="http://schemas.microsoft.com/office/drawing/2010/main">
                <a:solidFill>
                  <a:srgbClr val="FFFFFF"/>
                </a:solidFill>
              </a14:hiddenFill>
            </a:ext>
          </a:extLst>
        </p:spPr>
      </p:pic>
      <p:sp>
        <p:nvSpPr>
          <p:cNvPr id="1030" name="Rectangle 6"/>
          <p:cNvSpPr>
            <a:spLocks noGrp="1" noChangeArrowheads="1"/>
          </p:cNvSpPr>
          <p:nvPr>
            <p:ph type="sldNum" sz="quarter" idx="4"/>
          </p:nvPr>
        </p:nvSpPr>
        <p:spPr bwMode="auto">
          <a:xfrm>
            <a:off x="11097042" y="6506289"/>
            <a:ext cx="101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rgbClr val="002060"/>
                </a:solidFill>
                <a:effectLst>
                  <a:outerShdw blurRad="38100" dist="38100" dir="2700000" algn="tl">
                    <a:srgbClr val="C0C0C0"/>
                  </a:outerShdw>
                </a:effectLst>
              </a:defRPr>
            </a:lvl1pPr>
          </a:lstStyle>
          <a:p>
            <a:fld id="{2F005EAB-5314-47E8-8888-CE567138AFEC}" type="slidenum">
              <a:rPr kumimoji="1" lang="ja-JP" altLang="en-US" smtClean="0"/>
            </a:fld>
            <a:endParaRPr kumimoji="1" lang="ja-JP" altLang="en-US"/>
          </a:p>
        </p:txBody>
      </p:sp>
      <p:sp>
        <p:nvSpPr>
          <p:cNvPr id="1034" name="Text Box 10"/>
          <p:cNvSpPr txBox="1">
            <a:spLocks noChangeArrowheads="1"/>
          </p:cNvSpPr>
          <p:nvPr/>
        </p:nvSpPr>
        <p:spPr bwMode="auto">
          <a:xfrm>
            <a:off x="7294988" y="6423935"/>
            <a:ext cx="447040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1000" b="1" dirty="0">
                <a:latin typeface="黑体" panose="02010609060101010101" pitchFamily="49" charset="-122"/>
                <a:ea typeface="黑体" panose="02010609060101010101" pitchFamily="49" charset="-122"/>
              </a:rPr>
              <a:t>Yamaguchi Lab</a:t>
            </a:r>
            <a:endParaRPr lang="en-US" altLang="ja-JP" sz="1000" b="1" dirty="0">
              <a:latin typeface="黑体" panose="02010609060101010101" pitchFamily="49" charset="-122"/>
              <a:ea typeface="黑体" panose="02010609060101010101" pitchFamily="49" charset="-122"/>
            </a:endParaRPr>
          </a:p>
        </p:txBody>
      </p:sp>
      <p:sp>
        <p:nvSpPr>
          <p:cNvPr id="1036" name="Rectangle 12"/>
          <p:cNvSpPr>
            <a:spLocks noChangeArrowheads="1"/>
          </p:cNvSpPr>
          <p:nvPr/>
        </p:nvSpPr>
        <p:spPr bwMode="auto">
          <a:xfrm>
            <a:off x="0" y="0"/>
            <a:ext cx="304800" cy="762000"/>
          </a:xfrm>
          <a:prstGeom prst="rect">
            <a:avLst/>
          </a:prstGeom>
          <a:solidFill>
            <a:srgbClr val="719DD7"/>
          </a:solidFill>
          <a:ln>
            <a:noFill/>
          </a:ln>
          <a:effectLst/>
        </p:spPr>
        <p:txBody>
          <a:bodyPr wrap="none" anchor="ctr"/>
          <a:lstStyle/>
          <a:p>
            <a:endParaRPr lang="ja-JP" altLang="en-US" sz="20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kumimoji="1" sz="3200" kern="1200">
          <a:solidFill>
            <a:schemeClr val="tx1"/>
          </a:solidFill>
          <a:latin typeface="Meiryo" panose="020B0604030504040204" pitchFamily="50" charset="-128"/>
          <a:ea typeface="Meiryo" panose="020B0604030504040204" pitchFamily="50" charset="-128"/>
          <a:cs typeface="Meiryo" panose="020B0604030504040204" pitchFamily="50" charset="-128"/>
        </a:defRPr>
      </a:lvl1pPr>
      <a:lvl2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2pPr>
      <a:lvl3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3pPr>
      <a:lvl4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4pPr>
      <a:lvl5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5pPr>
      <a:lvl6pPr marL="4572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6pPr>
      <a:lvl7pPr marL="9144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7pPr>
      <a:lvl8pPr marL="13716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8pPr>
      <a:lvl9pPr marL="18288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9pPr>
    </p:titleStyle>
    <p:bodyStyle>
      <a:lvl1pPr marL="342900" indent="-342900" algn="l" rtl="0" eaLnBrk="1" fontAlgn="base" hangingPunct="1">
        <a:spcBef>
          <a:spcPct val="20000"/>
        </a:spcBef>
        <a:spcAft>
          <a:spcPct val="0"/>
        </a:spcAft>
        <a:buChar char="•"/>
        <a:defRPr kumimoji="1" sz="2400" kern="1200">
          <a:solidFill>
            <a:schemeClr val="tx1"/>
          </a:solidFill>
          <a:latin typeface="Meiryo" panose="020B0604030504040204" pitchFamily="50" charset="-128"/>
          <a:ea typeface="Meiryo" panose="020B0604030504040204" pitchFamily="50" charset="-128"/>
          <a:cs typeface="+mn-cs"/>
        </a:defRPr>
      </a:lvl1pPr>
      <a:lvl2pPr marL="742950" indent="-285750" algn="l" rtl="0" eaLnBrk="1" fontAlgn="base" hangingPunct="1">
        <a:spcBef>
          <a:spcPct val="20000"/>
        </a:spcBef>
        <a:spcAft>
          <a:spcPct val="0"/>
        </a:spcAft>
        <a:buChar char="–"/>
        <a:defRPr kumimoji="1" sz="2000" kern="1200">
          <a:solidFill>
            <a:schemeClr val="tx1"/>
          </a:solidFill>
          <a:latin typeface="Meiryo" panose="020B0604030504040204" pitchFamily="50" charset="-128"/>
          <a:ea typeface="Meiryo" panose="020B0604030504040204" pitchFamily="50" charset="-128"/>
          <a:cs typeface="+mn-cs"/>
        </a:defRPr>
      </a:lvl2pPr>
      <a:lvl3pPr marL="1143000" indent="-228600" algn="l" rtl="0" eaLnBrk="1" fontAlgn="base" hangingPunct="1">
        <a:spcBef>
          <a:spcPct val="20000"/>
        </a:spcBef>
        <a:spcAft>
          <a:spcPct val="0"/>
        </a:spcAft>
        <a:buChar char="•"/>
        <a:defRPr kumimoji="1" sz="1800" kern="1200">
          <a:solidFill>
            <a:schemeClr val="tx1"/>
          </a:solidFill>
          <a:latin typeface="Meiryo" panose="020B0604030504040204" pitchFamily="50" charset="-128"/>
          <a:ea typeface="Meiryo" panose="020B0604030504040204" pitchFamily="50" charset="-128"/>
          <a:cs typeface="+mn-cs"/>
        </a:defRPr>
      </a:lvl3pPr>
      <a:lvl4pPr marL="1600200" indent="-228600" algn="l" rtl="0" eaLnBrk="1" fontAlgn="base" hangingPunct="1">
        <a:spcBef>
          <a:spcPct val="20000"/>
        </a:spcBef>
        <a:spcAft>
          <a:spcPct val="0"/>
        </a:spcAft>
        <a:buChar char="–"/>
        <a:defRPr kumimoji="1" sz="1600" kern="1200">
          <a:solidFill>
            <a:schemeClr val="tx1"/>
          </a:solidFill>
          <a:latin typeface="Meiryo" panose="020B0604030504040204" pitchFamily="50" charset="-128"/>
          <a:ea typeface="Meiryo" panose="020B0604030504040204" pitchFamily="50" charset="-128"/>
          <a:cs typeface="+mn-cs"/>
        </a:defRPr>
      </a:lvl4pPr>
      <a:lvl5pPr marL="2057400" indent="-228600" algn="l" rtl="0" eaLnBrk="1" fontAlgn="base" hangingPunct="1">
        <a:spcBef>
          <a:spcPct val="20000"/>
        </a:spcBef>
        <a:spcAft>
          <a:spcPct val="0"/>
        </a:spcAft>
        <a:buChar char="»"/>
        <a:defRPr kumimoji="1" sz="1600" kern="1200">
          <a:solidFill>
            <a:schemeClr val="tx1"/>
          </a:solidFill>
          <a:latin typeface="Meiryo" panose="020B0604030504040204" pitchFamily="50" charset="-128"/>
          <a:ea typeface="Meiryo"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2410" y="1593850"/>
            <a:ext cx="11680825" cy="1177290"/>
          </a:xfrm>
        </p:spPr>
        <p:txBody>
          <a:bodyPr/>
          <a:lstStyle/>
          <a:p>
            <a:pPr algn="ctr"/>
            <a:r>
              <a:rPr lang="en-US" altLang="ja-JP" sz="3200" dirty="0">
                <a:solidFill>
                  <a:srgbClr val="000000"/>
                </a:solidFill>
                <a:latin typeface="Arial" panose="020B0604020202090204"/>
                <a:cs typeface="Arial" panose="020B0604020202090204"/>
              </a:rPr>
              <a:t>Sensor-fusion Based Group-level Emotion Classification </a:t>
            </a:r>
            <a:br>
              <a:rPr lang="en-US" altLang="ja-JP" sz="3200" dirty="0">
                <a:solidFill>
                  <a:srgbClr val="000000"/>
                </a:solidFill>
                <a:latin typeface="Arial" panose="020B0604020202090204"/>
                <a:cs typeface="Arial" panose="020B0604020202090204"/>
              </a:rPr>
            </a:br>
            <a:r>
              <a:rPr lang="en-US" altLang="ja-JP" sz="3200" dirty="0">
                <a:solidFill>
                  <a:srgbClr val="000000"/>
                </a:solidFill>
                <a:latin typeface="Arial" panose="020B0604020202090204"/>
                <a:cs typeface="Arial" panose="020B0604020202090204"/>
              </a:rPr>
              <a:t>via  Reinforced Self-training</a:t>
            </a:r>
            <a:endParaRPr lang="en-US" altLang="ja-JP" sz="3200" dirty="0">
              <a:solidFill>
                <a:srgbClr val="000000"/>
              </a:solidFill>
              <a:latin typeface="Arial" panose="020B0604020202090204"/>
              <a:cs typeface="Arial" panose="020B0604020202090204"/>
            </a:endParaRPr>
          </a:p>
        </p:txBody>
      </p:sp>
      <p:sp>
        <p:nvSpPr>
          <p:cNvPr id="3" name="副标题 2"/>
          <p:cNvSpPr>
            <a:spLocks noGrp="1"/>
          </p:cNvSpPr>
          <p:nvPr>
            <p:ph type="subTitle" idx="1"/>
          </p:nvPr>
        </p:nvSpPr>
        <p:spPr>
          <a:xfrm>
            <a:off x="8328025" y="4217670"/>
            <a:ext cx="3585210" cy="1676400"/>
          </a:xfrm>
        </p:spPr>
        <p:txBody>
          <a:bodyPr anchor="b"/>
          <a:lstStyle/>
          <a:p>
            <a:pPr lvl="0"/>
            <a:r>
              <a:rPr lang="en-US" altLang="ja-JP" sz="2400" dirty="0">
                <a:latin typeface="+mn-ea"/>
              </a:rPr>
              <a:t>@</a:t>
            </a:r>
            <a:r>
              <a:rPr lang="ja-JP" altLang="en-US" sz="2400" dirty="0">
                <a:latin typeface="+mn-ea"/>
              </a:rPr>
              <a:t>進捗報告</a:t>
            </a:r>
            <a:endParaRPr lang="en-US" altLang="ja-JP" sz="2400" dirty="0">
              <a:latin typeface="+mn-ea"/>
            </a:endParaRPr>
          </a:p>
          <a:p>
            <a:r>
              <a:rPr lang="en-US" altLang="ja-JP" sz="2400" dirty="0">
                <a:latin typeface="+mn-ea"/>
              </a:rPr>
              <a:t>M2</a:t>
            </a:r>
            <a:r>
              <a:rPr lang="zh-CN" altLang="en-US" sz="2400" dirty="0">
                <a:latin typeface="+mn-ea"/>
              </a:rPr>
              <a:t> </a:t>
            </a:r>
            <a:r>
              <a:rPr lang="en-US" altLang="zh-CN" sz="2400" dirty="0">
                <a:latin typeface="+mn-ea"/>
              </a:rPr>
              <a:t>LIU YI</a:t>
            </a:r>
            <a:r>
              <a:rPr lang="en-US" altLang="ja-JP" sz="2400" dirty="0">
                <a:latin typeface="+mn-ea"/>
              </a:rPr>
              <a:t>(21860638)</a:t>
            </a:r>
            <a:r>
              <a:rPr lang="ja-JP" altLang="en-US" sz="2400">
                <a:latin typeface="+mn-ea"/>
              </a:rPr>
              <a:t> </a:t>
            </a:r>
            <a:endParaRPr lang="en-US" altLang="ja-JP" sz="2400" dirty="0">
              <a:latin typeface="+mn-ea"/>
            </a:endParaRPr>
          </a:p>
          <a:p>
            <a:r>
              <a:rPr lang="ja-JP" altLang="en-US" sz="2400">
                <a:latin typeface="+mn-ea"/>
              </a:rPr>
              <a:t>情報科学域</a:t>
            </a:r>
            <a:endParaRPr lang="en-US" altLang="ja-JP" sz="2400" dirty="0">
              <a:latin typeface="+mn-ea"/>
            </a:endParaRPr>
          </a:p>
          <a:p>
            <a:r>
              <a:rPr lang="ja-JP" altLang="en-US" sz="2400"/>
              <a:t>指導教員</a:t>
            </a:r>
            <a:r>
              <a:rPr lang="en-US" altLang="ja-JP" sz="2400"/>
              <a:t> </a:t>
            </a:r>
            <a:r>
              <a:rPr lang="ja-JP" altLang="en-US" sz="2400"/>
              <a:t>下川原英理　</a:t>
            </a:r>
            <a:endParaRPr lang="en-US" altLang="ja-JP" sz="2400" dirty="0">
              <a:latin typeface="+mn-ea"/>
            </a:endParaRPr>
          </a:p>
        </p:txBody>
      </p:sp>
      <p:sp>
        <p:nvSpPr>
          <p:cNvPr id="4" name="灯片编号占位符 3"/>
          <p:cNvSpPr>
            <a:spLocks noGrp="1"/>
          </p:cNvSpPr>
          <p:nvPr>
            <p:ph type="sldNum" sz="quarter" idx="4"/>
          </p:nvPr>
        </p:nvSpPr>
        <p:spPr/>
        <p:txBody>
          <a:bodyPr/>
          <a:lstStyle/>
          <a:p>
            <a:fld id="{2F005EAB-5314-47E8-8888-CE567138AFEC}" type="slidenum">
              <a:rPr kumimoji="1" lang="ja-JP" altLang="en-US" smtClean="0"/>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利用自学习（self-training），在测试类别中挑选出置信度高的样本，并以预测标签作为伪标签，加入到训练集中。这里预测置信度高的样本，即我们上文提到的类别无关的样本。我们希望通过类别无关样本的加入（句子2），去挖掘类别相关的匹配特征（句子3）；</a:t>
            </a:r>
            <a:endParaRPr lang="en-US"/>
          </a:p>
          <a:p>
            <a:endParaRPr lang="en-US"/>
          </a:p>
          <a:p>
            <a:r>
              <a:rPr lang="en-US"/>
              <a:t>传统的自学习依赖手工设定的阈值thresold，调整较为耗时，且简单地依赖预测的置信度，不能提供可靠的挑选。为了缓解传统方法的缺陷，我们提出利用强化学习来自动学习挑选的策略</a:t>
            </a:r>
            <a:endParaRPr lang="en-US"/>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Acknowledgment</a:t>
            </a:r>
            <a:endParaRPr lang="en-US"/>
          </a:p>
        </p:txBody>
      </p:sp>
      <p:sp>
        <p:nvSpPr>
          <p:cNvPr id="3" name="Content Placeholder 2"/>
          <p:cNvSpPr>
            <a:spLocks noGrp="1"/>
          </p:cNvSpPr>
          <p:nvPr>
            <p:ph idx="1"/>
          </p:nvPr>
        </p:nvSpPr>
        <p:spPr>
          <a:xfrm>
            <a:off x="457200" y="1342390"/>
            <a:ext cx="11277600" cy="4458816"/>
          </a:xfrm>
        </p:spPr>
        <p:txBody>
          <a:bodyPr/>
          <a:p>
            <a:pPr marL="0" indent="0" algn="ctr">
              <a:buNone/>
            </a:pPr>
            <a:endParaRPr lang="en-US" sz="3600"/>
          </a:p>
          <a:p>
            <a:pPr marL="0" indent="0" algn="ctr">
              <a:buNone/>
            </a:pPr>
            <a:endParaRPr lang="en-US" sz="3600"/>
          </a:p>
          <a:p>
            <a:pPr marL="0" indent="0" algn="ctr">
              <a:buNone/>
            </a:pPr>
            <a:r>
              <a:rPr lang="en-US" sz="3600" b="1"/>
              <a:t>Thank you for listening</a:t>
            </a:r>
            <a:endParaRPr lang="en-US" sz="3600" b="1"/>
          </a:p>
          <a:p>
            <a:pPr marL="0" indent="0" algn="ctr">
              <a:buNone/>
            </a:pPr>
            <a:r>
              <a:rPr lang="ja-JP" altLang="en-US" sz="3600" b="1"/>
              <a:t>ご清聴ありがとうございます</a:t>
            </a:r>
            <a:endParaRPr lang="ja-JP" altLang="en-US" sz="3600" b="1"/>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a:xfrm>
            <a:off x="915035" y="1043305"/>
            <a:ext cx="11276965" cy="5181600"/>
          </a:xfrm>
        </p:spPr>
        <p:txBody>
          <a:bodyPr/>
          <a:p>
            <a:pPr marL="0" indent="0">
              <a:buNone/>
            </a:pPr>
            <a:r>
              <a:rPr lang="en-US" sz="3200" b="1">
                <a:solidFill>
                  <a:schemeClr val="accent1">
                    <a:lumMod val="75000"/>
                  </a:schemeClr>
                </a:solidFill>
              </a:rPr>
              <a:t>Complex, </a:t>
            </a:r>
            <a:r>
              <a:rPr sz="3200" b="1">
                <a:solidFill>
                  <a:schemeClr val="accent1">
                    <a:lumMod val="75000"/>
                  </a:schemeClr>
                </a:solidFill>
              </a:rPr>
              <a:t>compound</a:t>
            </a:r>
            <a:r>
              <a:rPr sz="3200"/>
              <a:t> emotion</a:t>
            </a:r>
            <a:r>
              <a:rPr lang="en-US" sz="3200"/>
              <a:t>s</a:t>
            </a:r>
            <a:r>
              <a:rPr sz="3200"/>
              <a:t> </a:t>
            </a:r>
            <a:r>
              <a:rPr lang="en-US" sz="3200"/>
              <a:t>often arise </a:t>
            </a:r>
            <a:endParaRPr lang="en-US" sz="3200"/>
          </a:p>
          <a:p>
            <a:pPr marL="0" indent="0">
              <a:buNone/>
            </a:pPr>
            <a:r>
              <a:rPr lang="en-US" sz="3200"/>
              <a:t>in our daily lives</a:t>
            </a:r>
            <a:endParaRPr lang="en-US" sz="3200"/>
          </a:p>
          <a:p>
            <a:r>
              <a:rPr lang="en-US" altLang="zh-CN" sz="2000"/>
              <a:t>For instance,</a:t>
            </a:r>
            <a:r>
              <a:rPr lang="en-US" altLang="zh-CN" sz="2000" b="1">
                <a:solidFill>
                  <a:schemeClr val="accent1">
                    <a:lumMod val="75000"/>
                  </a:schemeClr>
                </a:solidFill>
              </a:rPr>
              <a:t> happily surprised</a:t>
            </a:r>
            <a:r>
              <a:rPr lang="en-US" altLang="zh-CN" sz="2000"/>
              <a:t> and </a:t>
            </a:r>
            <a:r>
              <a:rPr lang="en-US" altLang="zh-CN" sz="2000" b="1">
                <a:solidFill>
                  <a:schemeClr val="accent1">
                    <a:lumMod val="75000"/>
                  </a:schemeClr>
                </a:solidFill>
              </a:rPr>
              <a:t>angrily surprised</a:t>
            </a:r>
            <a:r>
              <a:rPr lang="en-US" altLang="zh-CN" sz="2000"/>
              <a:t> are two distinct compound emotion categories</a:t>
            </a:r>
            <a:endParaRPr lang="en-US" altLang="zh-CN" sz="2000"/>
          </a:p>
          <a:p>
            <a:r>
              <a:rPr lang="en-US" altLang="zh-CN" sz="2000"/>
              <a:t>General classification models may be less effective in recognizing complex, compound emotional conditions.</a:t>
            </a:r>
            <a:endParaRPr lang="en-US" altLang="zh-CN" sz="2000"/>
          </a:p>
          <a:p>
            <a:endParaRPr lang="en-US" altLang="zh-CN" sz="2000"/>
          </a:p>
          <a:p>
            <a:endParaRPr lang="en-US" altLang="zh-CN" sz="2800"/>
          </a:p>
          <a:p>
            <a:pPr marL="0" indent="0">
              <a:buNone/>
            </a:pPr>
            <a:r>
              <a:rPr lang="en-US" altLang="zh-CN" sz="2800" b="1">
                <a:solidFill>
                  <a:schemeClr val="accent1">
                    <a:lumMod val="75000"/>
                  </a:schemeClr>
                </a:solidFill>
              </a:rPr>
              <a:t>Individual differences</a:t>
            </a:r>
            <a:r>
              <a:rPr lang="en-US" altLang="zh-CN" sz="2800"/>
              <a:t> and </a:t>
            </a:r>
            <a:r>
              <a:rPr lang="en-US" altLang="zh-CN" sz="2800" b="1">
                <a:solidFill>
                  <a:schemeClr val="accent1">
                    <a:lumMod val="75000"/>
                  </a:schemeClr>
                </a:solidFill>
              </a:rPr>
              <a:t>environment</a:t>
            </a:r>
            <a:r>
              <a:rPr lang="en-US" altLang="zh-CN" sz="2800" b="1"/>
              <a:t> </a:t>
            </a:r>
            <a:r>
              <a:rPr lang="en-US" altLang="zh-CN" sz="2800"/>
              <a:t>have an impact on the performance of biometric information</a:t>
            </a:r>
            <a:endParaRPr lang="en-US" altLang="zh-CN" sz="2800"/>
          </a:p>
          <a:p>
            <a:pPr marL="0" indent="0">
              <a:buNone/>
            </a:pPr>
            <a:r>
              <a:rPr lang="en-US" altLang="zh-CN" sz="2000"/>
              <a:t>We try to solve these problem</a:t>
            </a:r>
            <a:endParaRPr lang="en-US" altLang="zh-CN" sz="2000"/>
          </a:p>
          <a:p>
            <a:endParaRPr lang="en-US" altLang="zh-CN" sz="2000"/>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ja-JP">
                <a:sym typeface="+mn-ea"/>
              </a:rPr>
              <a:t>Why emotion and dialogue mood</a:t>
            </a:r>
            <a:r>
              <a:rPr lang="zh-CN" altLang="en-US">
                <a:sym typeface="+mn-ea"/>
              </a:rPr>
              <a:t>？</a:t>
            </a:r>
            <a:endParaRPr lang="zh-CN" altLang="en-US">
              <a:sym typeface="+mn-ea"/>
            </a:endParaRPr>
          </a:p>
        </p:txBody>
      </p:sp>
      <p:sp>
        <p:nvSpPr>
          <p:cNvPr id="3" name="内容占位符 2"/>
          <p:cNvSpPr>
            <a:spLocks noGrp="1"/>
          </p:cNvSpPr>
          <p:nvPr>
            <p:ph idx="1"/>
          </p:nvPr>
        </p:nvSpPr>
        <p:spPr/>
        <p:txBody>
          <a:bodyPr/>
          <a:p>
            <a:pPr marL="0" indent="0">
              <a:buNone/>
            </a:pPr>
            <a:endParaRPr lang="zh-CN" altLang="en-US"/>
          </a:p>
          <a:p>
            <a:r>
              <a:rPr lang="en-US" altLang="ja-JP"/>
              <a:t>VR</a:t>
            </a:r>
            <a:r>
              <a:rPr lang="ja-JP" altLang="en-US"/>
              <a:t>における、</a:t>
            </a:r>
            <a:r>
              <a:rPr lang="ja-JP" altLang="zh-CN"/>
              <a:t>複数人の対話の雰囲気や個人の感情を把握して適切な介入を行うことで、コミュニケーションを円滑させる対話支援アバターの開発を目指す。</a:t>
            </a:r>
            <a:endParaRPr lang="ja-JP" altLang="zh-CN"/>
          </a:p>
          <a:p>
            <a:r>
              <a:rPr lang="ja-JP" altLang="zh-CN"/>
              <a:t>The goal is to develop a dialogue support avatar in VR </a:t>
            </a:r>
            <a:endParaRPr lang="ja-JP" altLang="zh-CN"/>
          </a:p>
          <a:p>
            <a:endParaRPr lang="ja-JP" altLang="zh-CN"/>
          </a:p>
          <a:p>
            <a:r>
              <a:rPr lang="en-US" altLang="ja-JP"/>
              <a:t> 雰囲気工学では，多人数の会話場における雰囲気を分析す</a:t>
            </a:r>
            <a:endParaRPr lang="en-US" altLang="ja-JP"/>
          </a:p>
          <a:p>
            <a:r>
              <a:rPr lang="en-US" altLang="ja-JP"/>
              <a:t>ることや，複数の会話エージェントや会話ロボットによる人工的</a:t>
            </a:r>
            <a:endParaRPr lang="en-US" altLang="ja-JP"/>
          </a:p>
          <a:p>
            <a:r>
              <a:rPr lang="en-US" altLang="ja-JP"/>
              <a:t>な言語，非言語情報が作り出す会話場の雰囲気の分析</a:t>
            </a:r>
            <a:r>
              <a:rPr lang="ja-JP" altLang="en-US"/>
              <a:t>を目指す</a:t>
            </a:r>
            <a:endParaRPr lang="ja-JP" altLang="en-US"/>
          </a:p>
        </p:txBody>
      </p:sp>
      <p:sp>
        <p:nvSpPr>
          <p:cNvPr id="4" name="灯片编号占位符 3"/>
          <p:cNvSpPr>
            <a:spLocks noGrp="1"/>
          </p:cNvSpPr>
          <p:nvPr>
            <p:ph type="sldNum" sz="quarter" idx="12"/>
          </p:nvPr>
        </p:nvSpPr>
        <p:spPr/>
        <p:txBody>
          <a:bodyPr/>
          <a:p>
            <a:fld id="{2F005EAB-5314-47E8-8888-CE567138AFEC}" type="slidenum">
              <a:rPr kumimoji="1" lang="ja-JP" altLang="en-US" smtClean="0"/>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Shortcomings of the previous study</a:t>
            </a:r>
            <a:endParaRPr lang="zh-CN" altLang="en-US"/>
          </a:p>
        </p:txBody>
      </p:sp>
      <p:sp>
        <p:nvSpPr>
          <p:cNvPr id="3" name="内容占位符 2"/>
          <p:cNvSpPr>
            <a:spLocks noGrp="1"/>
          </p:cNvSpPr>
          <p:nvPr>
            <p:ph idx="1"/>
          </p:nvPr>
        </p:nvSpPr>
        <p:spPr/>
        <p:txBody>
          <a:bodyPr/>
          <a:p>
            <a:pPr marL="0" indent="0">
              <a:buNone/>
            </a:pPr>
            <a:r>
              <a:rPr sz="3200"/>
              <a:t>Shortcomings of the previous study</a:t>
            </a:r>
            <a:endParaRPr sz="3200"/>
          </a:p>
          <a:p>
            <a:pPr lvl="1"/>
            <a:r>
              <a:rPr lang="zh-CN" altLang="en-US" sz="2800"/>
              <a:t>Insufficient amount of experimental data</a:t>
            </a:r>
            <a:endParaRPr lang="zh-CN" altLang="en-US" sz="2800"/>
          </a:p>
          <a:p>
            <a:pPr lvl="1"/>
            <a:r>
              <a:rPr lang="zh-CN" altLang="en-US" sz="2800"/>
              <a:t>individual differences </a:t>
            </a:r>
            <a:r>
              <a:rPr lang="en-US" altLang="zh-CN" sz="2800"/>
              <a:t>appeared</a:t>
            </a:r>
            <a:endParaRPr lang="en-US" altLang="zh-CN" sz="2800"/>
          </a:p>
          <a:p>
            <a:pPr lvl="1"/>
            <a:r>
              <a:rPr lang="en-US" altLang="zh-CN" sz="2800"/>
              <a:t>The means of feature extraction of the data needs to be improved</a:t>
            </a:r>
            <a:endParaRPr lang="en-US" altLang="zh-CN" sz="2800"/>
          </a:p>
          <a:p>
            <a:pPr lvl="1"/>
            <a:r>
              <a:rPr lang="en-US" altLang="zh-CN" sz="2800"/>
              <a:t>Difficulty in confirming whether self-report accurately describe their own emotions</a:t>
            </a:r>
            <a:endParaRPr lang="en-US" altLang="zh-CN" sz="2800"/>
          </a:p>
          <a:p>
            <a:pPr lvl="1"/>
            <a:r>
              <a:rPr lang="en-US" altLang="zh-CN" sz="2800"/>
              <a:t>Collaborators exposed to VR for the first time tend to show excitement</a:t>
            </a:r>
            <a:endParaRPr lang="en-US" altLang="zh-CN" sz="2800"/>
          </a:p>
          <a:p>
            <a:endParaRPr lang="en-US" altLang="zh-CN" sz="2800"/>
          </a:p>
        </p:txBody>
      </p:sp>
      <p:sp>
        <p:nvSpPr>
          <p:cNvPr id="4" name="灯片编号占位符 3"/>
          <p:cNvSpPr>
            <a:spLocks noGrp="1"/>
          </p:cNvSpPr>
          <p:nvPr>
            <p:ph type="sldNum" sz="quarter" idx="12"/>
          </p:nvPr>
        </p:nvSpPr>
        <p:spPr/>
        <p:txBody>
          <a:bodyPr/>
          <a:p>
            <a:fld id="{2F005EAB-5314-47E8-8888-CE567138AFEC}" type="slidenum">
              <a:rPr kumimoji="1" lang="ja-JP" altLang="en-US" smtClean="0"/>
            </a:fld>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S</a:t>
            </a:r>
            <a:r>
              <a:rPr lang="zh-CN" altLang="en-US"/>
              <a:t>elf-training</a:t>
            </a:r>
            <a:r>
              <a:rPr lang="en-US" altLang="zh-CN"/>
              <a:t> and Reinforcement Learning Model</a:t>
            </a:r>
            <a:endParaRPr lang="en-US" altLang="zh-CN"/>
          </a:p>
        </p:txBody>
      </p:sp>
      <p:sp>
        <p:nvSpPr>
          <p:cNvPr id="2" name="灯片编号占位符 1"/>
          <p:cNvSpPr>
            <a:spLocks noGrp="1"/>
          </p:cNvSpPr>
          <p:nvPr>
            <p:ph type="sldNum" sz="quarter" idx="12"/>
          </p:nvPr>
        </p:nvSpPr>
        <p:spPr/>
        <p:txBody>
          <a:bodyPr/>
          <a:p>
            <a:fld id="{2F005EAB-5314-47E8-8888-CE567138AFEC}" type="slidenum">
              <a:rPr kumimoji="1" lang="ja-JP" altLang="en-US" smtClean="0"/>
            </a:fld>
            <a:endParaRPr kumimoji="1" lang="ja-JP" altLang="en-US"/>
          </a:p>
        </p:txBody>
      </p:sp>
      <p:sp>
        <p:nvSpPr>
          <p:cNvPr id="5" name="圆角矩形 4"/>
          <p:cNvSpPr/>
          <p:nvPr/>
        </p:nvSpPr>
        <p:spPr>
          <a:xfrm>
            <a:off x="652780" y="902970"/>
            <a:ext cx="2357755" cy="1409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kumimoji="1" lang="zh-CN" altLang="en-US">
                <a:solidFill>
                  <a:schemeClr val="tx1"/>
                </a:solidFill>
                <a:latin typeface="Meiryo" panose="020B0604030504040204" pitchFamily="50" charset="-128"/>
                <a:ea typeface="Meiryo" panose="020B0604030504040204" pitchFamily="50" charset="-128"/>
              </a:rPr>
              <a:t>high-level/quality</a:t>
            </a:r>
            <a:endParaRPr kumimoji="1" lang="zh-CN" altLang="en-US">
              <a:solidFill>
                <a:schemeClr val="tx1"/>
              </a:solidFill>
              <a:latin typeface="Meiryo" panose="020B0604030504040204" pitchFamily="50" charset="-128"/>
              <a:ea typeface="Meiryo" panose="020B0604030504040204" pitchFamily="50" charset="-128"/>
            </a:endParaRPr>
          </a:p>
          <a:p>
            <a:pPr algn="ctr"/>
            <a:r>
              <a:rPr kumimoji="1" lang="zh-CN" altLang="en-US">
                <a:solidFill>
                  <a:schemeClr val="tx1"/>
                </a:solidFill>
                <a:latin typeface="Meiryo" panose="020B0604030504040204" pitchFamily="50" charset="-128"/>
                <a:ea typeface="Meiryo" panose="020B0604030504040204" pitchFamily="50" charset="-128"/>
              </a:rPr>
              <a:t>labeled dataset</a:t>
            </a:r>
            <a:endParaRPr kumimoji="1" lang="zh-CN" altLang="en-US">
              <a:solidFill>
                <a:schemeClr val="tx1"/>
              </a:solidFill>
              <a:latin typeface="Meiryo" panose="020B0604030504040204" pitchFamily="50" charset="-128"/>
              <a:ea typeface="Meiryo" panose="020B0604030504040204" pitchFamily="50" charset="-128"/>
            </a:endParaRPr>
          </a:p>
        </p:txBody>
      </p:sp>
      <p:sp>
        <p:nvSpPr>
          <p:cNvPr id="6" name="圆角矩形 5"/>
          <p:cNvSpPr/>
          <p:nvPr/>
        </p:nvSpPr>
        <p:spPr>
          <a:xfrm>
            <a:off x="9075420" y="1114425"/>
            <a:ext cx="2734945" cy="9696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kumimoji="1" lang="zh-CN" altLang="en-US">
                <a:solidFill>
                  <a:schemeClr val="tx1"/>
                </a:solidFill>
                <a:latin typeface="Meiryo" panose="020B0604030504040204" pitchFamily="50" charset="-128"/>
                <a:ea typeface="Meiryo" panose="020B0604030504040204" pitchFamily="50" charset="-128"/>
              </a:rPr>
              <a:t>low-level/quality</a:t>
            </a:r>
            <a:endParaRPr kumimoji="1" lang="zh-CN" altLang="en-US">
              <a:solidFill>
                <a:schemeClr val="tx1"/>
              </a:solidFill>
              <a:latin typeface="Meiryo" panose="020B0604030504040204" pitchFamily="50" charset="-128"/>
              <a:ea typeface="Meiryo" panose="020B0604030504040204" pitchFamily="50" charset="-128"/>
            </a:endParaRPr>
          </a:p>
          <a:p>
            <a:pPr algn="ctr"/>
            <a:r>
              <a:rPr kumimoji="1" lang="zh-CN" altLang="en-US">
                <a:solidFill>
                  <a:schemeClr val="tx1"/>
                </a:solidFill>
                <a:latin typeface="Meiryo" panose="020B0604030504040204" pitchFamily="50" charset="-128"/>
                <a:ea typeface="Meiryo" panose="020B0604030504040204" pitchFamily="50" charset="-128"/>
              </a:rPr>
              <a:t>labeled dataset</a:t>
            </a:r>
            <a:endParaRPr kumimoji="1" lang="zh-CN" altLang="en-US">
              <a:solidFill>
                <a:schemeClr val="tx1"/>
              </a:solidFill>
              <a:latin typeface="Meiryo" panose="020B0604030504040204" pitchFamily="50" charset="-128"/>
              <a:ea typeface="Meiryo" panose="020B0604030504040204" pitchFamily="50" charset="-128"/>
            </a:endParaRPr>
          </a:p>
        </p:txBody>
      </p:sp>
      <p:sp>
        <p:nvSpPr>
          <p:cNvPr id="7" name="圆角矩形 6"/>
          <p:cNvSpPr/>
          <p:nvPr/>
        </p:nvSpPr>
        <p:spPr>
          <a:xfrm>
            <a:off x="9127490" y="2162810"/>
            <a:ext cx="2675890" cy="9677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kumimoji="1" lang="zh-CN" altLang="en-US">
                <a:solidFill>
                  <a:schemeClr val="tx1"/>
                </a:solidFill>
                <a:latin typeface="Meiryo" panose="020B0604030504040204" pitchFamily="50" charset="-128"/>
                <a:ea typeface="Meiryo" panose="020B0604030504040204" pitchFamily="50" charset="-128"/>
              </a:rPr>
              <a:t>unlabeled dataset</a:t>
            </a:r>
            <a:endParaRPr kumimoji="1" lang="zh-CN" altLang="en-US">
              <a:solidFill>
                <a:schemeClr val="tx1"/>
              </a:solidFill>
              <a:latin typeface="Meiryo" panose="020B0604030504040204" pitchFamily="50" charset="-128"/>
              <a:ea typeface="Meiryo" panose="020B0604030504040204" pitchFamily="50" charset="-128"/>
            </a:endParaRPr>
          </a:p>
        </p:txBody>
      </p:sp>
      <p:sp>
        <p:nvSpPr>
          <p:cNvPr id="8" name="圆角矩形 7"/>
          <p:cNvSpPr/>
          <p:nvPr/>
        </p:nvSpPr>
        <p:spPr>
          <a:xfrm>
            <a:off x="4585335" y="1073150"/>
            <a:ext cx="1892300" cy="1067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a:solidFill>
                  <a:schemeClr val="bg2"/>
                </a:solidFill>
                <a:latin typeface="Meiryo" panose="020B0604030504040204" pitchFamily="50" charset="-128"/>
                <a:ea typeface="Meiryo" panose="020B0604030504040204" pitchFamily="50" charset="-128"/>
              </a:rPr>
              <a:t>Matching Model</a:t>
            </a:r>
            <a:endParaRPr kumimoji="1" lang="zh-CN" altLang="en-US">
              <a:solidFill>
                <a:schemeClr val="bg2"/>
              </a:solidFill>
              <a:latin typeface="Meiryo" panose="020B0604030504040204" pitchFamily="50" charset="-128"/>
              <a:ea typeface="Meiryo" panose="020B0604030504040204" pitchFamily="50" charset="-128"/>
            </a:endParaRPr>
          </a:p>
        </p:txBody>
      </p:sp>
      <p:cxnSp>
        <p:nvCxnSpPr>
          <p:cNvPr id="9" name="直接箭头连接符 8"/>
          <p:cNvCxnSpPr>
            <a:stCxn id="5" idx="3"/>
            <a:endCxn id="8" idx="1"/>
          </p:cNvCxnSpPr>
          <p:nvPr/>
        </p:nvCxnSpPr>
        <p:spPr>
          <a:xfrm flipV="1">
            <a:off x="3010535" y="1607185"/>
            <a:ext cx="157480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4257675" y="3529330"/>
            <a:ext cx="2716530" cy="1213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a:solidFill>
                  <a:schemeClr val="bg2"/>
                </a:solidFill>
                <a:latin typeface="Meiryo" panose="020B0604030504040204" pitchFamily="50" charset="-128"/>
                <a:ea typeface="Meiryo" panose="020B0604030504040204" pitchFamily="50" charset="-128"/>
              </a:rPr>
              <a:t>Reinforcement Learning Policy Network</a:t>
            </a:r>
            <a:endParaRPr kumimoji="1" lang="zh-CN" altLang="en-US">
              <a:solidFill>
                <a:schemeClr val="bg2"/>
              </a:solidFill>
              <a:latin typeface="Meiryo" panose="020B0604030504040204" pitchFamily="50" charset="-128"/>
              <a:ea typeface="Meiryo" panose="020B0604030504040204" pitchFamily="50" charset="-128"/>
            </a:endParaRPr>
          </a:p>
        </p:txBody>
      </p:sp>
      <p:cxnSp>
        <p:nvCxnSpPr>
          <p:cNvPr id="11" name="直接箭头连接符 10"/>
          <p:cNvCxnSpPr>
            <a:stCxn id="8" idx="3"/>
            <a:endCxn id="6" idx="1"/>
          </p:cNvCxnSpPr>
          <p:nvPr/>
        </p:nvCxnSpPr>
        <p:spPr>
          <a:xfrm flipV="1">
            <a:off x="6477635" y="1599565"/>
            <a:ext cx="2597785"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3"/>
            <a:endCxn id="7" idx="1"/>
          </p:cNvCxnSpPr>
          <p:nvPr/>
        </p:nvCxnSpPr>
        <p:spPr>
          <a:xfrm>
            <a:off x="6477635" y="1607185"/>
            <a:ext cx="2649855" cy="10394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317105" y="1205230"/>
            <a:ext cx="908050" cy="368300"/>
          </a:xfrm>
          <a:prstGeom prst="rect">
            <a:avLst/>
          </a:prstGeom>
          <a:noFill/>
        </p:spPr>
        <p:txBody>
          <a:bodyPr wrap="none" rtlCol="0">
            <a:spAutoFit/>
          </a:bodyPr>
          <a:p>
            <a:r>
              <a:rPr kumimoji="1" lang="zh-CN" altLang="en-US">
                <a:latin typeface="Meiryo" panose="020B0604030504040204" pitchFamily="50" charset="-128"/>
                <a:ea typeface="Meiryo" panose="020B0604030504040204" pitchFamily="50" charset="-128"/>
              </a:rPr>
              <a:t>predict</a:t>
            </a:r>
            <a:endParaRPr kumimoji="1" lang="zh-CN" altLang="en-US">
              <a:latin typeface="Meiryo" panose="020B0604030504040204" pitchFamily="50" charset="-128"/>
              <a:ea typeface="Meiryo" panose="020B0604030504040204" pitchFamily="50" charset="-128"/>
            </a:endParaRPr>
          </a:p>
        </p:txBody>
      </p:sp>
      <p:sp>
        <p:nvSpPr>
          <p:cNvPr id="14" name="文本框 13"/>
          <p:cNvSpPr txBox="1"/>
          <p:nvPr/>
        </p:nvSpPr>
        <p:spPr>
          <a:xfrm>
            <a:off x="7330440" y="2278380"/>
            <a:ext cx="944245" cy="368300"/>
          </a:xfrm>
          <a:prstGeom prst="rect">
            <a:avLst/>
          </a:prstGeom>
          <a:noFill/>
        </p:spPr>
        <p:txBody>
          <a:bodyPr wrap="none" rtlCol="0" anchor="t">
            <a:spAutoFit/>
          </a:bodyPr>
          <a:p>
            <a:r>
              <a:rPr kumimoji="1" lang="zh-CN" altLang="en-US">
                <a:latin typeface="Meiryo" panose="020B0604030504040204" pitchFamily="50" charset="-128"/>
                <a:ea typeface="Meiryo" panose="020B0604030504040204" pitchFamily="50" charset="-128"/>
              </a:rPr>
              <a:t>pre</a:t>
            </a:r>
            <a:r>
              <a:rPr kumimoji="1" lang="zh-CN" altLang="en-US">
                <a:latin typeface="Meiryo" panose="020B0604030504040204" pitchFamily="50" charset="-128"/>
                <a:ea typeface="Meiryo" panose="020B0604030504040204" pitchFamily="50" charset="-128"/>
                <a:sym typeface="+mn-ea"/>
              </a:rPr>
              <a:t>dict</a:t>
            </a:r>
            <a:endParaRPr kumimoji="1" lang="zh-CN" altLang="en-US">
              <a:latin typeface="Meiryo" panose="020B0604030504040204" pitchFamily="50" charset="-128"/>
              <a:ea typeface="Meiryo" panose="020B0604030504040204" pitchFamily="50" charset="-128"/>
            </a:endParaRPr>
          </a:p>
        </p:txBody>
      </p:sp>
      <p:cxnSp>
        <p:nvCxnSpPr>
          <p:cNvPr id="16" name="肘形连接符 15"/>
          <p:cNvCxnSpPr>
            <a:stCxn id="7" idx="2"/>
            <a:endCxn id="10" idx="3"/>
          </p:cNvCxnSpPr>
          <p:nvPr/>
        </p:nvCxnSpPr>
        <p:spPr>
          <a:xfrm rot="5400000">
            <a:off x="8216900" y="1887855"/>
            <a:ext cx="1005840" cy="34912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930900" y="2157730"/>
            <a:ext cx="10795" cy="1349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317105" y="3800475"/>
            <a:ext cx="2268220" cy="368300"/>
          </a:xfrm>
          <a:prstGeom prst="rect">
            <a:avLst/>
          </a:prstGeom>
          <a:noFill/>
        </p:spPr>
        <p:txBody>
          <a:bodyPr wrap="square" rtlCol="0">
            <a:spAutoFit/>
          </a:bodyPr>
          <a:p>
            <a:r>
              <a:rPr kumimoji="1" lang="zh-CN" altLang="en-US">
                <a:latin typeface="Meiryo" panose="020B0604030504040204" pitchFamily="50" charset="-128"/>
                <a:ea typeface="Meiryo" panose="020B0604030504040204" pitchFamily="50" charset="-128"/>
              </a:rPr>
              <a:t>Do data selection</a:t>
            </a:r>
            <a:endParaRPr kumimoji="1" lang="zh-CN" altLang="en-US">
              <a:latin typeface="Meiryo" panose="020B0604030504040204" pitchFamily="50" charset="-128"/>
              <a:ea typeface="Meiryo" panose="020B0604030504040204" pitchFamily="50" charset="-128"/>
            </a:endParaRPr>
          </a:p>
        </p:txBody>
      </p:sp>
      <p:sp>
        <p:nvSpPr>
          <p:cNvPr id="19" name="文本框 18"/>
          <p:cNvSpPr txBox="1"/>
          <p:nvPr/>
        </p:nvSpPr>
        <p:spPr>
          <a:xfrm>
            <a:off x="5941695" y="2650490"/>
            <a:ext cx="1266190" cy="368300"/>
          </a:xfrm>
          <a:prstGeom prst="rect">
            <a:avLst/>
          </a:prstGeom>
          <a:noFill/>
        </p:spPr>
        <p:txBody>
          <a:bodyPr wrap="none" rtlCol="0">
            <a:spAutoFit/>
          </a:bodyPr>
          <a:p>
            <a:r>
              <a:rPr kumimoji="1" lang="zh-CN" altLang="en-US">
                <a:latin typeface="Meiryo" panose="020B0604030504040204" pitchFamily="50" charset="-128"/>
                <a:ea typeface="Meiryo" panose="020B0604030504040204" pitchFamily="50" charset="-128"/>
              </a:rPr>
              <a:t>evaluation</a:t>
            </a:r>
            <a:endParaRPr kumimoji="1" lang="zh-CN" altLang="en-US">
              <a:latin typeface="Meiryo" panose="020B0604030504040204" pitchFamily="50" charset="-128"/>
              <a:ea typeface="Meiryo" panose="020B0604030504040204" pitchFamily="50" charset="-128"/>
            </a:endParaRPr>
          </a:p>
        </p:txBody>
      </p:sp>
      <p:cxnSp>
        <p:nvCxnSpPr>
          <p:cNvPr id="20" name="直接箭头连接符 19"/>
          <p:cNvCxnSpPr/>
          <p:nvPr/>
        </p:nvCxnSpPr>
        <p:spPr>
          <a:xfrm>
            <a:off x="5233670" y="2155190"/>
            <a:ext cx="0" cy="1360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258310" y="2651125"/>
            <a:ext cx="902970" cy="368300"/>
          </a:xfrm>
          <a:prstGeom prst="rect">
            <a:avLst/>
          </a:prstGeom>
          <a:noFill/>
        </p:spPr>
        <p:txBody>
          <a:bodyPr wrap="none" rtlCol="0">
            <a:spAutoFit/>
          </a:bodyPr>
          <a:p>
            <a:r>
              <a:rPr kumimoji="1" lang="zh-CN" altLang="en-US">
                <a:latin typeface="Meiryo" panose="020B0604030504040204" pitchFamily="50" charset="-128"/>
                <a:ea typeface="Meiryo" panose="020B0604030504040204" pitchFamily="50" charset="-128"/>
              </a:rPr>
              <a:t>reward</a:t>
            </a:r>
            <a:endParaRPr kumimoji="1" lang="zh-CN" altLang="en-US">
              <a:latin typeface="Meiryo" panose="020B0604030504040204" pitchFamily="50" charset="-128"/>
              <a:ea typeface="Meiryo" panose="020B0604030504040204" pitchFamily="50" charset="-128"/>
            </a:endParaRPr>
          </a:p>
        </p:txBody>
      </p:sp>
      <p:sp>
        <p:nvSpPr>
          <p:cNvPr id="22" name="文本框 21"/>
          <p:cNvSpPr txBox="1"/>
          <p:nvPr/>
        </p:nvSpPr>
        <p:spPr>
          <a:xfrm>
            <a:off x="3484245" y="1238885"/>
            <a:ext cx="660400" cy="368300"/>
          </a:xfrm>
          <a:prstGeom prst="rect">
            <a:avLst/>
          </a:prstGeom>
          <a:noFill/>
        </p:spPr>
        <p:txBody>
          <a:bodyPr wrap="none" rtlCol="0">
            <a:spAutoFit/>
          </a:bodyPr>
          <a:p>
            <a:r>
              <a:rPr kumimoji="1" lang="zh-CN" altLang="en-US">
                <a:latin typeface="Meiryo" panose="020B0604030504040204" pitchFamily="50" charset="-128"/>
                <a:ea typeface="Meiryo" panose="020B0604030504040204" pitchFamily="50" charset="-128"/>
              </a:rPr>
              <a:t>train</a:t>
            </a:r>
            <a:endParaRPr kumimoji="1" lang="zh-CN" altLang="en-US">
              <a:latin typeface="Meiryo" panose="020B0604030504040204" pitchFamily="50" charset="-128"/>
              <a:ea typeface="Meiryo" panose="020B0604030504040204" pitchFamily="50" charset="-128"/>
            </a:endParaRPr>
          </a:p>
        </p:txBody>
      </p:sp>
      <p:cxnSp>
        <p:nvCxnSpPr>
          <p:cNvPr id="23" name="肘形连接符 22"/>
          <p:cNvCxnSpPr>
            <a:stCxn id="10" idx="1"/>
            <a:endCxn id="5" idx="2"/>
          </p:cNvCxnSpPr>
          <p:nvPr/>
        </p:nvCxnSpPr>
        <p:spPr>
          <a:xfrm rot="10800000">
            <a:off x="1831975" y="2312670"/>
            <a:ext cx="2425700" cy="18237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978343" y="3800475"/>
            <a:ext cx="2131695" cy="645160"/>
          </a:xfrm>
          <a:prstGeom prst="rect">
            <a:avLst/>
          </a:prstGeom>
          <a:noFill/>
        </p:spPr>
        <p:txBody>
          <a:bodyPr wrap="none" rtlCol="0">
            <a:spAutoFit/>
          </a:bodyPr>
          <a:p>
            <a:pPr algn="ctr">
              <a:buNone/>
            </a:pPr>
            <a:r>
              <a:rPr kumimoji="1" lang="zh-CN" altLang="en-US">
                <a:latin typeface="Meiryo" panose="020B0604030504040204" pitchFamily="50" charset="-128"/>
                <a:ea typeface="Meiryo" panose="020B0604030504040204" pitchFamily="50" charset="-128"/>
              </a:rPr>
              <a:t>add pseudo</a:t>
            </a:r>
            <a:endParaRPr kumimoji="1" lang="zh-CN" altLang="en-US">
              <a:latin typeface="Meiryo" panose="020B0604030504040204" pitchFamily="50" charset="-128"/>
              <a:ea typeface="Meiryo" panose="020B0604030504040204" pitchFamily="50" charset="-128"/>
            </a:endParaRPr>
          </a:p>
          <a:p>
            <a:pPr algn="ctr">
              <a:buNone/>
            </a:pPr>
            <a:r>
              <a:rPr kumimoji="1" lang="zh-CN" altLang="en-US">
                <a:latin typeface="Meiryo" panose="020B0604030504040204" pitchFamily="50" charset="-128"/>
                <a:ea typeface="Meiryo" panose="020B0604030504040204" pitchFamily="50" charset="-128"/>
              </a:rPr>
              <a:t>labeled instances</a:t>
            </a:r>
            <a:endParaRPr kumimoji="1" lang="zh-CN" altLang="en-US">
              <a:latin typeface="Meiryo" panose="020B0604030504040204" pitchFamily="50" charset="-128"/>
              <a:ea typeface="Meiryo" panose="020B0604030504040204" pitchFamily="50" charset="-128"/>
            </a:endParaRPr>
          </a:p>
        </p:txBody>
      </p:sp>
      <p:sp>
        <p:nvSpPr>
          <p:cNvPr id="4" name="Rounded Rectangle 3"/>
          <p:cNvSpPr/>
          <p:nvPr/>
        </p:nvSpPr>
        <p:spPr>
          <a:xfrm>
            <a:off x="4531360" y="5581015"/>
            <a:ext cx="216852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a:solidFill>
                  <a:schemeClr val="bg2"/>
                </a:solidFill>
                <a:latin typeface="Meiryo" panose="020B0604030504040204" pitchFamily="50" charset="-128"/>
                <a:ea typeface="Meiryo" panose="020B0604030504040204" pitchFamily="50" charset="-128"/>
              </a:rPr>
              <a:t>Avater</a:t>
            </a:r>
            <a:endParaRPr kumimoji="1" lang="zh-CN" altLang="en-US">
              <a:solidFill>
                <a:schemeClr val="bg2"/>
              </a:solidFill>
              <a:latin typeface="Meiryo" panose="020B0604030504040204" pitchFamily="50" charset="-128"/>
              <a:ea typeface="Meiryo" panose="020B0604030504040204" pitchFamily="50" charset="-128"/>
            </a:endParaRPr>
          </a:p>
        </p:txBody>
      </p:sp>
      <p:cxnSp>
        <p:nvCxnSpPr>
          <p:cNvPr id="26" name="Straight Arrow Connector 25"/>
          <p:cNvCxnSpPr/>
          <p:nvPr/>
        </p:nvCxnSpPr>
        <p:spPr>
          <a:xfrm>
            <a:off x="5986780" y="4761230"/>
            <a:ext cx="11430" cy="78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5233670" y="4744085"/>
            <a:ext cx="0" cy="821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文本框 20"/>
          <p:cNvSpPr txBox="1"/>
          <p:nvPr/>
        </p:nvSpPr>
        <p:spPr>
          <a:xfrm>
            <a:off x="4227830" y="4977765"/>
            <a:ext cx="933450" cy="368300"/>
          </a:xfrm>
          <a:prstGeom prst="rect">
            <a:avLst/>
          </a:prstGeom>
          <a:noFill/>
        </p:spPr>
        <p:txBody>
          <a:bodyPr wrap="none" rtlCol="0">
            <a:spAutoFit/>
          </a:bodyPr>
          <a:p>
            <a:r>
              <a:rPr kumimoji="1" lang="zh-CN" altLang="en-US">
                <a:latin typeface="Meiryo" panose="020B0604030504040204" pitchFamily="50" charset="-128"/>
                <a:ea typeface="Meiryo" panose="020B0604030504040204" pitchFamily="50" charset="-128"/>
              </a:rPr>
              <a:t>reward</a:t>
            </a:r>
            <a:endParaRPr kumimoji="1" lang="zh-CN" altLang="en-US">
              <a:latin typeface="Meiryo" panose="020B0604030504040204" pitchFamily="50" charset="-128"/>
              <a:ea typeface="Meiryo" panose="020B0604030504040204" pitchFamily="50" charset="-128"/>
            </a:endParaRPr>
          </a:p>
        </p:txBody>
      </p:sp>
      <p:sp>
        <p:nvSpPr>
          <p:cNvPr id="29" name="文本框 18"/>
          <p:cNvSpPr txBox="1"/>
          <p:nvPr/>
        </p:nvSpPr>
        <p:spPr>
          <a:xfrm>
            <a:off x="6033770" y="4839335"/>
            <a:ext cx="3249930" cy="645160"/>
          </a:xfrm>
          <a:prstGeom prst="rect">
            <a:avLst/>
          </a:prstGeom>
          <a:noFill/>
        </p:spPr>
        <p:txBody>
          <a:bodyPr wrap="square" rtlCol="0">
            <a:spAutoFit/>
          </a:bodyPr>
          <a:p>
            <a:r>
              <a:rPr kumimoji="1" lang="zh-CN" altLang="en-US">
                <a:latin typeface="Meiryo" panose="020B0604030504040204" pitchFamily="50" charset="-128"/>
                <a:ea typeface="Meiryo" panose="020B0604030504040204" pitchFamily="50" charset="-128"/>
              </a:rPr>
              <a:t>evaluation</a:t>
            </a:r>
            <a:endParaRPr kumimoji="1" lang="zh-CN" altLang="en-US">
              <a:latin typeface="Meiryo" panose="020B0604030504040204" pitchFamily="50" charset="-128"/>
              <a:ea typeface="Meiryo" panose="020B0604030504040204" pitchFamily="50" charset="-128"/>
            </a:endParaRPr>
          </a:p>
          <a:p>
            <a:r>
              <a:rPr kumimoji="1" lang="zh-CN" altLang="en-US">
                <a:latin typeface="Meiryo" panose="020B0604030504040204" pitchFamily="50" charset="-128"/>
                <a:ea typeface="Meiryo" panose="020B0604030504040204" pitchFamily="50" charset="-128"/>
              </a:rPr>
              <a:t>via interaction with player</a:t>
            </a:r>
            <a:endParaRPr kumimoji="1" lang="zh-CN" altLang="en-US">
              <a:latin typeface="Meiryo" panose="020B0604030504040204" pitchFamily="50" charset="-128"/>
              <a:ea typeface="Meiryo" panose="020B0604030504040204" pitchFamily="5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ja-JP"/>
              <a:t>Experiment</a:t>
            </a:r>
            <a:r>
              <a:rPr lang="ja-JP" altLang="en-US"/>
              <a:t>実験</a:t>
            </a:r>
            <a:endParaRPr lang="ja-JP" altLang="en-US"/>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
        <p:nvSpPr>
          <p:cNvPr id="5" name="Text Box 4"/>
          <p:cNvSpPr txBox="1"/>
          <p:nvPr/>
        </p:nvSpPr>
        <p:spPr>
          <a:xfrm>
            <a:off x="910590" y="1417320"/>
            <a:ext cx="10370820" cy="4523105"/>
          </a:xfrm>
          <a:prstGeom prst="rect">
            <a:avLst/>
          </a:prstGeom>
          <a:noFill/>
        </p:spPr>
        <p:txBody>
          <a:bodyPr wrap="square" rtlCol="0">
            <a:spAutoFit/>
          </a:bodyPr>
          <a:p>
            <a:r>
              <a:rPr kumimoji="1" lang="ja-JP" altLang="en-US" sz="2400" b="1">
                <a:latin typeface="Arial Regular" panose="020B0604020202090204" charset="0"/>
                <a:ea typeface="Meiryo" panose="020B0604030504040204" pitchFamily="50" charset="-128"/>
                <a:cs typeface="Arial Regular" panose="020B0604020202090204" charset="0"/>
                <a:sym typeface="+mn-ea"/>
              </a:rPr>
              <a:t>APP</a:t>
            </a:r>
            <a:r>
              <a:rPr lang="en-US" altLang="ja-JP" sz="2400" b="1">
                <a:latin typeface="Arial Regular" panose="020B0604020202090204" charset="0"/>
                <a:cs typeface="Arial Regular" panose="020B0604020202090204" charset="0"/>
                <a:sym typeface="+mn-ea"/>
              </a:rPr>
              <a:t>: </a:t>
            </a:r>
            <a:r>
              <a:rPr lang="en-US" altLang="ja-JP" sz="2400">
                <a:latin typeface="Arial Regular" panose="020B0604020202090204" charset="0"/>
                <a:cs typeface="Arial Regular" panose="020B0604020202090204" charset="0"/>
                <a:sym typeface="+mn-ea"/>
              </a:rPr>
              <a:t>VRChat</a:t>
            </a:r>
            <a:endParaRPr lang="en-US" altLang="ja-JP" sz="2400">
              <a:latin typeface="Arial Regular" panose="020B0604020202090204" charset="0"/>
              <a:cs typeface="Arial Regular" panose="020B0604020202090204" charset="0"/>
              <a:sym typeface="+mn-ea"/>
            </a:endParaRPr>
          </a:p>
          <a:p>
            <a:r>
              <a:rPr lang="en-US" altLang="ja-JP" sz="2400" b="1">
                <a:latin typeface="Arial Regular" panose="020B0604020202090204" charset="0"/>
                <a:cs typeface="Arial Regular" panose="020B0604020202090204" charset="0"/>
                <a:sym typeface="+mn-ea"/>
              </a:rPr>
              <a:t>Participants: </a:t>
            </a:r>
            <a:r>
              <a:rPr lang="en-US" altLang="ja-JP" sz="2400">
                <a:latin typeface="Arial" panose="020B0604020202090204" pitchFamily="34" charset="0"/>
                <a:cs typeface="Arial" panose="020B0604020202090204" pitchFamily="34" charset="0"/>
                <a:sym typeface="+mn-ea"/>
              </a:rPr>
              <a:t>more than 20 groups of collaborators</a:t>
            </a:r>
            <a:endParaRPr lang="en-US" altLang="ja-JP" sz="2400">
              <a:latin typeface="Arial" panose="020B0604020202090204" pitchFamily="34" charset="0"/>
              <a:cs typeface="Arial" panose="020B0604020202090204" pitchFamily="34" charset="0"/>
              <a:sym typeface="+mn-ea"/>
            </a:endParaRPr>
          </a:p>
          <a:p>
            <a:r>
              <a:rPr lang="en-US" altLang="zh-CN" sz="2400" b="1">
                <a:latin typeface="Arial Regular" panose="020B0604020202090204" charset="0"/>
                <a:cs typeface="Arial Regular" panose="020B0604020202090204" charset="0"/>
                <a:sym typeface="+mn-ea"/>
              </a:rPr>
              <a:t>Used Features: </a:t>
            </a:r>
            <a:r>
              <a:rPr lang="en-US" altLang="ja-JP" sz="2400">
                <a:latin typeface="Arial Regular" panose="020B0604020202090204" charset="0"/>
                <a:cs typeface="Arial Regular" panose="020B0604020202090204" charset="0"/>
                <a:sym typeface="+mn-ea"/>
              </a:rPr>
              <a:t>EEG, HRV&lt;-ECG, </a:t>
            </a:r>
            <a:r>
              <a:rPr lang="en-US" altLang="zh-CN" sz="2400">
                <a:latin typeface="Arial Regular" panose="020B0604020202090204" charset="0"/>
                <a:cs typeface="Arial Regular" panose="020B0604020202090204" charset="0"/>
                <a:sym typeface="+mn-ea"/>
              </a:rPr>
              <a:t>Eye tracking, </a:t>
            </a:r>
            <a:r>
              <a:rPr lang="en-US" altLang="ja-JP" sz="2400">
                <a:latin typeface="Arial Regular" panose="020B0604020202090204" charset="0"/>
                <a:cs typeface="Arial Regular" panose="020B0604020202090204" charset="0"/>
                <a:sym typeface="+mn-ea"/>
              </a:rPr>
              <a:t>Acceleratorheadband),</a:t>
            </a:r>
            <a:endParaRPr lang="en-US" altLang="ja-JP" sz="2400">
              <a:latin typeface="Arial Regular" panose="020B0604020202090204" charset="0"/>
              <a:cs typeface="Arial Regular" panose="020B0604020202090204" charset="0"/>
              <a:sym typeface="+mn-ea"/>
            </a:endParaRPr>
          </a:p>
          <a:p>
            <a:r>
              <a:rPr lang="en-US" altLang="ja-JP" sz="2400">
                <a:latin typeface="Arial Regular" panose="020B0604020202090204" charset="0"/>
                <a:cs typeface="Arial Regular" panose="020B0604020202090204" charset="0"/>
                <a:sym typeface="+mn-ea"/>
              </a:rPr>
              <a:t>                           audio features</a:t>
            </a:r>
            <a:endParaRPr lang="zh-CN" altLang="en-US" sz="2400"/>
          </a:p>
          <a:p>
            <a:endParaRPr lang="en-US" altLang="ja-JP" sz="2400">
              <a:latin typeface="Arial Regular" panose="020B0604020202090204" charset="0"/>
              <a:cs typeface="Arial Regular" panose="020B0604020202090204" charset="0"/>
              <a:sym typeface="+mn-ea"/>
            </a:endParaRPr>
          </a:p>
          <a:p>
            <a:r>
              <a:rPr lang="en-US" altLang="zh-CN" sz="2400" b="1">
                <a:latin typeface="Arial Bold" panose="020B0604020202090204" charset="0"/>
                <a:cs typeface="Arial Bold" panose="020B0604020202090204" charset="0"/>
                <a:sym typeface="+mn-ea"/>
              </a:rPr>
              <a:t>Details:</a:t>
            </a:r>
            <a:r>
              <a:rPr lang="en-US" altLang="ja-JP" sz="2400">
                <a:latin typeface="Arial Regular" panose="020B0604020202090204" charset="0"/>
                <a:cs typeface="Arial Regular" panose="020B0604020202090204" charset="0"/>
                <a:sym typeface="+mn-ea"/>
              </a:rPr>
              <a:t>	</a:t>
            </a:r>
            <a:endParaRPr lang="en-US" altLang="ja-JP" sz="2400">
              <a:latin typeface="Arial Regular" panose="020B0604020202090204" charset="0"/>
              <a:cs typeface="Arial Regular" panose="020B0604020202090204" charset="0"/>
              <a:sym typeface="+mn-ea"/>
            </a:endParaRPr>
          </a:p>
          <a:p>
            <a:r>
              <a:rPr lang="en-US" altLang="ja-JP" sz="2400">
                <a:latin typeface="Arial" panose="020B0604020202090204" pitchFamily="34" charset="0"/>
                <a:cs typeface="Arial" panose="020B0604020202090204" pitchFamily="34" charset="0"/>
              </a:rPr>
              <a:t>3 people a group</a:t>
            </a:r>
            <a:endParaRPr lang="en-US" altLang="ja-JP" sz="2400">
              <a:latin typeface="Arial" panose="020B0604020202090204" pitchFamily="34" charset="0"/>
              <a:cs typeface="Arial" panose="020B0604020202090204" pitchFamily="34" charset="0"/>
            </a:endParaRPr>
          </a:p>
          <a:p>
            <a:r>
              <a:rPr lang="en-US" altLang="ja-JP" sz="2400">
                <a:latin typeface="Arial" panose="020B0604020202090204" pitchFamily="34" charset="0"/>
                <a:cs typeface="Arial" panose="020B0604020202090204" pitchFamily="34" charset="0"/>
              </a:rPr>
              <a:t>One participant wear sensors and VR headset as a main talker</a:t>
            </a:r>
            <a:endParaRPr lang="en-US" altLang="ja-JP" sz="2400">
              <a:latin typeface="Arial" panose="020B0604020202090204" pitchFamily="34" charset="0"/>
              <a:cs typeface="Arial" panose="020B0604020202090204" pitchFamily="34" charset="0"/>
            </a:endParaRPr>
          </a:p>
          <a:p>
            <a:r>
              <a:rPr lang="en-US" altLang="ja-JP" sz="2400">
                <a:latin typeface="Arial" panose="020B0604020202090204" pitchFamily="34" charset="0"/>
                <a:cs typeface="Arial" panose="020B0604020202090204" pitchFamily="34" charset="0"/>
              </a:rPr>
              <a:t>other two participants just wear VR headset and talk</a:t>
            </a:r>
            <a:endParaRPr lang="en-US" altLang="zh-CN" sz="2400"/>
          </a:p>
          <a:p>
            <a:r>
              <a:rPr lang="en-US" altLang="ja-JP" sz="2400">
                <a:latin typeface="Arial" panose="020B0604020202090204" pitchFamily="34" charset="0"/>
                <a:cs typeface="Arial" panose="020B0604020202090204" pitchFamily="34" charset="0"/>
                <a:sym typeface="+mn-ea"/>
              </a:rPr>
              <a:t>Each conversation lasted approximately </a:t>
            </a:r>
            <a:r>
              <a:rPr lang="en-US" altLang="ja-JP" sz="2400" b="1">
                <a:solidFill>
                  <a:schemeClr val="accent1">
                    <a:lumMod val="75000"/>
                  </a:schemeClr>
                </a:solidFill>
                <a:latin typeface="Arial Bold" panose="020B0604020202090204" charset="0"/>
                <a:cs typeface="Arial Bold" panose="020B0604020202090204" charset="0"/>
                <a:sym typeface="+mn-ea"/>
              </a:rPr>
              <a:t>three minutes</a:t>
            </a:r>
            <a:endParaRPr lang="zh-CN" altLang="en-US" sz="2400"/>
          </a:p>
          <a:p>
            <a:endParaRPr lang="zh-CN" altLang="en-US" sz="2400"/>
          </a:p>
          <a:p>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zh-CN" altLang="en-US"/>
          </a:p>
          <a:p>
            <a:r>
              <a:rPr lang="zh-CN" altLang="en-US">
                <a:sym typeface="+mn-ea"/>
              </a:rPr>
              <a:t>对话结束后，用问卷评估三维情感，以及对话</a:t>
            </a:r>
            <a:r>
              <a:rPr lang="en-US" altLang="zh-CN">
                <a:sym typeface="+mn-ea"/>
              </a:rPr>
              <a:t>moriagaru</a:t>
            </a:r>
            <a:r>
              <a:rPr lang="zh-CN" altLang="en-US">
                <a:sym typeface="+mn-ea"/>
              </a:rPr>
              <a:t>的氛围程度</a:t>
            </a:r>
            <a:endParaRPr lang="zh-CN" altLang="en-US"/>
          </a:p>
          <a:p>
            <a:r>
              <a:rPr lang="zh-CN" altLang="en-US">
                <a:sym typeface="+mn-ea"/>
              </a:rPr>
              <a:t>对数据进行预处理和特征抽出</a:t>
            </a:r>
            <a:endParaRPr lang="zh-CN" altLang="en-US"/>
          </a:p>
          <a:p>
            <a:r>
              <a:rPr lang="zh-CN" altLang="en-US">
                <a:sym typeface="+mn-ea"/>
              </a:rPr>
              <a:t>训练低中高 效价匹配模型</a:t>
            </a:r>
            <a:endParaRPr lang="zh-CN" altLang="en-US"/>
          </a:p>
          <a:p>
            <a:endParaRPr lang="en-US"/>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a:t>
            </a:r>
            <a:endParaRPr lang="en-US"/>
          </a:p>
        </p:txBody>
      </p:sp>
      <p:sp>
        <p:nvSpPr>
          <p:cNvPr id="3" name="Content Placeholder 2"/>
          <p:cNvSpPr>
            <a:spLocks noGrp="1"/>
          </p:cNvSpPr>
          <p:nvPr>
            <p:ph idx="1"/>
          </p:nvPr>
        </p:nvSpPr>
        <p:spPr/>
        <p:txBody>
          <a:bodyPr/>
          <a:p>
            <a:pPr marL="0" indent="0">
              <a:buNone/>
            </a:pPr>
            <a:r>
              <a:rPr lang="zh-CN" altLang="en-US"/>
              <a:t>如何保证收集到高质量的情感数据以训练出高质量的</a:t>
            </a:r>
            <a:r>
              <a:rPr lang="en-US" altLang="zh-CN"/>
              <a:t>Matching Model</a:t>
            </a:r>
            <a:endParaRPr lang="zh-CN" altLang="en-US"/>
          </a:p>
          <a:p>
            <a:pPr marL="0" indent="0">
              <a:buNone/>
            </a:pPr>
            <a:endParaRPr lang="zh-CN" altLang="en-US"/>
          </a:p>
          <a:p>
            <a:pPr marL="0" indent="0">
              <a:buNone/>
            </a:pPr>
            <a:r>
              <a:rPr lang="zh-CN" altLang="en-US"/>
              <a:t>要用什么</a:t>
            </a:r>
            <a:r>
              <a:rPr lang="en-US" altLang="zh-CN"/>
              <a:t>Policy Network</a:t>
            </a:r>
            <a:r>
              <a:rPr lang="zh-CN" altLang="en-US"/>
              <a:t>算法</a:t>
            </a:r>
            <a:endParaRPr lang="zh-CN" altLang="en-US"/>
          </a:p>
          <a:p>
            <a:pPr marL="0" indent="0">
              <a:buNone/>
            </a:pPr>
            <a:r>
              <a:rPr lang="en-US" altLang="zh-CN"/>
              <a:t>reward</a:t>
            </a:r>
            <a:r>
              <a:rPr lang="zh-CN" altLang="en-US"/>
              <a:t>和</a:t>
            </a:r>
            <a:r>
              <a:rPr lang="en-US" altLang="zh-CN"/>
              <a:t>evaluation</a:t>
            </a:r>
            <a:r>
              <a:rPr lang="zh-CN" altLang="en-US"/>
              <a:t>的平衡怎么办</a:t>
            </a:r>
            <a:endParaRPr lang="zh-CN" altLang="en-US"/>
          </a:p>
          <a:p>
            <a:pPr marL="0" indent="0">
              <a:buNone/>
            </a:pPr>
            <a:endParaRPr lang="zh-CN" altLang="en-US"/>
          </a:p>
          <a:p>
            <a:pPr marL="0" indent="0">
              <a:buNone/>
            </a:pPr>
            <a:r>
              <a:rPr lang="en-US" altLang="zh-CN"/>
              <a:t>VR</a:t>
            </a:r>
            <a:r>
              <a:rPr lang="zh-CN" altLang="en-US"/>
              <a:t>中</a:t>
            </a:r>
            <a:r>
              <a:rPr lang="en-US" altLang="zh-CN"/>
              <a:t>avater</a:t>
            </a:r>
            <a:r>
              <a:rPr lang="zh-CN" altLang="en-US"/>
              <a:t>和</a:t>
            </a:r>
            <a:r>
              <a:rPr lang="en-US" altLang="zh-CN"/>
              <a:t>player</a:t>
            </a:r>
            <a:r>
              <a:rPr lang="zh-CN" altLang="en-US"/>
              <a:t>的交互方式怎么设计</a:t>
            </a:r>
            <a:endParaRPr lang="zh-CN" altLang="en-US"/>
          </a:p>
          <a:p>
            <a:pPr marL="0" indent="0">
              <a:buNone/>
            </a:pPr>
            <a:r>
              <a:rPr lang="en-US" altLang="zh-CN"/>
              <a:t>avater</a:t>
            </a:r>
            <a:r>
              <a:rPr lang="zh-CN" altLang="en-US"/>
              <a:t>的</a:t>
            </a:r>
            <a:r>
              <a:rPr lang="en-US" altLang="zh-CN"/>
              <a:t>evaluation/reward</a:t>
            </a:r>
            <a:r>
              <a:rPr lang="zh-CN" altLang="en-US"/>
              <a:t>策略怎么设计</a:t>
            </a:r>
            <a:endParaRPr lang="zh-CN" altLang="en-US"/>
          </a:p>
          <a:p>
            <a:pPr marL="0" indent="0">
              <a:buNone/>
            </a:pPr>
            <a:endParaRPr lang="zh-CN" altLang="en-US"/>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灯片编号占位符 3"/>
          <p:cNvSpPr>
            <a:spLocks noGrp="1"/>
          </p:cNvSpPr>
          <p:nvPr>
            <p:ph type="sldNum" sz="quarter" idx="12"/>
          </p:nvPr>
        </p:nvSpPr>
        <p:spPr/>
        <p:txBody>
          <a:bodyPr/>
          <a:p>
            <a:fld id="{2F005EAB-5314-47E8-8888-CE567138AFEC}" type="slidenum">
              <a:rPr kumimoji="1" lang="ja-JP" altLang="en-US" smtClean="0"/>
            </a:fld>
            <a:endParaRPr kumimoji="1" lang="ja-JP" altLang="en-US"/>
          </a:p>
        </p:txBody>
      </p:sp>
      <p:sp>
        <p:nvSpPr>
          <p:cNvPr id="5" name="文本框 4"/>
          <p:cNvSpPr txBox="1"/>
          <p:nvPr/>
        </p:nvSpPr>
        <p:spPr>
          <a:xfrm>
            <a:off x="734060" y="1195070"/>
            <a:ext cx="8891905" cy="4061460"/>
          </a:xfrm>
          <a:prstGeom prst="rect">
            <a:avLst/>
          </a:prstGeom>
          <a:noFill/>
        </p:spPr>
        <p:txBody>
          <a:bodyPr wrap="square" rtlCol="0" anchor="t">
            <a:spAutoFit/>
          </a:bodyPr>
          <a:p>
            <a:pPr algn="l"/>
            <a:r>
              <a:rPr lang="en-US" altLang="zh-CN" sz="2400">
                <a:sym typeface="+mn-ea"/>
              </a:rPr>
              <a:t>For Reinforcement Learning Network</a:t>
            </a:r>
            <a:endParaRPr lang="en-US" altLang="zh-CN" sz="2400">
              <a:sym typeface="+mn-ea"/>
            </a:endParaRPr>
          </a:p>
          <a:p>
            <a:pPr algn="l"/>
            <a:endParaRPr lang="zh-CN" altLang="en-US" sz="2400"/>
          </a:p>
          <a:p>
            <a:pPr algn="l"/>
            <a:r>
              <a:rPr lang="en-US" altLang="zh-CN" sz="2400"/>
              <a:t>(1)State:</a:t>
            </a:r>
            <a:endParaRPr lang="en-US" altLang="zh-CN" sz="2400"/>
          </a:p>
          <a:p>
            <a:pPr algn="l"/>
            <a:r>
              <a:rPr lang="en-US" altLang="zh-CN" sz="2400"/>
              <a:t>	preprocessed biological data and confidence point</a:t>
            </a:r>
            <a:endParaRPr lang="en-US" altLang="zh-CN" sz="2400"/>
          </a:p>
          <a:p>
            <a:pPr algn="l"/>
            <a:r>
              <a:rPr lang="en-US" altLang="zh-CN" sz="2400"/>
              <a:t>(2)Action:  </a:t>
            </a:r>
            <a:endParaRPr lang="en-US" altLang="zh-CN" sz="2400"/>
          </a:p>
          <a:p>
            <a:pPr algn="l"/>
            <a:r>
              <a:rPr lang="en-US" altLang="zh-CN" sz="2400"/>
              <a:t>	Two class, whether choose this sample</a:t>
            </a:r>
            <a:endParaRPr lang="en-US" altLang="zh-CN" sz="2400"/>
          </a:p>
          <a:p>
            <a:pPr algn="l"/>
            <a:r>
              <a:rPr lang="en-US" altLang="zh-CN" sz="2400"/>
              <a:t>(3)Reward:</a:t>
            </a:r>
            <a:endParaRPr lang="en-US" altLang="zh-CN" sz="2400"/>
          </a:p>
          <a:p>
            <a:pPr algn="l"/>
            <a:r>
              <a:rPr lang="en-US" altLang="zh-CN" sz="2400"/>
              <a:t>	Based on the model’s performance on validation set</a:t>
            </a:r>
            <a:endParaRPr lang="en-US" altLang="zh-CN" sz="2400"/>
          </a:p>
          <a:p>
            <a:pPr algn="l"/>
            <a:r>
              <a:rPr lang="en-US" altLang="zh-CN" sz="2400"/>
              <a:t>(4)Policy Network: </a:t>
            </a:r>
            <a:endParaRPr lang="en-US" altLang="zh-CN" sz="2400"/>
          </a:p>
          <a:p>
            <a:pPr algn="l"/>
            <a:r>
              <a:rPr lang="en-US" altLang="zh-CN" sz="2400"/>
              <a:t>	Input is State</a:t>
            </a:r>
            <a:endParaRPr lang="en-US" altLang="zh-CN"/>
          </a:p>
          <a:p>
            <a:pPr algn="l">
              <a:buNone/>
            </a:pPr>
            <a:r>
              <a:rPr lang="en-US" altLang="zh-CN"/>
              <a:t>	</a:t>
            </a:r>
            <a:r>
              <a:rPr lang="en-US" altLang="zh-CN" sz="2400"/>
              <a:t>Output is Action’s probability distribution</a:t>
            </a:r>
            <a:endParaRPr lang="en-US" altLang="zh-CN" sz="2400"/>
          </a:p>
        </p:txBody>
      </p:sp>
      <p:pic>
        <p:nvPicPr>
          <p:cNvPr id="6" name="图片 5"/>
          <p:cNvPicPr>
            <a:picLocks noChangeAspect="1"/>
          </p:cNvPicPr>
          <p:nvPr>
            <p:custDataLst>
              <p:tags r:id="rId1"/>
            </p:custDataLst>
          </p:nvPr>
        </p:nvPicPr>
        <p:blipFill>
          <a:blip r:embed="rId2"/>
          <a:stretch>
            <a:fillRect/>
          </a:stretch>
        </p:blipFill>
        <p:spPr>
          <a:xfrm>
            <a:off x="8035925" y="2011680"/>
            <a:ext cx="3267710" cy="1735455"/>
          </a:xfrm>
          <a:prstGeom prst="rect">
            <a:avLst/>
          </a:prstGeom>
        </p:spPr>
      </p:pic>
      <p:pic>
        <p:nvPicPr>
          <p:cNvPr id="7" name="图片 6"/>
          <p:cNvPicPr>
            <a:picLocks noChangeAspect="1"/>
          </p:cNvPicPr>
          <p:nvPr/>
        </p:nvPicPr>
        <p:blipFill>
          <a:blip r:embed="rId3"/>
          <a:stretch>
            <a:fillRect/>
          </a:stretch>
        </p:blipFill>
        <p:spPr>
          <a:xfrm>
            <a:off x="1684655" y="5259705"/>
            <a:ext cx="4192905" cy="159829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4450,&quot;width&quot;:8380}"/>
</p:tagLst>
</file>

<file path=ppt/theme/theme1.xml><?xml version="1.0" encoding="utf-8"?>
<a:theme xmlns:a="http://schemas.openxmlformats.org/drawingml/2006/main" name="NewTMU">
  <a:themeElements>
    <a:clrScheme name="おすすめ３">
      <a:dk1>
        <a:srgbClr val="2C2C2C"/>
      </a:dk1>
      <a:lt1>
        <a:srgbClr val="FFFFFF"/>
      </a:lt1>
      <a:dk2>
        <a:srgbClr val="515151"/>
      </a:dk2>
      <a:lt2>
        <a:srgbClr val="F8F8F8"/>
      </a:lt2>
      <a:accent1>
        <a:srgbClr val="497DDD"/>
      </a:accent1>
      <a:accent2>
        <a:srgbClr val="E0127B"/>
      </a:accent2>
      <a:accent3>
        <a:srgbClr val="FFBF00"/>
      </a:accent3>
      <a:accent4>
        <a:srgbClr val="30E3E7"/>
      </a:accent4>
      <a:accent5>
        <a:srgbClr val="5F5F5F"/>
      </a:accent5>
      <a:accent6>
        <a:srgbClr val="4D4D4D"/>
      </a:accent6>
      <a:hlink>
        <a:srgbClr val="5F5F5F"/>
      </a:hlink>
      <a:folHlink>
        <a:srgbClr val="919191"/>
      </a:folHlink>
    </a:clrScheme>
    <a:fontScheme name="標準デザイン">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2555</Words>
  <Application>WPS Presentation</Application>
  <PresentationFormat>Widescreen</PresentationFormat>
  <Paragraphs>149</Paragraphs>
  <Slides>11</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11</vt:i4>
      </vt:variant>
    </vt:vector>
  </HeadingPairs>
  <TitlesOfParts>
    <vt:vector size="35" baseType="lpstr">
      <vt:lpstr>Arial</vt:lpstr>
      <vt:lpstr>SimSun</vt:lpstr>
      <vt:lpstr>Wingdings</vt:lpstr>
      <vt:lpstr>Meiryo</vt:lpstr>
      <vt:lpstr>黑体</vt:lpstr>
      <vt:lpstr>汉仪中黑KW</vt:lpstr>
      <vt:lpstr>Arial Narrow</vt:lpstr>
      <vt:lpstr>MS PGothic</vt:lpstr>
      <vt:lpstr>Arial</vt:lpstr>
      <vt:lpstr>MS PGothic</vt:lpstr>
      <vt:lpstr>苹方-简</vt:lpstr>
      <vt:lpstr>Hiragino Sans</vt:lpstr>
      <vt:lpstr>微软雅黑</vt:lpstr>
      <vt:lpstr>汉仪旗黑</vt:lpstr>
      <vt:lpstr>Arial Unicode MS</vt:lpstr>
      <vt:lpstr>Calibri</vt:lpstr>
      <vt:lpstr>Helvetica Neue</vt:lpstr>
      <vt:lpstr>SimSun</vt:lpstr>
      <vt:lpstr>汉仪书宋二KW</vt:lpstr>
      <vt:lpstr>MS PGothic</vt:lpstr>
      <vt:lpstr>冬青黑体简体中文</vt:lpstr>
      <vt:lpstr>Arial Regular</vt:lpstr>
      <vt:lpstr>Arial Bold</vt:lpstr>
      <vt:lpstr>NewTMU</vt:lpstr>
      <vt:lpstr>Zero-shot Group-level Emotion Classification  via  Reinforced Self-training</vt:lpstr>
      <vt:lpstr>PowerPoint 演示文稿</vt:lpstr>
      <vt:lpstr>何のために対話感情と対話雰囲気を認識する？</vt:lpstr>
      <vt:lpstr>PowerPoint 演示文稿</vt:lpstr>
      <vt:lpstr>Self-training and Reinforcement Learning Model</vt:lpstr>
      <vt:lpstr>Experiment実験</vt:lpstr>
      <vt:lpstr>PowerPoint 演示文稿</vt:lpstr>
      <vt:lpstr>Question</vt:lpstr>
      <vt:lpstr>PowerPoint 演示文稿</vt:lpstr>
      <vt:lpstr>PowerPoint 演示文稿</vt:lpstr>
      <vt:lpstr>Acknowledgment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liuyi</dc:creator>
  <cp:lastModifiedBy>liuyi</cp:lastModifiedBy>
  <cp:revision>542</cp:revision>
  <dcterms:created xsi:type="dcterms:W3CDTF">2022-05-17T08:37:04Z</dcterms:created>
  <dcterms:modified xsi:type="dcterms:W3CDTF">2022-05-17T08:37:04Z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y fmtid="{D5CDD505-2E9C-101B-9397-08002B2CF9AE}" pid="3" name="ICV">
    <vt:lpwstr>DBAC3925B2A247AE9716FA386AFBB86E</vt:lpwstr>
  </property>
</Properties>
</file>