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411" r:id="rId5"/>
    <p:sldId id="410" r:id="rId6"/>
    <p:sldId id="434" r:id="rId7"/>
    <p:sldId id="409" r:id="rId8"/>
    <p:sldId id="435" r:id="rId9"/>
    <p:sldId id="405" r:id="rId10"/>
    <p:sldId id="413" r:id="rId11"/>
    <p:sldId id="431" r:id="rId12"/>
    <p:sldId id="451" r:id="rId13"/>
    <p:sldId id="415" r:id="rId14"/>
    <p:sldId id="433" r:id="rId15"/>
    <p:sldId id="436" r:id="rId16"/>
    <p:sldId id="453" r:id="rId17"/>
    <p:sldId id="345" r:id="rId18"/>
    <p:sldId id="452" r:id="rId19"/>
    <p:sldId id="387" r:id="rId20"/>
    <p:sldId id="392" r:id="rId21"/>
    <p:sldId id="395"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a17c1e-27df-4acf-af8b-8994cfbf6190}">
          <p14:sldIdLst>
            <p14:sldId id="435"/>
            <p14:sldId id="453"/>
            <p14:sldId id="413"/>
            <p14:sldId id="431"/>
            <p14:sldId id="410"/>
            <p14:sldId id="409"/>
            <p14:sldId id="434"/>
            <p14:sldId id="405"/>
            <p14:sldId id="436"/>
            <p14:sldId id="415"/>
            <p14:sldId id="433"/>
            <p14:sldId id="411"/>
            <p14:sldId id="273"/>
            <p14:sldId id="451"/>
          </p14:sldIdLst>
        </p14:section>
        <p14:section name="Untitled Section" id="{b9a7e608-02bf-4376-b6e4-667fbcc2b5f6}">
          <p14:sldIdLst>
            <p14:sldId id="345"/>
            <p14:sldId id="452"/>
            <p14:sldId id="387"/>
            <p14:sldId id="392"/>
            <p14:sldId id="3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a:t>Hello,everyone.</a:t>
            </a:r>
            <a:endParaRPr lang="en-US" altLang="ja-JP"/>
          </a:p>
          <a:p>
            <a:pPr marL="0" marR="0" lvl="0" indent="0" algn="l" defTabSz="914400" rtl="0" eaLnBrk="1" fontAlgn="auto" latinLnBrk="0" hangingPunct="1">
              <a:lnSpc>
                <a:spcPct val="100000"/>
              </a:lnSpc>
              <a:spcBef>
                <a:spcPts val="0"/>
              </a:spcBef>
              <a:spcAft>
                <a:spcPts val="0"/>
              </a:spcAft>
              <a:buClrTx/>
              <a:buSzTx/>
              <a:buFontTx/>
              <a:buNone/>
              <a:defRPr/>
            </a:pPr>
            <a:r>
              <a:rPr lang="en-US" altLang="ja-JP"/>
              <a:t> </a:t>
            </a:r>
            <a:r>
              <a:rPr lang="ja-JP" altLang="en-US"/>
              <a:t>Today,My presentation title is &lt;</a:t>
            </a:r>
            <a:r>
              <a:rPr lang="en-US" altLang="ja-JP" dirty="0">
                <a:solidFill>
                  <a:srgbClr val="000000"/>
                </a:solidFill>
                <a:latin typeface="Arial" panose="020B0604020202090204"/>
                <a:cs typeface="Arial" panose="020B0604020202090204"/>
                <a:sym typeface="+mn-ea"/>
              </a:rPr>
              <a:t>Sensor Fusion-based Emotion Classifcation In Virtual Reality Using Machine Learning</a:t>
            </a:r>
            <a:r>
              <a:rPr lang="ja-JP" altLang="en-US"/>
              <a:t>&gt;.</a:t>
            </a:r>
            <a:endParaRPr lang="ja-JP" altLang="en-US"/>
          </a:p>
        </p:txBody>
      </p:sp>
      <p:sp>
        <p:nvSpPr>
          <p:cNvPr id="4" name="灯片编号占位符 3"/>
          <p:cNvSpPr>
            <a:spLocks noGrp="1"/>
          </p:cNvSpPr>
          <p:nvPr>
            <p:ph type="sldNum" sz="quarter" idx="5"/>
          </p:nvPr>
        </p:nvSpPr>
        <p:spPr/>
        <p:txBody>
          <a:bodyPr/>
          <a:lstStyle/>
          <a:p>
            <a:fld id="{90EFD5B0-7C38-40B9-A55E-C12A171709C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This is an example that can help better understand the idea of ZSL</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ltLang="zh-CN">
                <a:sym typeface="+mn-ea"/>
              </a:rPr>
              <a:t>The reason Why I want to try Zero-shot Learning for biometric data based emotion classification is...</a:t>
            </a:r>
            <a:endParaRPr lang="en-US" altLang="zh-CN">
              <a:sym typeface="+mn-ea"/>
            </a:endParaRPr>
          </a:p>
          <a:p>
            <a:pPr marL="0" indent="0">
              <a:buNone/>
            </a:pPr>
            <a:endParaRPr lang="en-US" altLang="zh-CN">
              <a:sym typeface="+mn-ea"/>
            </a:endParaRPr>
          </a:p>
          <a:p>
            <a:pPr marL="0" indent="0">
              <a:buNone/>
            </a:pPr>
            <a:r>
              <a:rPr lang="en-US" altLang="zh-CN">
                <a:sym typeface="+mn-ea"/>
              </a:rPr>
              <a:t>EX. </a:t>
            </a:r>
            <a:r>
              <a:rPr lang="en-US" altLang="zh-CN" b="1">
                <a:solidFill>
                  <a:schemeClr val="accent1">
                    <a:lumMod val="75000"/>
                  </a:schemeClr>
                </a:solidFill>
                <a:sym typeface="+mn-ea"/>
              </a:rPr>
              <a:t>happily surprised</a:t>
            </a:r>
            <a:r>
              <a:rPr lang="en-US" altLang="zh-CN">
                <a:sym typeface="+mn-ea"/>
              </a:rPr>
              <a:t> and </a:t>
            </a:r>
            <a:r>
              <a:rPr lang="en-US" altLang="zh-CN" b="1">
                <a:solidFill>
                  <a:schemeClr val="accent1">
                    <a:lumMod val="75000"/>
                  </a:schemeClr>
                </a:solidFill>
                <a:sym typeface="+mn-ea"/>
              </a:rPr>
              <a:t>angrily surprised</a:t>
            </a:r>
            <a:r>
              <a:rPr lang="en-US" altLang="zh-CN">
                <a:sym typeface="+mn-ea"/>
              </a:rPr>
              <a:t> </a:t>
            </a:r>
            <a:endParaRPr lang="en-US" altLang="zh-CN">
              <a:sym typeface="+mn-ea"/>
            </a:endParaRPr>
          </a:p>
          <a:p>
            <a:pPr marL="0" indent="0">
              <a:buNone/>
            </a:pPr>
            <a:r>
              <a:rPr lang="en-US" altLang="zh-CN">
                <a:sym typeface="+mn-ea"/>
              </a:rPr>
              <a:t>are two distinct compound emotion categories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First, train emotion classification model using train set, then predict using low-level labeled dataset/unlabeled dataset</a:t>
            </a:r>
            <a:endParaRPr lang="zh-CN" altLang="en-US"/>
          </a:p>
          <a:p>
            <a:r>
              <a:rPr lang="en-US" altLang="zh-CN">
                <a:sym typeface="+mn-ea"/>
              </a:rPr>
              <a:t>Policy Network will select the data from the low-level labeled dataset/unlabeled dataset based on the predict result</a:t>
            </a:r>
            <a:endParaRPr lang="zh-CN" altLang="en-US"/>
          </a:p>
          <a:p>
            <a:r>
              <a:rPr lang="en-US" altLang="zh-CN">
                <a:sym typeface="+mn-ea"/>
              </a:rPr>
              <a:t>If the Policy Network selects high-quality samples, new model will get a better performance on validation set, and get reward.</a:t>
            </a:r>
            <a:endParaRPr lang="en-US" altLang="zh-CN"/>
          </a:p>
          <a:p>
            <a:r>
              <a:rPr lang="en-US" altLang="zh-CN">
                <a:sym typeface="+mn-ea"/>
              </a:rPr>
              <a:t>If the Policy Network adopts the wrong policy, the model will get poor results and return negative rewards</a:t>
            </a:r>
            <a:endParaRPr lang="zh-CN" alt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First, train emotion classification model using train set, then predict using low-level labeled dataset/unlabeled dataset</a:t>
            </a:r>
            <a:endParaRPr lang="zh-CN" altLang="en-US"/>
          </a:p>
          <a:p>
            <a:r>
              <a:rPr lang="en-US" altLang="zh-CN">
                <a:sym typeface="+mn-ea"/>
              </a:rPr>
              <a:t>Policy Network will select the data from the low-level labeled dataset/unlabeled dataset based on the predict result</a:t>
            </a:r>
            <a:endParaRPr lang="zh-CN" altLang="en-US"/>
          </a:p>
          <a:p>
            <a:r>
              <a:rPr lang="en-US" altLang="zh-CN">
                <a:sym typeface="+mn-ea"/>
              </a:rPr>
              <a:t>If the Policy Network selects high-quality samples, new model will get a better performance on validation set, and get reward.</a:t>
            </a:r>
            <a:endParaRPr lang="en-US" altLang="zh-CN"/>
          </a:p>
          <a:p>
            <a:r>
              <a:rPr lang="en-US" altLang="zh-CN">
                <a:sym typeface="+mn-ea"/>
              </a:rPr>
              <a:t>If the Policy Network adopts the wrong policy, the model will get poor results and return negative rewards</a:t>
            </a:r>
            <a:endParaRPr lang="zh-CN" alt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sym typeface="+mn-ea"/>
              </a:rPr>
              <a:t>Thank u for listening,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895600"/>
            <a:ext cx="12192000" cy="304800"/>
          </a:xfrm>
          <a:prstGeom prst="rect">
            <a:avLst/>
          </a:prstGeom>
          <a:solidFill>
            <a:srgbClr val="719DD7"/>
          </a:solidFill>
          <a:ln>
            <a:noFill/>
          </a:ln>
          <a:effectLst/>
        </p:spPr>
        <p:txBody>
          <a:bodyPr wrap="none" anchor="ctr"/>
          <a:lstStyle/>
          <a:p>
            <a:endParaRPr lang="ja-JP" altLang="en-US" sz="2000"/>
          </a:p>
        </p:txBody>
      </p:sp>
      <p:sp>
        <p:nvSpPr>
          <p:cNvPr id="6147" name="Rectangle 3"/>
          <p:cNvSpPr>
            <a:spLocks noGrp="1" noChangeArrowheads="1"/>
          </p:cNvSpPr>
          <p:nvPr>
            <p:ph type="ctrTitle"/>
          </p:nvPr>
        </p:nvSpPr>
        <p:spPr>
          <a:xfrm>
            <a:off x="406400" y="1219200"/>
            <a:ext cx="11480800" cy="1676400"/>
          </a:xfrm>
        </p:spPr>
        <p:txBody>
          <a:bodyPr anchor="b"/>
          <a:lstStyle>
            <a:lvl1pPr>
              <a:defRPr sz="3600">
                <a:solidFill>
                  <a:schemeClr val="tx1"/>
                </a:solidFill>
              </a:defRPr>
            </a:lvl1pPr>
          </a:lstStyle>
          <a:p>
            <a:pPr lvl="0"/>
            <a:r>
              <a:rPr lang="ja-JP" altLang="en-US" noProof="0"/>
              <a:t>マスター タイトルの書式設定</a:t>
            </a:r>
            <a:endParaRPr lang="ja-JP" altLang="en-US" noProof="0" dirty="0"/>
          </a:p>
        </p:txBody>
      </p:sp>
      <p:sp>
        <p:nvSpPr>
          <p:cNvPr id="6148" name="Rectangle 4"/>
          <p:cNvSpPr>
            <a:spLocks noGrp="1" noChangeArrowheads="1"/>
          </p:cNvSpPr>
          <p:nvPr>
            <p:ph type="subTitle" idx="1"/>
          </p:nvPr>
        </p:nvSpPr>
        <p:spPr>
          <a:xfrm>
            <a:off x="3251200" y="3352800"/>
            <a:ext cx="8534400" cy="2743200"/>
          </a:xfrm>
        </p:spPr>
        <p:txBody>
          <a:bodyPr tIns="226800"/>
          <a:lstStyle>
            <a:lvl1pPr marL="0" indent="0" algn="r">
              <a:lnSpc>
                <a:spcPct val="80000"/>
              </a:lnSpc>
              <a:buFontTx/>
              <a:buNone/>
              <a:defRPr kumimoji="0" sz="2800">
                <a:solidFill>
                  <a:schemeClr val="tx1"/>
                </a:solidFill>
              </a:defRPr>
            </a:lvl1pPr>
          </a:lstStyle>
          <a:p>
            <a:pPr lvl="0"/>
            <a:r>
              <a:rPr lang="ja-JP" altLang="en-US" noProof="0"/>
              <a:t>マスター サブタイトルの書式設定</a:t>
            </a:r>
            <a:endParaRPr lang="en-US" altLang="ja-JP" noProof="0"/>
          </a:p>
        </p:txBody>
      </p:sp>
      <p:sp>
        <p:nvSpPr>
          <p:cNvPr id="6149" name="Rectangle 5"/>
          <p:cNvSpPr>
            <a:spLocks noGrp="1" noChangeArrowheads="1"/>
          </p:cNvSpPr>
          <p:nvPr>
            <p:ph type="dt" sz="half" idx="2"/>
          </p:nvPr>
        </p:nvSpPr>
        <p:spPr>
          <a:xfrm>
            <a:off x="914400" y="6248400"/>
            <a:ext cx="2540000" cy="457200"/>
          </a:xfrm>
        </p:spPr>
        <p:txBody>
          <a:bodyPr/>
          <a:lstStyle>
            <a:lvl1pPr>
              <a:defRPr/>
            </a:lvl1pPr>
          </a:lstStyle>
          <a:p>
            <a:fld id="{D36B6290-14FB-4CBA-A6EB-FC75609667A5}" type="datetime1">
              <a:rPr kumimoji="1" lang="ja-JP" altLang="en-US" smtClean="0"/>
            </a:fld>
            <a:endParaRPr kumimoji="1" lang="ja-JP" altLang="en-US"/>
          </a:p>
        </p:txBody>
      </p:sp>
      <p:sp>
        <p:nvSpPr>
          <p:cNvPr id="6150" name="Rectangle 6"/>
          <p:cNvSpPr>
            <a:spLocks noGrp="1" noChangeArrowheads="1"/>
          </p:cNvSpPr>
          <p:nvPr>
            <p:ph type="ftr" sz="quarter" idx="3"/>
          </p:nvPr>
        </p:nvSpPr>
        <p:spPr>
          <a:xfrm>
            <a:off x="4165600" y="6248400"/>
            <a:ext cx="3860800" cy="457200"/>
          </a:xfrm>
        </p:spPr>
        <p:txBody>
          <a:bodyPr/>
          <a:lstStyle>
            <a:lvl1pPr>
              <a:defRPr/>
            </a:lvl1pPr>
          </a:lstStyle>
          <a:p>
            <a:endParaRPr kumimoji="1" lang="ja-JP" altLang="en-US"/>
          </a:p>
        </p:txBody>
      </p:sp>
      <p:sp>
        <p:nvSpPr>
          <p:cNvPr id="6155" name="Rectangle 11"/>
          <p:cNvSpPr>
            <a:spLocks noChangeArrowheads="1"/>
          </p:cNvSpPr>
          <p:nvPr/>
        </p:nvSpPr>
        <p:spPr bwMode="auto">
          <a:xfrm>
            <a:off x="0" y="2895600"/>
            <a:ext cx="406400" cy="304800"/>
          </a:xfrm>
          <a:prstGeom prst="rect">
            <a:avLst/>
          </a:prstGeom>
          <a:solidFill>
            <a:srgbClr val="002060"/>
          </a:solidFill>
          <a:ln>
            <a:noFill/>
          </a:ln>
          <a:effectLst/>
        </p:spPr>
        <p:txBody>
          <a:bodyPr wrap="none" anchor="ctr"/>
          <a:lstStyle/>
          <a:p>
            <a:endParaRPr lang="ja-JP" altLang="en-US" sz="2000"/>
          </a:p>
        </p:txBody>
      </p:sp>
      <p:pic>
        <p:nvPicPr>
          <p:cNvPr id="16" name="図 15" descr="おの, ベクトル グラフィックス が含まれている画像&#10;&#10;高い精度で生成された説明"/>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pic>
        <p:nvPicPr>
          <p:cNvPr id="17" name="Picture 8" descr="C:\Documents and Settings\お腹大きい中里\デスクトップ\TMUfo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9"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1C598C8-8776-4AD3-85DB-22CCA2BFA0EC}"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45600" y="0"/>
            <a:ext cx="2946400" cy="6096000"/>
          </a:xfrm>
        </p:spPr>
        <p:txBody>
          <a:bodyPr vert="eaVert"/>
          <a:lstStyle/>
          <a:p>
            <a:r>
              <a:rPr lang="ja-JP" altLang="en-US"/>
              <a:t>マスター タイトルの書式設定</a:t>
            </a:r>
            <a:endParaRPr lang="ja-JP" altLang="en-US"/>
          </a:p>
        </p:txBody>
      </p:sp>
      <p:sp>
        <p:nvSpPr>
          <p:cNvPr id="3" name="縦書きテキスト プレースホルダー 2"/>
          <p:cNvSpPr>
            <a:spLocks noGrp="1"/>
          </p:cNvSpPr>
          <p:nvPr>
            <p:ph type="body" orient="vert" idx="1"/>
          </p:nvPr>
        </p:nvSpPr>
        <p:spPr>
          <a:xfrm>
            <a:off x="406400" y="0"/>
            <a:ext cx="8636000" cy="60960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662CDC43-516E-4C6B-A937-644EF7D0050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06400" y="0"/>
            <a:ext cx="11785600" cy="762000"/>
          </a:xfrm>
        </p:spPr>
        <p:txBody>
          <a:bodyPr/>
          <a:lstStyle>
            <a:lvl1pPr>
              <a:defRPr>
                <a:solidFill>
                  <a:schemeClr val="tx1"/>
                </a:solidFill>
              </a:defRPr>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endParaRPr lang="ja-JP" altLang="en-US"/>
          </a:p>
          <a:p>
            <a:pPr lvl="1"/>
            <a:r>
              <a:rPr lang="ja-JP" altLang="en-US"/>
              <a:t>第 </a:t>
            </a:r>
            <a:r>
              <a:rPr lang="en-US" altLang="ja-JP" dirty="0"/>
              <a:t>2 </a:t>
            </a:r>
            <a:r>
              <a:rPr lang="ja-JP" altLang="en-US"/>
              <a:t>レベル</a:t>
            </a:r>
            <a:endParaRPr lang="ja-JP" altLang="en-US"/>
          </a:p>
          <a:p>
            <a:pPr lvl="2"/>
            <a:r>
              <a:rPr lang="ja-JP" altLang="en-US"/>
              <a:t>第 </a:t>
            </a:r>
            <a:r>
              <a:rPr lang="en-US" altLang="ja-JP" dirty="0"/>
              <a:t>3 </a:t>
            </a:r>
            <a:r>
              <a:rPr lang="ja-JP" altLang="en-US"/>
              <a:t>レベル</a:t>
            </a:r>
            <a:endParaRPr lang="ja-JP" altLang="en-US"/>
          </a:p>
          <a:p>
            <a:pPr lvl="3"/>
            <a:r>
              <a:rPr lang="ja-JP" altLang="en-US"/>
              <a:t>第 </a:t>
            </a:r>
            <a:r>
              <a:rPr lang="en-US" altLang="ja-JP" dirty="0"/>
              <a:t>4 </a:t>
            </a:r>
            <a:r>
              <a:rPr lang="ja-JP" altLang="en-US"/>
              <a:t>レベル</a:t>
            </a:r>
            <a:endParaRPr lang="ja-JP" altLang="en-US"/>
          </a:p>
          <a:p>
            <a:pPr lvl="4"/>
            <a:r>
              <a:rPr lang="ja-JP" altLang="en-US"/>
              <a:t>第 </a:t>
            </a:r>
            <a:r>
              <a:rPr lang="en-US" altLang="ja-JP" dirty="0"/>
              <a:t>5 </a:t>
            </a:r>
            <a:r>
              <a:rPr lang="ja-JP" altLang="en-US"/>
              <a:t>レベル</a:t>
            </a:r>
            <a:endParaRPr lang="ja-JP" altLang="en-US" dirty="0"/>
          </a:p>
        </p:txBody>
      </p:sp>
      <p:sp>
        <p:nvSpPr>
          <p:cNvPr id="11" name="日期占位符 10"/>
          <p:cNvSpPr>
            <a:spLocks noGrp="1"/>
          </p:cNvSpPr>
          <p:nvPr>
            <p:ph type="dt" sz="half" idx="10"/>
          </p:nvPr>
        </p:nvSpPr>
        <p:spPr/>
        <p:txBody>
          <a:bodyPr/>
          <a:lstStyle/>
          <a:p>
            <a:fld id="{AB5D83BD-4A0E-40CB-9666-BD8123E2C699}" type="datetime1">
              <a:rPr kumimoji="1" lang="ja-JP" altLang="en-US" smtClean="0"/>
            </a:fld>
            <a:endParaRPr kumimoji="1" lang="ja-JP" altLang="en-US"/>
          </a:p>
        </p:txBody>
      </p:sp>
      <p:sp>
        <p:nvSpPr>
          <p:cNvPr id="12" name="页脚占位符 11"/>
          <p:cNvSpPr>
            <a:spLocks noGrp="1"/>
          </p:cNvSpPr>
          <p:nvPr>
            <p:ph type="ftr" sz="quarter" idx="11"/>
          </p:nvPr>
        </p:nvSpPr>
        <p:spPr/>
        <p:txBody>
          <a:bodyPr/>
          <a:lstStyle/>
          <a:p>
            <a:endParaRPr kumimoji="1" lang="ja-JP" altLang="en-US"/>
          </a:p>
        </p:txBody>
      </p:sp>
      <p:sp>
        <p:nvSpPr>
          <p:cNvPr id="13" name="灯片编号占位符 12"/>
          <p:cNvSpPr>
            <a:spLocks noGrp="1"/>
          </p:cNvSpPr>
          <p:nvPr>
            <p:ph type="sldNum" sz="quarter" idx="12"/>
          </p:nvPr>
        </p:nvSpPr>
        <p:spPr/>
        <p:txBody>
          <a:body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43"/>
            <a:ext cx="10515600" cy="2852737"/>
          </a:xfrm>
        </p:spPr>
        <p:txBody>
          <a:bodyPr anchor="b"/>
          <a:lstStyle>
            <a:lvl1pPr>
              <a:defRPr sz="6000"/>
            </a:lvl1p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endParaRPr lang="ja-JP" altLang="en-US"/>
          </a:p>
        </p:txBody>
      </p:sp>
      <p:sp>
        <p:nvSpPr>
          <p:cNvPr id="4" name="日付プレースホルダー 3"/>
          <p:cNvSpPr>
            <a:spLocks noGrp="1"/>
          </p:cNvSpPr>
          <p:nvPr>
            <p:ph type="dt" sz="half" idx="10"/>
          </p:nvPr>
        </p:nvSpPr>
        <p:spPr/>
        <p:txBody>
          <a:bodyPr/>
          <a:lstStyle>
            <a:lvl1pPr>
              <a:defRPr/>
            </a:lvl1pPr>
          </a:lstStyle>
          <a:p>
            <a:fld id="{361D15F1-D7AB-483E-9500-6125E0605171}" type="datetime1">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コンテンツ プレースホルダー 2"/>
          <p:cNvSpPr>
            <a:spLocks noGrp="1"/>
          </p:cNvSpPr>
          <p:nvPr>
            <p:ph sz="half" idx="1"/>
          </p:nvPr>
        </p:nvSpPr>
        <p:spPr>
          <a:xfrm>
            <a:off x="5080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コンテンツ プレースホルダー 3"/>
          <p:cNvSpPr>
            <a:spLocks noGrp="1"/>
          </p:cNvSpPr>
          <p:nvPr>
            <p:ph sz="half" idx="2"/>
          </p:nvPr>
        </p:nvSpPr>
        <p:spPr>
          <a:xfrm>
            <a:off x="6248400" y="914400"/>
            <a:ext cx="5537200" cy="5181600"/>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F73A29A8-5F48-4C33-8F7B-6A55227B2189}"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365129"/>
            <a:ext cx="10515600" cy="1325563"/>
          </a:xfrm>
        </p:spPr>
        <p:txBody>
          <a:bodyPr/>
          <a:lstStyle/>
          <a:p>
            <a:r>
              <a:rPr lang="ja-JP" altLang="en-US"/>
              <a:t>マスター タイトルの書式設定</a:t>
            </a:r>
            <a:endParaRPr lang="ja-JP" altLang="en-US"/>
          </a:p>
        </p:txBody>
      </p:sp>
      <p:sp>
        <p:nvSpPr>
          <p:cNvPr id="3" name="テキスト プレースホルダー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コンテンツ プレースホルダー 3"/>
          <p:cNvSpPr>
            <a:spLocks noGrp="1"/>
          </p:cNvSpPr>
          <p:nvPr>
            <p:ph sz="half" idx="2"/>
          </p:nvPr>
        </p:nvSpPr>
        <p:spPr>
          <a:xfrm>
            <a:off x="840319" y="2505075"/>
            <a:ext cx="5158316"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5" name="テキスト プレースホルダー 4"/>
          <p:cNvSpPr>
            <a:spLocks noGrp="1"/>
          </p:cNvSpPr>
          <p:nvPr>
            <p:ph type="body" sz="quarter" idx="3"/>
          </p:nvPr>
        </p:nvSpPr>
        <p:spPr>
          <a:xfrm>
            <a:off x="6172201"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コンテンツ プレースホルダー 5"/>
          <p:cNvSpPr>
            <a:spLocks noGrp="1"/>
          </p:cNvSpPr>
          <p:nvPr>
            <p:ph sz="quarter" idx="4"/>
          </p:nvPr>
        </p:nvSpPr>
        <p:spPr>
          <a:xfrm>
            <a:off x="6172201" y="2505075"/>
            <a:ext cx="5183717" cy="3684588"/>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4477491-BAFC-40BD-9F48-1A8EAABEC29C}" type="datetime1">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577A33F7-5F57-4219-B1BB-391F7C61D416}" type="datetime1">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AD45043A-859D-4A27-A378-E5B7883DF420}" type="datetime1">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コンテンツ プレースホルダー 2"/>
          <p:cNvSpPr>
            <a:spLocks noGrp="1"/>
          </p:cNvSpPr>
          <p:nvPr>
            <p:ph idx="1"/>
          </p:nvPr>
        </p:nvSpPr>
        <p:spPr>
          <a:xfrm>
            <a:off x="5183717" y="987430"/>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94E20210-1E57-4E5C-BD7B-835100030A94}"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40321" y="457200"/>
            <a:ext cx="3932767" cy="1600200"/>
          </a:xfrm>
        </p:spPr>
        <p:txBody>
          <a:bodyPr anchor="b"/>
          <a:lstStyle>
            <a:lvl1pPr>
              <a:defRPr sz="3200"/>
            </a:lvl1pPr>
          </a:lstStyle>
          <a:p>
            <a:r>
              <a:rPr lang="ja-JP" altLang="en-US"/>
              <a:t>マスター タイトルの書式設定</a:t>
            </a:r>
            <a:endParaRPr lang="ja-JP" altLang="en-US"/>
          </a:p>
        </p:txBody>
      </p:sp>
      <p:sp>
        <p:nvSpPr>
          <p:cNvPr id="3" name="図プレースホルダー 2"/>
          <p:cNvSpPr>
            <a:spLocks noGrp="1"/>
          </p:cNvSpPr>
          <p:nvPr>
            <p:ph type="pic" idx="1" hasCustomPrompt="1"/>
          </p:nvPr>
        </p:nvSpPr>
        <p:spPr>
          <a:xfrm>
            <a:off x="5183717" y="987430"/>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ja-JP" altLang="en-US"/>
          </a:p>
        </p:txBody>
      </p:sp>
      <p:sp>
        <p:nvSpPr>
          <p:cNvPr id="4" name="テキスト プレースホルダー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endParaRPr lang="ja-JP" altLang="en-US"/>
          </a:p>
        </p:txBody>
      </p:sp>
      <p:sp>
        <p:nvSpPr>
          <p:cNvPr id="5" name="日付プレースホルダー 4"/>
          <p:cNvSpPr>
            <a:spLocks noGrp="1"/>
          </p:cNvSpPr>
          <p:nvPr>
            <p:ph type="dt" sz="half" idx="10"/>
          </p:nvPr>
        </p:nvSpPr>
        <p:spPr/>
        <p:txBody>
          <a:bodyPr/>
          <a:lstStyle>
            <a:lvl1pPr>
              <a:defRPr/>
            </a:lvl1pPr>
          </a:lstStyle>
          <a:p>
            <a:fld id="{5896B1FB-A16C-49EE-9F17-B84BB1518672}" type="datetime1">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2F005EAB-5314-47E8-8888-CE567138AFEC}"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descr="おの, ベクトル グラフィックス が含まれている画像&#10;&#10;高い精度で生成された説明"/>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62000" y="6423935"/>
            <a:ext cx="454533" cy="354395"/>
          </a:xfrm>
          <a:prstGeom prst="rect">
            <a:avLst/>
          </a:prstGeom>
        </p:spPr>
      </p:pic>
      <p:sp>
        <p:nvSpPr>
          <p:cNvPr id="1035" name="Rectangle 11"/>
          <p:cNvSpPr>
            <a:spLocks noChangeArrowheads="1"/>
          </p:cNvSpPr>
          <p:nvPr/>
        </p:nvSpPr>
        <p:spPr bwMode="auto">
          <a:xfrm>
            <a:off x="0" y="0"/>
            <a:ext cx="12192000" cy="762000"/>
          </a:xfrm>
          <a:prstGeom prst="rect">
            <a:avLst/>
          </a:prstGeom>
          <a:solidFill>
            <a:schemeClr val="accent1">
              <a:lumMod val="20000"/>
              <a:lumOff val="80000"/>
            </a:schemeClr>
          </a:solidFill>
          <a:ln>
            <a:noFill/>
          </a:ln>
          <a:effectLst/>
        </p:spPr>
        <p:txBody>
          <a:bodyPr wrap="none" anchor="ctr"/>
          <a:lstStyle/>
          <a:p>
            <a:endParaRPr lang="ja-JP" altLang="en-US" sz="2000" dirty="0">
              <a:latin typeface="Meiryo" panose="020B0604030504040204" pitchFamily="50" charset="-128"/>
              <a:ea typeface="Meiryo" panose="020B0604030504040204" pitchFamily="50" charset="-128"/>
            </a:endParaRPr>
          </a:p>
        </p:txBody>
      </p:sp>
      <p:sp>
        <p:nvSpPr>
          <p:cNvPr id="1026" name="Rectangle 2"/>
          <p:cNvSpPr>
            <a:spLocks noGrp="1" noChangeArrowheads="1"/>
          </p:cNvSpPr>
          <p:nvPr>
            <p:ph type="title"/>
          </p:nvPr>
        </p:nvSpPr>
        <p:spPr bwMode="auto">
          <a:xfrm>
            <a:off x="406400" y="0"/>
            <a:ext cx="1178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ja-JP" altLang="en-US" dirty="0"/>
              <a:t>マスタ タイトルの書式設定</a:t>
            </a:r>
            <a:endParaRPr lang="ja-JP" altLang="en-US" dirty="0"/>
          </a:p>
        </p:txBody>
      </p:sp>
      <p:sp>
        <p:nvSpPr>
          <p:cNvPr id="1027" name="Rectangle 3"/>
          <p:cNvSpPr>
            <a:spLocks noGrp="1" noChangeArrowheads="1"/>
          </p:cNvSpPr>
          <p:nvPr>
            <p:ph type="body" idx="1"/>
          </p:nvPr>
        </p:nvSpPr>
        <p:spPr bwMode="auto">
          <a:xfrm>
            <a:off x="508000" y="914400"/>
            <a:ext cx="11277600" cy="445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8" name="Rectangle 4"/>
          <p:cNvSpPr>
            <a:spLocks noGrp="1" noChangeArrowheads="1"/>
          </p:cNvSpPr>
          <p:nvPr>
            <p:ph type="dt" sz="half" idx="2"/>
          </p:nvPr>
        </p:nvSpPr>
        <p:spPr bwMode="auto">
          <a:xfrm>
            <a:off x="79771" y="6543706"/>
            <a:ext cx="2540000" cy="31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B5D83BD-4A0E-40CB-9666-BD8123E2C699}" type="datetime1">
              <a:rPr kumimoji="1" lang="ja-JP" altLang="en-US" smtClean="0"/>
            </a:fld>
            <a:endParaRPr kumimoji="1" lang="ja-JP" altLang="en-US"/>
          </a:p>
        </p:txBody>
      </p:sp>
      <p:sp>
        <p:nvSpPr>
          <p:cNvPr id="1029" name="Rectangle 5"/>
          <p:cNvSpPr>
            <a:spLocks noGrp="1" noChangeArrowheads="1"/>
          </p:cNvSpPr>
          <p:nvPr>
            <p:ph type="ftr" sz="quarter" idx="3"/>
          </p:nvPr>
        </p:nvSpPr>
        <p:spPr bwMode="auto">
          <a:xfrm>
            <a:off x="2746913" y="6543704"/>
            <a:ext cx="3860800" cy="31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kumimoji="1" lang="ja-JP" altLang="en-US"/>
          </a:p>
        </p:txBody>
      </p:sp>
      <p:pic>
        <p:nvPicPr>
          <p:cNvPr id="1032" name="Picture 8" descr="C:\Documents and Settings\お腹大きい中里\デスクトップ\TMUfont.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1846" y="6652531"/>
            <a:ext cx="4165600" cy="109538"/>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6"/>
          <p:cNvSpPr>
            <a:spLocks noGrp="1" noChangeArrowheads="1"/>
          </p:cNvSpPr>
          <p:nvPr>
            <p:ph type="sldNum" sz="quarter" idx="4"/>
          </p:nvPr>
        </p:nvSpPr>
        <p:spPr bwMode="auto">
          <a:xfrm>
            <a:off x="11097042" y="6506289"/>
            <a:ext cx="101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2060"/>
                </a:solidFill>
                <a:effectLst>
                  <a:outerShdw blurRad="38100" dist="38100" dir="2700000" algn="tl">
                    <a:srgbClr val="C0C0C0"/>
                  </a:outerShdw>
                </a:effectLst>
              </a:defRPr>
            </a:lvl1pPr>
          </a:lstStyle>
          <a:p>
            <a:fld id="{2F005EAB-5314-47E8-8888-CE567138AFEC}" type="slidenum">
              <a:rPr kumimoji="1" lang="ja-JP" altLang="en-US" smtClean="0"/>
            </a:fld>
            <a:endParaRPr kumimoji="1" lang="ja-JP" altLang="en-US"/>
          </a:p>
        </p:txBody>
      </p:sp>
      <p:sp>
        <p:nvSpPr>
          <p:cNvPr id="1034" name="Text Box 10"/>
          <p:cNvSpPr txBox="1">
            <a:spLocks noChangeArrowheads="1"/>
          </p:cNvSpPr>
          <p:nvPr/>
        </p:nvSpPr>
        <p:spPr bwMode="auto">
          <a:xfrm>
            <a:off x="7294988" y="6423935"/>
            <a:ext cx="447040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000" b="1" dirty="0">
                <a:latin typeface="黑体" panose="02010609060101010101" pitchFamily="49" charset="-122"/>
                <a:ea typeface="黑体" panose="02010609060101010101" pitchFamily="49" charset="-122"/>
              </a:rPr>
              <a:t>Yamaguchi Lab</a:t>
            </a:r>
            <a:endParaRPr lang="en-US" altLang="ja-JP" sz="1000" b="1" dirty="0">
              <a:latin typeface="黑体" panose="02010609060101010101" pitchFamily="49" charset="-122"/>
              <a:ea typeface="黑体" panose="02010609060101010101" pitchFamily="49" charset="-122"/>
            </a:endParaRPr>
          </a:p>
        </p:txBody>
      </p:sp>
      <p:sp>
        <p:nvSpPr>
          <p:cNvPr id="1036" name="Rectangle 12"/>
          <p:cNvSpPr>
            <a:spLocks noChangeArrowheads="1"/>
          </p:cNvSpPr>
          <p:nvPr/>
        </p:nvSpPr>
        <p:spPr bwMode="auto">
          <a:xfrm>
            <a:off x="0" y="0"/>
            <a:ext cx="304800" cy="762000"/>
          </a:xfrm>
          <a:prstGeom prst="rect">
            <a:avLst/>
          </a:prstGeom>
          <a:solidFill>
            <a:srgbClr val="719DD7"/>
          </a:solidFill>
          <a:ln>
            <a:noFill/>
          </a:ln>
          <a:effectLst/>
        </p:spPr>
        <p:txBody>
          <a:bodyPr wrap="none" anchor="ctr"/>
          <a:lstStyle/>
          <a:p>
            <a:endParaRPr lang="ja-JP" altLang="en-US"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200" kern="1200">
          <a:solidFill>
            <a:schemeClr val="tx1"/>
          </a:solidFill>
          <a:latin typeface="Meiryo" panose="020B0604030504040204" pitchFamily="50" charset="-128"/>
          <a:ea typeface="Meiryo" panose="020B0604030504040204" pitchFamily="50" charset="-128"/>
          <a:cs typeface="Meiryo" panose="020B0604030504040204" pitchFamily="50" charset="-128"/>
        </a:defRPr>
      </a:lvl1pPr>
      <a:lvl2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2pPr>
      <a:lvl3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3pPr>
      <a:lvl4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4pPr>
      <a:lvl5pPr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5pPr>
      <a:lvl6pPr marL="4572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6pPr>
      <a:lvl7pPr marL="9144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7pPr>
      <a:lvl8pPr marL="13716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8pPr>
      <a:lvl9pPr marL="1828800" algn="l" rtl="0" eaLnBrk="1" fontAlgn="base" hangingPunct="1">
        <a:spcBef>
          <a:spcPct val="0"/>
        </a:spcBef>
        <a:spcAft>
          <a:spcPct val="0"/>
        </a:spcAft>
        <a:defRPr kumimoji="1" sz="3200">
          <a:solidFill>
            <a:srgbClr val="46656C"/>
          </a:solidFill>
          <a:latin typeface="Arial Narrow" panose="020B0606020202030204" pitchFamily="34" charset="0"/>
          <a:ea typeface="MS PGothic" panose="020B0600070205080204" pitchFamily="50" charset="-128"/>
        </a:defRPr>
      </a:lvl9pPr>
    </p:titleStyle>
    <p:bodyStyle>
      <a:lvl1pPr marL="342900" indent="-342900" algn="l" rtl="0" eaLnBrk="1" fontAlgn="base" hangingPunct="1">
        <a:spcBef>
          <a:spcPct val="20000"/>
        </a:spcBef>
        <a:spcAft>
          <a:spcPct val="0"/>
        </a:spcAft>
        <a:buChar char="•"/>
        <a:defRPr kumimoji="1" sz="2400" kern="1200">
          <a:solidFill>
            <a:schemeClr val="tx1"/>
          </a:solidFill>
          <a:latin typeface="Meiryo" panose="020B0604030504040204" pitchFamily="50" charset="-128"/>
          <a:ea typeface="Meiryo" panose="020B0604030504040204" pitchFamily="50" charset="-128"/>
          <a:cs typeface="+mn-cs"/>
        </a:defRPr>
      </a:lvl1pPr>
      <a:lvl2pPr marL="742950" indent="-285750" algn="l" rtl="0" eaLnBrk="1" fontAlgn="base" hangingPunct="1">
        <a:spcBef>
          <a:spcPct val="20000"/>
        </a:spcBef>
        <a:spcAft>
          <a:spcPct val="0"/>
        </a:spcAft>
        <a:buChar char="–"/>
        <a:defRPr kumimoji="1" sz="2000" kern="1200">
          <a:solidFill>
            <a:schemeClr val="tx1"/>
          </a:solidFill>
          <a:latin typeface="Meiryo" panose="020B0604030504040204" pitchFamily="50" charset="-128"/>
          <a:ea typeface="Meiryo" panose="020B0604030504040204" pitchFamily="50" charset="-128"/>
          <a:cs typeface="+mn-cs"/>
        </a:defRPr>
      </a:lvl2pPr>
      <a:lvl3pPr marL="1143000" indent="-228600" algn="l" rtl="0" eaLnBrk="1" fontAlgn="base" hangingPunct="1">
        <a:spcBef>
          <a:spcPct val="20000"/>
        </a:spcBef>
        <a:spcAft>
          <a:spcPct val="0"/>
        </a:spcAft>
        <a:buChar char="•"/>
        <a:defRPr kumimoji="1" sz="1800" kern="1200">
          <a:solidFill>
            <a:schemeClr val="tx1"/>
          </a:solidFill>
          <a:latin typeface="Meiryo" panose="020B0604030504040204" pitchFamily="50" charset="-128"/>
          <a:ea typeface="Meiryo" panose="020B0604030504040204" pitchFamily="50" charset="-128"/>
          <a:cs typeface="+mn-cs"/>
        </a:defRPr>
      </a:lvl3pPr>
      <a:lvl4pPr marL="16002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4pPr>
      <a:lvl5pPr marL="2057400" indent="-228600" algn="l" rtl="0" eaLnBrk="1" fontAlgn="base" hangingPunct="1">
        <a:spcBef>
          <a:spcPct val="20000"/>
        </a:spcBef>
        <a:spcAft>
          <a:spcPct val="0"/>
        </a:spcAft>
        <a:buChar char="»"/>
        <a:defRPr kumimoji="1" sz="1600" kern="1200">
          <a:solidFill>
            <a:schemeClr val="tx1"/>
          </a:solidFill>
          <a:latin typeface="Meiryo" panose="020B0604030504040204" pitchFamily="50" charset="-128"/>
          <a:ea typeface="Meiryo"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2410" y="1593850"/>
            <a:ext cx="11680825" cy="1177290"/>
          </a:xfrm>
        </p:spPr>
        <p:txBody>
          <a:bodyPr/>
          <a:lstStyle/>
          <a:p>
            <a:pPr algn="ctr"/>
            <a:r>
              <a:rPr lang="en-US" altLang="ja-JP" dirty="0">
                <a:solidFill>
                  <a:srgbClr val="000000"/>
                </a:solidFill>
                <a:latin typeface="Arial" panose="020B0604020202090204"/>
                <a:cs typeface="Arial" panose="020B0604020202090204"/>
              </a:rPr>
              <a:t>Zero-shot Emotion Classification </a:t>
            </a:r>
            <a:br>
              <a:rPr lang="en-US" altLang="ja-JP" dirty="0">
                <a:solidFill>
                  <a:srgbClr val="000000"/>
                </a:solidFill>
                <a:latin typeface="Arial" panose="020B0604020202090204"/>
                <a:cs typeface="Arial" panose="020B0604020202090204"/>
              </a:rPr>
            </a:br>
            <a:r>
              <a:rPr lang="en-US" altLang="ja-JP" dirty="0">
                <a:solidFill>
                  <a:srgbClr val="000000"/>
                </a:solidFill>
                <a:latin typeface="Arial" panose="020B0604020202090204"/>
                <a:cs typeface="Arial" panose="020B0604020202090204"/>
              </a:rPr>
              <a:t>via Reinforced Self-training</a:t>
            </a:r>
            <a:endParaRPr lang="en-US" altLang="ja-JP" dirty="0">
              <a:solidFill>
                <a:srgbClr val="000000"/>
              </a:solidFill>
              <a:latin typeface="Arial" panose="020B0604020202090204"/>
              <a:cs typeface="Arial" panose="020B0604020202090204"/>
            </a:endParaRPr>
          </a:p>
        </p:txBody>
      </p:sp>
      <p:sp>
        <p:nvSpPr>
          <p:cNvPr id="3" name="副标题 2"/>
          <p:cNvSpPr>
            <a:spLocks noGrp="1"/>
          </p:cNvSpPr>
          <p:nvPr>
            <p:ph type="subTitle" idx="1"/>
          </p:nvPr>
        </p:nvSpPr>
        <p:spPr>
          <a:xfrm>
            <a:off x="8328025" y="4217670"/>
            <a:ext cx="3585210" cy="1676400"/>
          </a:xfrm>
        </p:spPr>
        <p:txBody>
          <a:bodyPr anchor="b"/>
          <a:lstStyle/>
          <a:p>
            <a:pPr lvl="0"/>
            <a:r>
              <a:rPr lang="en-US" altLang="ja-JP" sz="2400" dirty="0">
                <a:latin typeface="+mn-ea"/>
              </a:rPr>
              <a:t>@</a:t>
            </a:r>
            <a:r>
              <a:rPr lang="ja-JP" altLang="en-US" sz="2400" dirty="0">
                <a:latin typeface="+mn-ea"/>
              </a:rPr>
              <a:t>進捗報告</a:t>
            </a:r>
            <a:endParaRPr lang="en-US" altLang="ja-JP" sz="2400" dirty="0">
              <a:latin typeface="+mn-ea"/>
            </a:endParaRPr>
          </a:p>
          <a:p>
            <a:r>
              <a:rPr lang="en-US" altLang="ja-JP" sz="2400" dirty="0">
                <a:latin typeface="+mn-ea"/>
              </a:rPr>
              <a:t>M2</a:t>
            </a:r>
            <a:r>
              <a:rPr lang="zh-CN" altLang="en-US" sz="2400" dirty="0">
                <a:latin typeface="+mn-ea"/>
              </a:rPr>
              <a:t> </a:t>
            </a:r>
            <a:r>
              <a:rPr lang="en-US" altLang="zh-CN" sz="2400" dirty="0">
                <a:latin typeface="+mn-ea"/>
              </a:rPr>
              <a:t>LIU YI</a:t>
            </a:r>
            <a:r>
              <a:rPr lang="en-US" altLang="ja-JP" sz="2400" dirty="0">
                <a:latin typeface="+mn-ea"/>
              </a:rPr>
              <a:t>(21860638)</a:t>
            </a:r>
            <a:r>
              <a:rPr lang="ja-JP" altLang="en-US" sz="2400">
                <a:latin typeface="+mn-ea"/>
              </a:rPr>
              <a:t> </a:t>
            </a:r>
            <a:endParaRPr lang="en-US" altLang="ja-JP" sz="2400" dirty="0">
              <a:latin typeface="+mn-ea"/>
            </a:endParaRPr>
          </a:p>
          <a:p>
            <a:r>
              <a:rPr lang="ja-JP" altLang="en-US" sz="2400">
                <a:latin typeface="+mn-ea"/>
              </a:rPr>
              <a:t>情報科学域</a:t>
            </a:r>
            <a:endParaRPr lang="en-US" altLang="ja-JP" sz="2400" dirty="0">
              <a:latin typeface="+mn-ea"/>
            </a:endParaRPr>
          </a:p>
          <a:p>
            <a:r>
              <a:rPr lang="ja-JP" altLang="en-US" sz="2400"/>
              <a:t>指導教員</a:t>
            </a:r>
            <a:r>
              <a:rPr lang="en-US" altLang="ja-JP" sz="2400"/>
              <a:t> </a:t>
            </a:r>
            <a:r>
              <a:rPr lang="ja-JP" altLang="en-US" sz="2400"/>
              <a:t>下川原英理　</a:t>
            </a:r>
            <a:endParaRPr lang="en-US" altLang="ja-JP" sz="2400" dirty="0">
              <a:latin typeface="+mn-ea"/>
            </a:endParaRPr>
          </a:p>
        </p:txBody>
      </p:sp>
      <p:sp>
        <p:nvSpPr>
          <p:cNvPr id="4" name="灯片编号占位符 3"/>
          <p:cNvSpPr>
            <a:spLocks noGrp="1"/>
          </p:cNvSpPr>
          <p:nvPr>
            <p:ph type="sldNum" sz="quarter" idx="4"/>
          </p:nvPr>
        </p:nvSpPr>
        <p:spPr/>
        <p:txBody>
          <a:bodyPr/>
          <a:lstStyle/>
          <a:p>
            <a:fld id="{2F005EAB-5314-47E8-8888-CE567138AFEC}"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ja-JP">
                <a:sym typeface="+mn-ea"/>
              </a:rPr>
              <a:t>Experiment Design</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15" name="Picture 14"/>
          <p:cNvPicPr>
            <a:picLocks noChangeAspect="1"/>
          </p:cNvPicPr>
          <p:nvPr/>
        </p:nvPicPr>
        <p:blipFill>
          <a:blip r:embed="rId1"/>
          <a:stretch>
            <a:fillRect/>
          </a:stretch>
        </p:blipFill>
        <p:spPr>
          <a:xfrm>
            <a:off x="548640" y="1699260"/>
            <a:ext cx="6275070" cy="3721100"/>
          </a:xfrm>
          <a:prstGeom prst="rect">
            <a:avLst/>
          </a:prstGeom>
        </p:spPr>
      </p:pic>
      <p:sp>
        <p:nvSpPr>
          <p:cNvPr id="5" name="Text Box 4"/>
          <p:cNvSpPr txBox="1"/>
          <p:nvPr/>
        </p:nvSpPr>
        <p:spPr>
          <a:xfrm>
            <a:off x="548640" y="1101090"/>
            <a:ext cx="6570980" cy="460375"/>
          </a:xfrm>
          <a:prstGeom prst="rect">
            <a:avLst/>
          </a:prstGeom>
          <a:noFill/>
        </p:spPr>
        <p:txBody>
          <a:bodyPr wrap="square" rtlCol="0" anchor="t">
            <a:spAutoFit/>
          </a:bodyPr>
          <a:p>
            <a:pPr algn="l"/>
            <a:r>
              <a:rPr lang="en-US" altLang="ja-JP" sz="2400">
                <a:latin typeface="Arial" panose="020B0604020202090204" pitchFamily="34" charset="0"/>
                <a:cs typeface="Arial" panose="020B0604020202090204" pitchFamily="34" charset="0"/>
              </a:rPr>
              <a:t>I am not sure which questionnaire to use</a:t>
            </a:r>
            <a:endParaRPr lang="en-US" altLang="ja-JP" sz="2400">
              <a:latin typeface="Arial" panose="020B0604020202090204" pitchFamily="34" charset="0"/>
              <a:cs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Data-processing and Matching Model</a:t>
            </a:r>
            <a:endParaRPr lang="en-US" sz="2800"/>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Rounded Rectangle 4"/>
          <p:cNvSpPr/>
          <p:nvPr/>
        </p:nvSpPr>
        <p:spPr>
          <a:xfrm>
            <a:off x="1888490" y="1432560"/>
            <a:ext cx="1521460" cy="4622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R-R Interval</a:t>
            </a:r>
            <a:endParaRPr lang="en-US" altLang="ja-JP" b="1">
              <a:solidFill>
                <a:schemeClr val="tx1"/>
              </a:solidFill>
              <a:latin typeface="Arial Bold" panose="020B0604020202090204" charset="0"/>
              <a:cs typeface="Arial Bold" panose="020B0604020202090204" charset="0"/>
              <a:sym typeface="+mn-ea"/>
            </a:endParaRPr>
          </a:p>
        </p:txBody>
      </p:sp>
      <p:sp>
        <p:nvSpPr>
          <p:cNvPr id="6" name="Rounded Rectangle 5"/>
          <p:cNvSpPr/>
          <p:nvPr/>
        </p:nvSpPr>
        <p:spPr>
          <a:xfrm>
            <a:off x="570230" y="1432560"/>
            <a:ext cx="909320" cy="4622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ECG</a:t>
            </a:r>
            <a:endParaRPr lang="en-US" altLang="ja-JP" b="1">
              <a:solidFill>
                <a:schemeClr val="tx1"/>
              </a:solidFill>
              <a:latin typeface="Arial Bold" panose="020B0604020202090204" charset="0"/>
              <a:cs typeface="Arial Bold" panose="020B0604020202090204" charset="0"/>
              <a:sym typeface="+mn-ea"/>
            </a:endParaRPr>
          </a:p>
        </p:txBody>
      </p:sp>
      <p:cxnSp>
        <p:nvCxnSpPr>
          <p:cNvPr id="8" name="Straight Arrow Connector 7"/>
          <p:cNvCxnSpPr/>
          <p:nvPr/>
        </p:nvCxnSpPr>
        <p:spPr>
          <a:xfrm flipV="1">
            <a:off x="1479550" y="1607185"/>
            <a:ext cx="357505" cy="69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570230" y="2200910"/>
            <a:ext cx="1511935" cy="4953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Audio(wav)</a:t>
            </a:r>
            <a:endParaRPr lang="en-US" altLang="ja-JP" b="1">
              <a:solidFill>
                <a:schemeClr val="tx1"/>
              </a:solidFill>
              <a:latin typeface="Arial Bold" panose="020B0604020202090204" charset="0"/>
              <a:cs typeface="Arial Bold" panose="020B0604020202090204" charset="0"/>
              <a:sym typeface="+mn-ea"/>
            </a:endParaRPr>
          </a:p>
        </p:txBody>
      </p:sp>
      <p:sp>
        <p:nvSpPr>
          <p:cNvPr id="10" name="Rounded Rectangle 9"/>
          <p:cNvSpPr/>
          <p:nvPr/>
        </p:nvSpPr>
        <p:spPr>
          <a:xfrm>
            <a:off x="3528060" y="2200910"/>
            <a:ext cx="3559175" cy="4953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Time-domain Audio Features</a:t>
            </a:r>
            <a:endParaRPr lang="en-US" altLang="ja-JP" b="1">
              <a:solidFill>
                <a:schemeClr val="tx1"/>
              </a:solidFill>
              <a:latin typeface="Arial Bold" panose="020B0604020202090204" charset="0"/>
              <a:cs typeface="Arial Bold" panose="020B0604020202090204" charset="0"/>
              <a:sym typeface="+mn-ea"/>
            </a:endParaRPr>
          </a:p>
        </p:txBody>
      </p:sp>
      <p:cxnSp>
        <p:nvCxnSpPr>
          <p:cNvPr id="11" name="Straight Arrow Connector 10"/>
          <p:cNvCxnSpPr>
            <a:stCxn id="9" idx="3"/>
            <a:endCxn id="10" idx="1"/>
          </p:cNvCxnSpPr>
          <p:nvPr/>
        </p:nvCxnSpPr>
        <p:spPr>
          <a:xfrm>
            <a:off x="2082165" y="2448560"/>
            <a:ext cx="144589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3819525" y="1432560"/>
            <a:ext cx="3267710" cy="4622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Heart Rate Variability(HRV)</a:t>
            </a:r>
            <a:endParaRPr lang="zh-CN" altLang="en-US" b="1">
              <a:solidFill>
                <a:schemeClr val="tx1"/>
              </a:solidFill>
              <a:latin typeface="Arial Bold" panose="020B0604020202090204" charset="0"/>
              <a:cs typeface="Arial Bold" panose="020B0604020202090204" charset="0"/>
              <a:sym typeface="+mn-ea"/>
            </a:endParaRPr>
          </a:p>
        </p:txBody>
      </p:sp>
      <p:cxnSp>
        <p:nvCxnSpPr>
          <p:cNvPr id="15" name="Straight Arrow Connector 14"/>
          <p:cNvCxnSpPr/>
          <p:nvPr/>
        </p:nvCxnSpPr>
        <p:spPr>
          <a:xfrm>
            <a:off x="3461385" y="1610995"/>
            <a:ext cx="322580" cy="88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570230" y="3002280"/>
            <a:ext cx="2450465" cy="4953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Eye tracking Data</a:t>
            </a:r>
            <a:endParaRPr lang="en-US" altLang="zh-CN" b="1">
              <a:solidFill>
                <a:schemeClr val="tx1"/>
              </a:solidFill>
              <a:latin typeface="Arial Bold" panose="020B0604020202090204" charset="0"/>
              <a:cs typeface="Arial Bold" panose="020B0604020202090204" charset="0"/>
              <a:sym typeface="+mn-ea"/>
            </a:endParaRPr>
          </a:p>
        </p:txBody>
      </p:sp>
      <p:sp>
        <p:nvSpPr>
          <p:cNvPr id="18" name="Rounded Rectangle 17"/>
          <p:cNvSpPr/>
          <p:nvPr/>
        </p:nvSpPr>
        <p:spPr>
          <a:xfrm>
            <a:off x="4185920" y="4794885"/>
            <a:ext cx="2863850" cy="4508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Head position&amp;rotation</a:t>
            </a:r>
            <a:endParaRPr lang="en-US" altLang="zh-CN" b="1">
              <a:solidFill>
                <a:schemeClr val="tx1"/>
              </a:solidFill>
              <a:latin typeface="Arial Bold" panose="020B0604020202090204" charset="0"/>
              <a:cs typeface="Arial Bold" panose="020B0604020202090204" charset="0"/>
              <a:sym typeface="+mn-ea"/>
            </a:endParaRPr>
          </a:p>
        </p:txBody>
      </p:sp>
      <p:sp>
        <p:nvSpPr>
          <p:cNvPr id="20" name="Rounded Rectangle 19"/>
          <p:cNvSpPr/>
          <p:nvPr/>
        </p:nvSpPr>
        <p:spPr>
          <a:xfrm>
            <a:off x="3896360" y="3002280"/>
            <a:ext cx="3178175" cy="5086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Pupil Diameter&amp;EyeOpen</a:t>
            </a:r>
            <a:endParaRPr lang="en-US" altLang="zh-CN" b="1">
              <a:solidFill>
                <a:schemeClr val="tx1"/>
              </a:solidFill>
              <a:latin typeface="Arial Bold" panose="020B0604020202090204" charset="0"/>
              <a:cs typeface="Arial Bold" panose="020B0604020202090204" charset="0"/>
              <a:sym typeface="+mn-ea"/>
            </a:endParaRPr>
          </a:p>
        </p:txBody>
      </p:sp>
      <p:sp>
        <p:nvSpPr>
          <p:cNvPr id="23" name="Rounded Rectangle 22"/>
          <p:cNvSpPr/>
          <p:nvPr/>
        </p:nvSpPr>
        <p:spPr>
          <a:xfrm>
            <a:off x="1708150" y="3825240"/>
            <a:ext cx="1819275" cy="508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Pupil Position</a:t>
            </a:r>
            <a:endParaRPr lang="en-US" altLang="zh-CN" b="1">
              <a:solidFill>
                <a:schemeClr val="tx1"/>
              </a:solidFill>
              <a:latin typeface="Arial Bold" panose="020B0604020202090204" charset="0"/>
              <a:cs typeface="Arial Bold" panose="020B0604020202090204" charset="0"/>
              <a:sym typeface="+mn-ea"/>
            </a:endParaRPr>
          </a:p>
        </p:txBody>
      </p:sp>
      <p:cxnSp>
        <p:nvCxnSpPr>
          <p:cNvPr id="24" name="Straight Arrow Connector 23"/>
          <p:cNvCxnSpPr/>
          <p:nvPr/>
        </p:nvCxnSpPr>
        <p:spPr>
          <a:xfrm>
            <a:off x="3020695" y="3249930"/>
            <a:ext cx="875665"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812290" y="3503930"/>
            <a:ext cx="847090" cy="3270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Rounded Rectangle 25"/>
          <p:cNvSpPr/>
          <p:nvPr/>
        </p:nvSpPr>
        <p:spPr>
          <a:xfrm>
            <a:off x="4184650" y="3816985"/>
            <a:ext cx="2865120" cy="6718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Nearest Neighbor Index</a:t>
            </a:r>
            <a:endParaRPr lang="en-US" altLang="zh-CN" b="1">
              <a:solidFill>
                <a:schemeClr val="tx1"/>
              </a:solidFill>
              <a:latin typeface="Arial Bold" panose="020B0604020202090204" charset="0"/>
              <a:cs typeface="Arial Bold" panose="020B0604020202090204" charset="0"/>
              <a:sym typeface="+mn-ea"/>
            </a:endParaRPr>
          </a:p>
          <a:p>
            <a:pPr algn="ctr"/>
            <a:r>
              <a:rPr lang="en-US" altLang="zh-CN" b="1">
                <a:solidFill>
                  <a:schemeClr val="tx1"/>
                </a:solidFill>
                <a:latin typeface="Arial Bold" panose="020B0604020202090204" charset="0"/>
                <a:cs typeface="Arial Bold" panose="020B0604020202090204" charset="0"/>
                <a:sym typeface="+mn-ea"/>
              </a:rPr>
              <a:t>of pupil position</a:t>
            </a:r>
            <a:endParaRPr lang="en-US" altLang="zh-CN" b="1">
              <a:solidFill>
                <a:schemeClr val="tx1"/>
              </a:solidFill>
              <a:latin typeface="Arial Bold" panose="020B0604020202090204" charset="0"/>
              <a:cs typeface="Arial Bold" panose="020B0604020202090204" charset="0"/>
              <a:sym typeface="+mn-ea"/>
            </a:endParaRPr>
          </a:p>
        </p:txBody>
      </p:sp>
      <p:cxnSp>
        <p:nvCxnSpPr>
          <p:cNvPr id="27" name="Straight Arrow Connector 26"/>
          <p:cNvCxnSpPr>
            <a:stCxn id="23" idx="3"/>
          </p:cNvCxnSpPr>
          <p:nvPr/>
        </p:nvCxnSpPr>
        <p:spPr>
          <a:xfrm flipV="1">
            <a:off x="3527425" y="4069080"/>
            <a:ext cx="658495" cy="10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Right Arrow 27"/>
          <p:cNvSpPr/>
          <p:nvPr/>
        </p:nvSpPr>
        <p:spPr>
          <a:xfrm>
            <a:off x="7677150" y="3002280"/>
            <a:ext cx="114236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Text Box 29"/>
          <p:cNvSpPr txBox="1"/>
          <p:nvPr/>
        </p:nvSpPr>
        <p:spPr>
          <a:xfrm>
            <a:off x="9022080" y="2830195"/>
            <a:ext cx="2733675" cy="829945"/>
          </a:xfrm>
          <a:prstGeom prst="rect">
            <a:avLst/>
          </a:prstGeom>
          <a:noFill/>
        </p:spPr>
        <p:txBody>
          <a:bodyPr wrap="square" rtlCol="0">
            <a:spAutoFit/>
          </a:bodyPr>
          <a:p>
            <a:pPr algn="l"/>
            <a:r>
              <a:rPr lang="en-US" altLang="ja-JP" sz="2400" b="1">
                <a:latin typeface="Arial Bold" panose="020B0604020202090204" charset="0"/>
                <a:cs typeface="Arial Bold" panose="020B0604020202090204" charset="0"/>
              </a:rPr>
              <a:t>Train  class</a:t>
            </a:r>
            <a:endParaRPr lang="en-US" altLang="ja-JP" sz="2400" b="1">
              <a:latin typeface="Arial Bold" panose="020B0604020202090204" charset="0"/>
              <a:cs typeface="Arial Bold" panose="020B0604020202090204" charset="0"/>
            </a:endParaRPr>
          </a:p>
          <a:p>
            <a:pPr algn="l"/>
            <a:r>
              <a:rPr lang="en-US" altLang="ja-JP" sz="2400" b="1">
                <a:latin typeface="Arial Bold" panose="020B0604020202090204" charset="0"/>
                <a:cs typeface="Arial Bold" panose="020B0604020202090204" charset="0"/>
              </a:rPr>
              <a:t>Matching Model</a:t>
            </a:r>
            <a:endParaRPr lang="en-US" altLang="ja-JP" sz="2400" b="1">
              <a:latin typeface="Arial Bold" panose="020B0604020202090204" charset="0"/>
              <a:cs typeface="Arial Bold" panose="020B0604020202090204" charset="0"/>
            </a:endParaRPr>
          </a:p>
        </p:txBody>
      </p:sp>
      <p:sp>
        <p:nvSpPr>
          <p:cNvPr id="3" name="Text Box 2"/>
          <p:cNvSpPr txBox="1"/>
          <p:nvPr/>
        </p:nvSpPr>
        <p:spPr>
          <a:xfrm>
            <a:off x="8191500" y="4233545"/>
            <a:ext cx="3824605" cy="1198880"/>
          </a:xfrm>
          <a:prstGeom prst="rect">
            <a:avLst/>
          </a:prstGeom>
          <a:noFill/>
        </p:spPr>
        <p:txBody>
          <a:bodyPr wrap="none" rtlCol="0" anchor="t">
            <a:spAutoFit/>
          </a:bodyPr>
          <a:p>
            <a:r>
              <a:rPr lang="en-US" altLang="ja-JP" sz="2400" b="1">
                <a:latin typeface="Arial Bold" panose="020B0604020202090204" charset="0"/>
                <a:cs typeface="Arial Bold" panose="020B0604020202090204" charset="0"/>
                <a:sym typeface="+mn-ea"/>
              </a:rPr>
              <a:t>SVM-Regression/</a:t>
            </a:r>
            <a:endParaRPr lang="en-US" altLang="ja-JP" sz="2400" b="1">
              <a:latin typeface="Arial Bold" panose="020B0604020202090204" charset="0"/>
              <a:cs typeface="Arial Bold" panose="020B0604020202090204" charset="0"/>
              <a:sym typeface="+mn-ea"/>
            </a:endParaRPr>
          </a:p>
          <a:p>
            <a:r>
              <a:rPr lang="en-US" altLang="ja-JP" sz="2400" b="1">
                <a:latin typeface="Arial Bold" panose="020B0604020202090204" charset="0"/>
                <a:cs typeface="Arial Bold" panose="020B0604020202090204" charset="0"/>
                <a:sym typeface="+mn-ea"/>
              </a:rPr>
              <a:t>Transformer-Regression/</a:t>
            </a:r>
            <a:endParaRPr lang="en-US" altLang="ja-JP" sz="2400" b="1">
              <a:latin typeface="Arial Bold" panose="020B0604020202090204" charset="0"/>
              <a:cs typeface="Arial Bold" panose="020B0604020202090204" charset="0"/>
              <a:sym typeface="+mn-ea"/>
            </a:endParaRPr>
          </a:p>
          <a:p>
            <a:r>
              <a:rPr lang="en-US" altLang="ja-JP" sz="2400" b="1">
                <a:latin typeface="Arial Bold" panose="020B0604020202090204" charset="0"/>
                <a:cs typeface="Arial Bold" panose="020B0604020202090204" charset="0"/>
                <a:sym typeface="+mn-ea"/>
              </a:rPr>
              <a:t>LSTM</a:t>
            </a:r>
            <a:endParaRPr lang="en-US" altLang="ja-JP" sz="2400" b="1">
              <a:latin typeface="Arial Bold" panose="020B0604020202090204" charset="0"/>
              <a:cs typeface="Arial Bold" panose="020B060402020209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Reinforcement Learning for Self-training</a:t>
            </a:r>
            <a:endParaRPr lang="en-US" altLang="zh-CN"/>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cxnSp>
        <p:nvCxnSpPr>
          <p:cNvPr id="5" name="Straight Arrow Connector 4"/>
          <p:cNvCxnSpPr/>
          <p:nvPr/>
        </p:nvCxnSpPr>
        <p:spPr>
          <a:xfrm>
            <a:off x="2152015" y="3108960"/>
            <a:ext cx="621665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90825" y="2083435"/>
            <a:ext cx="0" cy="250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15885" y="2176780"/>
            <a:ext cx="0" cy="25050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2817495" y="1538605"/>
            <a:ext cx="5220335" cy="460375"/>
          </a:xfrm>
          <a:prstGeom prst="rect">
            <a:avLst/>
          </a:prstGeom>
          <a:noFill/>
        </p:spPr>
        <p:txBody>
          <a:bodyPr wrap="square" rtlCol="0">
            <a:spAutoFit/>
          </a:bodyPr>
          <a:p>
            <a:r>
              <a:rPr lang="en-US" altLang="ja-JP" sz="2400">
                <a:latin typeface="Arial" panose="020B0604020202090204" pitchFamily="34" charset="0"/>
                <a:cs typeface="Arial" panose="020B0604020202090204" pitchFamily="34" charset="0"/>
                <a:sym typeface="+mn-ea"/>
              </a:rPr>
              <a:t>Biometric data of 3minutes </a:t>
            </a:r>
            <a:r>
              <a:rPr lang="en-US" altLang="ja-JP" sz="2400">
                <a:latin typeface="Arial" panose="020B0604020202090204" pitchFamily="34" charset="0"/>
                <a:cs typeface="Arial" panose="020B0604020202090204" pitchFamily="34" charset="0"/>
              </a:rPr>
              <a:t>Dialogue </a:t>
            </a:r>
            <a:endParaRPr lang="en-US" altLang="ja-JP" sz="2400">
              <a:latin typeface="Arial" panose="020B0604020202090204" pitchFamily="34" charset="0"/>
              <a:cs typeface="Arial" panose="020B0604020202090204" pitchFamily="34" charset="0"/>
            </a:endParaRPr>
          </a:p>
        </p:txBody>
      </p:sp>
      <p:cxnSp>
        <p:nvCxnSpPr>
          <p:cNvPr id="10" name="Straight Connector 9"/>
          <p:cNvCxnSpPr/>
          <p:nvPr/>
        </p:nvCxnSpPr>
        <p:spPr>
          <a:xfrm>
            <a:off x="3397885" y="2623820"/>
            <a:ext cx="0" cy="9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07205" y="2613025"/>
            <a:ext cx="0" cy="991235"/>
          </a:xfrm>
          <a:prstGeom prst="line">
            <a:avLst/>
          </a:prstGeom>
        </p:spPr>
        <p:style>
          <a:lnRef idx="1">
            <a:schemeClr val="accent1"/>
          </a:lnRef>
          <a:fillRef idx="0">
            <a:schemeClr val="accent1"/>
          </a:fillRef>
          <a:effectRef idx="0">
            <a:schemeClr val="accent1"/>
          </a:effectRef>
          <a:fontRef idx="minor">
            <a:schemeClr val="tx1"/>
          </a:fontRef>
        </p:style>
      </p:cxnSp>
      <p:sp>
        <p:nvSpPr>
          <p:cNvPr id="12" name="Left Brace 11"/>
          <p:cNvSpPr/>
          <p:nvPr/>
        </p:nvSpPr>
        <p:spPr>
          <a:xfrm rot="16200000">
            <a:off x="3777615" y="3234055"/>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13" name="Straight Connector 12"/>
          <p:cNvCxnSpPr/>
          <p:nvPr/>
        </p:nvCxnSpPr>
        <p:spPr>
          <a:xfrm>
            <a:off x="3688715" y="2602865"/>
            <a:ext cx="0" cy="9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02300" y="2602865"/>
            <a:ext cx="0" cy="9912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5400000">
            <a:off x="4057015" y="2068195"/>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16" name="Straight Connector 15"/>
          <p:cNvCxnSpPr/>
          <p:nvPr/>
        </p:nvCxnSpPr>
        <p:spPr>
          <a:xfrm>
            <a:off x="4591685" y="2623820"/>
            <a:ext cx="0" cy="9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16700" y="2623185"/>
            <a:ext cx="0" cy="991235"/>
          </a:xfrm>
          <a:prstGeom prst="line">
            <a:avLst/>
          </a:prstGeom>
        </p:spPr>
        <p:style>
          <a:lnRef idx="1">
            <a:schemeClr val="accent1"/>
          </a:lnRef>
          <a:fillRef idx="0">
            <a:schemeClr val="accent1"/>
          </a:fillRef>
          <a:effectRef idx="0">
            <a:schemeClr val="accent1"/>
          </a:effectRef>
          <a:fontRef idx="minor">
            <a:schemeClr val="tx1"/>
          </a:fontRef>
        </p:style>
      </p:cxnSp>
      <p:sp>
        <p:nvSpPr>
          <p:cNvPr id="18" name="Left Brace 17"/>
          <p:cNvSpPr/>
          <p:nvPr/>
        </p:nvSpPr>
        <p:spPr>
          <a:xfrm rot="16200000">
            <a:off x="6082030" y="3234690"/>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9" name="Text Box 18"/>
          <p:cNvSpPr txBox="1"/>
          <p:nvPr/>
        </p:nvSpPr>
        <p:spPr>
          <a:xfrm>
            <a:off x="3554730" y="3923030"/>
            <a:ext cx="703580" cy="368300"/>
          </a:xfrm>
          <a:prstGeom prst="rect">
            <a:avLst/>
          </a:prstGeom>
          <a:noFill/>
        </p:spPr>
        <p:txBody>
          <a:bodyPr wrap="none" rtlCol="0" anchor="t">
            <a:spAutoFit/>
          </a:bodyPr>
          <a:p>
            <a:r>
              <a:rPr lang="en-US" altLang="ja-JP">
                <a:latin typeface="Arial" panose="020B0604020202090204" pitchFamily="34" charset="0"/>
                <a:cs typeface="Arial" panose="020B0604020202090204" pitchFamily="34" charset="0"/>
                <a:sym typeface="+mn-ea"/>
              </a:rPr>
              <a:t>Clip1</a:t>
            </a:r>
            <a:endParaRPr lang="en-US" altLang="ja-JP">
              <a:latin typeface="Arial" panose="020B0604020202090204" pitchFamily="34" charset="0"/>
              <a:cs typeface="Arial" panose="020B0604020202090204" pitchFamily="34" charset="0"/>
              <a:sym typeface="+mn-ea"/>
            </a:endParaRPr>
          </a:p>
        </p:txBody>
      </p:sp>
      <p:sp>
        <p:nvSpPr>
          <p:cNvPr id="20" name="Text Box 19"/>
          <p:cNvSpPr txBox="1"/>
          <p:nvPr/>
        </p:nvSpPr>
        <p:spPr>
          <a:xfrm>
            <a:off x="3729990" y="2059305"/>
            <a:ext cx="703580" cy="368300"/>
          </a:xfrm>
          <a:prstGeom prst="rect">
            <a:avLst/>
          </a:prstGeom>
          <a:noFill/>
        </p:spPr>
        <p:txBody>
          <a:bodyPr wrap="square" rtlCol="0" anchor="t">
            <a:spAutoFit/>
          </a:bodyPr>
          <a:p>
            <a:r>
              <a:rPr lang="en-US" altLang="ja-JP">
                <a:latin typeface="Arial" panose="020B0604020202090204" pitchFamily="34" charset="0"/>
                <a:cs typeface="Arial" panose="020B0604020202090204" pitchFamily="34" charset="0"/>
                <a:sym typeface="+mn-ea"/>
              </a:rPr>
              <a:t>Clip2</a:t>
            </a:r>
            <a:endParaRPr lang="en-US" altLang="ja-JP">
              <a:latin typeface="Arial" panose="020B0604020202090204" pitchFamily="34" charset="0"/>
              <a:cs typeface="Arial" panose="020B0604020202090204" pitchFamily="34" charset="0"/>
              <a:sym typeface="+mn-ea"/>
            </a:endParaRPr>
          </a:p>
        </p:txBody>
      </p:sp>
      <p:sp>
        <p:nvSpPr>
          <p:cNvPr id="21" name="Text Box 20"/>
          <p:cNvSpPr txBox="1"/>
          <p:nvPr/>
        </p:nvSpPr>
        <p:spPr>
          <a:xfrm>
            <a:off x="5788660" y="3923030"/>
            <a:ext cx="741680" cy="368300"/>
          </a:xfrm>
          <a:prstGeom prst="rect">
            <a:avLst/>
          </a:prstGeom>
          <a:noFill/>
        </p:spPr>
        <p:txBody>
          <a:bodyPr wrap="none" rtlCol="0" anchor="t">
            <a:spAutoFit/>
          </a:bodyPr>
          <a:p>
            <a:r>
              <a:rPr lang="en-US" altLang="ja-JP">
                <a:latin typeface="Arial" panose="020B0604020202090204" pitchFamily="34" charset="0"/>
                <a:cs typeface="Arial" panose="020B0604020202090204" pitchFamily="34" charset="0"/>
                <a:sym typeface="+mn-ea"/>
              </a:rPr>
              <a:t>ClipN</a:t>
            </a:r>
            <a:endParaRPr lang="en-US" altLang="ja-JP">
              <a:latin typeface="Arial" panose="020B0604020202090204" pitchFamily="34" charset="0"/>
              <a:cs typeface="Arial" panose="020B0604020202090204" pitchFamily="34" charset="0"/>
              <a:sym typeface="+mn-ea"/>
            </a:endParaRPr>
          </a:p>
        </p:txBody>
      </p:sp>
      <p:sp>
        <p:nvSpPr>
          <p:cNvPr id="3" name="Text Box 2"/>
          <p:cNvSpPr txBox="1"/>
          <p:nvPr/>
        </p:nvSpPr>
        <p:spPr>
          <a:xfrm>
            <a:off x="574040" y="994410"/>
            <a:ext cx="4754245" cy="521970"/>
          </a:xfrm>
          <a:prstGeom prst="rect">
            <a:avLst/>
          </a:prstGeom>
          <a:noFill/>
        </p:spPr>
        <p:txBody>
          <a:bodyPr wrap="square" rtlCol="0" anchor="t">
            <a:spAutoFit/>
          </a:bodyPr>
          <a:p>
            <a:r>
              <a:rPr lang="en-US" altLang="ja-JP" sz="2800" b="1">
                <a:latin typeface="Arial Bold" panose="020B0604020202090204" charset="0"/>
                <a:cs typeface="Arial Bold" panose="020B0604020202090204" charset="0"/>
                <a:sym typeface="+mn-ea"/>
              </a:rPr>
              <a:t>Time-series data selection</a:t>
            </a:r>
            <a:endParaRPr lang="en-US" altLang="ja-JP" sz="2800" b="1">
              <a:latin typeface="Arial Bold" panose="020B0604020202090204" charset="0"/>
              <a:cs typeface="Arial Bold" panose="020B0604020202090204" charset="0"/>
              <a:sym typeface="+mn-ea"/>
            </a:endParaRPr>
          </a:p>
        </p:txBody>
      </p:sp>
      <p:sp>
        <p:nvSpPr>
          <p:cNvPr id="7" name="Text Box 6"/>
          <p:cNvSpPr txBox="1"/>
          <p:nvPr/>
        </p:nvSpPr>
        <p:spPr>
          <a:xfrm>
            <a:off x="165735" y="2914015"/>
            <a:ext cx="1986280" cy="368300"/>
          </a:xfrm>
          <a:prstGeom prst="rect">
            <a:avLst/>
          </a:prstGeom>
          <a:noFill/>
        </p:spPr>
        <p:txBody>
          <a:bodyPr wrap="none" rtlCol="0" anchor="t">
            <a:spAutoFit/>
          </a:bodyPr>
          <a:p>
            <a:r>
              <a:rPr lang="en-US" altLang="ja-JP" sz="1800" b="1">
                <a:latin typeface="Arial Bold" panose="020B0604020202090204" charset="0"/>
                <a:cs typeface="Arial Bold" panose="020B0604020202090204" charset="0"/>
                <a:sym typeface="+mn-ea"/>
              </a:rPr>
              <a:t>Ti</a:t>
            </a:r>
            <a:r>
              <a:rPr lang="en-US" altLang="ja-JP" b="1">
                <a:latin typeface="Arial Bold" panose="020B0604020202090204" charset="0"/>
                <a:cs typeface="Arial Bold" panose="020B0604020202090204" charset="0"/>
                <a:sym typeface="+mn-ea"/>
              </a:rPr>
              <a:t>me</a:t>
            </a:r>
            <a:r>
              <a:rPr lang="en-US" altLang="ja-JP" sz="1800" b="1">
                <a:latin typeface="Arial Bold" panose="020B0604020202090204" charset="0"/>
                <a:cs typeface="Arial Bold" panose="020B0604020202090204" charset="0"/>
                <a:sym typeface="+mn-ea"/>
              </a:rPr>
              <a:t>-series data</a:t>
            </a:r>
            <a:endParaRPr lang="en-US" altLang="ja-JP" sz="2400">
              <a:latin typeface="Arial" panose="020B0604020202090204" pitchFamily="34" charset="0"/>
              <a:cs typeface="Arial" panose="020B0604020202090204" pitchFamily="34" charset="0"/>
            </a:endParaRPr>
          </a:p>
        </p:txBody>
      </p:sp>
      <p:sp>
        <p:nvSpPr>
          <p:cNvPr id="23" name="Text Box 22"/>
          <p:cNvSpPr txBox="1"/>
          <p:nvPr/>
        </p:nvSpPr>
        <p:spPr>
          <a:xfrm>
            <a:off x="725805" y="5046345"/>
            <a:ext cx="8568055" cy="891540"/>
          </a:xfrm>
          <a:prstGeom prst="rect">
            <a:avLst/>
          </a:prstGeom>
          <a:noFill/>
        </p:spPr>
        <p:txBody>
          <a:bodyPr wrap="none" rtlCol="0" anchor="t">
            <a:spAutoFit/>
          </a:bodyPr>
          <a:p>
            <a:pPr algn="l"/>
            <a:r>
              <a:rPr lang="en-US" altLang="ja-JP" sz="2800" b="1">
                <a:latin typeface="Arial Bold" panose="020B0604020202090204" charset="0"/>
                <a:cs typeface="Arial Bold" panose="020B0604020202090204" charset="0"/>
                <a:sym typeface="+mn-ea"/>
              </a:rPr>
              <a:t>Policy network</a:t>
            </a:r>
            <a:endParaRPr lang="en-US" altLang="ja-JP" sz="2800" b="1">
              <a:latin typeface="Arial Bold" panose="020B0604020202090204" charset="0"/>
              <a:cs typeface="Arial Bold" panose="020B0604020202090204" charset="0"/>
              <a:sym typeface="+mn-ea"/>
            </a:endParaRPr>
          </a:p>
          <a:p>
            <a:pPr algn="l"/>
            <a:r>
              <a:rPr lang="en-US" altLang="ja-JP" sz="2400">
                <a:latin typeface="Arial" panose="020B0604020202090204" pitchFamily="34" charset="0"/>
                <a:cs typeface="Arial" panose="020B0604020202090204" pitchFamily="34" charset="0"/>
                <a:sym typeface="+mn-ea"/>
              </a:rPr>
              <a:t>Train a policy network to decide whether select this clip or not </a:t>
            </a:r>
            <a:endParaRPr lang="en-US" altLang="ja-JP" sz="2400">
              <a:latin typeface="Arial" panose="020B0604020202090204" pitchFamily="34" charset="0"/>
              <a:cs typeface="Arial" panose="020B0604020202090204" pitchFamily="34" charset="0"/>
              <a:sym typeface="+mn-ea"/>
            </a:endParaRPr>
          </a:p>
        </p:txBody>
      </p:sp>
      <p:sp>
        <p:nvSpPr>
          <p:cNvPr id="24" name="Text Box 23"/>
          <p:cNvSpPr txBox="1"/>
          <p:nvPr/>
        </p:nvSpPr>
        <p:spPr>
          <a:xfrm>
            <a:off x="8771255" y="2200910"/>
            <a:ext cx="3354705" cy="1568450"/>
          </a:xfrm>
          <a:prstGeom prst="rect">
            <a:avLst/>
          </a:prstGeom>
          <a:noFill/>
        </p:spPr>
        <p:txBody>
          <a:bodyPr wrap="square" rtlCol="0" anchor="t">
            <a:spAutoFit/>
          </a:bodyPr>
          <a:p>
            <a:pPr lvl="0" algn="l"/>
            <a:r>
              <a:rPr lang="en-US" altLang="ja-JP" sz="2400">
                <a:latin typeface="Arial" panose="020B0604020202090204" pitchFamily="34" charset="0"/>
                <a:cs typeface="Arial" panose="020B0604020202090204" pitchFamily="34" charset="0"/>
                <a:sym typeface="+mn-ea"/>
              </a:rPr>
              <a:t>*Ex. If set </a:t>
            </a:r>
            <a:r>
              <a:rPr lang="en-US" altLang="ja-JP" sz="2400">
                <a:solidFill>
                  <a:schemeClr val="accent2"/>
                </a:solidFill>
                <a:latin typeface="Arial" panose="020B0604020202090204" pitchFamily="34" charset="0"/>
                <a:cs typeface="Arial" panose="020B0604020202090204" pitchFamily="34" charset="0"/>
                <a:sym typeface="+mn-ea"/>
              </a:rPr>
              <a:t>interval</a:t>
            </a:r>
            <a:r>
              <a:rPr lang="en-US" altLang="ja-JP" sz="2400">
                <a:latin typeface="Arial" panose="020B0604020202090204" pitchFamily="34" charset="0"/>
                <a:cs typeface="Arial" panose="020B0604020202090204" pitchFamily="34" charset="0"/>
                <a:sym typeface="+mn-ea"/>
              </a:rPr>
              <a:t> 1s, </a:t>
            </a:r>
            <a:endParaRPr lang="en-US" altLang="ja-JP" sz="2400">
              <a:latin typeface="Arial" panose="020B0604020202090204" pitchFamily="34" charset="0"/>
              <a:cs typeface="Arial" panose="020B0604020202090204" pitchFamily="34" charset="0"/>
              <a:sym typeface="+mn-ea"/>
            </a:endParaRPr>
          </a:p>
          <a:p>
            <a:pPr lvl="0" algn="l"/>
            <a:r>
              <a:rPr lang="en-US" altLang="ja-JP" sz="2400">
                <a:latin typeface="Arial" panose="020B0604020202090204" pitchFamily="34" charset="0"/>
                <a:cs typeface="Arial" panose="020B0604020202090204" pitchFamily="34" charset="0"/>
                <a:sym typeface="+mn-ea"/>
              </a:rPr>
              <a:t>clip </a:t>
            </a:r>
            <a:r>
              <a:rPr lang="en-US" altLang="ja-JP" sz="2400">
                <a:solidFill>
                  <a:srgbClr val="00B050"/>
                </a:solidFill>
                <a:latin typeface="Arial" panose="020B0604020202090204" pitchFamily="34" charset="0"/>
                <a:cs typeface="Arial" panose="020B0604020202090204" pitchFamily="34" charset="0"/>
                <a:sym typeface="+mn-ea"/>
              </a:rPr>
              <a:t>length</a:t>
            </a:r>
            <a:r>
              <a:rPr lang="en-US" altLang="ja-JP" sz="2400">
                <a:latin typeface="Arial" panose="020B0604020202090204" pitchFamily="34" charset="0"/>
                <a:cs typeface="Arial" panose="020B0604020202090204" pitchFamily="34" charset="0"/>
                <a:sym typeface="+mn-ea"/>
              </a:rPr>
              <a:t> 30s, </a:t>
            </a:r>
            <a:endParaRPr lang="en-US" altLang="ja-JP" sz="2400">
              <a:latin typeface="Arial" panose="020B0604020202090204" pitchFamily="34" charset="0"/>
              <a:cs typeface="Arial" panose="020B0604020202090204" pitchFamily="34" charset="0"/>
              <a:sym typeface="+mn-ea"/>
            </a:endParaRPr>
          </a:p>
          <a:p>
            <a:pPr lvl="0" algn="l"/>
            <a:r>
              <a:rPr lang="en-US" altLang="ja-JP" sz="2400">
                <a:latin typeface="Arial" panose="020B0604020202090204" pitchFamily="34" charset="0"/>
                <a:cs typeface="Arial" panose="020B0604020202090204" pitchFamily="34" charset="0"/>
                <a:sym typeface="+mn-ea"/>
              </a:rPr>
              <a:t>we can get about 270 clips</a:t>
            </a:r>
            <a:endParaRPr lang="en-US" altLang="ja-JP" sz="2400">
              <a:latin typeface="Arial" panose="020B0604020202090204" pitchFamily="34" charset="0"/>
              <a:cs typeface="Arial" panose="020B0604020202090204" pitchFamily="34" charset="0"/>
              <a:sym typeface="+mn-ea"/>
            </a:endParaRPr>
          </a:p>
        </p:txBody>
      </p:sp>
      <p:sp>
        <p:nvSpPr>
          <p:cNvPr id="25" name="Text Box 24"/>
          <p:cNvSpPr txBox="1"/>
          <p:nvPr/>
        </p:nvSpPr>
        <p:spPr>
          <a:xfrm>
            <a:off x="4798060" y="3225800"/>
            <a:ext cx="627380" cy="368300"/>
          </a:xfrm>
          <a:prstGeom prst="rect">
            <a:avLst/>
          </a:prstGeom>
          <a:noFill/>
        </p:spPr>
        <p:txBody>
          <a:bodyPr wrap="none" rtlCol="0" anchor="t">
            <a:spAutoFit/>
          </a:bodyPr>
          <a:p>
            <a:r>
              <a:rPr lang="en-US" altLang="zh-CN">
                <a:latin typeface="Arial" panose="020B0604020202090204" pitchFamily="34" charset="0"/>
                <a:cs typeface="Arial" panose="020B0604020202090204" pitchFamily="34" charset="0"/>
                <a:sym typeface="+mn-ea"/>
              </a:rPr>
              <a:t>.......</a:t>
            </a:r>
            <a:endParaRPr lang="en-US" altLang="zh-CN">
              <a:latin typeface="Arial" panose="020B0604020202090204" pitchFamily="34" charset="0"/>
              <a:cs typeface="Arial" panose="020B0604020202090204" pitchFamily="34" charset="0"/>
              <a:sym typeface="+mn-ea"/>
            </a:endParaRPr>
          </a:p>
        </p:txBody>
      </p:sp>
      <p:cxnSp>
        <p:nvCxnSpPr>
          <p:cNvPr id="28" name="Straight Arrow Connector 27"/>
          <p:cNvCxnSpPr>
            <a:stCxn id="29" idx="2"/>
          </p:cNvCxnSpPr>
          <p:nvPr/>
        </p:nvCxnSpPr>
        <p:spPr>
          <a:xfrm>
            <a:off x="3313430" y="2427605"/>
            <a:ext cx="241300" cy="175260"/>
          </a:xfrm>
          <a:prstGeom prst="straightConnector1">
            <a:avLst/>
          </a:prstGeom>
          <a:ln>
            <a:solidFill>
              <a:schemeClr val="accent2"/>
            </a:solidFill>
            <a:tailEnd type="arrow" w="med" len="med"/>
          </a:ln>
        </p:spPr>
        <p:style>
          <a:lnRef idx="1">
            <a:schemeClr val="accent2"/>
          </a:lnRef>
          <a:fillRef idx="0">
            <a:schemeClr val="accent2"/>
          </a:fillRef>
          <a:effectRef idx="0">
            <a:schemeClr val="accent2"/>
          </a:effectRef>
          <a:fontRef idx="minor">
            <a:schemeClr val="tx1"/>
          </a:fontRef>
        </p:style>
      </p:cxnSp>
      <p:sp>
        <p:nvSpPr>
          <p:cNvPr id="29" name="Text Box 28"/>
          <p:cNvSpPr txBox="1"/>
          <p:nvPr/>
        </p:nvSpPr>
        <p:spPr>
          <a:xfrm>
            <a:off x="2817495" y="2059305"/>
            <a:ext cx="991870" cy="368300"/>
          </a:xfrm>
          <a:prstGeom prst="rect">
            <a:avLst/>
          </a:prstGeom>
          <a:noFill/>
        </p:spPr>
        <p:txBody>
          <a:bodyPr wrap="square" rtlCol="0" anchor="t">
            <a:spAutoFit/>
          </a:bodyPr>
          <a:p>
            <a:r>
              <a:rPr lang="en-US" altLang="ja-JP">
                <a:solidFill>
                  <a:schemeClr val="accent2"/>
                </a:solidFill>
                <a:latin typeface="Arial" panose="020B0604020202090204" pitchFamily="34" charset="0"/>
                <a:cs typeface="Arial" panose="020B0604020202090204" pitchFamily="34" charset="0"/>
                <a:sym typeface="+mn-ea"/>
              </a:rPr>
              <a:t>Interval</a:t>
            </a:r>
            <a:endParaRPr lang="en-US" altLang="ja-JP">
              <a:solidFill>
                <a:schemeClr val="accent2"/>
              </a:solidFill>
              <a:latin typeface="Arial" panose="020B0604020202090204" pitchFamily="34" charset="0"/>
              <a:cs typeface="Arial" panose="020B0604020202090204" pitchFamily="34" charset="0"/>
              <a:sym typeface="+mn-ea"/>
            </a:endParaRPr>
          </a:p>
        </p:txBody>
      </p:sp>
      <p:cxnSp>
        <p:nvCxnSpPr>
          <p:cNvPr id="30" name="Straight Arrow Connector 29"/>
          <p:cNvCxnSpPr/>
          <p:nvPr/>
        </p:nvCxnSpPr>
        <p:spPr>
          <a:xfrm flipH="1">
            <a:off x="6171565" y="2360930"/>
            <a:ext cx="237490" cy="247015"/>
          </a:xfrm>
          <a:prstGeom prst="straightConnector1">
            <a:avLst/>
          </a:prstGeom>
          <a:ln>
            <a:solidFill>
              <a:srgbClr val="00B050"/>
            </a:solidFill>
            <a:tailEnd type="arrow" w="med" len="med"/>
          </a:ln>
        </p:spPr>
        <p:style>
          <a:lnRef idx="1">
            <a:schemeClr val="accent2"/>
          </a:lnRef>
          <a:fillRef idx="0">
            <a:schemeClr val="accent2"/>
          </a:fillRef>
          <a:effectRef idx="0">
            <a:schemeClr val="accent2"/>
          </a:effectRef>
          <a:fontRef idx="minor">
            <a:schemeClr val="tx1"/>
          </a:fontRef>
        </p:style>
      </p:cxnSp>
      <p:sp>
        <p:nvSpPr>
          <p:cNvPr id="31" name="Text Box 30"/>
          <p:cNvSpPr txBox="1"/>
          <p:nvPr/>
        </p:nvSpPr>
        <p:spPr>
          <a:xfrm>
            <a:off x="5859145" y="2021205"/>
            <a:ext cx="1486535" cy="368300"/>
          </a:xfrm>
          <a:prstGeom prst="rect">
            <a:avLst/>
          </a:prstGeom>
          <a:noFill/>
        </p:spPr>
        <p:txBody>
          <a:bodyPr wrap="square" rtlCol="0" anchor="t">
            <a:spAutoFit/>
          </a:bodyPr>
          <a:p>
            <a:r>
              <a:rPr lang="en-US" altLang="ja-JP">
                <a:gradFill>
                  <a:gsLst>
                    <a:gs pos="0">
                      <a:srgbClr val="14CD68"/>
                    </a:gs>
                    <a:gs pos="100000">
                      <a:srgbClr val="0B6E38"/>
                    </a:gs>
                  </a:gsLst>
                  <a:lin scaled="0"/>
                </a:gradFill>
                <a:latin typeface="Arial" panose="020B0604020202090204" pitchFamily="34" charset="0"/>
                <a:cs typeface="Arial" panose="020B0604020202090204" pitchFamily="34" charset="0"/>
                <a:sym typeface="+mn-ea"/>
              </a:rPr>
              <a:t>Clip Length</a:t>
            </a:r>
            <a:endParaRPr lang="en-US" altLang="ja-JP">
              <a:gradFill>
                <a:gsLst>
                  <a:gs pos="0">
                    <a:srgbClr val="14CD68"/>
                  </a:gs>
                  <a:gs pos="100000">
                    <a:srgbClr val="0B6E38"/>
                  </a:gs>
                </a:gsLst>
                <a:lin scaled="0"/>
              </a:gradFill>
              <a:latin typeface="Arial" panose="020B0604020202090204" pitchFamily="34" charset="0"/>
              <a:cs typeface="Arial" panose="020B060402020209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Reinforcement Learning Network</a:t>
            </a:r>
            <a:endParaRPr lang="zh-CN" altLang="en-US"/>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文本框 4"/>
          <p:cNvSpPr txBox="1"/>
          <p:nvPr/>
        </p:nvSpPr>
        <p:spPr>
          <a:xfrm>
            <a:off x="734060" y="1043940"/>
            <a:ext cx="8891905" cy="4215765"/>
          </a:xfrm>
          <a:prstGeom prst="rect">
            <a:avLst/>
          </a:prstGeom>
          <a:noFill/>
        </p:spPr>
        <p:txBody>
          <a:bodyPr wrap="square" rtlCol="0" anchor="t">
            <a:spAutoFit/>
          </a:bodyPr>
          <a:p>
            <a:pPr algn="l"/>
            <a:r>
              <a:rPr lang="en-US" altLang="ja-JP" sz="2800" b="1">
                <a:latin typeface="Arial Bold" panose="020B0604020202090204" charset="0"/>
                <a:cs typeface="Arial Bold" panose="020B0604020202090204" charset="0"/>
                <a:sym typeface="+mn-ea"/>
              </a:rPr>
              <a:t>For Reinforcement Learning Network</a:t>
            </a:r>
            <a:endParaRPr lang="en-US" altLang="ja-JP" sz="2400">
              <a:latin typeface="Arial" panose="020B0604020202090204" pitchFamily="34" charset="0"/>
              <a:cs typeface="Arial" panose="020B0604020202090204" pitchFamily="34" charset="0"/>
              <a:sym typeface="+mn-ea"/>
            </a:endParaRPr>
          </a:p>
          <a:p>
            <a:pPr algn="l"/>
            <a:endParaRPr lang="en-US" altLang="ja-JP" sz="2400">
              <a:latin typeface="Arial" panose="020B0604020202090204" pitchFamily="34" charset="0"/>
              <a:cs typeface="Arial" panose="020B0604020202090204" pitchFamily="34" charset="0"/>
            </a:endParaRPr>
          </a:p>
          <a:p>
            <a:pPr algn="l"/>
            <a:r>
              <a:rPr lang="en-US" altLang="ja-JP" sz="2400" b="1">
                <a:latin typeface="Arial Bold" panose="020B0604020202090204" charset="0"/>
                <a:cs typeface="Arial Bold" panose="020B0604020202090204" charset="0"/>
              </a:rPr>
              <a:t>(1)State:</a:t>
            </a:r>
            <a:endParaRPr lang="en-US" altLang="ja-JP" sz="2400">
              <a:latin typeface="Arial" panose="020B0604020202090204" pitchFamily="34" charset="0"/>
              <a:cs typeface="Arial" panose="020B0604020202090204" pitchFamily="34" charset="0"/>
            </a:endParaRPr>
          </a:p>
          <a:p>
            <a:pPr algn="l"/>
            <a:r>
              <a:rPr lang="en-US" altLang="ja-JP" sz="2400">
                <a:latin typeface="Arial" panose="020B0604020202090204" pitchFamily="34" charset="0"/>
                <a:cs typeface="Arial" panose="020B0604020202090204" pitchFamily="34" charset="0"/>
              </a:rPr>
              <a:t>	preprocessed biological data and confidence point</a:t>
            </a:r>
            <a:endParaRPr lang="en-US" altLang="ja-JP" sz="2400">
              <a:latin typeface="Arial" panose="020B0604020202090204" pitchFamily="34" charset="0"/>
              <a:cs typeface="Arial" panose="020B0604020202090204" pitchFamily="34" charset="0"/>
            </a:endParaRPr>
          </a:p>
          <a:p>
            <a:pPr algn="l"/>
            <a:r>
              <a:rPr lang="en-US" altLang="ja-JP" sz="2400" b="1">
                <a:latin typeface="Arial Bold" panose="020B0604020202090204" charset="0"/>
                <a:cs typeface="Arial Bold" panose="020B0604020202090204" charset="0"/>
              </a:rPr>
              <a:t>(2)Action: </a:t>
            </a:r>
            <a:r>
              <a:rPr lang="en-US" altLang="ja-JP" sz="2400">
                <a:latin typeface="Arial" panose="020B0604020202090204" pitchFamily="34" charset="0"/>
                <a:cs typeface="Arial" panose="020B0604020202090204" pitchFamily="34" charset="0"/>
              </a:rPr>
              <a:t> </a:t>
            </a:r>
            <a:endParaRPr lang="en-US" altLang="ja-JP" sz="2400">
              <a:latin typeface="Arial" panose="020B0604020202090204" pitchFamily="34" charset="0"/>
              <a:cs typeface="Arial" panose="020B0604020202090204" pitchFamily="34" charset="0"/>
            </a:endParaRPr>
          </a:p>
          <a:p>
            <a:pPr algn="l"/>
            <a:r>
              <a:rPr lang="en-US" altLang="ja-JP" sz="2400">
                <a:latin typeface="Arial" panose="020B0604020202090204" pitchFamily="34" charset="0"/>
                <a:cs typeface="Arial" panose="020B0604020202090204" pitchFamily="34" charset="0"/>
              </a:rPr>
              <a:t>	Two class, whether choose this sample</a:t>
            </a:r>
            <a:endParaRPr lang="en-US" altLang="ja-JP" sz="2400">
              <a:latin typeface="Arial" panose="020B0604020202090204" pitchFamily="34" charset="0"/>
              <a:cs typeface="Arial" panose="020B0604020202090204" pitchFamily="34" charset="0"/>
            </a:endParaRPr>
          </a:p>
          <a:p>
            <a:pPr algn="l"/>
            <a:r>
              <a:rPr lang="en-US" altLang="ja-JP" sz="2400" b="1">
                <a:latin typeface="Arial Bold" panose="020B0604020202090204" charset="0"/>
                <a:cs typeface="Arial Bold" panose="020B0604020202090204" charset="0"/>
              </a:rPr>
              <a:t>(3)Reward:</a:t>
            </a:r>
            <a:endParaRPr lang="en-US" altLang="ja-JP" sz="2400">
              <a:latin typeface="Arial" panose="020B0604020202090204" pitchFamily="34" charset="0"/>
              <a:cs typeface="Arial" panose="020B0604020202090204" pitchFamily="34" charset="0"/>
            </a:endParaRPr>
          </a:p>
          <a:p>
            <a:pPr algn="l"/>
            <a:r>
              <a:rPr lang="en-US" altLang="ja-JP" sz="2400">
                <a:latin typeface="Arial" panose="020B0604020202090204" pitchFamily="34" charset="0"/>
                <a:cs typeface="Arial" panose="020B0604020202090204" pitchFamily="34" charset="0"/>
              </a:rPr>
              <a:t>	Based on the model’s performance on validation set</a:t>
            </a:r>
            <a:endParaRPr lang="en-US" altLang="ja-JP" sz="2400">
              <a:latin typeface="Arial" panose="020B0604020202090204" pitchFamily="34" charset="0"/>
              <a:cs typeface="Arial" panose="020B0604020202090204" pitchFamily="34" charset="0"/>
            </a:endParaRPr>
          </a:p>
          <a:p>
            <a:pPr algn="l"/>
            <a:r>
              <a:rPr lang="en-US" altLang="ja-JP" sz="2400" b="1">
                <a:latin typeface="Arial Bold" panose="020B0604020202090204" charset="0"/>
                <a:cs typeface="Arial Bold" panose="020B0604020202090204" charset="0"/>
              </a:rPr>
              <a:t>(4)Policy Network: </a:t>
            </a:r>
            <a:endParaRPr lang="en-US" altLang="ja-JP" sz="2400">
              <a:latin typeface="Arial" panose="020B0604020202090204" pitchFamily="34" charset="0"/>
              <a:cs typeface="Arial" panose="020B0604020202090204" pitchFamily="34" charset="0"/>
            </a:endParaRPr>
          </a:p>
          <a:p>
            <a:pPr algn="l"/>
            <a:r>
              <a:rPr lang="en-US" altLang="ja-JP" sz="2400">
                <a:latin typeface="Arial" panose="020B0604020202090204" pitchFamily="34" charset="0"/>
                <a:cs typeface="Arial" panose="020B0604020202090204" pitchFamily="34" charset="0"/>
              </a:rPr>
              <a:t>	Input is State</a:t>
            </a:r>
            <a:endParaRPr lang="en-US" altLang="ja-JP" sz="2400">
              <a:latin typeface="Arial" panose="020B0604020202090204" pitchFamily="34" charset="0"/>
              <a:cs typeface="Arial" panose="020B0604020202090204" pitchFamily="34" charset="0"/>
            </a:endParaRPr>
          </a:p>
          <a:p>
            <a:pPr algn="l">
              <a:buNone/>
            </a:pPr>
            <a:r>
              <a:rPr lang="en-US" altLang="ja-JP" sz="2400">
                <a:latin typeface="Arial" panose="020B0604020202090204" pitchFamily="34" charset="0"/>
                <a:cs typeface="Arial" panose="020B0604020202090204" pitchFamily="34" charset="0"/>
              </a:rPr>
              <a:t>	Output is Action’s probability distribution</a:t>
            </a:r>
            <a:endParaRPr lang="en-US" altLang="ja-JP" sz="2400">
              <a:latin typeface="Arial" panose="020B0604020202090204" pitchFamily="34" charset="0"/>
              <a:cs typeface="Arial" panose="020B0604020202090204" pitchFamily="34" charset="0"/>
            </a:endParaRPr>
          </a:p>
        </p:txBody>
      </p:sp>
      <p:pic>
        <p:nvPicPr>
          <p:cNvPr id="6" name="图片 5"/>
          <p:cNvPicPr>
            <a:picLocks noChangeAspect="1"/>
          </p:cNvPicPr>
          <p:nvPr>
            <p:custDataLst>
              <p:tags r:id="rId1"/>
            </p:custDataLst>
          </p:nvPr>
        </p:nvPicPr>
        <p:blipFill>
          <a:blip r:embed="rId2"/>
          <a:stretch>
            <a:fillRect/>
          </a:stretch>
        </p:blipFill>
        <p:spPr>
          <a:xfrm>
            <a:off x="8769985" y="1647190"/>
            <a:ext cx="3267710" cy="1735455"/>
          </a:xfrm>
          <a:prstGeom prst="rect">
            <a:avLst/>
          </a:prstGeom>
        </p:spPr>
      </p:pic>
      <p:pic>
        <p:nvPicPr>
          <p:cNvPr id="7" name="图片 6"/>
          <p:cNvPicPr>
            <a:picLocks noChangeAspect="1"/>
          </p:cNvPicPr>
          <p:nvPr/>
        </p:nvPicPr>
        <p:blipFill>
          <a:blip r:embed="rId3"/>
          <a:stretch>
            <a:fillRect/>
          </a:stretch>
        </p:blipFill>
        <p:spPr>
          <a:xfrm>
            <a:off x="7669530" y="4393565"/>
            <a:ext cx="4192905" cy="15982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Discussion</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485140" y="1433830"/>
            <a:ext cx="11706860" cy="3969385"/>
          </a:xfrm>
          <a:prstGeom prst="rect">
            <a:avLst/>
          </a:prstGeom>
          <a:noFill/>
        </p:spPr>
        <p:txBody>
          <a:bodyPr wrap="square" rtlCol="0" anchor="t">
            <a:spAutoFit/>
          </a:bodyPr>
          <a:p>
            <a:pPr marL="342900" indent="-342900">
              <a:buFont typeface="Arial" panose="020B0604020202090204" pitchFamily="34" charset="0"/>
              <a:buChar char="•"/>
            </a:pPr>
            <a:r>
              <a:rPr lang="en-US" altLang="ja-JP" sz="2800">
                <a:latin typeface="Arial" panose="020B0604020202090204" pitchFamily="34" charset="0"/>
                <a:cs typeface="Arial" panose="020B0604020202090204" pitchFamily="34" charset="0"/>
              </a:rPr>
              <a:t>How to collect </a:t>
            </a:r>
            <a:r>
              <a:rPr lang="en-US" altLang="ja-JP" sz="2800" b="1">
                <a:solidFill>
                  <a:schemeClr val="accent1"/>
                </a:solidFill>
                <a:latin typeface="Arial" panose="020B0604020202090204" pitchFamily="34" charset="0"/>
                <a:cs typeface="Arial" panose="020B0604020202090204" pitchFamily="34" charset="0"/>
              </a:rPr>
              <a:t>high </a:t>
            </a:r>
            <a:r>
              <a:rPr lang="en-US" altLang="ja-JP" sz="2800" b="1">
                <a:solidFill>
                  <a:schemeClr val="accent1"/>
                </a:solidFill>
                <a:latin typeface="Arial Bold" panose="020B0604020202090204" charset="0"/>
                <a:cs typeface="Arial Bold" panose="020B0604020202090204" charset="0"/>
              </a:rPr>
              <a:t>quality data</a:t>
            </a:r>
            <a:r>
              <a:rPr lang="en-US" altLang="ja-JP" sz="2800">
                <a:latin typeface="Arial" panose="020B0604020202090204" pitchFamily="34" charset="0"/>
                <a:cs typeface="Arial" panose="020B0604020202090204" pitchFamily="34" charset="0"/>
              </a:rPr>
              <a:t> to train a not bad Matching Model first</a:t>
            </a: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ja-JP" sz="2800">
                <a:latin typeface="Arial" panose="020B0604020202090204" pitchFamily="34" charset="0"/>
                <a:cs typeface="Arial" panose="020B0604020202090204" pitchFamily="34" charset="0"/>
                <a:sym typeface="+mn-ea"/>
              </a:rPr>
              <a:t>What algorithm to use to train </a:t>
            </a:r>
            <a:r>
              <a:rPr lang="en-US" altLang="ja-JP" sz="2800" b="1">
                <a:solidFill>
                  <a:schemeClr val="accent1"/>
                </a:solidFill>
                <a:latin typeface="Arial Bold" panose="020B0604020202090204" charset="0"/>
                <a:cs typeface="Arial Bold" panose="020B0604020202090204" charset="0"/>
                <a:sym typeface="+mn-ea"/>
              </a:rPr>
              <a:t>Matching Model</a:t>
            </a:r>
            <a:endParaRPr lang="en-US" altLang="ja-JP" sz="2800" b="1">
              <a:latin typeface="Arial Bold" panose="020B0604020202090204" charset="0"/>
              <a:cs typeface="Arial Bold" panose="020B0604020202090204" charset="0"/>
            </a:endParaRPr>
          </a:p>
          <a:p>
            <a:pPr marL="342900" indent="-342900">
              <a:buFont typeface="Arial" panose="020B0604020202090204" pitchFamily="34" charset="0"/>
              <a:buChar char="•"/>
            </a:pP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ja-JP" sz="2800">
                <a:latin typeface="Arial" panose="020B0604020202090204" pitchFamily="34" charset="0"/>
                <a:cs typeface="Arial" panose="020B0604020202090204" pitchFamily="34" charset="0"/>
              </a:rPr>
              <a:t>What </a:t>
            </a:r>
            <a:r>
              <a:rPr lang="en-US" altLang="ja-JP" sz="2800" b="1">
                <a:solidFill>
                  <a:schemeClr val="accent1"/>
                </a:solidFill>
                <a:latin typeface="Arial Bold" panose="020B0604020202090204" charset="0"/>
                <a:cs typeface="Arial Bold" panose="020B0604020202090204" charset="0"/>
              </a:rPr>
              <a:t>Policy Network algorithm</a:t>
            </a:r>
            <a:r>
              <a:rPr lang="en-US" altLang="ja-JP" sz="2800">
                <a:latin typeface="Arial" panose="020B0604020202090204" pitchFamily="34" charset="0"/>
                <a:cs typeface="Arial" panose="020B0604020202090204" pitchFamily="34" charset="0"/>
              </a:rPr>
              <a:t> to use</a:t>
            </a: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ja-JP" sz="2800">
                <a:latin typeface="Arial" panose="020B0604020202090204" pitchFamily="34" charset="0"/>
                <a:cs typeface="Arial" panose="020B0604020202090204" pitchFamily="34" charset="0"/>
              </a:rPr>
              <a:t>How to </a:t>
            </a:r>
            <a:r>
              <a:rPr lang="en-US" altLang="ja-JP" sz="2800" b="1">
                <a:solidFill>
                  <a:schemeClr val="accent1"/>
                </a:solidFill>
                <a:latin typeface="Arial Bold" panose="020B0604020202090204" charset="0"/>
                <a:cs typeface="Arial Bold" panose="020B0604020202090204" charset="0"/>
              </a:rPr>
              <a:t>balance the reward and evaluation</a:t>
            </a:r>
            <a:r>
              <a:rPr lang="en-US" altLang="ja-JP" sz="2800">
                <a:latin typeface="Arial" panose="020B0604020202090204" pitchFamily="34" charset="0"/>
                <a:cs typeface="Arial" panose="020B0604020202090204" pitchFamily="34" charset="0"/>
              </a:rPr>
              <a:t> of RL?</a:t>
            </a: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lang="en-US" altLang="ja-JP" sz="2800">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ja-JP" sz="2800">
                <a:latin typeface="Arial" panose="020B0604020202090204" pitchFamily="34" charset="0"/>
                <a:cs typeface="Arial" panose="020B0604020202090204" pitchFamily="34" charset="0"/>
              </a:rPr>
              <a:t>How to design the </a:t>
            </a:r>
            <a:r>
              <a:rPr lang="en-US" altLang="ja-JP" sz="2800" b="1">
                <a:solidFill>
                  <a:schemeClr val="accent1"/>
                </a:solidFill>
                <a:latin typeface="Arial Bold" panose="020B0604020202090204" charset="0"/>
                <a:cs typeface="Arial Bold" panose="020B0604020202090204" charset="0"/>
              </a:rPr>
              <a:t>interaction between avater and player</a:t>
            </a:r>
            <a:r>
              <a:rPr lang="en-US" altLang="ja-JP" sz="2800">
                <a:latin typeface="Arial" panose="020B0604020202090204" pitchFamily="34" charset="0"/>
                <a:cs typeface="Arial" panose="020B0604020202090204" pitchFamily="34" charset="0"/>
              </a:rPr>
              <a:t> in VR</a:t>
            </a:r>
            <a:endParaRPr lang="en-US" altLang="ja-JP" sz="2800">
              <a:latin typeface="Arial" panose="020B0604020202090204" pitchFamily="34" charset="0"/>
              <a:cs typeface="Arial" panose="020B060402020209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Acknowledgment</a:t>
            </a:r>
            <a:endParaRPr lang="en-US"/>
          </a:p>
        </p:txBody>
      </p:sp>
      <p:sp>
        <p:nvSpPr>
          <p:cNvPr id="3" name="Content Placeholder 2"/>
          <p:cNvSpPr>
            <a:spLocks noGrp="1"/>
          </p:cNvSpPr>
          <p:nvPr>
            <p:ph idx="1"/>
          </p:nvPr>
        </p:nvSpPr>
        <p:spPr>
          <a:xfrm>
            <a:off x="457200" y="1342390"/>
            <a:ext cx="11277600" cy="4458816"/>
          </a:xfrm>
        </p:spPr>
        <p:txBody>
          <a:bodyPr/>
          <a:p>
            <a:pPr marL="0" indent="0" algn="ctr">
              <a:buNone/>
            </a:pPr>
            <a:endParaRPr lang="en-US" sz="3600"/>
          </a:p>
          <a:p>
            <a:pPr marL="0" indent="0" algn="ctr">
              <a:buNone/>
            </a:pPr>
            <a:endParaRPr lang="en-US" sz="3600"/>
          </a:p>
          <a:p>
            <a:pPr marL="0" indent="0" algn="ctr">
              <a:buNone/>
            </a:pPr>
            <a:r>
              <a:rPr lang="en-US" sz="3600" b="1"/>
              <a:t>Thank you for listening</a:t>
            </a:r>
            <a:endParaRPr lang="en-US" sz="3600" b="1"/>
          </a:p>
          <a:p>
            <a:pPr marL="0" indent="0" algn="ctr">
              <a:buNone/>
            </a:pPr>
            <a:r>
              <a:rPr lang="ja-JP" altLang="en-US" sz="3600" b="1"/>
              <a:t>ご清聴ありがとうございます</a:t>
            </a:r>
            <a:endParaRPr lang="ja-JP" altLang="en-US" sz="3600" b="1"/>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ja-JP" b="1">
                <a:latin typeface="Arial Bold" panose="020B0604020202090204" charset="0"/>
                <a:cs typeface="Arial Bold" panose="020B0604020202090204" charset="0"/>
                <a:sym typeface="+mn-ea"/>
              </a:rPr>
              <a:t>Related Work</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554990" y="1739900"/>
            <a:ext cx="8952865" cy="4276725"/>
          </a:xfrm>
          <a:prstGeom prst="rect">
            <a:avLst/>
          </a:prstGeom>
          <a:noFill/>
        </p:spPr>
        <p:txBody>
          <a:bodyPr wrap="square" rtlCol="0" anchor="t">
            <a:spAutoFit/>
          </a:bodyPr>
          <a:p>
            <a:r>
              <a:rPr lang="en-US" altLang="ja-JP" sz="2800">
                <a:latin typeface="Arial" panose="020B0604020202090204" pitchFamily="34" charset="0"/>
                <a:cs typeface="Arial" panose="020B0604020202090204" pitchFamily="34" charset="0"/>
                <a:sym typeface="+mn-ea"/>
              </a:rPr>
              <a:t>There are extensive works proposed in </a:t>
            </a:r>
            <a:r>
              <a:rPr lang="en-US" altLang="ja-JP" sz="2800" b="1">
                <a:latin typeface="Arial" panose="020B0604020202090204" pitchFamily="34" charset="0"/>
                <a:cs typeface="Arial" panose="020B0604020202090204" pitchFamily="34" charset="0"/>
                <a:sym typeface="+mn-ea"/>
              </a:rPr>
              <a:t>zero-shot </a:t>
            </a:r>
            <a:r>
              <a:rPr lang="en-US" altLang="ja-JP" sz="2800" b="1">
                <a:latin typeface="Arial Bold" panose="020B0604020202090204" charset="0"/>
                <a:cs typeface="Arial Bold" panose="020B0604020202090204" charset="0"/>
                <a:sym typeface="+mn-ea"/>
              </a:rPr>
              <a:t>image/text</a:t>
            </a:r>
            <a:r>
              <a:rPr lang="en-US" altLang="ja-JP" sz="2800" b="1">
                <a:latin typeface="Arial" panose="020B0604020202090204" pitchFamily="34" charset="0"/>
                <a:cs typeface="Arial" panose="020B0604020202090204" pitchFamily="34" charset="0"/>
                <a:sym typeface="+mn-ea"/>
              </a:rPr>
              <a:t> classification</a:t>
            </a:r>
            <a:r>
              <a:rPr lang="en-US" altLang="ja-JP" sz="2800">
                <a:latin typeface="Arial" panose="020B0604020202090204" pitchFamily="34" charset="0"/>
                <a:cs typeface="Arial" panose="020B0604020202090204" pitchFamily="34" charset="0"/>
                <a:sym typeface="+mn-ea"/>
              </a:rPr>
              <a:t> task</a:t>
            </a:r>
            <a:endParaRPr lang="en-US" altLang="ja-JP" sz="2800">
              <a:latin typeface="Arial" panose="020B0604020202090204" pitchFamily="34" charset="0"/>
              <a:cs typeface="Arial" panose="020B0604020202090204" pitchFamily="34" charset="0"/>
            </a:endParaRPr>
          </a:p>
          <a:p>
            <a:endParaRPr lang="en-US" altLang="ja-JP" sz="2800" b="1">
              <a:latin typeface="Arial Bold" panose="020B0604020202090204" charset="0"/>
              <a:cs typeface="Arial Bold" panose="020B0604020202090204" charset="0"/>
              <a:sym typeface="+mn-ea"/>
            </a:endParaRPr>
          </a:p>
          <a:p>
            <a:r>
              <a:rPr lang="en-US" altLang="ja-JP" sz="2800" b="1">
                <a:latin typeface="Arial Bold" panose="020B0604020202090204" charset="0"/>
                <a:cs typeface="Arial Bold" panose="020B0604020202090204" charset="0"/>
                <a:sym typeface="+mn-ea"/>
              </a:rPr>
              <a:t>Related Work</a:t>
            </a:r>
            <a:endParaRPr lang="en-US" altLang="ja-JP" sz="2000" b="1">
              <a:latin typeface="Arial Bold" panose="020B0604020202090204" charset="0"/>
              <a:cs typeface="Arial Bold" panose="020B0604020202090204" charset="0"/>
              <a:sym typeface="+mn-ea"/>
            </a:endParaRPr>
          </a:p>
          <a:p>
            <a:r>
              <a:rPr lang="en-US" altLang="ja-JP" sz="2000">
                <a:latin typeface="Arial" panose="020B0604020202090204" pitchFamily="34" charset="0"/>
                <a:cs typeface="Arial" panose="020B0604020202090204" pitchFamily="34" charset="0"/>
                <a:sym typeface="+mn-ea"/>
              </a:rPr>
              <a:t>Zero-shot Text Classification via Reinforced Self-training</a:t>
            </a:r>
            <a:endParaRPr lang="en-US" altLang="ja-JP" sz="2000">
              <a:latin typeface="Arial" panose="020B0604020202090204" pitchFamily="34" charset="0"/>
              <a:cs typeface="Arial" panose="020B0604020202090204" pitchFamily="34" charset="0"/>
              <a:sym typeface="+mn-ea"/>
            </a:endParaRPr>
          </a:p>
          <a:p>
            <a:endParaRPr lang="en-US" altLang="ja-JP" sz="2000">
              <a:latin typeface="Arial" panose="020B0604020202090204" pitchFamily="34" charset="0"/>
              <a:cs typeface="Arial" panose="020B0604020202090204" pitchFamily="34" charset="0"/>
              <a:sym typeface="+mn-ea"/>
            </a:endParaRPr>
          </a:p>
          <a:p>
            <a:r>
              <a:rPr lang="en-US" altLang="ja-JP" sz="2000">
                <a:latin typeface="Arial" panose="020B0604020202090204" pitchFamily="34" charset="0"/>
                <a:cs typeface="Arial" panose="020B0604020202090204" pitchFamily="34" charset="0"/>
                <a:sym typeface="+mn-ea"/>
              </a:rPr>
              <a:t>A Generalized Zero-Shot Framework for Emotion Recognition from Body Gestures</a:t>
            </a:r>
            <a:endParaRPr lang="en-US" altLang="ja-JP" sz="2000" b="1">
              <a:latin typeface="Arial Bold" panose="020B0604020202090204" charset="0"/>
              <a:cs typeface="Arial Bold" panose="020B0604020202090204" charset="0"/>
              <a:sym typeface="+mn-ea"/>
            </a:endParaRPr>
          </a:p>
          <a:p>
            <a:endParaRPr lang="en-US" sz="2000"/>
          </a:p>
          <a:p>
            <a:endParaRPr lang="en-US" sz="2000"/>
          </a:p>
          <a:p>
            <a:endParaRPr lang="en-US" sz="2000"/>
          </a:p>
          <a:p>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ja-JP">
                <a:sym typeface="+mn-ea"/>
              </a:rPr>
              <a:t>Why emotion and dialogue mood</a:t>
            </a:r>
            <a:r>
              <a:rPr lang="zh-CN" altLang="en-US">
                <a:sym typeface="+mn-ea"/>
              </a:rPr>
              <a:t>？</a:t>
            </a:r>
            <a:endParaRPr lang="zh-CN" altLang="en-US">
              <a:sym typeface="+mn-ea"/>
            </a:endParaRPr>
          </a:p>
        </p:txBody>
      </p:sp>
      <p:sp>
        <p:nvSpPr>
          <p:cNvPr id="3" name="内容占位符 2"/>
          <p:cNvSpPr>
            <a:spLocks noGrp="1"/>
          </p:cNvSpPr>
          <p:nvPr>
            <p:ph idx="1"/>
          </p:nvPr>
        </p:nvSpPr>
        <p:spPr>
          <a:xfrm>
            <a:off x="457200" y="1199515"/>
            <a:ext cx="11277600" cy="4458816"/>
          </a:xfrm>
        </p:spPr>
        <p:txBody>
          <a:bodyPr/>
          <a:p>
            <a:pPr marL="0" indent="0">
              <a:buNone/>
            </a:pPr>
            <a:endParaRPr lang="zh-CN" altLang="en-US"/>
          </a:p>
          <a:p>
            <a:r>
              <a:rPr lang="en-US" altLang="ja-JP"/>
              <a:t>VR</a:t>
            </a:r>
            <a:r>
              <a:rPr lang="ja-JP" altLang="en-US"/>
              <a:t>における、</a:t>
            </a:r>
            <a:r>
              <a:rPr lang="ja-JP" altLang="zh-CN"/>
              <a:t>複数人の対話の雰囲気や個人の感情を把握して適切な介入を行うことで、コミュニケーションを円滑させる対話支援アバターの開発を目指す。</a:t>
            </a:r>
            <a:endParaRPr lang="ja-JP" altLang="zh-CN"/>
          </a:p>
          <a:p>
            <a:r>
              <a:rPr lang="ja-JP" altLang="zh-CN" b="1"/>
              <a:t>The goal is to develop a dialogue support avatar in VR</a:t>
            </a:r>
            <a:r>
              <a:rPr lang="ja-JP" altLang="zh-CN"/>
              <a:t> </a:t>
            </a:r>
            <a:endParaRPr lang="ja-JP" altLang="zh-CN"/>
          </a:p>
          <a:p>
            <a:pPr marL="0" indent="0">
              <a:buNone/>
            </a:pPr>
            <a:endParaRPr lang="ja-JP" altLang="zh-CN"/>
          </a:p>
          <a:p>
            <a:pPr marL="0" indent="0">
              <a:buNone/>
            </a:pPr>
            <a:endParaRPr lang="ja-JP" altLang="zh-CN"/>
          </a:p>
          <a:p>
            <a:r>
              <a:rPr lang="en-US" altLang="ja-JP"/>
              <a:t> 雰囲気工学では，多人数の会話場における雰囲気を分析することや，複数の会話エージェントや会話ロボットによる人工的な言語，非言語情報が作り出す会話場の雰囲気の分析</a:t>
            </a:r>
            <a:r>
              <a:rPr lang="ja-JP" altLang="en-US"/>
              <a:t>を目指す</a:t>
            </a:r>
            <a:endParaRPr lang="ja-JP" altLang="en-US"/>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Shortcomings of the previous study</a:t>
            </a:r>
            <a:endParaRPr lang="zh-CN" altLang="en-US"/>
          </a:p>
        </p:txBody>
      </p:sp>
      <p:sp>
        <p:nvSpPr>
          <p:cNvPr id="3" name="内容占位符 2"/>
          <p:cNvSpPr>
            <a:spLocks noGrp="1"/>
          </p:cNvSpPr>
          <p:nvPr>
            <p:ph idx="1"/>
          </p:nvPr>
        </p:nvSpPr>
        <p:spPr/>
        <p:txBody>
          <a:bodyPr/>
          <a:p>
            <a:pPr marL="0" indent="0">
              <a:buNone/>
            </a:pPr>
            <a:r>
              <a:rPr sz="3200"/>
              <a:t>Shortcomings of the previous study</a:t>
            </a:r>
            <a:endParaRPr sz="3200"/>
          </a:p>
          <a:p>
            <a:pPr lvl="1"/>
            <a:r>
              <a:rPr lang="zh-CN" altLang="en-US" sz="2800"/>
              <a:t>Insufficient amount of experimental data</a:t>
            </a:r>
            <a:endParaRPr lang="zh-CN" altLang="en-US" sz="2800"/>
          </a:p>
          <a:p>
            <a:pPr lvl="1"/>
            <a:r>
              <a:rPr lang="zh-CN" altLang="en-US" sz="2800"/>
              <a:t>individual differences </a:t>
            </a:r>
            <a:r>
              <a:rPr lang="en-US" altLang="zh-CN" sz="2800"/>
              <a:t>appeared</a:t>
            </a:r>
            <a:endParaRPr lang="en-US" altLang="zh-CN" sz="2800"/>
          </a:p>
          <a:p>
            <a:pPr lvl="1"/>
            <a:r>
              <a:rPr lang="en-US" altLang="zh-CN" sz="2800"/>
              <a:t>The means of feature extraction of the data needs to be improved</a:t>
            </a:r>
            <a:endParaRPr lang="en-US" altLang="zh-CN" sz="2800"/>
          </a:p>
          <a:p>
            <a:pPr lvl="1"/>
            <a:r>
              <a:rPr lang="en-US" altLang="zh-CN" sz="2800"/>
              <a:t>Difficulty in confirming whether self-report accurately describe their own emotions</a:t>
            </a:r>
            <a:endParaRPr lang="en-US" altLang="zh-CN" sz="2800"/>
          </a:p>
          <a:p>
            <a:pPr lvl="1"/>
            <a:r>
              <a:rPr lang="en-US" altLang="zh-CN" sz="2800"/>
              <a:t>Collaborators exposed to VR for the first time tend to show excitement</a:t>
            </a:r>
            <a:endParaRPr lang="en-US" altLang="zh-CN" sz="2800"/>
          </a:p>
          <a:p>
            <a:endParaRPr lang="en-US" altLang="zh-CN" sz="2800"/>
          </a:p>
        </p:txBody>
      </p:sp>
      <p:sp>
        <p:nvSpPr>
          <p:cNvPr id="4" name="灯片编号占位符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a:t>
            </a:r>
            <a:endParaRPr lang="en-US"/>
          </a:p>
        </p:txBody>
      </p:sp>
      <p:sp>
        <p:nvSpPr>
          <p:cNvPr id="3" name="Content Placeholder 2"/>
          <p:cNvSpPr>
            <a:spLocks noGrp="1"/>
          </p:cNvSpPr>
          <p:nvPr>
            <p:ph idx="1"/>
          </p:nvPr>
        </p:nvSpPr>
        <p:spPr/>
        <p:txBody>
          <a:bodyPr/>
          <a:p>
            <a:pPr marL="0" indent="0">
              <a:buNone/>
            </a:pPr>
            <a:r>
              <a:rPr lang="zh-CN" altLang="en-US"/>
              <a:t>如何保证收集到高质量的情感数据以训练出高质量的</a:t>
            </a:r>
            <a:r>
              <a:rPr lang="en-US" altLang="zh-CN"/>
              <a:t>Matching Model</a:t>
            </a:r>
            <a:endParaRPr lang="zh-CN" altLang="en-US"/>
          </a:p>
          <a:p>
            <a:pPr marL="0" indent="0">
              <a:buNone/>
            </a:pPr>
            <a:endParaRPr lang="zh-CN" altLang="en-US"/>
          </a:p>
          <a:p>
            <a:pPr marL="0" indent="0">
              <a:buNone/>
            </a:pPr>
            <a:r>
              <a:rPr lang="zh-CN" altLang="en-US"/>
              <a:t>要用什么</a:t>
            </a:r>
            <a:r>
              <a:rPr lang="en-US" altLang="zh-CN"/>
              <a:t>Policy Network</a:t>
            </a:r>
            <a:r>
              <a:rPr lang="zh-CN" altLang="en-US"/>
              <a:t>算法</a:t>
            </a:r>
            <a:endParaRPr lang="zh-CN" altLang="en-US"/>
          </a:p>
          <a:p>
            <a:pPr marL="0" indent="0">
              <a:buNone/>
            </a:pPr>
            <a:r>
              <a:rPr lang="en-US" altLang="zh-CN"/>
              <a:t>reward</a:t>
            </a:r>
            <a:r>
              <a:rPr lang="zh-CN" altLang="en-US"/>
              <a:t>和</a:t>
            </a:r>
            <a:r>
              <a:rPr lang="en-US" altLang="zh-CN"/>
              <a:t>evaluation</a:t>
            </a:r>
            <a:r>
              <a:rPr lang="zh-CN" altLang="en-US"/>
              <a:t>的平衡怎么办</a:t>
            </a:r>
            <a:endParaRPr lang="zh-CN" altLang="en-US"/>
          </a:p>
          <a:p>
            <a:pPr marL="0" indent="0">
              <a:buNone/>
            </a:pPr>
            <a:endParaRPr lang="zh-CN" altLang="en-US"/>
          </a:p>
          <a:p>
            <a:pPr marL="0" indent="0">
              <a:buNone/>
            </a:pPr>
            <a:r>
              <a:rPr lang="en-US" altLang="zh-CN"/>
              <a:t>VR</a:t>
            </a:r>
            <a:r>
              <a:rPr lang="zh-CN" altLang="en-US"/>
              <a:t>中</a:t>
            </a:r>
            <a:r>
              <a:rPr lang="en-US" altLang="zh-CN"/>
              <a:t>avater</a:t>
            </a:r>
            <a:r>
              <a:rPr lang="zh-CN" altLang="en-US"/>
              <a:t>和</a:t>
            </a:r>
            <a:r>
              <a:rPr lang="en-US" altLang="zh-CN"/>
              <a:t>player</a:t>
            </a:r>
            <a:r>
              <a:rPr lang="zh-CN" altLang="en-US"/>
              <a:t>的交互方式怎么设计</a:t>
            </a:r>
            <a:endParaRPr lang="zh-CN" altLang="en-US"/>
          </a:p>
          <a:p>
            <a:pPr marL="0" indent="0">
              <a:buNone/>
            </a:pPr>
            <a:r>
              <a:rPr lang="en-US" altLang="zh-CN"/>
              <a:t>avater</a:t>
            </a:r>
            <a:r>
              <a:rPr lang="zh-CN" altLang="en-US"/>
              <a:t>的</a:t>
            </a:r>
            <a:r>
              <a:rPr lang="en-US" altLang="zh-CN"/>
              <a:t>evaluation/reward</a:t>
            </a:r>
            <a:r>
              <a:rPr lang="zh-CN" altLang="en-US"/>
              <a:t>策略怎么设计</a:t>
            </a:r>
            <a:endParaRPr lang="zh-CN" altLang="en-US"/>
          </a:p>
          <a:p>
            <a:pPr marL="0" indent="0">
              <a:buNone/>
            </a:pPr>
            <a:endParaRPr lang="zh-CN" alt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Zero-shot Learning</a:t>
            </a:r>
            <a:endParaRPr lang="en-US" sz="2800">
              <a:sym typeface="+mn-ea"/>
            </a:endParaRPr>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406400" y="1259205"/>
            <a:ext cx="11785600" cy="2367915"/>
          </a:xfrm>
          <a:prstGeom prst="rect">
            <a:avLst/>
          </a:prstGeom>
          <a:noFill/>
        </p:spPr>
        <p:txBody>
          <a:bodyPr wrap="square" rtlCol="0" anchor="t">
            <a:spAutoFit/>
          </a:bodyPr>
          <a:p>
            <a:pPr marL="457200" indent="-457200">
              <a:buFont typeface="Arial" panose="020B0604020202090204" pitchFamily="34" charset="0"/>
              <a:buChar char="•"/>
            </a:pPr>
            <a:r>
              <a:rPr lang="en-US" altLang="ja-JP" sz="2800" b="1">
                <a:latin typeface="Arial Bold" panose="020B0604020202090204" charset="0"/>
                <a:cs typeface="Arial Bold" panose="020B0604020202090204" charset="0"/>
                <a:sym typeface="+mn-ea"/>
              </a:rPr>
              <a:t>Zero-shot learning (ZSL)</a:t>
            </a:r>
            <a:endParaRPr kumimoji="0" lang="en-US" altLang="ja-JP" sz="2000" b="1">
              <a:latin typeface="Arial Bold" panose="020B0604020202090204" charset="0"/>
              <a:ea typeface="+mn-ea"/>
              <a:cs typeface="Arial Bold" panose="020B0604020202090204" charset="0"/>
            </a:endParaRPr>
          </a:p>
          <a:p>
            <a:pPr marL="0" algn="l" fontAlgn="base">
              <a:spcBef>
                <a:spcPct val="20000"/>
              </a:spcBef>
              <a:buNone/>
            </a:pPr>
            <a:r>
              <a:rPr lang="en-US" altLang="ja-JP" sz="2400">
                <a:latin typeface="Arial" panose="020B0604020202090204" pitchFamily="34" charset="0"/>
                <a:cs typeface="Arial" panose="020B0604020202090204" pitchFamily="34" charset="0"/>
                <a:sym typeface="+mn-ea"/>
              </a:rPr>
              <a:t>ZSL is a challenging task as no labeled data is available </a:t>
            </a:r>
            <a:endParaRPr kumimoji="0" lang="en-US" altLang="ja-JP" sz="2400">
              <a:latin typeface="Arial" panose="020B0604020202090204" pitchFamily="34" charset="0"/>
              <a:ea typeface="+mn-ea"/>
              <a:cs typeface="Arial" panose="020B0604020202090204" pitchFamily="34" charset="0"/>
            </a:endParaRPr>
          </a:p>
          <a:p>
            <a:pPr marL="0" algn="l" fontAlgn="base">
              <a:spcBef>
                <a:spcPct val="20000"/>
              </a:spcBef>
              <a:buNone/>
            </a:pPr>
            <a:r>
              <a:rPr lang="en-US" altLang="ja-JP" sz="2400">
                <a:latin typeface="Arial" panose="020B0604020202090204" pitchFamily="34" charset="0"/>
                <a:cs typeface="Arial" panose="020B0604020202090204" pitchFamily="34" charset="0"/>
                <a:sym typeface="+mn-ea"/>
              </a:rPr>
              <a:t>for unseen classes during training.</a:t>
            </a:r>
            <a:endParaRPr lang="en-US" altLang="ja-JP" sz="2400">
              <a:latin typeface="Arial" panose="020B0604020202090204" pitchFamily="34" charset="0"/>
              <a:cs typeface="Arial" panose="020B0604020202090204" pitchFamily="34" charset="0"/>
              <a:sym typeface="+mn-ea"/>
            </a:endParaRPr>
          </a:p>
          <a:p>
            <a:pPr marL="0" algn="l" fontAlgn="base">
              <a:spcBef>
                <a:spcPct val="20000"/>
              </a:spcBef>
              <a:buNone/>
            </a:pPr>
            <a:endParaRPr lang="en-US" altLang="ja-JP" sz="2400">
              <a:latin typeface="Arial" panose="020B0604020202090204" pitchFamily="34" charset="0"/>
              <a:cs typeface="Arial" panose="020B0604020202090204" pitchFamily="34" charset="0"/>
              <a:sym typeface="+mn-ea"/>
            </a:endParaRPr>
          </a:p>
          <a:p>
            <a:pPr marL="342900" indent="-342900" algn="l" fontAlgn="base">
              <a:spcBef>
                <a:spcPct val="20000"/>
              </a:spcBef>
              <a:buFont typeface="Arial" panose="020B0604020202090204" pitchFamily="34" charset="0"/>
              <a:buChar char="•"/>
            </a:pPr>
            <a:r>
              <a:rPr lang="en-US" altLang="ja-JP" sz="2800" b="1">
                <a:latin typeface="Arial Bold" panose="020B0604020202090204" charset="0"/>
                <a:cs typeface="Arial Bold" panose="020B0604020202090204" charset="0"/>
                <a:sym typeface="+mn-ea"/>
              </a:rPr>
              <a:t>When we could use ZSL?</a:t>
            </a:r>
            <a:endParaRPr lang="en-US" altLang="ja-JP" sz="2800">
              <a:latin typeface="Arial" panose="020B0604020202090204" pitchFamily="34" charset="0"/>
              <a:cs typeface="Arial" panose="020B0604020202090204" pitchFamily="34" charset="0"/>
              <a:sym typeface="+mn-ea"/>
            </a:endParaRPr>
          </a:p>
        </p:txBody>
      </p:sp>
      <p:sp>
        <p:nvSpPr>
          <p:cNvPr id="6" name="Rounded Rectangle 5"/>
          <p:cNvSpPr/>
          <p:nvPr/>
        </p:nvSpPr>
        <p:spPr>
          <a:xfrm>
            <a:off x="2549525" y="3896995"/>
            <a:ext cx="2685415"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A more </a:t>
            </a:r>
            <a:endParaRPr lang="en-US" altLang="ja-JP" b="1">
              <a:solidFill>
                <a:schemeClr val="tx1"/>
              </a:solidFill>
              <a:latin typeface="Arial Bold" panose="020B0604020202090204" charset="0"/>
              <a:cs typeface="Arial Bold" panose="020B0604020202090204" charset="0"/>
              <a:sym typeface="+mn-ea"/>
            </a:endParaRPr>
          </a:p>
          <a:p>
            <a:pPr algn="ctr"/>
            <a:r>
              <a:rPr lang="en-US" altLang="ja-JP" b="1">
                <a:solidFill>
                  <a:schemeClr val="tx1"/>
                </a:solidFill>
                <a:latin typeface="Arial Bold" panose="020B0604020202090204" charset="0"/>
                <a:cs typeface="Arial Bold" panose="020B0604020202090204" charset="0"/>
                <a:sym typeface="+mn-ea"/>
              </a:rPr>
              <a:t>generalizable AI</a:t>
            </a:r>
            <a:endParaRPr lang="en-US" altLang="ja-JP" b="1">
              <a:solidFill>
                <a:schemeClr val="tx1"/>
              </a:solidFill>
              <a:latin typeface="Arial Bold" panose="020B0604020202090204" charset="0"/>
              <a:cs typeface="Arial Bold" panose="020B0604020202090204" charset="0"/>
              <a:sym typeface="+mn-ea"/>
            </a:endParaRPr>
          </a:p>
        </p:txBody>
      </p:sp>
      <p:sp>
        <p:nvSpPr>
          <p:cNvPr id="7" name="Rounded Rectangle 6"/>
          <p:cNvSpPr/>
          <p:nvPr/>
        </p:nvSpPr>
        <p:spPr>
          <a:xfrm>
            <a:off x="2549525" y="5093335"/>
            <a:ext cx="2685415"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Lack of labled training data</a:t>
            </a:r>
            <a:endParaRPr lang="en-US" altLang="ja-JP" b="1">
              <a:solidFill>
                <a:schemeClr val="tx1"/>
              </a:solidFill>
              <a:latin typeface="Arial Bold" panose="020B0604020202090204" charset="0"/>
              <a:cs typeface="Arial Bold" panose="020B0604020202090204" charset="0"/>
              <a:sym typeface="+mn-ea"/>
            </a:endParaRPr>
          </a:p>
        </p:txBody>
      </p:sp>
      <p:sp>
        <p:nvSpPr>
          <p:cNvPr id="11" name="Text Box 10"/>
          <p:cNvSpPr txBox="1"/>
          <p:nvPr/>
        </p:nvSpPr>
        <p:spPr>
          <a:xfrm>
            <a:off x="5386705" y="4124325"/>
            <a:ext cx="6468745" cy="460375"/>
          </a:xfrm>
          <a:prstGeom prst="rect">
            <a:avLst/>
          </a:prstGeom>
          <a:noFill/>
        </p:spPr>
        <p:txBody>
          <a:bodyPr wrap="none" rtlCol="0" anchor="t">
            <a:spAutoFit/>
          </a:bodyPr>
          <a:p>
            <a:pPr indent="0" algn="l" fontAlgn="base">
              <a:spcBef>
                <a:spcPct val="20000"/>
              </a:spcBef>
              <a:buFont typeface="+mj-lt"/>
              <a:buNone/>
            </a:pPr>
            <a:r>
              <a:rPr lang="en-US" altLang="ja-JP" sz="2400">
                <a:latin typeface="Arial" panose="020B0604020202090204" pitchFamily="34" charset="0"/>
                <a:cs typeface="Arial" panose="020B0604020202090204" pitchFamily="34" charset="0"/>
                <a:sym typeface="+mn-ea"/>
              </a:rPr>
              <a:t>that can even recognize non-observed classes</a:t>
            </a:r>
            <a:endParaRPr lang="en-US" altLang="ja-JP" sz="2400">
              <a:latin typeface="Arial" panose="020B0604020202090204" pitchFamily="34" charset="0"/>
              <a:cs typeface="Arial" panose="020B0604020202090204" pitchFamily="34" charset="0"/>
              <a:sym typeface="+mn-ea"/>
            </a:endParaRPr>
          </a:p>
        </p:txBody>
      </p:sp>
      <p:sp>
        <p:nvSpPr>
          <p:cNvPr id="13" name="Text Box 12"/>
          <p:cNvSpPr txBox="1"/>
          <p:nvPr/>
        </p:nvSpPr>
        <p:spPr>
          <a:xfrm>
            <a:off x="808355" y="4124325"/>
            <a:ext cx="1673225" cy="460375"/>
          </a:xfrm>
          <a:prstGeom prst="rect">
            <a:avLst/>
          </a:prstGeom>
          <a:noFill/>
        </p:spPr>
        <p:txBody>
          <a:bodyPr wrap="none" rtlCol="0" anchor="t">
            <a:spAutoFit/>
          </a:bodyPr>
          <a:p>
            <a:r>
              <a:rPr lang="en-US" altLang="ja-JP" sz="2400">
                <a:latin typeface="Arial" panose="020B0604020202090204" pitchFamily="34" charset="0"/>
                <a:cs typeface="Arial" panose="020B0604020202090204" pitchFamily="34" charset="0"/>
                <a:sym typeface="+mn-ea"/>
              </a:rPr>
              <a:t>If we need </a:t>
            </a:r>
            <a:endParaRPr lang="en-US" altLang="ja-JP" sz="2400">
              <a:latin typeface="Arial" panose="020B0604020202090204" pitchFamily="34" charset="0"/>
              <a:cs typeface="Arial" panose="020B0604020202090204" pitchFamily="34" charset="0"/>
              <a:sym typeface="+mn-ea"/>
            </a:endParaRPr>
          </a:p>
        </p:txBody>
      </p:sp>
      <p:sp>
        <p:nvSpPr>
          <p:cNvPr id="15" name="Text Box 14"/>
          <p:cNvSpPr txBox="1"/>
          <p:nvPr/>
        </p:nvSpPr>
        <p:spPr>
          <a:xfrm>
            <a:off x="927100" y="5320030"/>
            <a:ext cx="1435735" cy="460375"/>
          </a:xfrm>
          <a:prstGeom prst="rect">
            <a:avLst/>
          </a:prstGeom>
          <a:noFill/>
        </p:spPr>
        <p:txBody>
          <a:bodyPr wrap="none" rtlCol="0" anchor="t">
            <a:spAutoFit/>
          </a:bodyPr>
          <a:p>
            <a:r>
              <a:rPr lang="en-US" altLang="ja-JP" sz="2400">
                <a:latin typeface="Arial" panose="020B0604020202090204" pitchFamily="34" charset="0"/>
                <a:cs typeface="Arial" panose="020B0604020202090204" pitchFamily="34" charset="0"/>
                <a:sym typeface="+mn-ea"/>
              </a:rPr>
              <a:t>If we are </a:t>
            </a:r>
            <a:endParaRPr lang="en-US" altLang="ja-JP" sz="2400">
              <a:latin typeface="Arial" panose="020B0604020202090204" pitchFamily="34" charset="0"/>
              <a:cs typeface="Arial" panose="020B0604020202090204" pitchFamily="34" charset="0"/>
              <a:sym typeface="+mn-ea"/>
            </a:endParaRPr>
          </a:p>
        </p:txBody>
      </p:sp>
      <p:sp>
        <p:nvSpPr>
          <p:cNvPr id="16" name="Text Box 15"/>
          <p:cNvSpPr txBox="1"/>
          <p:nvPr/>
        </p:nvSpPr>
        <p:spPr>
          <a:xfrm>
            <a:off x="5421630" y="5020945"/>
            <a:ext cx="5069205" cy="829945"/>
          </a:xfrm>
          <a:prstGeom prst="rect">
            <a:avLst/>
          </a:prstGeom>
          <a:noFill/>
        </p:spPr>
        <p:txBody>
          <a:bodyPr wrap="none" rtlCol="0" anchor="t">
            <a:spAutoFit/>
          </a:bodyPr>
          <a:p>
            <a:pPr algn="l"/>
            <a:r>
              <a:rPr lang="en-US" altLang="ja-JP" sz="2400">
                <a:latin typeface="Arial" panose="020B0604020202090204" pitchFamily="34" charset="0"/>
                <a:cs typeface="Arial" panose="020B0604020202090204" pitchFamily="34" charset="0"/>
                <a:sym typeface="+mn-ea"/>
              </a:rPr>
              <a:t>labeling is a pain </a:t>
            </a:r>
            <a:endParaRPr lang="en-US" altLang="ja-JP" sz="2400">
              <a:latin typeface="Arial" panose="020B0604020202090204" pitchFamily="34" charset="0"/>
              <a:cs typeface="Arial" panose="020B0604020202090204" pitchFamily="34" charset="0"/>
              <a:sym typeface="+mn-ea"/>
            </a:endParaRPr>
          </a:p>
          <a:p>
            <a:pPr algn="l"/>
            <a:r>
              <a:rPr lang="en-US" altLang="ja-JP" sz="2400">
                <a:latin typeface="Arial" panose="020B0604020202090204" pitchFamily="34" charset="0"/>
                <a:cs typeface="Arial" panose="020B0604020202090204" pitchFamily="34" charset="0"/>
                <a:sym typeface="+mn-ea"/>
              </a:rPr>
              <a:t>or we even don't have the data at all</a:t>
            </a:r>
            <a:endParaRPr lang="en-US" altLang="ja-JP" sz="2400">
              <a:latin typeface="Arial" panose="020B0604020202090204" pitchFamily="34" charset="0"/>
              <a:cs typeface="Arial" panose="020B060402020209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Zero-shot Learning</a:t>
            </a:r>
            <a:endParaRPr lang="en-US" sz="2800">
              <a:sym typeface="+mn-ea"/>
            </a:endParaRPr>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10" name="Picture 9" descr="computer01_smile"/>
          <p:cNvPicPr>
            <a:picLocks noChangeAspect="1"/>
          </p:cNvPicPr>
          <p:nvPr/>
        </p:nvPicPr>
        <p:blipFill>
          <a:blip r:embed="rId1"/>
          <a:stretch>
            <a:fillRect/>
          </a:stretch>
        </p:blipFill>
        <p:spPr>
          <a:xfrm>
            <a:off x="692785" y="1052830"/>
            <a:ext cx="1636395" cy="1528445"/>
          </a:xfrm>
          <a:prstGeom prst="rect">
            <a:avLst/>
          </a:prstGeom>
        </p:spPr>
      </p:pic>
      <p:pic>
        <p:nvPicPr>
          <p:cNvPr id="12" name="Picture 11" descr="computer06_surprise"/>
          <p:cNvPicPr>
            <a:picLocks noChangeAspect="1"/>
          </p:cNvPicPr>
          <p:nvPr/>
        </p:nvPicPr>
        <p:blipFill>
          <a:blip r:embed="rId2"/>
          <a:stretch>
            <a:fillRect/>
          </a:stretch>
        </p:blipFill>
        <p:spPr>
          <a:xfrm>
            <a:off x="752475" y="2978785"/>
            <a:ext cx="1517015" cy="1417320"/>
          </a:xfrm>
          <a:prstGeom prst="rect">
            <a:avLst/>
          </a:prstGeom>
        </p:spPr>
      </p:pic>
      <p:pic>
        <p:nvPicPr>
          <p:cNvPr id="3" name="Picture 2" descr="animal_shimauma"/>
          <p:cNvPicPr>
            <a:picLocks noChangeAspect="1"/>
          </p:cNvPicPr>
          <p:nvPr/>
        </p:nvPicPr>
        <p:blipFill>
          <a:blip r:embed="rId3"/>
          <a:stretch>
            <a:fillRect/>
          </a:stretch>
        </p:blipFill>
        <p:spPr>
          <a:xfrm>
            <a:off x="6523990" y="4774565"/>
            <a:ext cx="1445260" cy="1452245"/>
          </a:xfrm>
          <a:prstGeom prst="rect">
            <a:avLst/>
          </a:prstGeom>
        </p:spPr>
      </p:pic>
      <p:pic>
        <p:nvPicPr>
          <p:cNvPr id="7" name="Picture 6" descr="animal_tora"/>
          <p:cNvPicPr>
            <a:picLocks noChangeAspect="1"/>
          </p:cNvPicPr>
          <p:nvPr/>
        </p:nvPicPr>
        <p:blipFill>
          <a:blip r:embed="rId4"/>
          <a:stretch>
            <a:fillRect/>
          </a:stretch>
        </p:blipFill>
        <p:spPr>
          <a:xfrm>
            <a:off x="6113780" y="1146810"/>
            <a:ext cx="1607820" cy="1229995"/>
          </a:xfrm>
          <a:prstGeom prst="rect">
            <a:avLst/>
          </a:prstGeom>
        </p:spPr>
      </p:pic>
      <p:pic>
        <p:nvPicPr>
          <p:cNvPr id="8" name="Picture 7" descr="animal_kisouma"/>
          <p:cNvPicPr>
            <a:picLocks noChangeAspect="1"/>
          </p:cNvPicPr>
          <p:nvPr/>
        </p:nvPicPr>
        <p:blipFill>
          <a:blip r:embed="rId5"/>
          <a:stretch>
            <a:fillRect/>
          </a:stretch>
        </p:blipFill>
        <p:spPr>
          <a:xfrm>
            <a:off x="8300085" y="1083945"/>
            <a:ext cx="1312545" cy="1280795"/>
          </a:xfrm>
          <a:prstGeom prst="rect">
            <a:avLst/>
          </a:prstGeom>
        </p:spPr>
      </p:pic>
      <p:pic>
        <p:nvPicPr>
          <p:cNvPr id="11" name="Picture 10" descr="computer04_laugh"/>
          <p:cNvPicPr>
            <a:picLocks noChangeAspect="1"/>
          </p:cNvPicPr>
          <p:nvPr/>
        </p:nvPicPr>
        <p:blipFill>
          <a:blip r:embed="rId6"/>
          <a:stretch>
            <a:fillRect/>
          </a:stretch>
        </p:blipFill>
        <p:spPr>
          <a:xfrm>
            <a:off x="700405" y="4793615"/>
            <a:ext cx="1601470" cy="1496695"/>
          </a:xfrm>
          <a:prstGeom prst="rect">
            <a:avLst/>
          </a:prstGeom>
        </p:spPr>
      </p:pic>
      <p:sp>
        <p:nvSpPr>
          <p:cNvPr id="15" name="Rounded Rectangular Callout 14"/>
          <p:cNvSpPr/>
          <p:nvPr/>
        </p:nvSpPr>
        <p:spPr>
          <a:xfrm>
            <a:off x="2712720" y="939165"/>
            <a:ext cx="3017520" cy="1245235"/>
          </a:xfrm>
          <a:prstGeom prst="wedgeRoundRectCallout">
            <a:avLst>
              <a:gd name="adj1" fmla="val -44674"/>
              <a:gd name="adj2" fmla="val 79317"/>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sym typeface="+mn-ea"/>
              </a:rPr>
              <a:t>It's tiger! It's horse!</a:t>
            </a:r>
            <a:endParaRPr lang="en-US" altLang="ja-JP" sz="2400">
              <a:solidFill>
                <a:schemeClr val="tx1"/>
              </a:solidFill>
              <a:latin typeface="Arial" panose="020B0604020202090204" pitchFamily="34" charset="0"/>
              <a:cs typeface="Arial" panose="020B0604020202090204" pitchFamily="34" charset="0"/>
              <a:sym typeface="+mn-ea"/>
            </a:endParaRPr>
          </a:p>
          <a:p>
            <a:pPr algn="ctr"/>
            <a:r>
              <a:rPr lang="en-US" altLang="ja-JP" sz="2400">
                <a:solidFill>
                  <a:schemeClr val="tx1"/>
                </a:solidFill>
                <a:latin typeface="Arial" panose="020B0604020202090204" pitchFamily="34" charset="0"/>
                <a:cs typeface="Arial" panose="020B0604020202090204" pitchFamily="34" charset="0"/>
                <a:sym typeface="+mn-ea"/>
              </a:rPr>
              <a:t>It's panda!</a:t>
            </a:r>
            <a:endParaRPr lang="en-US" altLang="ja-JP" sz="2400">
              <a:solidFill>
                <a:schemeClr val="tx1"/>
              </a:solidFill>
              <a:latin typeface="Arial" panose="020B0604020202090204" pitchFamily="34" charset="0"/>
              <a:cs typeface="Arial" panose="020B0604020202090204" pitchFamily="34" charset="0"/>
            </a:endParaRPr>
          </a:p>
          <a:p>
            <a:pPr algn="ctr"/>
            <a:r>
              <a:rPr lang="en-US" altLang="ja-JP" sz="2400">
                <a:solidFill>
                  <a:schemeClr val="tx1"/>
                </a:solidFill>
                <a:latin typeface="Arial" panose="020B0604020202090204" pitchFamily="34" charset="0"/>
                <a:cs typeface="Arial" panose="020B0604020202090204" pitchFamily="34" charset="0"/>
                <a:sym typeface="+mn-ea"/>
              </a:rPr>
              <a:t>I have learned it!</a:t>
            </a:r>
            <a:endParaRPr lang="en-US" altLang="ja-JP" sz="2400">
              <a:solidFill>
                <a:schemeClr val="tx1"/>
              </a:solidFill>
              <a:latin typeface="Arial" panose="020B0604020202090204" pitchFamily="34" charset="0"/>
              <a:cs typeface="Arial" panose="020B0604020202090204" pitchFamily="34" charset="0"/>
              <a:sym typeface="+mn-ea"/>
            </a:endParaRPr>
          </a:p>
        </p:txBody>
      </p:sp>
      <p:sp>
        <p:nvSpPr>
          <p:cNvPr id="16" name="Rounded Rectangular Callout 15"/>
          <p:cNvSpPr/>
          <p:nvPr/>
        </p:nvSpPr>
        <p:spPr>
          <a:xfrm>
            <a:off x="2743200" y="2884170"/>
            <a:ext cx="2957195" cy="1231265"/>
          </a:xfrm>
          <a:prstGeom prst="wedgeRoundRectCallout">
            <a:avLst>
              <a:gd name="adj1" fmla="val -44674"/>
              <a:gd name="adj2" fmla="val 79317"/>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sym typeface="+mn-ea"/>
              </a:rPr>
              <a:t>You wanna me to recognize zebra?</a:t>
            </a:r>
            <a:endParaRPr lang="en-US" altLang="ja-JP" sz="2400">
              <a:solidFill>
                <a:schemeClr val="tx1"/>
              </a:solidFill>
              <a:latin typeface="Arial" panose="020B0604020202090204" pitchFamily="34" charset="0"/>
              <a:cs typeface="Arial" panose="020B0604020202090204" pitchFamily="34" charset="0"/>
              <a:sym typeface="+mn-ea"/>
            </a:endParaRPr>
          </a:p>
          <a:p>
            <a:pPr algn="ctr"/>
            <a:r>
              <a:rPr lang="en-US" altLang="ja-JP" sz="2400" b="1">
                <a:solidFill>
                  <a:schemeClr val="tx1"/>
                </a:solidFill>
                <a:latin typeface="Arial Bold" panose="020B0604020202090204" charset="0"/>
                <a:cs typeface="Arial Bold" panose="020B0604020202090204" charset="0"/>
                <a:sym typeface="+mn-ea"/>
              </a:rPr>
              <a:t>I'v never seen it!</a:t>
            </a:r>
            <a:endParaRPr lang="en-US" altLang="ja-JP" sz="2400" b="1">
              <a:solidFill>
                <a:schemeClr val="tx1"/>
              </a:solidFill>
              <a:latin typeface="Arial Bold" panose="020B0604020202090204" charset="0"/>
              <a:cs typeface="Arial Bold" panose="020B0604020202090204" charset="0"/>
              <a:sym typeface="+mn-ea"/>
            </a:endParaRPr>
          </a:p>
        </p:txBody>
      </p:sp>
      <p:sp>
        <p:nvSpPr>
          <p:cNvPr id="17" name="Rounded Rectangular Callout 16"/>
          <p:cNvSpPr/>
          <p:nvPr/>
        </p:nvSpPr>
        <p:spPr>
          <a:xfrm>
            <a:off x="5810250" y="2884170"/>
            <a:ext cx="4126230" cy="1231900"/>
          </a:xfrm>
          <a:prstGeom prst="wedgeRoundRectCallout">
            <a:avLst>
              <a:gd name="adj1" fmla="val 47793"/>
              <a:gd name="adj2" fmla="val 69843"/>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sym typeface="+mn-ea"/>
              </a:rPr>
              <a:t>The zebra is </a:t>
            </a:r>
            <a:r>
              <a:rPr lang="en-US" altLang="ja-JP" sz="2400" b="1">
                <a:solidFill>
                  <a:schemeClr val="tx1"/>
                </a:solidFill>
                <a:latin typeface="Arial Bold" panose="020B0604020202090204" charset="0"/>
                <a:cs typeface="Arial Bold" panose="020B0604020202090204" charset="0"/>
                <a:sym typeface="+mn-ea"/>
              </a:rPr>
              <a:t>horselike</a:t>
            </a:r>
            <a:r>
              <a:rPr lang="en-US" altLang="ja-JP" sz="2400">
                <a:solidFill>
                  <a:schemeClr val="tx1"/>
                </a:solidFill>
                <a:latin typeface="Arial" panose="020B0604020202090204" pitchFamily="34" charset="0"/>
                <a:cs typeface="Arial" panose="020B0604020202090204" pitchFamily="34" charset="0"/>
                <a:sym typeface="+mn-ea"/>
              </a:rPr>
              <a:t>, has </a:t>
            </a:r>
            <a:r>
              <a:rPr lang="en-US" altLang="ja-JP" sz="2400" b="1">
                <a:solidFill>
                  <a:schemeClr val="tx1"/>
                </a:solidFill>
                <a:latin typeface="Arial Bold" panose="020B0604020202090204" charset="0"/>
                <a:cs typeface="Arial Bold" panose="020B0604020202090204" charset="0"/>
                <a:sym typeface="+mn-ea"/>
              </a:rPr>
              <a:t>stripes</a:t>
            </a:r>
            <a:r>
              <a:rPr lang="en-US" altLang="ja-JP" sz="2400">
                <a:solidFill>
                  <a:schemeClr val="tx1"/>
                </a:solidFill>
                <a:latin typeface="Arial" panose="020B0604020202090204" pitchFamily="34" charset="0"/>
                <a:cs typeface="Arial" panose="020B0604020202090204" pitchFamily="34" charset="0"/>
                <a:sym typeface="+mn-ea"/>
              </a:rPr>
              <a:t> like a tiger, and it is </a:t>
            </a:r>
            <a:r>
              <a:rPr lang="en-US" altLang="ja-JP" sz="2400" b="1">
                <a:solidFill>
                  <a:schemeClr val="tx1"/>
                </a:solidFill>
                <a:latin typeface="Arial Bold" panose="020B0604020202090204" charset="0"/>
                <a:cs typeface="Arial Bold" panose="020B0604020202090204" charset="0"/>
                <a:sym typeface="+mn-ea"/>
              </a:rPr>
              <a:t>black&amp;white</a:t>
            </a:r>
            <a:r>
              <a:rPr lang="en-US" altLang="ja-JP" sz="2400">
                <a:solidFill>
                  <a:schemeClr val="tx1"/>
                </a:solidFill>
                <a:latin typeface="Arial" panose="020B0604020202090204" pitchFamily="34" charset="0"/>
                <a:cs typeface="Arial" panose="020B0604020202090204" pitchFamily="34" charset="0"/>
                <a:sym typeface="+mn-ea"/>
              </a:rPr>
              <a:t> like a panda</a:t>
            </a:r>
            <a:endParaRPr lang="en-US" altLang="ja-JP" sz="2400">
              <a:solidFill>
                <a:schemeClr val="tx1"/>
              </a:solidFill>
              <a:latin typeface="Arial" panose="020B0604020202090204" pitchFamily="34" charset="0"/>
              <a:cs typeface="Arial" panose="020B0604020202090204" pitchFamily="34" charset="0"/>
              <a:sym typeface="+mn-ea"/>
            </a:endParaRPr>
          </a:p>
        </p:txBody>
      </p:sp>
      <p:pic>
        <p:nvPicPr>
          <p:cNvPr id="18" name="Picture 17" descr="job_teacher_woman"/>
          <p:cNvPicPr>
            <a:picLocks noChangeAspect="1"/>
          </p:cNvPicPr>
          <p:nvPr/>
        </p:nvPicPr>
        <p:blipFill>
          <a:blip r:embed="rId7"/>
          <a:stretch>
            <a:fillRect/>
          </a:stretch>
        </p:blipFill>
        <p:spPr>
          <a:xfrm>
            <a:off x="9936480" y="2672080"/>
            <a:ext cx="1955800" cy="2553970"/>
          </a:xfrm>
          <a:prstGeom prst="rect">
            <a:avLst/>
          </a:prstGeom>
        </p:spPr>
      </p:pic>
      <p:pic>
        <p:nvPicPr>
          <p:cNvPr id="19" name="Picture 18" descr="shoes_06"/>
          <p:cNvPicPr>
            <a:picLocks noChangeAspect="1"/>
          </p:cNvPicPr>
          <p:nvPr/>
        </p:nvPicPr>
        <p:blipFill>
          <a:blip r:embed="rId8"/>
          <a:stretch>
            <a:fillRect/>
          </a:stretch>
        </p:blipFill>
        <p:spPr>
          <a:xfrm>
            <a:off x="10372725" y="1134745"/>
            <a:ext cx="1083310" cy="1254125"/>
          </a:xfrm>
          <a:prstGeom prst="rect">
            <a:avLst/>
          </a:prstGeom>
        </p:spPr>
      </p:pic>
      <p:sp>
        <p:nvSpPr>
          <p:cNvPr id="20" name="Rounded Rectangular Callout 19"/>
          <p:cNvSpPr/>
          <p:nvPr/>
        </p:nvSpPr>
        <p:spPr>
          <a:xfrm>
            <a:off x="2712085" y="4774565"/>
            <a:ext cx="3401695" cy="1260475"/>
          </a:xfrm>
          <a:prstGeom prst="wedgeRoundRectCallout">
            <a:avLst>
              <a:gd name="adj1" fmla="val -44674"/>
              <a:gd name="adj2" fmla="val 79317"/>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ja-JP" sz="2400">
                <a:solidFill>
                  <a:schemeClr val="tx1"/>
                </a:solidFill>
                <a:latin typeface="Arial" panose="020B0604020202090204" pitchFamily="34" charset="0"/>
                <a:cs typeface="Arial" panose="020B0604020202090204" pitchFamily="34" charset="0"/>
                <a:sym typeface="+mn-ea"/>
              </a:rPr>
              <a:t>Thank you for your description!</a:t>
            </a:r>
            <a:endParaRPr lang="en-US" altLang="ja-JP" sz="2400">
              <a:solidFill>
                <a:schemeClr val="tx1"/>
              </a:solidFill>
              <a:latin typeface="Arial" panose="020B0604020202090204" pitchFamily="34" charset="0"/>
              <a:cs typeface="Arial" panose="020B0604020202090204" pitchFamily="34" charset="0"/>
              <a:sym typeface="+mn-ea"/>
            </a:endParaRPr>
          </a:p>
          <a:p>
            <a:pPr algn="l"/>
            <a:r>
              <a:rPr lang="en-US" altLang="ja-JP" sz="2400">
                <a:solidFill>
                  <a:schemeClr val="tx1"/>
                </a:solidFill>
                <a:latin typeface="Arial" panose="020B0604020202090204" pitchFamily="34" charset="0"/>
                <a:cs typeface="Arial" panose="020B0604020202090204" pitchFamily="34" charset="0"/>
                <a:sym typeface="+mn-ea"/>
              </a:rPr>
              <a:t>So this is a zebra,right?</a:t>
            </a:r>
            <a:endParaRPr lang="en-US" altLang="ja-JP" sz="2400" b="1">
              <a:solidFill>
                <a:schemeClr val="tx1"/>
              </a:solidFill>
              <a:latin typeface="Arial" panose="020B0604020202090204" pitchFamily="34" charset="0"/>
              <a:cs typeface="Arial" panose="020B060402020209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Zero-shot Learning</a:t>
            </a:r>
            <a:endParaRPr lang="en-US"/>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pic>
        <p:nvPicPr>
          <p:cNvPr id="7" name="Picture 6" descr="animal_tora"/>
          <p:cNvPicPr>
            <a:picLocks noChangeAspect="1"/>
          </p:cNvPicPr>
          <p:nvPr/>
        </p:nvPicPr>
        <p:blipFill>
          <a:blip r:embed="rId1"/>
          <a:stretch>
            <a:fillRect/>
          </a:stretch>
        </p:blipFill>
        <p:spPr>
          <a:xfrm>
            <a:off x="624840" y="1334770"/>
            <a:ext cx="1607820" cy="1229995"/>
          </a:xfrm>
          <a:prstGeom prst="rect">
            <a:avLst/>
          </a:prstGeom>
        </p:spPr>
      </p:pic>
      <p:pic>
        <p:nvPicPr>
          <p:cNvPr id="8" name="Picture 7" descr="animal_kisouma"/>
          <p:cNvPicPr>
            <a:picLocks noChangeAspect="1"/>
          </p:cNvPicPr>
          <p:nvPr/>
        </p:nvPicPr>
        <p:blipFill>
          <a:blip r:embed="rId2"/>
          <a:stretch>
            <a:fillRect/>
          </a:stretch>
        </p:blipFill>
        <p:spPr>
          <a:xfrm>
            <a:off x="2232660" y="1309370"/>
            <a:ext cx="1312545" cy="1280795"/>
          </a:xfrm>
          <a:prstGeom prst="rect">
            <a:avLst/>
          </a:prstGeom>
        </p:spPr>
      </p:pic>
      <p:pic>
        <p:nvPicPr>
          <p:cNvPr id="19" name="Picture 18" descr="shoes_06"/>
          <p:cNvPicPr>
            <a:picLocks noChangeAspect="1"/>
          </p:cNvPicPr>
          <p:nvPr/>
        </p:nvPicPr>
        <p:blipFill>
          <a:blip r:embed="rId3"/>
          <a:stretch>
            <a:fillRect/>
          </a:stretch>
        </p:blipFill>
        <p:spPr>
          <a:xfrm>
            <a:off x="1737360" y="2590165"/>
            <a:ext cx="1083310" cy="1254125"/>
          </a:xfrm>
          <a:prstGeom prst="rect">
            <a:avLst/>
          </a:prstGeom>
        </p:spPr>
      </p:pic>
      <p:pic>
        <p:nvPicPr>
          <p:cNvPr id="5" name="Picture 4" descr="animal_shimauma"/>
          <p:cNvPicPr>
            <a:picLocks noChangeAspect="1"/>
          </p:cNvPicPr>
          <p:nvPr/>
        </p:nvPicPr>
        <p:blipFill>
          <a:blip r:embed="rId4"/>
          <a:stretch>
            <a:fillRect/>
          </a:stretch>
        </p:blipFill>
        <p:spPr>
          <a:xfrm>
            <a:off x="9652000" y="1895475"/>
            <a:ext cx="1445260" cy="1452245"/>
          </a:xfrm>
          <a:prstGeom prst="rect">
            <a:avLst/>
          </a:prstGeom>
        </p:spPr>
      </p:pic>
      <p:sp>
        <p:nvSpPr>
          <p:cNvPr id="6" name="Text Box 5"/>
          <p:cNvSpPr txBox="1"/>
          <p:nvPr/>
        </p:nvSpPr>
        <p:spPr>
          <a:xfrm>
            <a:off x="4715510" y="2313305"/>
            <a:ext cx="2869565" cy="521970"/>
          </a:xfrm>
          <a:prstGeom prst="rect">
            <a:avLst/>
          </a:prstGeom>
          <a:noFill/>
        </p:spPr>
        <p:txBody>
          <a:bodyPr wrap="none" rtlCol="0" anchor="t">
            <a:spAutoFit/>
          </a:bodyPr>
          <a:p>
            <a:r>
              <a:rPr lang="en-US" altLang="ja-JP" sz="2800" b="1">
                <a:latin typeface="Arial Bold" panose="020B0604020202090204" charset="0"/>
                <a:cs typeface="Arial Bold" panose="020B0604020202090204" charset="0"/>
                <a:sym typeface="+mn-ea"/>
              </a:rPr>
              <a:t>Semantic space</a:t>
            </a:r>
            <a:endParaRPr lang="en-US" altLang="ja-JP" sz="2800" b="1">
              <a:latin typeface="Arial Bold" panose="020B0604020202090204" charset="0"/>
              <a:cs typeface="Arial Bold" panose="020B0604020202090204" charset="0"/>
              <a:sym typeface="+mn-ea"/>
            </a:endParaRPr>
          </a:p>
        </p:txBody>
      </p:sp>
      <p:sp>
        <p:nvSpPr>
          <p:cNvPr id="9" name="Multiply 8"/>
          <p:cNvSpPr/>
          <p:nvPr/>
        </p:nvSpPr>
        <p:spPr>
          <a:xfrm>
            <a:off x="3766820" y="2117090"/>
            <a:ext cx="914400" cy="914400"/>
          </a:xfrm>
          <a:prstGeom prst="mathMultipl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Equal 9"/>
          <p:cNvSpPr/>
          <p:nvPr/>
        </p:nvSpPr>
        <p:spPr>
          <a:xfrm>
            <a:off x="7992110" y="2164715"/>
            <a:ext cx="914400" cy="914400"/>
          </a:xfrm>
          <a:prstGeom prst="mathEqua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1" name="Rectangle 10"/>
          <p:cNvSpPr/>
          <p:nvPr/>
        </p:nvSpPr>
        <p:spPr>
          <a:xfrm>
            <a:off x="467995" y="1104900"/>
            <a:ext cx="3152775" cy="29387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669290" y="4186555"/>
            <a:ext cx="2749550" cy="706755"/>
          </a:xfrm>
          <a:prstGeom prst="rect">
            <a:avLst/>
          </a:prstGeom>
          <a:noFill/>
        </p:spPr>
        <p:txBody>
          <a:bodyPr wrap="none" rtlCol="0" anchor="t">
            <a:spAutoFit/>
          </a:bodyPr>
          <a:p>
            <a:pPr algn="ctr"/>
            <a:r>
              <a:rPr lang="en-US" altLang="ja-JP" sz="2000" b="1">
                <a:latin typeface="Arial Bold" panose="020B0604020202090204" charset="0"/>
                <a:cs typeface="Arial Bold" panose="020B0604020202090204" charset="0"/>
                <a:sym typeface="+mn-ea"/>
              </a:rPr>
              <a:t>Feature space </a:t>
            </a:r>
            <a:endParaRPr lang="en-US" altLang="ja-JP" sz="2000" b="1">
              <a:latin typeface="Arial Bold" panose="020B0604020202090204" charset="0"/>
              <a:cs typeface="Arial Bold" panose="020B0604020202090204" charset="0"/>
              <a:sym typeface="+mn-ea"/>
            </a:endParaRPr>
          </a:p>
          <a:p>
            <a:pPr algn="ctr"/>
            <a:r>
              <a:rPr lang="en-US" altLang="ja-JP" sz="2000" b="1">
                <a:latin typeface="Arial Bold" panose="020B0604020202090204" charset="0"/>
                <a:cs typeface="Arial Bold" panose="020B0604020202090204" charset="0"/>
                <a:sym typeface="+mn-ea"/>
              </a:rPr>
              <a:t>extracted from Image</a:t>
            </a:r>
            <a:endParaRPr lang="en-US" altLang="ja-JP" sz="2000" b="1">
              <a:latin typeface="Arial Bold" panose="020B0604020202090204" charset="0"/>
              <a:cs typeface="Arial Bold" panose="020B0604020202090204" charset="0"/>
              <a:sym typeface="+mn-ea"/>
            </a:endParaRPr>
          </a:p>
        </p:txBody>
      </p:sp>
      <p:sp>
        <p:nvSpPr>
          <p:cNvPr id="13" name="Text Box 12"/>
          <p:cNvSpPr txBox="1"/>
          <p:nvPr/>
        </p:nvSpPr>
        <p:spPr>
          <a:xfrm>
            <a:off x="3663633" y="4186555"/>
            <a:ext cx="4864735" cy="706755"/>
          </a:xfrm>
          <a:prstGeom prst="rect">
            <a:avLst/>
          </a:prstGeom>
          <a:noFill/>
        </p:spPr>
        <p:txBody>
          <a:bodyPr wrap="none" rtlCol="0" anchor="t">
            <a:spAutoFit/>
          </a:bodyPr>
          <a:p>
            <a:pPr algn="ctr"/>
            <a:r>
              <a:rPr lang="en-US" altLang="ja-JP" sz="2000" b="1">
                <a:latin typeface="Arial Bold" panose="020B0604020202090204" charset="0"/>
                <a:cs typeface="Arial Bold" panose="020B0604020202090204" charset="0"/>
                <a:sym typeface="+mn-ea"/>
              </a:rPr>
              <a:t>Semantic space </a:t>
            </a:r>
            <a:endParaRPr lang="en-US" altLang="ja-JP" sz="2000" b="1">
              <a:latin typeface="Arial Bold" panose="020B0604020202090204" charset="0"/>
              <a:cs typeface="Arial Bold" panose="020B0604020202090204" charset="0"/>
              <a:sym typeface="+mn-ea"/>
            </a:endParaRPr>
          </a:p>
          <a:p>
            <a:pPr algn="ctr"/>
            <a:r>
              <a:rPr lang="en-US" altLang="ja-JP" sz="2000" b="1">
                <a:latin typeface="Arial Bold" panose="020B0604020202090204" charset="0"/>
                <a:cs typeface="Arial Bold" panose="020B0604020202090204" charset="0"/>
                <a:sym typeface="+mn-ea"/>
              </a:rPr>
              <a:t>transformed from auxiliary information</a:t>
            </a:r>
            <a:endParaRPr lang="en-US" altLang="ja-JP" sz="2000" b="1">
              <a:latin typeface="Arial Bold" panose="020B0604020202090204" charset="0"/>
              <a:cs typeface="Arial Bold" panose="020B0604020202090204" charset="0"/>
              <a:sym typeface="+mn-ea"/>
            </a:endParaRPr>
          </a:p>
        </p:txBody>
      </p:sp>
      <p:sp>
        <p:nvSpPr>
          <p:cNvPr id="15" name="Rounded Rectangle 14"/>
          <p:cNvSpPr/>
          <p:nvPr/>
        </p:nvSpPr>
        <p:spPr>
          <a:xfrm>
            <a:off x="2423160" y="5524500"/>
            <a:ext cx="74549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b="1">
                <a:solidFill>
                  <a:schemeClr val="tx1"/>
                </a:solidFill>
                <a:latin typeface="Arial Bold" panose="020B0604020202090204" charset="0"/>
                <a:cs typeface="Arial Bold" panose="020B0604020202090204" charset="0"/>
                <a:sym typeface="+mn-ea"/>
              </a:rPr>
              <a:t>So we do not need Zebra'</a:t>
            </a:r>
            <a:r>
              <a:rPr lang="en-US" altLang="zh-CN" sz="2400" b="1">
                <a:solidFill>
                  <a:schemeClr val="tx1"/>
                </a:solidFill>
                <a:latin typeface="Arial Bold" panose="020B0604020202090204" charset="0"/>
                <a:cs typeface="Arial Bold" panose="020B0604020202090204" charset="0"/>
                <a:sym typeface="+mn-ea"/>
              </a:rPr>
              <a:t>s image</a:t>
            </a:r>
            <a:endParaRPr lang="en-US" altLang="zh-CN" sz="2400" b="1">
              <a:solidFill>
                <a:schemeClr val="tx1"/>
              </a:solidFill>
              <a:latin typeface="Arial Bold" panose="020B0604020202090204" charset="0"/>
              <a:cs typeface="Arial Bold" panose="020B0604020202090204" charset="0"/>
              <a:sym typeface="+mn-ea"/>
            </a:endParaRPr>
          </a:p>
          <a:p>
            <a:pPr algn="ctr"/>
            <a:r>
              <a:rPr lang="en-US" altLang="zh-CN" sz="2400" b="1">
                <a:solidFill>
                  <a:schemeClr val="tx1"/>
                </a:solidFill>
                <a:latin typeface="Arial Bold" panose="020B0604020202090204" charset="0"/>
                <a:cs typeface="Arial Bold" panose="020B0604020202090204" charset="0"/>
                <a:sym typeface="+mn-ea"/>
              </a:rPr>
              <a:t>we only need </a:t>
            </a:r>
            <a:r>
              <a:rPr lang="en-US" altLang="ja-JP" sz="2400" b="1">
                <a:solidFill>
                  <a:schemeClr val="tx1"/>
                </a:solidFill>
                <a:latin typeface="Arial Bold" panose="020B0604020202090204" charset="0"/>
                <a:cs typeface="Arial Bold" panose="020B0604020202090204" charset="0"/>
                <a:sym typeface="+mn-ea"/>
              </a:rPr>
              <a:t>Semantic space about zebra </a:t>
            </a:r>
            <a:r>
              <a:rPr lang="en-US" altLang="zh-CN" sz="2400" b="1">
                <a:solidFill>
                  <a:schemeClr val="tx1"/>
                </a:solidFill>
                <a:latin typeface="Arial Bold" panose="020B0604020202090204" charset="0"/>
                <a:cs typeface="Arial Bold" panose="020B0604020202090204" charset="0"/>
                <a:sym typeface="+mn-ea"/>
              </a:rPr>
              <a:t> </a:t>
            </a:r>
            <a:endParaRPr lang="en-US" altLang="zh-CN" sz="2400" b="1">
              <a:solidFill>
                <a:schemeClr val="tx1"/>
              </a:solidFill>
              <a:latin typeface="Arial Bold" panose="020B0604020202090204" charset="0"/>
              <a:cs typeface="Arial Bold" panose="020B060402020209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Zero-shot Learning</a:t>
            </a:r>
            <a:endParaRPr lang="en-US" sz="2800">
              <a:sym typeface="+mn-ea"/>
            </a:endParaRPr>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615315" y="1517015"/>
            <a:ext cx="10172065" cy="4066540"/>
          </a:xfrm>
          <a:prstGeom prst="rect">
            <a:avLst/>
          </a:prstGeom>
          <a:noFill/>
        </p:spPr>
        <p:txBody>
          <a:bodyPr wrap="square" rtlCol="0" anchor="t">
            <a:spAutoFit/>
          </a:bodyPr>
          <a:p>
            <a:pPr algn="l" fontAlgn="base">
              <a:spcBef>
                <a:spcPct val="20000"/>
              </a:spcBef>
              <a:buNone/>
            </a:pPr>
            <a:r>
              <a:rPr lang="en-US" altLang="ja-JP" sz="2800" b="1">
                <a:latin typeface="Arial Bold" panose="020B0604020202090204" charset="0"/>
                <a:cs typeface="Arial Bold" panose="020B0604020202090204" charset="0"/>
                <a:sym typeface="+mn-ea"/>
              </a:rPr>
              <a:t>We need some form of auxiliary information </a:t>
            </a:r>
            <a:endParaRPr lang="en-US" altLang="ja-JP" sz="2400">
              <a:latin typeface="Arial" panose="020B0604020202090204" pitchFamily="34" charset="0"/>
              <a:cs typeface="Arial" panose="020B0604020202090204" pitchFamily="34" charset="0"/>
              <a:sym typeface="+mn-ea"/>
            </a:endParaRPr>
          </a:p>
          <a:p>
            <a:pPr algn="l" fontAlgn="base">
              <a:spcBef>
                <a:spcPct val="20000"/>
              </a:spcBef>
              <a:buNone/>
            </a:pPr>
            <a:r>
              <a:rPr lang="en-US" altLang="ja-JP" sz="2400">
                <a:latin typeface="Arial" panose="020B0604020202090204" pitchFamily="34" charset="0"/>
                <a:cs typeface="Arial" panose="020B0604020202090204" pitchFamily="34" charset="0"/>
                <a:sym typeface="+mn-ea"/>
              </a:rPr>
              <a:t>and this type of information can be of several types:</a:t>
            </a:r>
            <a:endParaRPr lang="en-US" altLang="ja-JP" sz="2400">
              <a:latin typeface="Arial" panose="020B0604020202090204" pitchFamily="34" charset="0"/>
              <a:cs typeface="Arial" panose="020B0604020202090204" pitchFamily="34" charset="0"/>
              <a:sym typeface="+mn-ea"/>
            </a:endParaRPr>
          </a:p>
          <a:p>
            <a:pPr algn="l" fontAlgn="base">
              <a:spcBef>
                <a:spcPct val="20000"/>
              </a:spcBef>
              <a:buNone/>
            </a:pP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r>
              <a:rPr lang="en-US" altLang="ja-JP" sz="2400">
                <a:latin typeface="Arial" panose="020B0604020202090204" pitchFamily="34" charset="0"/>
                <a:cs typeface="Arial" panose="020B0604020202090204" pitchFamily="34" charset="0"/>
              </a:rPr>
              <a:t>Attributes</a:t>
            </a: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r>
              <a:rPr lang="en-US" altLang="ja-JP" sz="2400">
                <a:latin typeface="Arial" panose="020B0604020202090204" pitchFamily="34" charset="0"/>
                <a:cs typeface="Arial" panose="020B0604020202090204" pitchFamily="34" charset="0"/>
              </a:rPr>
              <a:t>Textual description</a:t>
            </a: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r>
              <a:rPr lang="en-US" altLang="ja-JP" sz="2400">
                <a:latin typeface="Arial" panose="020B0604020202090204" pitchFamily="34" charset="0"/>
                <a:cs typeface="Arial" panose="020B0604020202090204" pitchFamily="34" charset="0"/>
              </a:rPr>
              <a:t>Class-class similarity</a:t>
            </a:r>
            <a:endParaRPr lang="en-US" altLang="ja-JP" sz="2400">
              <a:latin typeface="Arial" panose="020B0604020202090204" pitchFamily="34" charset="0"/>
              <a:cs typeface="Arial" panose="020B0604020202090204" pitchFamily="34" charset="0"/>
            </a:endParaRPr>
          </a:p>
          <a:p>
            <a:pPr marL="457200" indent="-457200" algn="l" fontAlgn="base">
              <a:spcBef>
                <a:spcPct val="20000"/>
              </a:spcBef>
              <a:buFont typeface="+mj-lt"/>
              <a:buAutoNum type="arabicParenR"/>
            </a:pPr>
            <a:endParaRPr lang="en-US" altLang="ja-JP" sz="2400" b="1">
              <a:latin typeface="Arial Bold" panose="020B0604020202090204" charset="0"/>
              <a:cs typeface="Arial Bold" panose="020B0604020202090204" charset="0"/>
              <a:sym typeface="+mn-ea"/>
            </a:endParaRPr>
          </a:p>
        </p:txBody>
      </p:sp>
      <p:sp>
        <p:nvSpPr>
          <p:cNvPr id="7" name="Text Box 6"/>
          <p:cNvSpPr txBox="1"/>
          <p:nvPr/>
        </p:nvSpPr>
        <p:spPr>
          <a:xfrm>
            <a:off x="5640070" y="3503930"/>
            <a:ext cx="3228975" cy="829945"/>
          </a:xfrm>
          <a:prstGeom prst="rect">
            <a:avLst/>
          </a:prstGeom>
          <a:noFill/>
        </p:spPr>
        <p:txBody>
          <a:bodyPr wrap="square" rtlCol="0" anchor="t">
            <a:spAutoFit/>
          </a:bodyPr>
          <a:p>
            <a:r>
              <a:rPr lang="en-US" altLang="ja-JP" sz="2400">
                <a:latin typeface="Arial" panose="020B0604020202090204" pitchFamily="34" charset="0"/>
                <a:cs typeface="Arial" panose="020B0604020202090204" pitchFamily="34" charset="0"/>
                <a:sym typeface="+mn-ea"/>
              </a:rPr>
              <a:t>Can be converted to</a:t>
            </a:r>
            <a:endParaRPr lang="en-US" altLang="ja-JP" sz="2400">
              <a:latin typeface="Arial" panose="020B0604020202090204" pitchFamily="34" charset="0"/>
              <a:cs typeface="Arial" panose="020B0604020202090204" pitchFamily="34" charset="0"/>
              <a:sym typeface="+mn-ea"/>
            </a:endParaRPr>
          </a:p>
          <a:p>
            <a:r>
              <a:rPr lang="en-US" altLang="ja-JP" sz="2400" b="1">
                <a:latin typeface="Arial Bold" panose="020B0604020202090204" charset="0"/>
                <a:cs typeface="Arial Bold" panose="020B0604020202090204" charset="0"/>
                <a:sym typeface="+mn-ea"/>
              </a:rPr>
              <a:t>semantic space</a:t>
            </a:r>
            <a:endParaRPr lang="en-US" altLang="ja-JP" sz="2400">
              <a:latin typeface="Arial" panose="020B0604020202090204" pitchFamily="34" charset="0"/>
              <a:cs typeface="Arial" panose="020B0604020202090204" pitchFamily="34" charset="0"/>
            </a:endParaRPr>
          </a:p>
        </p:txBody>
      </p:sp>
      <p:sp>
        <p:nvSpPr>
          <p:cNvPr id="8" name="Right Brace 7"/>
          <p:cNvSpPr/>
          <p:nvPr/>
        </p:nvSpPr>
        <p:spPr>
          <a:xfrm>
            <a:off x="4799330" y="2850515"/>
            <a:ext cx="608965" cy="213741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Zero-shot Learning</a:t>
            </a:r>
            <a:endParaRPr lang="en-US" sz="2800"/>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555625" y="1108710"/>
            <a:ext cx="3794760" cy="891540"/>
          </a:xfrm>
          <a:prstGeom prst="rect">
            <a:avLst/>
          </a:prstGeom>
          <a:noFill/>
        </p:spPr>
        <p:txBody>
          <a:bodyPr wrap="square" rtlCol="0" anchor="t">
            <a:spAutoFit/>
          </a:bodyPr>
          <a:p>
            <a:r>
              <a:rPr lang="en-US" altLang="ja-JP" sz="2800" b="1">
                <a:latin typeface="Arial Bold" panose="020B0604020202090204" charset="0"/>
                <a:cs typeface="Arial Bold" panose="020B0604020202090204" charset="0"/>
              </a:rPr>
              <a:t>Issues in ZSL</a:t>
            </a:r>
            <a:endParaRPr lang="en-US" altLang="ja-JP" sz="2800" u="sng">
              <a:latin typeface="Arial" panose="020B0604020202090204" pitchFamily="34" charset="0"/>
              <a:cs typeface="Arial" panose="020B0604020202090204" pitchFamily="34" charset="0"/>
            </a:endParaRPr>
          </a:p>
          <a:p>
            <a:pPr marL="457200" indent="-457200">
              <a:buFont typeface="+mj-lt"/>
              <a:buAutoNum type="arabicParenR"/>
            </a:pPr>
            <a:endParaRPr lang="en-US" altLang="ja-JP" sz="2400">
              <a:latin typeface="Arial" panose="020B0604020202090204" pitchFamily="34" charset="0"/>
              <a:cs typeface="Arial" panose="020B0604020202090204" pitchFamily="34" charset="0"/>
            </a:endParaRPr>
          </a:p>
        </p:txBody>
      </p:sp>
      <p:pic>
        <p:nvPicPr>
          <p:cNvPr id="6" name="Picture 5"/>
          <p:cNvPicPr>
            <a:picLocks noChangeAspect="1"/>
          </p:cNvPicPr>
          <p:nvPr/>
        </p:nvPicPr>
        <p:blipFill>
          <a:blip r:embed="rId1"/>
          <a:stretch>
            <a:fillRect/>
          </a:stretch>
        </p:blipFill>
        <p:spPr>
          <a:xfrm>
            <a:off x="820420" y="3800475"/>
            <a:ext cx="4218940" cy="2913380"/>
          </a:xfrm>
          <a:prstGeom prst="rect">
            <a:avLst/>
          </a:prstGeom>
        </p:spPr>
      </p:pic>
      <p:sp>
        <p:nvSpPr>
          <p:cNvPr id="7" name="Text Box 6"/>
          <p:cNvSpPr txBox="1"/>
          <p:nvPr/>
        </p:nvSpPr>
        <p:spPr>
          <a:xfrm>
            <a:off x="6799580" y="3401695"/>
            <a:ext cx="2540000" cy="398780"/>
          </a:xfrm>
          <a:prstGeom prst="rect">
            <a:avLst/>
          </a:prstGeom>
          <a:noFill/>
        </p:spPr>
        <p:txBody>
          <a:bodyPr wrap="square" rtlCol="0" anchor="t">
            <a:spAutoFit/>
          </a:bodyPr>
          <a:p>
            <a:pPr marL="285750" indent="-285750">
              <a:buFont typeface="Arial" panose="020B0604020202090204" pitchFamily="34" charset="0"/>
              <a:buChar char="•"/>
            </a:pPr>
            <a:r>
              <a:rPr lang="en-US" altLang="ja-JP" sz="2000" b="1">
                <a:latin typeface="Arial Bold" panose="020B0604020202090204" charset="0"/>
                <a:cs typeface="Arial Bold" panose="020B0604020202090204" charset="0"/>
                <a:sym typeface="+mn-ea"/>
              </a:rPr>
              <a:t>Semantic gap</a:t>
            </a:r>
            <a:endParaRPr lang="en-US" altLang="ja-JP" sz="2000" b="1">
              <a:latin typeface="Arial Bold" panose="020B0604020202090204" charset="0"/>
              <a:cs typeface="Arial Bold" panose="020B0604020202090204" charset="0"/>
              <a:sym typeface="+mn-ea"/>
            </a:endParaRPr>
          </a:p>
        </p:txBody>
      </p:sp>
      <p:sp>
        <p:nvSpPr>
          <p:cNvPr id="8" name="Text Box 7"/>
          <p:cNvSpPr txBox="1"/>
          <p:nvPr/>
        </p:nvSpPr>
        <p:spPr>
          <a:xfrm>
            <a:off x="555625" y="1765300"/>
            <a:ext cx="6026785" cy="1322070"/>
          </a:xfrm>
          <a:prstGeom prst="rect">
            <a:avLst/>
          </a:prstGeom>
          <a:noFill/>
        </p:spPr>
        <p:txBody>
          <a:bodyPr wrap="square" rtlCol="0" anchor="t">
            <a:spAutoFit/>
          </a:bodyPr>
          <a:p>
            <a:pPr marL="457200" indent="-457200" algn="l">
              <a:buFont typeface="Arial" panose="020B0604020202090204" pitchFamily="34" charset="0"/>
              <a:buChar char="•"/>
            </a:pPr>
            <a:r>
              <a:rPr lang="en-US" altLang="ja-JP" sz="2000" b="1">
                <a:latin typeface="Arial Bold" panose="020B0604020202090204" charset="0"/>
                <a:cs typeface="Arial Bold" panose="020B0604020202090204" charset="0"/>
                <a:sym typeface="+mn-ea"/>
              </a:rPr>
              <a:t>How to accurately define </a:t>
            </a:r>
            <a:endParaRPr lang="en-US" altLang="ja-JP" sz="2000" b="1">
              <a:latin typeface="Arial Bold" panose="020B0604020202090204" charset="0"/>
              <a:cs typeface="Arial Bold" panose="020B0604020202090204" charset="0"/>
              <a:sym typeface="+mn-ea"/>
            </a:endParaRPr>
          </a:p>
          <a:p>
            <a:pPr indent="0" algn="l">
              <a:buFont typeface="Arial" panose="020B0604020202090204" pitchFamily="34" charset="0"/>
              <a:buNone/>
            </a:pPr>
            <a:r>
              <a:rPr lang="en-US" altLang="ja-JP" sz="2000" b="1">
                <a:latin typeface="Arial Bold" panose="020B0604020202090204" charset="0"/>
                <a:cs typeface="Arial Bold" panose="020B0604020202090204" charset="0"/>
                <a:sym typeface="+mn-ea"/>
              </a:rPr>
              <a:t>       the description of the Zero-shot class</a:t>
            </a:r>
            <a:endParaRPr lang="en-US" altLang="ja-JP" sz="2000" b="1">
              <a:latin typeface="Arial Bold" panose="020B0604020202090204" charset="0"/>
              <a:cs typeface="Arial Bold" panose="020B0604020202090204" charset="0"/>
              <a:sym typeface="+mn-ea"/>
            </a:endParaRPr>
          </a:p>
          <a:p>
            <a:pPr indent="0" algn="l">
              <a:buFont typeface="Arial" panose="020B0604020202090204" pitchFamily="34" charset="0"/>
              <a:buNone/>
            </a:pPr>
            <a:endParaRPr lang="en-US" altLang="ja-JP" sz="2000" b="1">
              <a:latin typeface="Arial Bold" panose="020B0604020202090204" charset="0"/>
              <a:cs typeface="Arial Bold" panose="020B0604020202090204" charset="0"/>
              <a:sym typeface="+mn-ea"/>
            </a:endParaRPr>
          </a:p>
          <a:p>
            <a:pPr indent="0" algn="l">
              <a:buFont typeface="Arial" panose="020B0604020202090204" pitchFamily="34" charset="0"/>
              <a:buNone/>
            </a:pPr>
            <a:r>
              <a:rPr lang="en-US" altLang="ja-JP" sz="2000">
                <a:latin typeface="Arial" panose="020B0604020202090204" pitchFamily="34" charset="0"/>
                <a:cs typeface="Arial" panose="020B0604020202090204" pitchFamily="34" charset="0"/>
                <a:sym typeface="+mn-ea"/>
              </a:rPr>
              <a:t>how about learning it from the (unseen)test dataset?</a:t>
            </a:r>
            <a:endParaRPr lang="en-US" altLang="ja-JP" sz="2000">
              <a:latin typeface="Arial" panose="020B0604020202090204" pitchFamily="34" charset="0"/>
              <a:cs typeface="Arial" panose="020B0604020202090204" pitchFamily="34" charset="0"/>
              <a:sym typeface="+mn-ea"/>
            </a:endParaRPr>
          </a:p>
        </p:txBody>
      </p:sp>
      <p:sp>
        <p:nvSpPr>
          <p:cNvPr id="9" name="Text Box 8"/>
          <p:cNvSpPr txBox="1"/>
          <p:nvPr/>
        </p:nvSpPr>
        <p:spPr>
          <a:xfrm>
            <a:off x="637540" y="3401695"/>
            <a:ext cx="3255010" cy="398780"/>
          </a:xfrm>
          <a:prstGeom prst="rect">
            <a:avLst/>
          </a:prstGeom>
          <a:noFill/>
        </p:spPr>
        <p:txBody>
          <a:bodyPr wrap="square" rtlCol="0" anchor="t">
            <a:spAutoFit/>
          </a:bodyPr>
          <a:p>
            <a:pPr marL="342900" indent="-342900">
              <a:buFont typeface="Arial" panose="020B0604020202090204" pitchFamily="34" charset="0"/>
              <a:buChar char="•"/>
            </a:pPr>
            <a:r>
              <a:rPr lang="en-US" altLang="ja-JP" sz="2000" b="1">
                <a:latin typeface="Arial Bold" panose="020B0604020202090204" charset="0"/>
                <a:cs typeface="Arial Bold" panose="020B0604020202090204" charset="0"/>
                <a:sym typeface="+mn-ea"/>
              </a:rPr>
              <a:t>Domain shift problem</a:t>
            </a:r>
            <a:endParaRPr lang="en-US" altLang="ja-JP" sz="2000" b="1">
              <a:latin typeface="Arial Bold" panose="020B0604020202090204" charset="0"/>
              <a:cs typeface="Arial Bold" panose="020B0604020202090204" charset="0"/>
              <a:sym typeface="+mn-ea"/>
            </a:endParaRPr>
          </a:p>
        </p:txBody>
      </p:sp>
      <p:sp>
        <p:nvSpPr>
          <p:cNvPr id="10" name="Text Box 9"/>
          <p:cNvSpPr txBox="1"/>
          <p:nvPr/>
        </p:nvSpPr>
        <p:spPr>
          <a:xfrm>
            <a:off x="6799580" y="1765300"/>
            <a:ext cx="5061585" cy="1322070"/>
          </a:xfrm>
          <a:prstGeom prst="rect">
            <a:avLst/>
          </a:prstGeom>
          <a:noFill/>
        </p:spPr>
        <p:txBody>
          <a:bodyPr wrap="none" rtlCol="0" anchor="t">
            <a:spAutoFit/>
          </a:bodyPr>
          <a:p>
            <a:pPr marL="285750" indent="-285750" algn="l">
              <a:buFont typeface="Arial" panose="020B0604020202090204" pitchFamily="34" charset="0"/>
              <a:buChar char="•"/>
            </a:pPr>
            <a:r>
              <a:rPr lang="en-US" altLang="ja-JP" sz="2000" b="1">
                <a:latin typeface="Arial Bold" panose="020B0604020202090204" charset="0"/>
                <a:cs typeface="Arial Bold" panose="020B0604020202090204" charset="0"/>
                <a:sym typeface="+mn-ea"/>
              </a:rPr>
              <a:t>Hubness problem</a:t>
            </a:r>
            <a:endParaRPr lang="en-US" altLang="ja-JP" sz="2000">
              <a:latin typeface="Arial" panose="020B0604020202090204" pitchFamily="34" charset="0"/>
              <a:cs typeface="Arial" panose="020B0604020202090204" pitchFamily="34" charset="0"/>
              <a:sym typeface="+mn-ea"/>
            </a:endParaRPr>
          </a:p>
          <a:p>
            <a:pPr indent="0" algn="l">
              <a:buFont typeface="Arial" panose="020B0604020202090204" pitchFamily="34" charset="0"/>
              <a:buNone/>
            </a:pPr>
            <a:endParaRPr lang="en-US" altLang="ja-JP" sz="2000">
              <a:latin typeface="Arial" panose="020B0604020202090204" pitchFamily="34" charset="0"/>
              <a:cs typeface="Arial" panose="020B0604020202090204" pitchFamily="34" charset="0"/>
              <a:sym typeface="+mn-ea"/>
            </a:endParaRPr>
          </a:p>
          <a:p>
            <a:pPr indent="0" algn="l">
              <a:buFont typeface="Arial" panose="020B0604020202090204" pitchFamily="34" charset="0"/>
              <a:buNone/>
            </a:pPr>
            <a:r>
              <a:rPr lang="en-US" altLang="ja-JP" sz="2000">
                <a:latin typeface="Arial" panose="020B0604020202090204" pitchFamily="34" charset="0"/>
                <a:cs typeface="Arial" panose="020B0604020202090204" pitchFamily="34" charset="0"/>
                <a:sym typeface="+mn-ea"/>
              </a:rPr>
              <a:t>In high-dimensional space, some points </a:t>
            </a:r>
            <a:endParaRPr lang="en-US" altLang="ja-JP" sz="2000">
              <a:latin typeface="Arial" panose="020B0604020202090204" pitchFamily="34" charset="0"/>
              <a:cs typeface="Arial" panose="020B0604020202090204" pitchFamily="34" charset="0"/>
              <a:sym typeface="+mn-ea"/>
            </a:endParaRPr>
          </a:p>
          <a:p>
            <a:pPr indent="0" algn="l">
              <a:buFont typeface="Arial" panose="020B0604020202090204" pitchFamily="34" charset="0"/>
              <a:buNone/>
            </a:pPr>
            <a:r>
              <a:rPr lang="en-US" altLang="ja-JP" sz="2000">
                <a:latin typeface="Arial" panose="020B0604020202090204" pitchFamily="34" charset="0"/>
                <a:cs typeface="Arial" panose="020B0604020202090204" pitchFamily="34" charset="0"/>
                <a:sym typeface="+mn-ea"/>
              </a:rPr>
              <a:t>will be the nearest neighbors of most points</a:t>
            </a:r>
            <a:endParaRPr lang="en-US" altLang="ja-JP" sz="2000">
              <a:latin typeface="Arial" panose="020B0604020202090204" pitchFamily="34" charset="0"/>
              <a:cs typeface="Arial" panose="020B0604020202090204" pitchFamily="34" charset="0"/>
              <a:sym typeface="+mn-ea"/>
            </a:endParaRPr>
          </a:p>
        </p:txBody>
      </p:sp>
      <p:pic>
        <p:nvPicPr>
          <p:cNvPr id="11" name="Picture 10"/>
          <p:cNvPicPr>
            <a:picLocks noChangeAspect="1"/>
          </p:cNvPicPr>
          <p:nvPr/>
        </p:nvPicPr>
        <p:blipFill>
          <a:blip r:embed="rId2"/>
          <a:stretch>
            <a:fillRect/>
          </a:stretch>
        </p:blipFill>
        <p:spPr>
          <a:xfrm>
            <a:off x="7100570" y="3800475"/>
            <a:ext cx="3240405" cy="1610360"/>
          </a:xfrm>
          <a:prstGeom prst="rect">
            <a:avLst/>
          </a:prstGeom>
        </p:spPr>
      </p:pic>
      <p:sp>
        <p:nvSpPr>
          <p:cNvPr id="12" name="Text Box 11"/>
          <p:cNvSpPr txBox="1"/>
          <p:nvPr/>
        </p:nvSpPr>
        <p:spPr>
          <a:xfrm>
            <a:off x="6799580" y="5424805"/>
            <a:ext cx="2289175" cy="398780"/>
          </a:xfrm>
          <a:prstGeom prst="rect">
            <a:avLst/>
          </a:prstGeom>
          <a:noFill/>
        </p:spPr>
        <p:txBody>
          <a:bodyPr wrap="square" rtlCol="0" anchor="t">
            <a:spAutoFit/>
          </a:bodyPr>
          <a:p>
            <a:pPr marL="285750" indent="-285750">
              <a:buFont typeface="Arial" panose="020B0604020202090204" pitchFamily="34" charset="0"/>
              <a:buChar char="•"/>
            </a:pPr>
            <a:r>
              <a:rPr lang="en-US" altLang="ja-JP" sz="2000" b="1">
                <a:latin typeface="Arial Bold" panose="020B0604020202090204" charset="0"/>
                <a:cs typeface="Arial Bold" panose="020B0604020202090204" charset="0"/>
                <a:sym typeface="+mn-ea"/>
              </a:rPr>
              <a:t>Semantic loss</a:t>
            </a:r>
            <a:endParaRPr lang="en-US" altLang="ja-JP" sz="2000" b="1">
              <a:latin typeface="Arial Bold" panose="020B0604020202090204" charset="0"/>
              <a:cs typeface="Arial Bold" panose="020B060402020209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Zero-shot Learning for emotion classification</a:t>
            </a:r>
            <a:endParaRPr lang="en-US" altLang="en-US" sz="2800"/>
          </a:p>
        </p:txBody>
      </p:sp>
      <p:sp>
        <p:nvSpPr>
          <p:cNvPr id="3" name="Content Placeholder 2"/>
          <p:cNvSpPr>
            <a:spLocks noGrp="1"/>
          </p:cNvSpPr>
          <p:nvPr>
            <p:ph idx="1"/>
          </p:nvPr>
        </p:nvSpPr>
        <p:spPr>
          <a:xfrm>
            <a:off x="541020" y="1089660"/>
            <a:ext cx="11924665" cy="1023620"/>
          </a:xfrm>
        </p:spPr>
        <p:txBody>
          <a:bodyPr/>
          <a:p>
            <a:pPr marL="0" indent="0">
              <a:buNone/>
            </a:pPr>
            <a:r>
              <a:rPr kumimoji="0" lang="en-US" altLang="ja-JP" b="1">
                <a:solidFill>
                  <a:schemeClr val="accent1">
                    <a:lumMod val="75000"/>
                  </a:schemeClr>
                </a:solidFill>
                <a:latin typeface="Arial Bold" panose="020B0604020202090204" charset="0"/>
                <a:ea typeface="+mn-ea"/>
                <a:cs typeface="Arial Bold" panose="020B0604020202090204" charset="0"/>
                <a:sym typeface="+mn-ea"/>
              </a:rPr>
              <a:t>Complex, compounded</a:t>
            </a:r>
            <a:r>
              <a:rPr kumimoji="0" lang="en-US" altLang="ja-JP">
                <a:solidFill>
                  <a:schemeClr val="accent1">
                    <a:lumMod val="75000"/>
                  </a:schemeClr>
                </a:solidFill>
                <a:latin typeface="Arial" panose="020B0604020202090204" pitchFamily="34" charset="0"/>
                <a:ea typeface="+mn-ea"/>
                <a:cs typeface="Arial" panose="020B0604020202090204" pitchFamily="34" charset="0"/>
                <a:sym typeface="+mn-ea"/>
              </a:rPr>
              <a:t> </a:t>
            </a:r>
            <a:r>
              <a:rPr kumimoji="0" lang="en-US" altLang="ja-JP">
                <a:latin typeface="Arial" panose="020B0604020202090204" pitchFamily="34" charset="0"/>
                <a:ea typeface="+mn-ea"/>
                <a:cs typeface="Arial" panose="020B0604020202090204" pitchFamily="34" charset="0"/>
                <a:sym typeface="+mn-ea"/>
              </a:rPr>
              <a:t>emotional expressions </a:t>
            </a:r>
            <a:r>
              <a:rPr kumimoji="0" lang="en-US" altLang="ja-JP">
                <a:latin typeface="Arial" panose="020B0604020202090204" pitchFamily="34" charset="0"/>
                <a:ea typeface="+mn-ea"/>
                <a:cs typeface="Arial" panose="020B0604020202090204" pitchFamily="34" charset="0"/>
              </a:rPr>
              <a:t>are common!</a:t>
            </a:r>
            <a:endParaRPr kumimoji="0" lang="en-US" altLang="ja-JP">
              <a:latin typeface="Arial" panose="020B0604020202090204" pitchFamily="34" charset="0"/>
              <a:ea typeface="+mn-ea"/>
              <a:cs typeface="Arial" panose="020B0604020202090204" pitchFamily="34" charset="0"/>
            </a:endParaRPr>
          </a:p>
          <a:p>
            <a:pPr marL="0" indent="0">
              <a:buNone/>
            </a:pPr>
            <a:r>
              <a:rPr kumimoji="0" lang="en-US" altLang="ja-JP">
                <a:solidFill>
                  <a:schemeClr val="tx1"/>
                </a:solidFill>
                <a:latin typeface="Arial" panose="020B0604020202090204" pitchFamily="34" charset="0"/>
                <a:ea typeface="+mn-ea"/>
                <a:cs typeface="Arial" panose="020B0604020202090204" pitchFamily="34" charset="0"/>
                <a:sym typeface="+mn-ea"/>
              </a:rPr>
              <a:t>*Ex.</a:t>
            </a:r>
            <a:r>
              <a:rPr kumimoji="0" lang="en-US" altLang="ja-JP" b="1">
                <a:solidFill>
                  <a:schemeClr val="accent1">
                    <a:lumMod val="75000"/>
                  </a:schemeClr>
                </a:solidFill>
                <a:latin typeface="Arial Bold" panose="020B0604020202090204" charset="0"/>
                <a:ea typeface="+mn-ea"/>
                <a:cs typeface="Arial Bold" panose="020B0604020202090204" charset="0"/>
                <a:sym typeface="+mn-ea"/>
              </a:rPr>
              <a:t> happily surprised </a:t>
            </a:r>
            <a:r>
              <a:rPr kumimoji="0" lang="en-US" altLang="ja-JP">
                <a:solidFill>
                  <a:schemeClr val="tx1"/>
                </a:solidFill>
                <a:latin typeface="Arial" panose="020B0604020202090204" pitchFamily="34" charset="0"/>
                <a:ea typeface="+mn-ea"/>
                <a:cs typeface="Arial" panose="020B0604020202090204" pitchFamily="34" charset="0"/>
                <a:sym typeface="+mn-ea"/>
              </a:rPr>
              <a:t>and</a:t>
            </a:r>
            <a:r>
              <a:rPr kumimoji="0" lang="en-US" altLang="ja-JP" b="1">
                <a:solidFill>
                  <a:schemeClr val="tx1"/>
                </a:solidFill>
                <a:latin typeface="Arial Bold" panose="020B0604020202090204" charset="0"/>
                <a:ea typeface="+mn-ea"/>
                <a:cs typeface="Arial Bold" panose="020B0604020202090204" charset="0"/>
                <a:sym typeface="+mn-ea"/>
              </a:rPr>
              <a:t> </a:t>
            </a:r>
            <a:r>
              <a:rPr kumimoji="0" lang="en-US" altLang="ja-JP" b="1">
                <a:solidFill>
                  <a:schemeClr val="accent1">
                    <a:lumMod val="75000"/>
                  </a:schemeClr>
                </a:solidFill>
                <a:latin typeface="Arial Bold" panose="020B0604020202090204" charset="0"/>
                <a:ea typeface="+mn-ea"/>
                <a:cs typeface="Arial Bold" panose="020B0604020202090204" charset="0"/>
                <a:sym typeface="+mn-ea"/>
              </a:rPr>
              <a:t>angrily surprised </a:t>
            </a:r>
            <a:endParaRPr kumimoji="0" lang="en-US" altLang="zh-CN" sz="1800">
              <a:latin typeface="Arial" panose="020B0604020202090204" pitchFamily="34" charset="0"/>
              <a:ea typeface="+mn-ea"/>
              <a:cs typeface="Arial" panose="020B0604020202090204" pitchFamily="34" charset="0"/>
              <a:sym typeface="+mn-ea"/>
            </a:endParaRPr>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6" name="Rounded Rectangle 5"/>
          <p:cNvSpPr/>
          <p:nvPr/>
        </p:nvSpPr>
        <p:spPr>
          <a:xfrm>
            <a:off x="2489200" y="2339340"/>
            <a:ext cx="3340100" cy="621030"/>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ja-JP" sz="2000" b="1">
                <a:solidFill>
                  <a:schemeClr val="tx1"/>
                </a:solidFill>
                <a:latin typeface="Arial Bold" panose="020B0604020202090204" charset="0"/>
                <a:cs typeface="Arial Bold" panose="020B0604020202090204" charset="0"/>
                <a:sym typeface="+mn-ea"/>
              </a:rPr>
              <a:t>Individual differences</a:t>
            </a:r>
            <a:endParaRPr lang="en-US" altLang="ja-JP" sz="2000" b="1">
              <a:solidFill>
                <a:schemeClr val="tx1"/>
              </a:solidFill>
              <a:latin typeface="Arial Bold" panose="020B0604020202090204" charset="0"/>
              <a:cs typeface="Arial Bold" panose="020B0604020202090204" charset="0"/>
              <a:sym typeface="+mn-ea"/>
            </a:endParaRPr>
          </a:p>
        </p:txBody>
      </p:sp>
      <p:sp>
        <p:nvSpPr>
          <p:cNvPr id="7" name="Rounded Rectangle 6"/>
          <p:cNvSpPr/>
          <p:nvPr/>
        </p:nvSpPr>
        <p:spPr>
          <a:xfrm>
            <a:off x="2489200" y="3287395"/>
            <a:ext cx="3342005" cy="673735"/>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ja-JP" sz="2000" b="1">
                <a:latin typeface="Arial Bold" panose="020B0604020202090204" charset="0"/>
                <a:cs typeface="Arial Bold" panose="020B0604020202090204" charset="0"/>
                <a:sym typeface="+mn-ea"/>
              </a:rPr>
              <a:t>environmental influences</a:t>
            </a:r>
            <a:endParaRPr lang="en-US" altLang="ja-JP" sz="2000" b="1">
              <a:latin typeface="Arial Bold" panose="020B0604020202090204" charset="0"/>
              <a:cs typeface="Arial Bold" panose="020B0604020202090204" charset="0"/>
              <a:sym typeface="+mn-ea"/>
            </a:endParaRPr>
          </a:p>
        </p:txBody>
      </p:sp>
      <p:sp>
        <p:nvSpPr>
          <p:cNvPr id="8" name="Rounded Rectangle 7"/>
          <p:cNvSpPr/>
          <p:nvPr/>
        </p:nvSpPr>
        <p:spPr>
          <a:xfrm>
            <a:off x="2511425" y="4287520"/>
            <a:ext cx="3342640" cy="830580"/>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ja-JP" sz="2000" b="1">
                <a:latin typeface="Arial Bold" panose="020B0604020202090204" charset="0"/>
                <a:cs typeface="Arial Bold" panose="020B0604020202090204" charset="0"/>
                <a:sym typeface="+mn-ea"/>
              </a:rPr>
              <a:t>diversity of emotional expressions</a:t>
            </a:r>
            <a:endParaRPr lang="en-US" altLang="ja-JP" sz="2000" b="1">
              <a:latin typeface="Arial Bold" panose="020B0604020202090204" charset="0"/>
              <a:cs typeface="Arial Bold" panose="020B0604020202090204" charset="0"/>
              <a:sym typeface="+mn-ea"/>
            </a:endParaRPr>
          </a:p>
        </p:txBody>
      </p:sp>
      <p:sp>
        <p:nvSpPr>
          <p:cNvPr id="11" name="Right Arrow 10"/>
          <p:cNvSpPr/>
          <p:nvPr/>
        </p:nvSpPr>
        <p:spPr>
          <a:xfrm>
            <a:off x="6448425" y="3394075"/>
            <a:ext cx="1445895" cy="48577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6146800" y="2933700"/>
            <a:ext cx="2200910" cy="460375"/>
          </a:xfrm>
          <a:prstGeom prst="rect">
            <a:avLst/>
          </a:prstGeom>
          <a:noFill/>
        </p:spPr>
        <p:txBody>
          <a:bodyPr wrap="square" rtlCol="0" anchor="t">
            <a:spAutoFit/>
          </a:bodyPr>
          <a:p>
            <a:r>
              <a:rPr lang="en-US" altLang="ja-JP" sz="2400" b="1">
                <a:latin typeface="Arial Bold" panose="020B0604020202090204" charset="0"/>
                <a:cs typeface="Arial Bold" panose="020B0604020202090204" charset="0"/>
                <a:sym typeface="+mn-ea"/>
              </a:rPr>
              <a:t>it is difficult</a:t>
            </a:r>
            <a:r>
              <a:rPr lang="zh-CN" altLang="en-US" sz="2400" b="1">
                <a:latin typeface="Arial Bold" panose="020B0604020202090204" charset="0"/>
                <a:cs typeface="Arial Bold" panose="020B0604020202090204" charset="0"/>
                <a:sym typeface="+mn-ea"/>
              </a:rPr>
              <a:t>！</a:t>
            </a:r>
            <a:endParaRPr lang="zh-CN" altLang="en-US" sz="2400" b="1">
              <a:latin typeface="Arial Bold" panose="020B0604020202090204" charset="0"/>
              <a:cs typeface="Arial Bold" panose="020B0604020202090204" charset="0"/>
              <a:sym typeface="+mn-ea"/>
            </a:endParaRPr>
          </a:p>
        </p:txBody>
      </p:sp>
      <p:sp>
        <p:nvSpPr>
          <p:cNvPr id="15" name="Text Box 14"/>
          <p:cNvSpPr txBox="1"/>
          <p:nvPr/>
        </p:nvSpPr>
        <p:spPr>
          <a:xfrm>
            <a:off x="330200" y="3406775"/>
            <a:ext cx="1893570" cy="460375"/>
          </a:xfrm>
          <a:prstGeom prst="rect">
            <a:avLst/>
          </a:prstGeom>
          <a:noFill/>
        </p:spPr>
        <p:txBody>
          <a:bodyPr wrap="none" rtlCol="0" anchor="t">
            <a:spAutoFit/>
          </a:bodyPr>
          <a:p>
            <a:r>
              <a:rPr lang="en-US" altLang="ja-JP" sz="2400" b="1">
                <a:latin typeface="Arial Bold" panose="020B0604020202090204" charset="0"/>
                <a:cs typeface="Arial Bold" panose="020B0604020202090204" charset="0"/>
                <a:sym typeface="+mn-ea"/>
              </a:rPr>
              <a:t>Because of </a:t>
            </a:r>
            <a:endParaRPr lang="en-US" altLang="ja-JP" sz="2400" b="1">
              <a:latin typeface="Arial Bold" panose="020B0604020202090204" charset="0"/>
              <a:cs typeface="Arial Bold" panose="020B0604020202090204" charset="0"/>
              <a:sym typeface="+mn-ea"/>
            </a:endParaRPr>
          </a:p>
        </p:txBody>
      </p:sp>
      <p:sp>
        <p:nvSpPr>
          <p:cNvPr id="19" name="Round Single Corner Rectangle 18"/>
          <p:cNvSpPr/>
          <p:nvPr/>
        </p:nvSpPr>
        <p:spPr>
          <a:xfrm>
            <a:off x="8321040" y="2727325"/>
            <a:ext cx="3375660" cy="751205"/>
          </a:xfrm>
          <a:prstGeom prst="round1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b="1">
                <a:solidFill>
                  <a:schemeClr val="tx1"/>
                </a:solidFill>
                <a:latin typeface="Arial Bold" panose="020B0604020202090204" charset="0"/>
                <a:cs typeface="Arial Bold" panose="020B0604020202090204" charset="0"/>
                <a:sym typeface="+mn-ea"/>
              </a:rPr>
              <a:t>enumerate all emotional biometric data</a:t>
            </a:r>
            <a:endParaRPr lang="en-US" altLang="ja-JP" sz="2000" b="1">
              <a:solidFill>
                <a:schemeClr val="tx1"/>
              </a:solidFill>
              <a:latin typeface="Arial Bold" panose="020B0604020202090204" charset="0"/>
              <a:cs typeface="Arial Bold" panose="020B0604020202090204" charset="0"/>
              <a:sym typeface="+mn-ea"/>
            </a:endParaRPr>
          </a:p>
        </p:txBody>
      </p:sp>
      <p:sp>
        <p:nvSpPr>
          <p:cNvPr id="20" name="Round Single Corner Rectangle 19"/>
          <p:cNvSpPr/>
          <p:nvPr/>
        </p:nvSpPr>
        <p:spPr>
          <a:xfrm>
            <a:off x="8321040" y="3776345"/>
            <a:ext cx="3375660" cy="782320"/>
          </a:xfrm>
          <a:prstGeom prst="round1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b="1">
                <a:solidFill>
                  <a:schemeClr val="tx1"/>
                </a:solidFill>
                <a:latin typeface="Arial Bold" panose="020B0604020202090204" charset="0"/>
                <a:cs typeface="Arial Bold" panose="020B0604020202090204" charset="0"/>
                <a:sym typeface="+mn-ea"/>
              </a:rPr>
              <a:t>collect enough samples for each category</a:t>
            </a:r>
            <a:endParaRPr lang="en-US" altLang="ja-JP" sz="2000" b="1">
              <a:solidFill>
                <a:schemeClr val="tx1"/>
              </a:solidFill>
              <a:latin typeface="Arial Bold" panose="020B0604020202090204" charset="0"/>
              <a:cs typeface="Arial Bold" panose="020B0604020202090204" charset="0"/>
              <a:sym typeface="+mn-ea"/>
            </a:endParaRPr>
          </a:p>
        </p:txBody>
      </p:sp>
      <p:sp>
        <p:nvSpPr>
          <p:cNvPr id="21" name="Text Box 20"/>
          <p:cNvSpPr txBox="1"/>
          <p:nvPr/>
        </p:nvSpPr>
        <p:spPr>
          <a:xfrm>
            <a:off x="406400" y="5443855"/>
            <a:ext cx="11925300" cy="1198880"/>
          </a:xfrm>
          <a:prstGeom prst="rect">
            <a:avLst/>
          </a:prstGeom>
          <a:noFill/>
        </p:spPr>
        <p:txBody>
          <a:bodyPr wrap="square" rtlCol="0" anchor="t">
            <a:spAutoFit/>
          </a:bodyPr>
          <a:p>
            <a:pPr lvl="0" algn="l"/>
            <a:r>
              <a:rPr lang="en-US" altLang="ja-JP" sz="2400">
                <a:latin typeface="Arial" panose="020B0604020202090204" pitchFamily="34" charset="0"/>
                <a:cs typeface="Arial" panose="020B0604020202090204" pitchFamily="34" charset="0"/>
                <a:sym typeface="+mn-ea"/>
              </a:rPr>
              <a:t>For the relatively rare samples of emotional expressions </a:t>
            </a:r>
            <a:endParaRPr lang="en-US" altLang="ja-JP" sz="2400">
              <a:latin typeface="Arial" panose="020B0604020202090204" pitchFamily="34" charset="0"/>
              <a:cs typeface="Arial" panose="020B0604020202090204" pitchFamily="34" charset="0"/>
              <a:sym typeface="+mn-ea"/>
            </a:endParaRPr>
          </a:p>
          <a:p>
            <a:pPr lvl="0" algn="l"/>
            <a:r>
              <a:rPr lang="en-US" altLang="ja-JP" sz="2400" b="1">
                <a:solidFill>
                  <a:schemeClr val="tx1"/>
                </a:solidFill>
                <a:latin typeface="Arial Bold" panose="020B0604020202090204" charset="0"/>
                <a:cs typeface="Arial Bold" panose="020B0604020202090204" charset="0"/>
                <a:sym typeface="+mn-ea"/>
              </a:rPr>
              <a:t>It's just like unseen class! </a:t>
            </a:r>
            <a:r>
              <a:rPr lang="en-US" altLang="ja-JP" sz="2400">
                <a:solidFill>
                  <a:schemeClr val="tx1"/>
                </a:solidFill>
                <a:latin typeface="Arial" panose="020B0604020202090204" pitchFamily="34" charset="0"/>
                <a:cs typeface="Arial" panose="020B0604020202090204" pitchFamily="34" charset="0"/>
                <a:sym typeface="+mn-ea"/>
              </a:rPr>
              <a:t> (So can we use </a:t>
            </a:r>
            <a:r>
              <a:rPr lang="en-US" altLang="ja-JP" sz="2400">
                <a:latin typeface="Arial" panose="020B0604020202090204" pitchFamily="34" charset="0"/>
                <a:cs typeface="Arial" panose="020B0604020202090204" pitchFamily="34" charset="0"/>
                <a:sym typeface="+mn-ea"/>
              </a:rPr>
              <a:t>Class-class similarity or sth..?</a:t>
            </a:r>
            <a:r>
              <a:rPr lang="en-US" altLang="ja-JP" sz="2400">
                <a:solidFill>
                  <a:schemeClr val="tx1"/>
                </a:solidFill>
                <a:latin typeface="Arial" panose="020B0604020202090204" pitchFamily="34" charset="0"/>
                <a:cs typeface="Arial" panose="020B0604020202090204" pitchFamily="34" charset="0"/>
                <a:sym typeface="+mn-ea"/>
              </a:rPr>
              <a:t>)</a:t>
            </a:r>
            <a:endParaRPr lang="en-US" altLang="ja-JP" sz="2400">
              <a:latin typeface="Arial" panose="020B0604020202090204" pitchFamily="34" charset="0"/>
              <a:cs typeface="Arial" panose="020B0604020202090204" pitchFamily="34" charset="0"/>
              <a:sym typeface="+mn-ea"/>
            </a:endParaRPr>
          </a:p>
          <a:p>
            <a:pPr lvl="0" algn="l"/>
            <a:endParaRPr lang="en-US" altLang="ja-JP" sz="2400">
              <a:latin typeface="Arial" panose="020B0604020202090204" pitchFamily="34" charset="0"/>
              <a:cs typeface="Arial" panose="020B060402020209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sz="2800"/>
              <a:t>S</a:t>
            </a:r>
            <a:r>
              <a:rPr lang="zh-CN" altLang="en-US" sz="2800"/>
              <a:t>elf-training</a:t>
            </a:r>
            <a:r>
              <a:rPr lang="en-US" altLang="zh-CN" sz="2800"/>
              <a:t> and Reinforcement Learning Model</a:t>
            </a:r>
            <a:endParaRPr lang="en-US" altLang="zh-CN" sz="2800"/>
          </a:p>
        </p:txBody>
      </p:sp>
      <p:sp>
        <p:nvSpPr>
          <p:cNvPr id="2" name="灯片编号占位符 1"/>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圆角矩形 4"/>
          <p:cNvSpPr/>
          <p:nvPr/>
        </p:nvSpPr>
        <p:spPr>
          <a:xfrm>
            <a:off x="229870" y="1038860"/>
            <a:ext cx="2906395" cy="11017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rPr>
              <a:t>high level/quality</a:t>
            </a:r>
            <a:endParaRPr lang="en-US" altLang="ja-JP" sz="2400">
              <a:solidFill>
                <a:schemeClr val="tx1"/>
              </a:solidFill>
              <a:latin typeface="Arial" panose="020B0604020202090204" pitchFamily="34" charset="0"/>
              <a:cs typeface="Arial" panose="020B0604020202090204" pitchFamily="34" charset="0"/>
            </a:endParaRPr>
          </a:p>
          <a:p>
            <a:pPr algn="ctr"/>
            <a:r>
              <a:rPr lang="en-US" altLang="ja-JP" sz="2400">
                <a:solidFill>
                  <a:schemeClr val="tx1"/>
                </a:solidFill>
                <a:latin typeface="Arial" panose="020B0604020202090204" pitchFamily="34" charset="0"/>
                <a:cs typeface="Arial" panose="020B0604020202090204" pitchFamily="34" charset="0"/>
              </a:rPr>
              <a:t>labeled dataset</a:t>
            </a:r>
            <a:endParaRPr lang="en-US" altLang="ja-JP" sz="2400">
              <a:solidFill>
                <a:schemeClr val="tx1"/>
              </a:solidFill>
              <a:latin typeface="Arial" panose="020B0604020202090204" pitchFamily="34" charset="0"/>
              <a:cs typeface="Arial" panose="020B0604020202090204" pitchFamily="34" charset="0"/>
            </a:endParaRPr>
          </a:p>
        </p:txBody>
      </p:sp>
      <p:sp>
        <p:nvSpPr>
          <p:cNvPr id="6" name="圆角矩形 5"/>
          <p:cNvSpPr/>
          <p:nvPr/>
        </p:nvSpPr>
        <p:spPr>
          <a:xfrm>
            <a:off x="9126220" y="1114425"/>
            <a:ext cx="2734945" cy="9696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rPr>
              <a:t>low level/quality</a:t>
            </a:r>
            <a:endParaRPr lang="en-US" altLang="ja-JP" sz="2400">
              <a:solidFill>
                <a:schemeClr val="tx1"/>
              </a:solidFill>
              <a:latin typeface="Arial" panose="020B0604020202090204" pitchFamily="34" charset="0"/>
              <a:cs typeface="Arial" panose="020B0604020202090204" pitchFamily="34" charset="0"/>
            </a:endParaRPr>
          </a:p>
          <a:p>
            <a:pPr algn="ctr"/>
            <a:r>
              <a:rPr lang="en-US" altLang="ja-JP" sz="2400">
                <a:solidFill>
                  <a:schemeClr val="tx1"/>
                </a:solidFill>
                <a:latin typeface="Arial" panose="020B0604020202090204" pitchFamily="34" charset="0"/>
                <a:cs typeface="Arial" panose="020B0604020202090204" pitchFamily="34" charset="0"/>
              </a:rPr>
              <a:t>labeled dataset</a:t>
            </a:r>
            <a:endParaRPr lang="en-US" altLang="ja-JP" sz="2400">
              <a:solidFill>
                <a:schemeClr val="tx1"/>
              </a:solidFill>
              <a:latin typeface="Arial" panose="020B0604020202090204" pitchFamily="34" charset="0"/>
              <a:cs typeface="Arial" panose="020B0604020202090204" pitchFamily="34" charset="0"/>
            </a:endParaRPr>
          </a:p>
        </p:txBody>
      </p:sp>
      <p:sp>
        <p:nvSpPr>
          <p:cNvPr id="7" name="圆角矩形 6"/>
          <p:cNvSpPr/>
          <p:nvPr/>
        </p:nvSpPr>
        <p:spPr>
          <a:xfrm>
            <a:off x="9126220" y="2162175"/>
            <a:ext cx="2675890" cy="967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ja-JP" sz="2400">
                <a:solidFill>
                  <a:schemeClr val="tx1"/>
                </a:solidFill>
                <a:latin typeface="Arial" panose="020B0604020202090204" pitchFamily="34" charset="0"/>
                <a:cs typeface="Arial" panose="020B0604020202090204" pitchFamily="34" charset="0"/>
              </a:rPr>
              <a:t>unlabeled dataset</a:t>
            </a:r>
            <a:endParaRPr kumimoji="1" lang="zh-CN" altLang="en-US">
              <a:solidFill>
                <a:schemeClr val="tx1"/>
              </a:solidFill>
              <a:latin typeface="Meiryo" panose="020B0604030504040204" pitchFamily="50" charset="-128"/>
              <a:ea typeface="Meiryo" panose="020B0604030504040204" pitchFamily="50" charset="-128"/>
            </a:endParaRPr>
          </a:p>
        </p:txBody>
      </p:sp>
      <p:sp>
        <p:nvSpPr>
          <p:cNvPr id="8" name="圆角矩形 7"/>
          <p:cNvSpPr/>
          <p:nvPr/>
        </p:nvSpPr>
        <p:spPr>
          <a:xfrm>
            <a:off x="4585335" y="1073150"/>
            <a:ext cx="1892300" cy="1067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b="1">
                <a:solidFill>
                  <a:schemeClr val="bg2"/>
                </a:solidFill>
                <a:latin typeface="Meiryo" panose="020B0604030504040204" pitchFamily="50" charset="-128"/>
                <a:ea typeface="Meiryo" panose="020B0604030504040204" pitchFamily="50" charset="-128"/>
              </a:rPr>
              <a:t>Matching Model</a:t>
            </a:r>
            <a:endParaRPr kumimoji="1" lang="zh-CN" altLang="en-US" b="1">
              <a:solidFill>
                <a:schemeClr val="bg2"/>
              </a:solidFill>
              <a:latin typeface="Meiryo" panose="020B0604030504040204" pitchFamily="50" charset="-128"/>
              <a:ea typeface="Meiryo" panose="020B0604030504040204" pitchFamily="50" charset="-128"/>
            </a:endParaRPr>
          </a:p>
        </p:txBody>
      </p:sp>
      <p:cxnSp>
        <p:nvCxnSpPr>
          <p:cNvPr id="9" name="直接箭头连接符 8"/>
          <p:cNvCxnSpPr>
            <a:stCxn id="5" idx="3"/>
            <a:endCxn id="8" idx="1"/>
          </p:cNvCxnSpPr>
          <p:nvPr/>
        </p:nvCxnSpPr>
        <p:spPr>
          <a:xfrm>
            <a:off x="3136265" y="1590040"/>
            <a:ext cx="1449070"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257675" y="3529330"/>
            <a:ext cx="2716530" cy="1213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b="1">
                <a:solidFill>
                  <a:schemeClr val="bg2"/>
                </a:solidFill>
                <a:latin typeface="Meiryo" panose="020B0604030504040204" pitchFamily="50" charset="-128"/>
                <a:ea typeface="Meiryo" panose="020B0604030504040204" pitchFamily="50" charset="-128"/>
              </a:rPr>
              <a:t>Reinforcement Learning Policy Network</a:t>
            </a:r>
            <a:endParaRPr kumimoji="1" lang="zh-CN" altLang="en-US" b="1">
              <a:solidFill>
                <a:schemeClr val="bg2"/>
              </a:solidFill>
              <a:latin typeface="Meiryo" panose="020B0604030504040204" pitchFamily="50" charset="-128"/>
              <a:ea typeface="Meiryo" panose="020B0604030504040204" pitchFamily="50" charset="-128"/>
            </a:endParaRPr>
          </a:p>
        </p:txBody>
      </p:sp>
      <p:cxnSp>
        <p:nvCxnSpPr>
          <p:cNvPr id="11" name="直接箭头连接符 10"/>
          <p:cNvCxnSpPr>
            <a:stCxn id="8" idx="3"/>
            <a:endCxn id="6" idx="1"/>
          </p:cNvCxnSpPr>
          <p:nvPr/>
        </p:nvCxnSpPr>
        <p:spPr>
          <a:xfrm flipV="1">
            <a:off x="6477635" y="1599565"/>
            <a:ext cx="264858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7" idx="1"/>
          </p:cNvCxnSpPr>
          <p:nvPr/>
        </p:nvCxnSpPr>
        <p:spPr>
          <a:xfrm>
            <a:off x="6477635" y="1607185"/>
            <a:ext cx="2648585" cy="1038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8215" y="1160145"/>
            <a:ext cx="988060" cy="368300"/>
          </a:xfrm>
          <a:prstGeom prst="rect">
            <a:avLst/>
          </a:prstGeom>
          <a:noFill/>
        </p:spPr>
        <p:txBody>
          <a:bodyPr wrap="none" rtlCol="0">
            <a:spAutoFit/>
          </a:bodyPr>
          <a:p>
            <a:pPr algn="l"/>
            <a:r>
              <a:rPr lang="en-US" altLang="ja-JP" sz="2400">
                <a:latin typeface="Arial" panose="020B0604020202090204" pitchFamily="34" charset="0"/>
                <a:cs typeface="Arial" panose="020B0604020202090204" pitchFamily="34" charset="0"/>
              </a:rPr>
              <a:t>predict</a:t>
            </a:r>
            <a:endParaRPr lang="en-US" altLang="ja-JP" sz="2400">
              <a:latin typeface="Arial" panose="020B0604020202090204" pitchFamily="34" charset="0"/>
              <a:cs typeface="Arial" panose="020B0604020202090204" pitchFamily="34" charset="0"/>
            </a:endParaRPr>
          </a:p>
        </p:txBody>
      </p:sp>
      <p:cxnSp>
        <p:nvCxnSpPr>
          <p:cNvPr id="16" name="肘形连接符 15"/>
          <p:cNvCxnSpPr>
            <a:stCxn id="7" idx="2"/>
            <a:endCxn id="10" idx="3"/>
          </p:cNvCxnSpPr>
          <p:nvPr/>
        </p:nvCxnSpPr>
        <p:spPr>
          <a:xfrm rot="5400000">
            <a:off x="8215948" y="1888173"/>
            <a:ext cx="1006475" cy="34899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930900" y="2157730"/>
            <a:ext cx="10795" cy="1349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43140" y="3684905"/>
            <a:ext cx="2752090" cy="460375"/>
          </a:xfrm>
          <a:prstGeom prst="rect">
            <a:avLst/>
          </a:prstGeom>
          <a:noFill/>
        </p:spPr>
        <p:txBody>
          <a:bodyPr wrap="square" rtlCol="0">
            <a:spAutoFit/>
          </a:bodyPr>
          <a:p>
            <a:r>
              <a:rPr lang="en-US" altLang="ja-JP" sz="2400">
                <a:latin typeface="Arial" panose="020B0604020202090204" pitchFamily="34" charset="0"/>
                <a:cs typeface="Arial" panose="020B0604020202090204" pitchFamily="34" charset="0"/>
              </a:rPr>
              <a:t>Do data selection</a:t>
            </a:r>
            <a:endParaRPr lang="en-US" altLang="ja-JP" sz="2400">
              <a:latin typeface="Arial" panose="020B0604020202090204" pitchFamily="34" charset="0"/>
              <a:cs typeface="Arial" panose="020B0604020202090204" pitchFamily="34" charset="0"/>
            </a:endParaRPr>
          </a:p>
        </p:txBody>
      </p:sp>
      <p:sp>
        <p:nvSpPr>
          <p:cNvPr id="19" name="文本框 18"/>
          <p:cNvSpPr txBox="1"/>
          <p:nvPr/>
        </p:nvSpPr>
        <p:spPr>
          <a:xfrm>
            <a:off x="5960745" y="2650490"/>
            <a:ext cx="1537970" cy="460375"/>
          </a:xfrm>
          <a:prstGeom prst="rect">
            <a:avLst/>
          </a:prstGeom>
          <a:noFill/>
        </p:spPr>
        <p:txBody>
          <a:bodyPr wrap="none" rtlCol="0">
            <a:spAutoFit/>
          </a:bodyPr>
          <a:p>
            <a:r>
              <a:rPr lang="en-US" altLang="ja-JP" sz="2400">
                <a:latin typeface="Arial" panose="020B0604020202090204" pitchFamily="34" charset="0"/>
                <a:cs typeface="Arial" panose="020B0604020202090204" pitchFamily="34" charset="0"/>
              </a:rPr>
              <a:t>evaluation</a:t>
            </a:r>
            <a:endParaRPr lang="en-US" altLang="ja-JP" sz="2400">
              <a:latin typeface="Arial" panose="020B0604020202090204" pitchFamily="34" charset="0"/>
              <a:cs typeface="Arial" panose="020B0604020202090204" pitchFamily="34" charset="0"/>
            </a:endParaRPr>
          </a:p>
        </p:txBody>
      </p:sp>
      <p:cxnSp>
        <p:nvCxnSpPr>
          <p:cNvPr id="20" name="直接箭头连接符 19"/>
          <p:cNvCxnSpPr/>
          <p:nvPr/>
        </p:nvCxnSpPr>
        <p:spPr>
          <a:xfrm>
            <a:off x="5233670" y="2155190"/>
            <a:ext cx="0" cy="1360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111625" y="2639695"/>
            <a:ext cx="1165860" cy="460375"/>
          </a:xfrm>
          <a:prstGeom prst="rect">
            <a:avLst/>
          </a:prstGeom>
          <a:noFill/>
        </p:spPr>
        <p:txBody>
          <a:bodyPr wrap="square" rtlCol="0">
            <a:spAutoFit/>
          </a:bodyPr>
          <a:p>
            <a:r>
              <a:rPr lang="en-US" altLang="ja-JP" sz="2400">
                <a:latin typeface="Arial" panose="020B0604020202090204" pitchFamily="34" charset="0"/>
                <a:cs typeface="Arial" panose="020B0604020202090204" pitchFamily="34" charset="0"/>
              </a:rPr>
              <a:t>reward</a:t>
            </a:r>
            <a:endParaRPr lang="en-US" altLang="ja-JP" sz="2400">
              <a:latin typeface="Arial" panose="020B0604020202090204" pitchFamily="34" charset="0"/>
              <a:cs typeface="Arial" panose="020B0604020202090204" pitchFamily="34" charset="0"/>
            </a:endParaRPr>
          </a:p>
        </p:txBody>
      </p:sp>
      <p:sp>
        <p:nvSpPr>
          <p:cNvPr id="22" name="文本框 21"/>
          <p:cNvSpPr txBox="1"/>
          <p:nvPr/>
        </p:nvSpPr>
        <p:spPr>
          <a:xfrm>
            <a:off x="3412490" y="1102995"/>
            <a:ext cx="775970" cy="460375"/>
          </a:xfrm>
          <a:prstGeom prst="rect">
            <a:avLst/>
          </a:prstGeom>
          <a:noFill/>
        </p:spPr>
        <p:txBody>
          <a:bodyPr wrap="none" rtlCol="0">
            <a:spAutoFit/>
          </a:bodyPr>
          <a:p>
            <a:r>
              <a:rPr lang="en-US" altLang="ja-JP" sz="2400">
                <a:latin typeface="Arial" panose="020B0604020202090204" pitchFamily="34" charset="0"/>
                <a:cs typeface="Arial" panose="020B0604020202090204" pitchFamily="34" charset="0"/>
              </a:rPr>
              <a:t>train</a:t>
            </a:r>
            <a:endParaRPr lang="en-US" altLang="ja-JP" sz="2400">
              <a:latin typeface="Arial" panose="020B0604020202090204" pitchFamily="34" charset="0"/>
              <a:cs typeface="Arial" panose="020B0604020202090204" pitchFamily="34" charset="0"/>
            </a:endParaRPr>
          </a:p>
        </p:txBody>
      </p:sp>
      <p:cxnSp>
        <p:nvCxnSpPr>
          <p:cNvPr id="23" name="肘形连接符 22"/>
          <p:cNvCxnSpPr>
            <a:stCxn id="10" idx="1"/>
            <a:endCxn id="5" idx="2"/>
          </p:cNvCxnSpPr>
          <p:nvPr/>
        </p:nvCxnSpPr>
        <p:spPr>
          <a:xfrm rot="10800000">
            <a:off x="1683385" y="2140585"/>
            <a:ext cx="2574290" cy="1995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04048" y="3684905"/>
            <a:ext cx="2131695" cy="645160"/>
          </a:xfrm>
          <a:prstGeom prst="rect">
            <a:avLst/>
          </a:prstGeom>
          <a:noFill/>
        </p:spPr>
        <p:txBody>
          <a:bodyPr wrap="none" rtlCol="0">
            <a:spAutoFit/>
          </a:bodyPr>
          <a:p>
            <a:pPr algn="ctr">
              <a:buNone/>
            </a:pPr>
            <a:r>
              <a:rPr lang="en-US" altLang="ja-JP" sz="2400">
                <a:latin typeface="Arial" panose="020B0604020202090204" pitchFamily="34" charset="0"/>
                <a:cs typeface="Arial" panose="020B0604020202090204" pitchFamily="34" charset="0"/>
              </a:rPr>
              <a:t>add pseudo</a:t>
            </a:r>
            <a:endParaRPr lang="en-US" altLang="ja-JP" sz="2400">
              <a:latin typeface="Arial" panose="020B0604020202090204" pitchFamily="34" charset="0"/>
              <a:cs typeface="Arial" panose="020B0604020202090204" pitchFamily="34" charset="0"/>
            </a:endParaRPr>
          </a:p>
          <a:p>
            <a:pPr algn="ctr">
              <a:buNone/>
            </a:pPr>
            <a:r>
              <a:rPr lang="en-US" altLang="ja-JP" sz="2400">
                <a:latin typeface="Arial" panose="020B0604020202090204" pitchFamily="34" charset="0"/>
                <a:cs typeface="Arial" panose="020B0604020202090204" pitchFamily="34" charset="0"/>
              </a:rPr>
              <a:t>labeled instances</a:t>
            </a:r>
            <a:endParaRPr lang="en-US" altLang="ja-JP" sz="2400">
              <a:latin typeface="Arial" panose="020B0604020202090204" pitchFamily="34" charset="0"/>
              <a:cs typeface="Arial" panose="020B0604020202090204" pitchFamily="34" charset="0"/>
            </a:endParaRPr>
          </a:p>
        </p:txBody>
      </p:sp>
      <p:sp>
        <p:nvSpPr>
          <p:cNvPr id="4" name="Rounded Rectangle 3"/>
          <p:cNvSpPr/>
          <p:nvPr/>
        </p:nvSpPr>
        <p:spPr>
          <a:xfrm>
            <a:off x="4531360" y="5626100"/>
            <a:ext cx="21685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b="1">
                <a:solidFill>
                  <a:schemeClr val="bg2"/>
                </a:solidFill>
                <a:latin typeface="Meiryo" panose="020B0604030504040204" pitchFamily="50" charset="-128"/>
                <a:ea typeface="Meiryo" panose="020B0604030504040204" pitchFamily="50" charset="-128"/>
              </a:rPr>
              <a:t>Avater</a:t>
            </a:r>
            <a:endParaRPr kumimoji="1" lang="zh-CN" altLang="en-US" b="1">
              <a:solidFill>
                <a:schemeClr val="bg2"/>
              </a:solidFill>
              <a:latin typeface="Meiryo" panose="020B0604030504040204" pitchFamily="50" charset="-128"/>
              <a:ea typeface="Meiryo" panose="020B0604030504040204" pitchFamily="50" charset="-128"/>
            </a:endParaRPr>
          </a:p>
        </p:txBody>
      </p:sp>
      <p:cxnSp>
        <p:nvCxnSpPr>
          <p:cNvPr id="26" name="Straight Arrow Connector 25"/>
          <p:cNvCxnSpPr/>
          <p:nvPr/>
        </p:nvCxnSpPr>
        <p:spPr>
          <a:xfrm>
            <a:off x="5986780" y="4761230"/>
            <a:ext cx="11430"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233670" y="4744085"/>
            <a:ext cx="0" cy="821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18"/>
          <p:cNvSpPr txBox="1"/>
          <p:nvPr/>
        </p:nvSpPr>
        <p:spPr>
          <a:xfrm>
            <a:off x="5998210" y="4756785"/>
            <a:ext cx="4218940" cy="829945"/>
          </a:xfrm>
          <a:prstGeom prst="rect">
            <a:avLst/>
          </a:prstGeom>
          <a:noFill/>
        </p:spPr>
        <p:txBody>
          <a:bodyPr wrap="square" rtlCol="0">
            <a:spAutoFit/>
          </a:bodyPr>
          <a:p>
            <a:r>
              <a:rPr lang="en-US" altLang="ja-JP" sz="2400">
                <a:latin typeface="Arial" panose="020B0604020202090204" pitchFamily="34" charset="0"/>
                <a:cs typeface="Arial" panose="020B0604020202090204" pitchFamily="34" charset="0"/>
              </a:rPr>
              <a:t>validation</a:t>
            </a:r>
            <a:endParaRPr lang="en-US" altLang="ja-JP" sz="2400">
              <a:latin typeface="Arial" panose="020B0604020202090204" pitchFamily="34" charset="0"/>
              <a:cs typeface="Arial" panose="020B0604020202090204" pitchFamily="34" charset="0"/>
            </a:endParaRPr>
          </a:p>
          <a:p>
            <a:r>
              <a:rPr lang="en-US" altLang="ja-JP" sz="2400">
                <a:latin typeface="Arial" panose="020B0604020202090204" pitchFamily="34" charset="0"/>
                <a:cs typeface="Arial" panose="020B0604020202090204" pitchFamily="34" charset="0"/>
              </a:rPr>
              <a:t>via interaction with player</a:t>
            </a:r>
            <a:endParaRPr lang="en-US" altLang="ja-JP" sz="2400">
              <a:latin typeface="Arial" panose="020B0604020202090204" pitchFamily="34" charset="0"/>
              <a:cs typeface="Arial" panose="020B0604020202090204" pitchFamily="34" charset="0"/>
            </a:endParaRPr>
          </a:p>
        </p:txBody>
      </p:sp>
      <p:sp>
        <p:nvSpPr>
          <p:cNvPr id="15" name="文本框 12"/>
          <p:cNvSpPr txBox="1"/>
          <p:nvPr/>
        </p:nvSpPr>
        <p:spPr>
          <a:xfrm>
            <a:off x="7317105" y="2263140"/>
            <a:ext cx="988060" cy="368300"/>
          </a:xfrm>
          <a:prstGeom prst="rect">
            <a:avLst/>
          </a:prstGeom>
          <a:noFill/>
        </p:spPr>
        <p:txBody>
          <a:bodyPr wrap="none" rtlCol="0">
            <a:spAutoFit/>
          </a:bodyPr>
          <a:p>
            <a:pPr algn="l"/>
            <a:r>
              <a:rPr lang="en-US" altLang="ja-JP" sz="2400">
                <a:latin typeface="Arial" panose="020B0604020202090204" pitchFamily="34" charset="0"/>
                <a:cs typeface="Arial" panose="020B0604020202090204" pitchFamily="34" charset="0"/>
              </a:rPr>
              <a:t>predict</a:t>
            </a:r>
            <a:endParaRPr lang="en-US" altLang="ja-JP" sz="2400">
              <a:latin typeface="Arial" panose="020B0604020202090204" pitchFamily="34" charset="0"/>
              <a:cs typeface="Arial" panose="020B0604020202090204" pitchFamily="34" charset="0"/>
            </a:endParaRPr>
          </a:p>
        </p:txBody>
      </p:sp>
      <p:sp>
        <p:nvSpPr>
          <p:cNvPr id="25" name="文本框 20"/>
          <p:cNvSpPr txBox="1"/>
          <p:nvPr/>
        </p:nvSpPr>
        <p:spPr>
          <a:xfrm>
            <a:off x="4111625" y="4977765"/>
            <a:ext cx="1165860" cy="460375"/>
          </a:xfrm>
          <a:prstGeom prst="rect">
            <a:avLst/>
          </a:prstGeom>
          <a:noFill/>
        </p:spPr>
        <p:txBody>
          <a:bodyPr wrap="square" rtlCol="0">
            <a:spAutoFit/>
          </a:bodyPr>
          <a:p>
            <a:r>
              <a:rPr lang="en-US" altLang="ja-JP" sz="2400">
                <a:latin typeface="Arial" panose="020B0604020202090204" pitchFamily="34" charset="0"/>
                <a:cs typeface="Arial" panose="020B0604020202090204" pitchFamily="34" charset="0"/>
              </a:rPr>
              <a:t>reward</a:t>
            </a:r>
            <a:endParaRPr lang="en-US" altLang="ja-JP" sz="2400">
              <a:latin typeface="Arial" panose="020B0604020202090204" pitchFamily="34" charset="0"/>
              <a:cs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ja-JP"/>
              <a:t>Experiment Design</a:t>
            </a:r>
            <a:endParaRPr lang="en-US" altLang="ja-JP"/>
          </a:p>
        </p:txBody>
      </p:sp>
      <p:sp>
        <p:nvSpPr>
          <p:cNvPr id="4" name="Slide Number Placeholder 3"/>
          <p:cNvSpPr>
            <a:spLocks noGrp="1"/>
          </p:cNvSpPr>
          <p:nvPr>
            <p:ph type="sldNum" sz="quarter" idx="12"/>
          </p:nvPr>
        </p:nvSpPr>
        <p:spPr/>
        <p:txBody>
          <a:bodyPr/>
          <a:p>
            <a:fld id="{2F005EAB-5314-47E8-8888-CE567138AFEC}" type="slidenum">
              <a:rPr kumimoji="1" lang="ja-JP" altLang="en-US" smtClean="0"/>
            </a:fld>
            <a:endParaRPr kumimoji="1" lang="ja-JP" altLang="en-US"/>
          </a:p>
        </p:txBody>
      </p:sp>
      <p:sp>
        <p:nvSpPr>
          <p:cNvPr id="5" name="Text Box 4"/>
          <p:cNvSpPr txBox="1"/>
          <p:nvPr/>
        </p:nvSpPr>
        <p:spPr>
          <a:xfrm>
            <a:off x="910590" y="1203325"/>
            <a:ext cx="10370820" cy="4961890"/>
          </a:xfrm>
          <a:prstGeom prst="rect">
            <a:avLst/>
          </a:prstGeom>
          <a:noFill/>
        </p:spPr>
        <p:txBody>
          <a:bodyPr wrap="square" rtlCol="0">
            <a:spAutoFit/>
          </a:bodyPr>
          <a:p>
            <a:pPr>
              <a:lnSpc>
                <a:spcPct val="110000"/>
              </a:lnSpc>
            </a:pPr>
            <a:r>
              <a:rPr kumimoji="1" lang="ja-JP" altLang="en-US" sz="2400" b="1">
                <a:latin typeface="Arial Regular" panose="020B0604020202090204" charset="0"/>
                <a:ea typeface="Meiryo" panose="020B0604030504040204" pitchFamily="50" charset="-128"/>
                <a:cs typeface="Arial Regular" panose="020B0604020202090204" charset="0"/>
                <a:sym typeface="+mn-ea"/>
              </a:rPr>
              <a:t>APP</a:t>
            </a:r>
            <a:r>
              <a:rPr lang="en-US" altLang="ja-JP" sz="2400" b="1">
                <a:latin typeface="Arial Regular" panose="020B0604020202090204" charset="0"/>
                <a:cs typeface="Arial Regular" panose="020B0604020202090204" charset="0"/>
                <a:sym typeface="+mn-ea"/>
              </a:rPr>
              <a:t>: </a:t>
            </a:r>
            <a:r>
              <a:rPr lang="en-US" altLang="ja-JP" sz="2400">
                <a:latin typeface="Arial Regular" panose="020B0604020202090204" charset="0"/>
                <a:cs typeface="Arial Regular" panose="020B0604020202090204" charset="0"/>
                <a:sym typeface="+mn-ea"/>
              </a:rPr>
              <a:t>VRChat</a:t>
            </a:r>
            <a:endParaRPr lang="en-US" altLang="ja-JP" sz="2400">
              <a:latin typeface="Arial Regular" panose="020B0604020202090204" charset="0"/>
              <a:cs typeface="Arial Regular" panose="020B0604020202090204" charset="0"/>
              <a:sym typeface="+mn-ea"/>
            </a:endParaRPr>
          </a:p>
          <a:p>
            <a:pPr>
              <a:lnSpc>
                <a:spcPct val="110000"/>
              </a:lnSpc>
            </a:pPr>
            <a:r>
              <a:rPr lang="en-US" altLang="ja-JP" sz="2400" b="1">
                <a:latin typeface="Arial Regular" panose="020B0604020202090204" charset="0"/>
                <a:cs typeface="Arial Regular" panose="020B0604020202090204" charset="0"/>
                <a:sym typeface="+mn-ea"/>
              </a:rPr>
              <a:t>Participants: </a:t>
            </a:r>
            <a:r>
              <a:rPr lang="en-US" altLang="ja-JP" sz="2400">
                <a:latin typeface="Arial" panose="020B0604020202090204" pitchFamily="34" charset="0"/>
                <a:cs typeface="Arial" panose="020B0604020202090204" pitchFamily="34" charset="0"/>
                <a:sym typeface="+mn-ea"/>
              </a:rPr>
              <a:t>more than 20 groups of collaborators (3 people a group)</a:t>
            </a:r>
            <a:endParaRPr lang="en-US" altLang="ja-JP" sz="2400">
              <a:latin typeface="Arial" panose="020B0604020202090204" pitchFamily="34" charset="0"/>
              <a:cs typeface="Arial" panose="020B0604020202090204" pitchFamily="34" charset="0"/>
              <a:sym typeface="+mn-ea"/>
            </a:endParaRPr>
          </a:p>
          <a:p>
            <a:pPr>
              <a:lnSpc>
                <a:spcPct val="110000"/>
              </a:lnSpc>
            </a:pPr>
            <a:r>
              <a:rPr lang="en-US" altLang="zh-CN" sz="2400" b="1">
                <a:latin typeface="Arial Regular" panose="020B0604020202090204" charset="0"/>
                <a:cs typeface="Arial Regular" panose="020B0604020202090204" charset="0"/>
                <a:sym typeface="+mn-ea"/>
              </a:rPr>
              <a:t>Used Raw Data: </a:t>
            </a:r>
            <a:endParaRPr lang="zh-CN" altLang="en-US" sz="2400"/>
          </a:p>
          <a:p>
            <a:pPr>
              <a:lnSpc>
                <a:spcPct val="110000"/>
              </a:lnSpc>
            </a:pPr>
            <a:endParaRPr lang="en-US" altLang="ja-JP" sz="2400" b="1">
              <a:latin typeface="Arial Regular" panose="020B0604020202090204" charset="0"/>
              <a:cs typeface="Arial Regular" panose="020B0604020202090204" charset="0"/>
              <a:sym typeface="+mn-ea"/>
            </a:endParaRPr>
          </a:p>
          <a:p>
            <a:pPr>
              <a:lnSpc>
                <a:spcPct val="110000"/>
              </a:lnSpc>
            </a:pPr>
            <a:endParaRPr lang="en-US" altLang="zh-CN" sz="2400" b="1">
              <a:latin typeface="Arial Bold" panose="020B0604020202090204" charset="0"/>
              <a:cs typeface="Arial Bold" panose="020B0604020202090204" charset="0"/>
              <a:sym typeface="+mn-ea"/>
            </a:endParaRPr>
          </a:p>
          <a:p>
            <a:pPr>
              <a:lnSpc>
                <a:spcPct val="110000"/>
              </a:lnSpc>
            </a:pPr>
            <a:r>
              <a:rPr lang="en-US" altLang="zh-CN" sz="2400" b="1">
                <a:latin typeface="Arial Bold" panose="020B0604020202090204" charset="0"/>
                <a:cs typeface="Arial Bold" panose="020B0604020202090204" charset="0"/>
                <a:sym typeface="+mn-ea"/>
              </a:rPr>
              <a:t>Details:</a:t>
            </a:r>
            <a:r>
              <a:rPr lang="en-US" altLang="ja-JP" sz="2400">
                <a:latin typeface="Arial Regular" panose="020B0604020202090204" charset="0"/>
                <a:cs typeface="Arial Regular" panose="020B0604020202090204" charset="0"/>
                <a:sym typeface="+mn-ea"/>
              </a:rPr>
              <a:t>	</a:t>
            </a:r>
            <a:endParaRPr lang="en-US" altLang="ja-JP" sz="2400">
              <a:latin typeface="Arial" panose="020B0604020202090204" pitchFamily="34" charset="0"/>
              <a:cs typeface="Arial" panose="020B0604020202090204" pitchFamily="34" charset="0"/>
            </a:endParaRPr>
          </a:p>
          <a:p>
            <a:pPr>
              <a:lnSpc>
                <a:spcPct val="110000"/>
              </a:lnSpc>
            </a:pPr>
            <a:r>
              <a:rPr lang="en-US" altLang="ja-JP" sz="2400">
                <a:latin typeface="Arial" panose="020B0604020202090204" pitchFamily="34" charset="0"/>
                <a:cs typeface="Arial" panose="020B0604020202090204" pitchFamily="34" charset="0"/>
              </a:rPr>
              <a:t>One participant wear sensors and VR headset as a main talker</a:t>
            </a:r>
            <a:endParaRPr lang="en-US" altLang="ja-JP" sz="2400">
              <a:latin typeface="Arial" panose="020B0604020202090204" pitchFamily="34" charset="0"/>
              <a:cs typeface="Arial" panose="020B0604020202090204" pitchFamily="34" charset="0"/>
            </a:endParaRPr>
          </a:p>
          <a:p>
            <a:pPr>
              <a:lnSpc>
                <a:spcPct val="110000"/>
              </a:lnSpc>
            </a:pPr>
            <a:r>
              <a:rPr lang="en-US" altLang="ja-JP" sz="2400">
                <a:latin typeface="Arial" panose="020B0604020202090204" pitchFamily="34" charset="0"/>
                <a:cs typeface="Arial" panose="020B0604020202090204" pitchFamily="34" charset="0"/>
              </a:rPr>
              <a:t>other two participants just wear VR headset and talk</a:t>
            </a:r>
            <a:endParaRPr lang="en-US" altLang="zh-CN" sz="2400"/>
          </a:p>
          <a:p>
            <a:pPr>
              <a:lnSpc>
                <a:spcPct val="110000"/>
              </a:lnSpc>
            </a:pPr>
            <a:r>
              <a:rPr lang="en-US" altLang="ja-JP" sz="2400">
                <a:latin typeface="Arial" panose="020B0604020202090204" pitchFamily="34" charset="0"/>
                <a:cs typeface="Arial" panose="020B0604020202090204" pitchFamily="34" charset="0"/>
                <a:sym typeface="+mn-ea"/>
              </a:rPr>
              <a:t>Each conversation lasted approximately </a:t>
            </a:r>
            <a:r>
              <a:rPr lang="en-US" altLang="ja-JP" sz="2400" b="1">
                <a:solidFill>
                  <a:schemeClr val="accent1">
                    <a:lumMod val="75000"/>
                  </a:schemeClr>
                </a:solidFill>
                <a:latin typeface="Arial Bold" panose="020B0604020202090204" charset="0"/>
                <a:cs typeface="Arial Bold" panose="020B0604020202090204" charset="0"/>
                <a:sym typeface="+mn-ea"/>
              </a:rPr>
              <a:t>three minutes</a:t>
            </a:r>
            <a:endParaRPr lang="en-US" altLang="ja-JP" sz="2400" b="1">
              <a:solidFill>
                <a:schemeClr val="accent1">
                  <a:lumMod val="75000"/>
                </a:schemeClr>
              </a:solidFill>
              <a:latin typeface="Arial Bold" panose="020B0604020202090204" charset="0"/>
              <a:cs typeface="Arial Bold" panose="020B0604020202090204" charset="0"/>
              <a:sym typeface="+mn-ea"/>
            </a:endParaRPr>
          </a:p>
          <a:p>
            <a:pPr>
              <a:lnSpc>
                <a:spcPct val="110000"/>
              </a:lnSpc>
            </a:pPr>
            <a:r>
              <a:rPr lang="en-US" altLang="ja-JP" sz="2400" b="1">
                <a:solidFill>
                  <a:schemeClr val="tx1"/>
                </a:solidFill>
                <a:latin typeface="Arial Bold" panose="020B0604020202090204" charset="0"/>
                <a:cs typeface="Arial Bold" panose="020B0604020202090204" charset="0"/>
                <a:sym typeface="+mn-ea"/>
              </a:rPr>
              <a:t>Topics:</a:t>
            </a:r>
            <a:endParaRPr lang="en-US" altLang="ja-JP" sz="2400" b="1">
              <a:solidFill>
                <a:schemeClr val="accent1">
                  <a:lumMod val="75000"/>
                </a:schemeClr>
              </a:solidFill>
              <a:latin typeface="Arial Bold" panose="020B0604020202090204" charset="0"/>
              <a:cs typeface="Arial Bold" panose="020B0604020202090204" charset="0"/>
              <a:sym typeface="+mn-ea"/>
            </a:endParaRPr>
          </a:p>
          <a:p>
            <a:pPr>
              <a:lnSpc>
                <a:spcPct val="110000"/>
              </a:lnSpc>
            </a:pPr>
            <a:r>
              <a:rPr lang="en-US" altLang="ja-JP" sz="2400">
                <a:latin typeface="Arial" panose="020B0604020202090204" pitchFamily="34" charset="0"/>
                <a:cs typeface="Arial" panose="020B0604020202090204" pitchFamily="34" charset="0"/>
                <a:sym typeface="+mn-ea"/>
              </a:rPr>
              <a:t>Talk about specific topics that are likely to cause emotional fluctuations or produce opposing positions</a:t>
            </a:r>
            <a:endParaRPr lang="zh-CN" altLang="en-US" sz="2400"/>
          </a:p>
        </p:txBody>
      </p:sp>
      <p:sp>
        <p:nvSpPr>
          <p:cNvPr id="3" name="Rounded Rectangle 2"/>
          <p:cNvSpPr/>
          <p:nvPr/>
        </p:nvSpPr>
        <p:spPr>
          <a:xfrm>
            <a:off x="3420110" y="2134235"/>
            <a:ext cx="909320" cy="3625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ECG</a:t>
            </a:r>
            <a:endParaRPr lang="en-US" altLang="ja-JP" b="1">
              <a:solidFill>
                <a:schemeClr val="tx1"/>
              </a:solidFill>
              <a:latin typeface="Arial Bold" panose="020B0604020202090204" charset="0"/>
              <a:cs typeface="Arial Bold" panose="020B0604020202090204" charset="0"/>
              <a:sym typeface="+mn-ea"/>
            </a:endParaRPr>
          </a:p>
        </p:txBody>
      </p:sp>
      <p:sp>
        <p:nvSpPr>
          <p:cNvPr id="6" name="Rounded Rectangle 5"/>
          <p:cNvSpPr/>
          <p:nvPr/>
        </p:nvSpPr>
        <p:spPr>
          <a:xfrm>
            <a:off x="4513580" y="2134235"/>
            <a:ext cx="1511935" cy="3625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b="1">
                <a:solidFill>
                  <a:schemeClr val="tx1"/>
                </a:solidFill>
                <a:latin typeface="Arial Bold" panose="020B0604020202090204" charset="0"/>
                <a:cs typeface="Arial Bold" panose="020B0604020202090204" charset="0"/>
                <a:sym typeface="+mn-ea"/>
              </a:rPr>
              <a:t>Audio(wav)</a:t>
            </a:r>
            <a:endParaRPr lang="en-US" altLang="ja-JP" b="1">
              <a:solidFill>
                <a:schemeClr val="tx1"/>
              </a:solidFill>
              <a:latin typeface="Arial Bold" panose="020B0604020202090204" charset="0"/>
              <a:cs typeface="Arial Bold" panose="020B0604020202090204" charset="0"/>
              <a:sym typeface="+mn-ea"/>
            </a:endParaRPr>
          </a:p>
        </p:txBody>
      </p:sp>
      <p:sp>
        <p:nvSpPr>
          <p:cNvPr id="7" name="Rounded Rectangle 6"/>
          <p:cNvSpPr/>
          <p:nvPr/>
        </p:nvSpPr>
        <p:spPr>
          <a:xfrm>
            <a:off x="3420110" y="2625090"/>
            <a:ext cx="1684655" cy="3498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Eye tracking</a:t>
            </a:r>
            <a:endParaRPr lang="en-US" altLang="zh-CN" b="1">
              <a:solidFill>
                <a:schemeClr val="tx1"/>
              </a:solidFill>
              <a:latin typeface="Arial Bold" panose="020B0604020202090204" charset="0"/>
              <a:cs typeface="Arial Bold" panose="020B0604020202090204" charset="0"/>
              <a:sym typeface="+mn-ea"/>
            </a:endParaRPr>
          </a:p>
        </p:txBody>
      </p:sp>
      <p:sp>
        <p:nvSpPr>
          <p:cNvPr id="8" name="Rounded Rectangle 7"/>
          <p:cNvSpPr/>
          <p:nvPr/>
        </p:nvSpPr>
        <p:spPr>
          <a:xfrm>
            <a:off x="5215255" y="2625090"/>
            <a:ext cx="2790190" cy="3498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Arial Bold" panose="020B0604020202090204" charset="0"/>
                <a:cs typeface="Arial Bold" panose="020B0604020202090204" charset="0"/>
                <a:sym typeface="+mn-ea"/>
              </a:rPr>
              <a:t>Head position&amp;rotation</a:t>
            </a:r>
            <a:endParaRPr lang="en-US" altLang="zh-CN" b="1">
              <a:solidFill>
                <a:schemeClr val="tx1"/>
              </a:solidFill>
              <a:latin typeface="Arial Bold" panose="020B0604020202090204" charset="0"/>
              <a:cs typeface="Arial Bold" panose="020B0604020202090204" charset="0"/>
              <a:sym typeface="+mn-ea"/>
            </a:endParaRPr>
          </a:p>
        </p:txBody>
      </p:sp>
      <p:pic>
        <p:nvPicPr>
          <p:cNvPr id="10" name="Picture 9"/>
          <p:cNvPicPr>
            <a:picLocks noChangeAspect="1"/>
          </p:cNvPicPr>
          <p:nvPr/>
        </p:nvPicPr>
        <p:blipFill>
          <a:blip r:embed="rId1"/>
          <a:stretch>
            <a:fillRect/>
          </a:stretch>
        </p:blipFill>
        <p:spPr>
          <a:xfrm>
            <a:off x="3006090" y="1281430"/>
            <a:ext cx="991870" cy="42164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450,&quot;width&quot;:8380}"/>
</p:tagLst>
</file>

<file path=ppt/theme/theme1.xml><?xml version="1.0" encoding="utf-8"?>
<a:theme xmlns:a="http://schemas.openxmlformats.org/drawingml/2006/main" name="NewTMU">
  <a:themeElements>
    <a:clrScheme name="おすすめ３">
      <a:dk1>
        <a:srgbClr val="2C2C2C"/>
      </a:dk1>
      <a:lt1>
        <a:srgbClr val="FFFFFF"/>
      </a:lt1>
      <a:dk2>
        <a:srgbClr val="515151"/>
      </a:dk2>
      <a:lt2>
        <a:srgbClr val="F8F8F8"/>
      </a:lt2>
      <a:accent1>
        <a:srgbClr val="497DDD"/>
      </a:accent1>
      <a:accent2>
        <a:srgbClr val="E0127B"/>
      </a:accent2>
      <a:accent3>
        <a:srgbClr val="FFBF00"/>
      </a:accent3>
      <a:accent4>
        <a:srgbClr val="30E3E7"/>
      </a:accent4>
      <a:accent5>
        <a:srgbClr val="5F5F5F"/>
      </a:accent5>
      <a:accent6>
        <a:srgbClr val="4D4D4D"/>
      </a:accent6>
      <a:hlink>
        <a:srgbClr val="5F5F5F"/>
      </a:hlink>
      <a:folHlink>
        <a:srgbClr val="919191"/>
      </a:folHlink>
    </a:clrScheme>
    <a:fontScheme name="標準デザイン">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4876</Words>
  <Application>WPS Presentation</Application>
  <PresentationFormat>Widescreen</PresentationFormat>
  <Paragraphs>346</Paragraphs>
  <Slides>19</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19</vt:i4>
      </vt:variant>
    </vt:vector>
  </HeadingPairs>
  <TitlesOfParts>
    <vt:vector size="43" baseType="lpstr">
      <vt:lpstr>Arial</vt:lpstr>
      <vt:lpstr>SimSun</vt:lpstr>
      <vt:lpstr>Wingdings</vt:lpstr>
      <vt:lpstr>Meiryo</vt:lpstr>
      <vt:lpstr>黑体</vt:lpstr>
      <vt:lpstr>汉仪中黑KW</vt:lpstr>
      <vt:lpstr>Arial Narrow</vt:lpstr>
      <vt:lpstr>MS PGothic</vt:lpstr>
      <vt:lpstr>Arial</vt:lpstr>
      <vt:lpstr>Arial Bold</vt:lpstr>
      <vt:lpstr>Hiragino Sans</vt:lpstr>
      <vt:lpstr>Arial Regular</vt:lpstr>
      <vt:lpstr>MS PGothic</vt:lpstr>
      <vt:lpstr>苹方-简</vt:lpstr>
      <vt:lpstr>微软雅黑</vt:lpstr>
      <vt:lpstr>汉仪旗黑</vt:lpstr>
      <vt:lpstr>Arial Unicode MS</vt:lpstr>
      <vt:lpstr>Calibri</vt:lpstr>
      <vt:lpstr>Helvetica Neue</vt:lpstr>
      <vt:lpstr>SimSun</vt:lpstr>
      <vt:lpstr>汉仪书宋二KW</vt:lpstr>
      <vt:lpstr>冬青黑体简体中文</vt:lpstr>
      <vt:lpstr>MS PGothic</vt:lpstr>
      <vt:lpstr>NewTMU</vt:lpstr>
      <vt:lpstr>Zero-shot Emotion Classification  via Reinforced Self-training</vt:lpstr>
      <vt:lpstr>Zero-shot learning</vt:lpstr>
      <vt:lpstr>Zero-shot Learning</vt:lpstr>
      <vt:lpstr>Zero-shot Learning</vt:lpstr>
      <vt:lpstr>Zero-shot Learning</vt:lpstr>
      <vt:lpstr>Zero-shot Learning</vt:lpstr>
      <vt:lpstr>Zero-shot Learning for emotion classification</vt:lpstr>
      <vt:lpstr>Self-training and Reinforcement Learning Model</vt:lpstr>
      <vt:lpstr>Experiment Design</vt:lpstr>
      <vt:lpstr>Experiment Design</vt:lpstr>
      <vt:lpstr>Data-processing and Matching Model</vt:lpstr>
      <vt:lpstr>Reinforcement Learning for Self-training</vt:lpstr>
      <vt:lpstr>Reinforcement Learning Network</vt:lpstr>
      <vt:lpstr>Discussion</vt:lpstr>
      <vt:lpstr>Acknowledgment</vt:lpstr>
      <vt:lpstr>Related Work</vt:lpstr>
      <vt:lpstr>Why emotion and dialogue mood？</vt:lpstr>
      <vt:lpstr>Shortcomings of the previous study</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liuyi</dc:creator>
  <cp:lastModifiedBy>liuyi</cp:lastModifiedBy>
  <cp:revision>562</cp:revision>
  <dcterms:created xsi:type="dcterms:W3CDTF">2022-05-31T08:11:24Z</dcterms:created>
  <dcterms:modified xsi:type="dcterms:W3CDTF">2022-05-31T08:11:24Z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y fmtid="{D5CDD505-2E9C-101B-9397-08002B2CF9AE}" pid="3" name="ICV">
    <vt:lpwstr>DBAC3925B2A247AE9716FA386AFBB86E</vt:lpwstr>
  </property>
</Properties>
</file>