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262" r:id="rId3"/>
    <p:sldId id="281" r:id="rId4"/>
    <p:sldId id="277" r:id="rId5"/>
    <p:sldId id="293" r:id="rId6"/>
    <p:sldId id="299" r:id="rId7"/>
    <p:sldId id="296" r:id="rId8"/>
    <p:sldId id="288" r:id="rId9"/>
    <p:sldId id="290" r:id="rId10"/>
    <p:sldId id="291" r:id="rId11"/>
    <p:sldId id="283" r:id="rId12"/>
    <p:sldId id="298" r:id="rId13"/>
    <p:sldId id="297" r:id="rId14"/>
    <p:sldId id="284" r:id="rId15"/>
    <p:sldId id="295" r:id="rId1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06" autoAdjust="0"/>
    <p:restoredTop sz="56553"/>
  </p:normalViewPr>
  <p:slideViewPr>
    <p:cSldViewPr snapToGrid="0" showGuides="1">
      <p:cViewPr varScale="1">
        <p:scale>
          <a:sx n="66" d="100"/>
          <a:sy n="66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2022/3/24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rakuten-it.com/confluence/display/TSDG/201-+Read+API+chang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afternoon, everyone.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honor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internship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Rakuten</a:t>
            </a:r>
            <a:r>
              <a:rPr lang="zh-CN" altLang="en-US" dirty="0"/>
              <a:t> </a:t>
            </a:r>
            <a:r>
              <a:rPr lang="en-US" altLang="zh-CN" dirty="0"/>
              <a:t>Travel.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50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Section3</a:t>
            </a:r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Postman,Log4J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Junit4.</a:t>
            </a:r>
          </a:p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debugged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wrote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Specification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58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 two main achievements from my internship</a:t>
            </a:r>
          </a:p>
          <a:p>
            <a:r>
              <a:rPr lang="en-US" altLang="zh-CN" dirty="0"/>
              <a:t>First</a:t>
            </a:r>
          </a:p>
          <a:p>
            <a:r>
              <a:rPr lang="en-US" altLang="zh-CN" dirty="0"/>
              <a:t>I got familiar with Rakuten Travel’s people, environment and business.</a:t>
            </a:r>
          </a:p>
          <a:p>
            <a:r>
              <a:rPr lang="en-US" dirty="0"/>
              <a:t>Second</a:t>
            </a:r>
          </a:p>
          <a:p>
            <a:r>
              <a:rPr lang="en-US" dirty="0"/>
              <a:t>I learned how to do enterprise development in Rakuten Travel</a:t>
            </a:r>
          </a:p>
          <a:p>
            <a:r>
              <a:rPr lang="en-US" dirty="0"/>
              <a:t>I learned how to use tools, frames, libraries and testing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amazing~</a:t>
            </a:r>
            <a:endParaRPr lang="en-US" dirty="0"/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83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Discussions</a:t>
            </a:r>
          </a:p>
          <a:p>
            <a:r>
              <a:rPr lang="en-JP" dirty="0"/>
              <a:t>I find Enterprise development is quite different from individual development</a:t>
            </a:r>
          </a:p>
          <a:p>
            <a:r>
              <a:rPr lang="en-JP" dirty="0"/>
              <a:t>For example, Enterprise development</a:t>
            </a:r>
            <a:r>
              <a:rPr lang="zh-CN" altLang="en-US" dirty="0"/>
              <a:t> </a:t>
            </a:r>
            <a:r>
              <a:rPr lang="en-US" altLang="zh-CN" dirty="0"/>
              <a:t>has…</a:t>
            </a:r>
          </a:p>
          <a:p>
            <a:pPr algn="l"/>
            <a:endParaRPr lang="en-US" dirty="0"/>
          </a:p>
          <a:p>
            <a:pPr algn="l"/>
            <a:r>
              <a:rPr lang="en-US" sz="1200" b="1" dirty="0">
                <a:solidFill>
                  <a:srgbClr val="C00000"/>
                </a:solidFill>
              </a:rPr>
              <a:t>C</a:t>
            </a:r>
            <a:r>
              <a:rPr lang="en-JP" sz="1200" b="1" dirty="0">
                <a:solidFill>
                  <a:srgbClr val="C00000"/>
                </a:solidFill>
              </a:rPr>
              <a:t>ooperation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</a:rPr>
              <a:t>and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</a:rPr>
              <a:t>communication </a:t>
            </a:r>
            <a:r>
              <a:rPr lang="en-US" sz="1200" b="1" dirty="0">
                <a:solidFill>
                  <a:srgbClr val="C00000"/>
                </a:solidFill>
              </a:rPr>
              <a:t>Is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</a:rPr>
              <a:t>important</a:t>
            </a:r>
          </a:p>
          <a:p>
            <a:pPr algn="l"/>
            <a:r>
              <a:rPr lang="en-US" sz="1200" b="1" dirty="0">
                <a:solidFill>
                  <a:srgbClr val="C00000"/>
                </a:solidFill>
              </a:rPr>
              <a:t>Because we must make our production user-friendly and reliable.</a:t>
            </a:r>
            <a:endParaRPr lang="en-JP" sz="1200" b="1" dirty="0">
              <a:solidFill>
                <a:srgbClr val="C00000"/>
              </a:solidFill>
            </a:endParaRP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15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ym typeface="メイリオ"/>
              </a:rPr>
              <a:t>I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also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 err="1">
                <a:sym typeface="メイリオ"/>
              </a:rPr>
              <a:t>encounterred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a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confliction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sz="1200" b="1" dirty="0">
                <a:sym typeface="メイリオ"/>
              </a:rPr>
              <a:t>Code comments.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ym typeface="メイリオ"/>
              </a:rPr>
              <a:t>I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talked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to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my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mentor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Sato-san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and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investigated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it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on the Internet about how to write comments.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ym typeface="メイリオ"/>
              </a:rPr>
              <a:t>My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conclusion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is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that we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should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try our best to write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beautiful and readable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code</a:t>
            </a:r>
            <a:r>
              <a:rPr lang="zh-CN" altLang="en-US" sz="1200" dirty="0">
                <a:sym typeface="メイリオ"/>
              </a:rPr>
              <a:t>，</a:t>
            </a:r>
            <a:endParaRPr lang="en-US" altLang="zh-CN" sz="1200" dirty="0">
              <a:sym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and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reduce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useless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JP" altLang="zh-CN" sz="1200" dirty="0">
                <a:sym typeface="メイリオ"/>
              </a:rPr>
              <a:t>comments.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JP" altLang="zh-CN" sz="1200" dirty="0">
              <a:sym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altLang="zh-CN" sz="1200" dirty="0">
                <a:sym typeface="メイリオ"/>
              </a:rPr>
              <a:t>We still need comments.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But When should we write comments in our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ym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I think there are mainly three situations.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ym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First, Complex situations, for example, complex business logic, complex algorithm, parameters and unconventional situations.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Second, we should comment our core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interfaces, classes and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Third, sometimes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when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there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is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no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better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solution</a:t>
            </a:r>
            <a:r>
              <a:rPr lang="zh-CN" altLang="en-US" sz="1200" dirty="0">
                <a:sym typeface="メイリオ"/>
              </a:rPr>
              <a:t> </a:t>
            </a:r>
            <a:r>
              <a:rPr lang="en-US" altLang="zh-CN" sz="1200" dirty="0">
                <a:sym typeface="メイリオ"/>
              </a:rPr>
              <a:t>yet, TODO comment is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ym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If we pay more attention about our comment, variable naming and other coding manner,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ym typeface="メイリオ"/>
              </a:rPr>
              <a:t>We can write more beautiful, readable and reliable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I’d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feelings.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8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 is over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sz="1200" b="1" dirty="0">
                <a:solidFill>
                  <a:srgbClr val="C00000"/>
                </a:solidFill>
              </a:rPr>
              <a:t>Thank you for your kind attention!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JP" sz="1200" b="1" dirty="0">
              <a:solidFill>
                <a:srgbClr val="C00000"/>
              </a:solidFill>
            </a:endParaRPr>
          </a:p>
          <a:p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インターンシップのプロジェクトを取り込む最初、プロジェクトの大きさにびっくりました。どこから始めたらいいのかわからなかったので、何回も</a:t>
            </a:r>
            <a:r>
              <a:rPr kumimoji="1" lang="en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SPEC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見て、やることを理解して、着手するところを見つける次第、開発を開始しました。途中分からないことがあったら、インターネットを調べたり、メンターさんに聞いたりして、なんとなく順調に開発しました。</a:t>
            </a:r>
            <a:endParaRPr kumimoji="1" lang="en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プロジェクトが大きいので、最初は他の人のコードを理解することがちょっと難しい、</a:t>
            </a:r>
            <a:endParaRPr kumimoji="1" lang="en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そしてコードのコメント問題などについてもメンターさんや渡辺さんに話しました。</a:t>
            </a:r>
            <a:endParaRPr kumimoji="1" lang="en-US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もっと綺麗な、リーダブルなコードを書くために、技術力やコードマナーなどの学習を引き続き頑張りたい。</a:t>
            </a:r>
            <a:endParaRPr kumimoji="1" lang="en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4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brief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myself.</a:t>
            </a:r>
          </a:p>
          <a:p>
            <a:r>
              <a:rPr kumimoji="1" lang="en-US" altLang="zh-CN" dirty="0"/>
              <a:t>My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r>
              <a:rPr lang="zh-CN" altLang="en-US" dirty="0"/>
              <a:t>‘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agenda</a:t>
            </a:r>
          </a:p>
          <a:p>
            <a:r>
              <a:rPr lang="en-US" altLang="zh-CN" dirty="0"/>
              <a:t>at the first section,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briefly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internship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work.</a:t>
            </a:r>
          </a:p>
          <a:p>
            <a:r>
              <a:rPr lang="en-US" altLang="zh-CN" dirty="0"/>
              <a:t>And then I will talk about my achievement and feelings about my internship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09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belong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Justice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Rakuten</a:t>
            </a:r>
            <a:r>
              <a:rPr lang="zh-CN" altLang="en-US" dirty="0"/>
              <a:t> </a:t>
            </a:r>
            <a:r>
              <a:rPr lang="en-US" altLang="zh-CN" dirty="0"/>
              <a:t>Travel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Department.</a:t>
            </a:r>
          </a:p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mentor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Sato, </a:t>
            </a:r>
            <a:r>
              <a:rPr lang="en-US" altLang="zh-CN" dirty="0" err="1"/>
              <a:t>suguru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teaches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lot.</a:t>
            </a:r>
          </a:p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internship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March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April</a:t>
            </a:r>
            <a:r>
              <a:rPr lang="zh-CN" altLang="en-US" dirty="0"/>
              <a:t> </a:t>
            </a:r>
            <a:r>
              <a:rPr lang="en-US" altLang="zh-CN" dirty="0"/>
              <a:t>first </a:t>
            </a:r>
          </a:p>
          <a:p>
            <a:r>
              <a:rPr lang="en-US" altLang="zh-CN" dirty="0"/>
              <a:t>My goal is to learn how to be an API development engineer in Rakuten Travel.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53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Project Two-zero-one - Notification Mail - </a:t>
            </a:r>
            <a:r>
              <a:rPr lang="en-US" altLang="zh-CN" dirty="0" err="1"/>
              <a:t>readapi</a:t>
            </a:r>
            <a:r>
              <a:rPr lang="zh-CN" altLang="en-US" dirty="0"/>
              <a:t> </a:t>
            </a:r>
            <a:r>
              <a:rPr lang="en-US" altLang="zh-CN" dirty="0"/>
              <a:t>change.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ReadAP</a:t>
            </a:r>
            <a:r>
              <a:rPr lang="en-US" sz="1200" b="1" u="sng" dirty="0" err="1">
                <a:solidFill>
                  <a:schemeClr val="tx2"/>
                </a:solidFill>
              </a:rPr>
              <a:t>I</a:t>
            </a:r>
            <a:r>
              <a:rPr lang="en-US" altLang="zh-CN" sz="1200" b="1" dirty="0">
                <a:sym typeface="メイリオ"/>
              </a:rPr>
              <a:t> is an API that can get </a:t>
            </a:r>
            <a:r>
              <a:rPr lang="en-US" sz="1200" b="1" dirty="0">
                <a:sym typeface="メイリオ"/>
              </a:rPr>
              <a:t>user’s Booking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ym typeface="メイリオ"/>
            </a:endParaRPr>
          </a:p>
          <a:p>
            <a:r>
              <a:rPr lang="en-US" sz="1200" b="1" dirty="0">
                <a:sym typeface="メイリオ"/>
              </a:rPr>
              <a:t>When a reservation is completed</a:t>
            </a:r>
            <a:r>
              <a:rPr lang="en-US" altLang="zh-CN" sz="1200" b="1" dirty="0">
                <a:sym typeface="メイリオ"/>
              </a:rPr>
              <a:t>.</a:t>
            </a:r>
          </a:p>
          <a:p>
            <a:r>
              <a:rPr lang="en-US" altLang="zh-CN" sz="1200" b="1" dirty="0">
                <a:sym typeface="メイリオ"/>
              </a:rPr>
              <a:t>An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auto-mail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with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booking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information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will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be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sent.</a:t>
            </a:r>
          </a:p>
          <a:p>
            <a:endParaRPr lang="en-US" altLang="zh-CN" sz="1200" b="1" dirty="0">
              <a:sym typeface="メイリオ"/>
            </a:endParaRPr>
          </a:p>
          <a:p>
            <a:r>
              <a:rPr lang="en-US" altLang="zh-CN" sz="1200" b="1" dirty="0">
                <a:sym typeface="メイリオ"/>
              </a:rPr>
              <a:t>Before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this action,</a:t>
            </a:r>
          </a:p>
          <a:p>
            <a:r>
              <a:rPr lang="en-US" altLang="zh-CN" sz="1200" b="1" dirty="0">
                <a:sym typeface="メイリオ"/>
              </a:rPr>
              <a:t>we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should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call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 err="1">
                <a:solidFill>
                  <a:srgbClr val="C00000"/>
                </a:solidFill>
                <a:sym typeface="メイリオ"/>
              </a:rPr>
              <a:t>ReadAPI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to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get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the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reservation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data.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project 201,</a:t>
            </a:r>
            <a:r>
              <a:rPr lang="en-US" sz="1200" b="1" dirty="0">
                <a:sym typeface="メイリオ"/>
              </a:rPr>
              <a:t> For diamond and platinum users,</a:t>
            </a:r>
            <a:endParaRPr lang="en-US" altLang="zh-CN" dirty="0"/>
          </a:p>
          <a:p>
            <a:r>
              <a:rPr lang="en-US" altLang="zh-CN" sz="1200" b="1" dirty="0">
                <a:sym typeface="メイリオ"/>
              </a:rPr>
              <a:t>we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need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to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sz="1200" b="1" dirty="0">
                <a:sym typeface="メイリオ"/>
              </a:rPr>
              <a:t>fetch hidden rewards information of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the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reservation</a:t>
            </a:r>
            <a:endParaRPr lang="en-US" sz="1200" b="1" dirty="0">
              <a:sym typeface="メイリオ"/>
            </a:endParaRPr>
          </a:p>
          <a:p>
            <a:r>
              <a:rPr lang="en-US" sz="1200" b="1" dirty="0">
                <a:sym typeface="メイリオ"/>
              </a:rPr>
              <a:t>,then response the data in Json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format</a:t>
            </a:r>
            <a:r>
              <a:rPr lang="en-US" sz="1200" b="1" dirty="0">
                <a:sym typeface="メイリオ"/>
              </a:rPr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ym typeface="メイリオ"/>
              </a:rPr>
              <a:t>So to show the hidden rewards in the notification mail.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b="1" dirty="0">
                <a:sym typeface="メイリオ"/>
              </a:rPr>
              <a:t>I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need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to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change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the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 err="1">
                <a:sym typeface="メイリオ"/>
              </a:rPr>
              <a:t>ReadAPI</a:t>
            </a:r>
            <a:r>
              <a:rPr lang="en-US" altLang="zh-CN" sz="1200" b="1" dirty="0">
                <a:sym typeface="メイリオ"/>
              </a:rPr>
              <a:t>  so it can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fetch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hidden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reward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data for sending e-mails.</a:t>
            </a:r>
          </a:p>
          <a:p>
            <a:endParaRPr lang="en-US" sz="1200" b="1" dirty="0">
              <a:sym typeface="メイリオ"/>
            </a:endParaRPr>
          </a:p>
          <a:p>
            <a:r>
              <a:rPr lang="en-US" altLang="zh-CN" sz="1200" b="1" dirty="0">
                <a:sym typeface="メイリオ"/>
              </a:rPr>
              <a:t>On the left , my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work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is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divided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into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three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sections,</a:t>
            </a:r>
            <a:r>
              <a:rPr lang="zh-CN" altLang="en-US" sz="1200" b="1" dirty="0">
                <a:sym typeface="メイリオ"/>
              </a:rPr>
              <a:t> </a:t>
            </a:r>
            <a:endParaRPr lang="en-US" altLang="zh-CN" sz="1200" b="1" dirty="0">
              <a:sym typeface="メイリオ"/>
            </a:endParaRPr>
          </a:p>
          <a:p>
            <a:r>
              <a:rPr lang="en-US" altLang="zh-CN" sz="1200" b="1" dirty="0">
                <a:sym typeface="メイリオ"/>
              </a:rPr>
              <a:t>Get the data ,convert the data , do test.</a:t>
            </a:r>
          </a:p>
          <a:p>
            <a:r>
              <a:rPr lang="en-US" altLang="zh-CN" sz="1200" b="1" dirty="0">
                <a:sym typeface="メイリオ"/>
              </a:rPr>
              <a:t>and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I’d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like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to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talk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about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the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details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of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my</a:t>
            </a:r>
            <a:r>
              <a:rPr lang="zh-CN" altLang="en-US" sz="1200" b="1" dirty="0">
                <a:sym typeface="メイリオ"/>
              </a:rPr>
              <a:t> </a:t>
            </a:r>
            <a:r>
              <a:rPr lang="en-US" altLang="zh-CN" sz="1200" b="1" dirty="0">
                <a:sym typeface="メイリオ"/>
              </a:rPr>
              <a:t>work.</a:t>
            </a:r>
            <a:endParaRPr lang="en-US" sz="1200" b="1" dirty="0">
              <a:sym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ym typeface="メイリオ"/>
            </a:endParaRP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5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two.</a:t>
            </a:r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fetched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daoManager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DTO.</a:t>
            </a:r>
          </a:p>
          <a:p>
            <a:endParaRPr lang="en-US" altLang="zh-CN" dirty="0"/>
          </a:p>
          <a:p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hope.</a:t>
            </a:r>
          </a:p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deploy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Jenkins.</a:t>
            </a:r>
            <a:r>
              <a:rPr lang="zh-CN" altLang="en-US" dirty="0"/>
              <a:t>  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7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23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33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rakuten-it.com/confluence/display/TSDG/201-+Read+API+chan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rakuten-it.com/confluence/display/TSDG/201-+Read+API+chan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13ED6-2E56-6741-B9CE-7EA20293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Final presentation(Internship)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F881F-6961-8A48-ABF9-8E143EC2A4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ja-JP" dirty="0"/>
              <a:t>Mar</a:t>
            </a:r>
            <a:r>
              <a:rPr kumimoji="1" lang="en-US" altLang="ja-JP" dirty="0"/>
              <a:t> 30th, 2022</a:t>
            </a:r>
          </a:p>
          <a:p>
            <a:r>
              <a:rPr lang="en-US" altLang="ja-JP" dirty="0"/>
              <a:t>Liu Yi</a:t>
            </a:r>
          </a:p>
          <a:p>
            <a:r>
              <a:rPr lang="en-US" altLang="ja-JP" dirty="0"/>
              <a:t>TDD</a:t>
            </a:r>
            <a:r>
              <a:rPr kumimoji="1" lang="en-US" altLang="ja-JP" dirty="0"/>
              <a:t>. Dept.</a:t>
            </a:r>
          </a:p>
          <a:p>
            <a:r>
              <a:rPr lang="en-US" altLang="ja-JP" dirty="0"/>
              <a:t>Rakuten Group, Inc.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0187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0" y="354556"/>
            <a:ext cx="10390477" cy="951567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altLang="ja-JP" sz="4000" b="1" kern="1200" dirty="0">
                <a:solidFill>
                  <a:schemeClr val="tx2"/>
                </a:solidFill>
              </a:rPr>
              <a:t>Details</a:t>
            </a:r>
            <a:r>
              <a:rPr lang="zh-CN" altLang="en-US" sz="4000" b="1" kern="1200" dirty="0">
                <a:solidFill>
                  <a:schemeClr val="tx2"/>
                </a:solidFill>
              </a:rPr>
              <a:t> </a:t>
            </a:r>
            <a:r>
              <a:rPr lang="en-US" altLang="ja-JP" sz="4000" b="1" kern="1200" dirty="0">
                <a:solidFill>
                  <a:schemeClr val="tx2"/>
                </a:solidFill>
              </a:rPr>
              <a:t>of the Internship project</a:t>
            </a:r>
            <a:endParaRPr lang="en-JP" sz="4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541AC-54E4-7044-A79A-90945770BD93}"/>
              </a:ext>
            </a:extLst>
          </p:cNvPr>
          <p:cNvSpPr/>
          <p:nvPr/>
        </p:nvSpPr>
        <p:spPr>
          <a:xfrm>
            <a:off x="348682" y="350627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sym typeface="メイリオ"/>
              </a:rPr>
              <a:t> </a:t>
            </a:r>
            <a:endParaRPr lang="en-JP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4788CE-E7A4-1144-8BA5-C529BD6CFFA2}"/>
              </a:ext>
            </a:extLst>
          </p:cNvPr>
          <p:cNvSpPr/>
          <p:nvPr/>
        </p:nvSpPr>
        <p:spPr>
          <a:xfrm>
            <a:off x="1285773" y="1385111"/>
            <a:ext cx="5088150" cy="11777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Test the API using Postman, Log4J and Junit4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1E2558-CFF2-9F41-A0A3-642D4DFE441B}"/>
              </a:ext>
            </a:extLst>
          </p:cNvPr>
          <p:cNvSpPr/>
          <p:nvPr/>
        </p:nvSpPr>
        <p:spPr>
          <a:xfrm>
            <a:off x="915658" y="2838613"/>
            <a:ext cx="9745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メイリオ"/>
              </a:rPr>
              <a:t>Test the API response using </a:t>
            </a:r>
            <a:r>
              <a:rPr lang="en-US" sz="2400" b="1" dirty="0">
                <a:solidFill>
                  <a:srgbClr val="C00000"/>
                </a:solidFill>
                <a:sym typeface="メイリオ"/>
              </a:rPr>
              <a:t>POSTMAN</a:t>
            </a:r>
          </a:p>
          <a:p>
            <a:r>
              <a:rPr lang="en-US" sz="2400" b="1" dirty="0">
                <a:sym typeface="メイリオ"/>
              </a:rPr>
              <a:t>    Check the Log and </a:t>
            </a:r>
            <a:r>
              <a:rPr lang="en-US" sz="2400" b="1" dirty="0" err="1">
                <a:sym typeface="メイリオ"/>
              </a:rPr>
              <a:t>debud</a:t>
            </a:r>
            <a:endParaRPr lang="en-US" sz="2400" b="1" dirty="0">
              <a:sym typeface="メイリオ"/>
            </a:endParaRPr>
          </a:p>
          <a:p>
            <a:endParaRPr lang="en-US" sz="2400" b="1" dirty="0">
              <a:sym typeface="メイリオ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メイリオ"/>
              </a:rPr>
              <a:t>Design the </a:t>
            </a:r>
            <a:r>
              <a:rPr lang="en-US" sz="2400" b="1" dirty="0">
                <a:solidFill>
                  <a:srgbClr val="C00000"/>
                </a:solidFill>
                <a:sym typeface="メイリオ"/>
              </a:rPr>
              <a:t>Test Case</a:t>
            </a:r>
            <a:r>
              <a:rPr lang="en-US" altLang="zh-CN" sz="2400" b="1" dirty="0">
                <a:solidFill>
                  <a:srgbClr val="C00000"/>
                </a:solidFill>
                <a:sym typeface="メイリオ"/>
              </a:rPr>
              <a:t>s</a:t>
            </a:r>
            <a:r>
              <a:rPr lang="en-US" sz="2400" b="1" dirty="0">
                <a:sym typeface="メイリオ"/>
              </a:rPr>
              <a:t>, write test Dev Spec in the confluence</a:t>
            </a:r>
          </a:p>
          <a:p>
            <a:endParaRPr lang="en-US" sz="2400" b="1" dirty="0">
              <a:sym typeface="メイリオ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メイリオ"/>
              </a:rPr>
              <a:t> Write </a:t>
            </a:r>
            <a:r>
              <a:rPr lang="en-US" sz="2400" b="1" dirty="0">
                <a:solidFill>
                  <a:srgbClr val="C00000"/>
                </a:solidFill>
                <a:sym typeface="メイリオ"/>
              </a:rPr>
              <a:t>Junit4 Test </a:t>
            </a:r>
            <a:r>
              <a:rPr lang="en-US" sz="2400" b="1" dirty="0">
                <a:sym typeface="メイリオ"/>
              </a:rPr>
              <a:t>to test my core method.</a:t>
            </a:r>
          </a:p>
          <a:p>
            <a:endParaRPr lang="en-US" sz="2400" b="1" dirty="0">
              <a:sym typeface="メイリオ"/>
            </a:endParaRPr>
          </a:p>
        </p:txBody>
      </p:sp>
      <p:pic>
        <p:nvPicPr>
          <p:cNvPr id="3074" name="Picture 2" descr="postman-01 - The Linux Foundation">
            <a:extLst>
              <a:ext uri="{FF2B5EF4-FFF2-40B4-BE49-F238E27FC236}">
                <a16:creationId xmlns:a16="http://schemas.microsoft.com/office/drawing/2014/main" id="{2A21E03A-6839-6843-A9F1-280C40373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42" y="2562890"/>
            <a:ext cx="1918554" cy="11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クラウドやSaaSも狙われる「Log4j」攻撃、３つの被害と対応 | IoT NEWS">
            <a:extLst>
              <a:ext uri="{FF2B5EF4-FFF2-40B4-BE49-F238E27FC236}">
                <a16:creationId xmlns:a16="http://schemas.microsoft.com/office/drawing/2014/main" id="{134FB83E-1B78-2A45-B97E-FEB90C21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91" y="2701125"/>
            <a:ext cx="1607262" cy="90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/JUnit4]#1 이클립스에서 JUnit 4 시작하기">
            <a:extLst>
              <a:ext uri="{FF2B5EF4-FFF2-40B4-BE49-F238E27FC236}">
                <a16:creationId xmlns:a16="http://schemas.microsoft.com/office/drawing/2014/main" id="{FBC83C51-9886-1D43-BBA5-FD47E95F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282" y="4567299"/>
            <a:ext cx="1607262" cy="94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533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185223"/>
            <a:ext cx="10422542" cy="1304729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zh-CN" sz="4000" b="1" kern="1200" dirty="0">
                <a:solidFill>
                  <a:schemeClr val="tx2"/>
                </a:solidFill>
              </a:rPr>
              <a:t>3</a:t>
            </a:r>
            <a:r>
              <a:rPr lang="en-US" altLang="ja-JP" sz="4000" b="1" kern="1200" dirty="0">
                <a:solidFill>
                  <a:schemeClr val="tx2"/>
                </a:solidFill>
              </a:rPr>
              <a:t>. </a:t>
            </a:r>
            <a:r>
              <a:rPr lang="en-JP" sz="4000" b="1" kern="1200" dirty="0">
                <a:solidFill>
                  <a:schemeClr val="tx2"/>
                </a:solidFill>
              </a:rPr>
              <a:t>What</a:t>
            </a:r>
            <a:r>
              <a:rPr lang="en-US" sz="4000" b="1" kern="1200" dirty="0">
                <a:solidFill>
                  <a:schemeClr val="tx2"/>
                </a:solidFill>
              </a:rPr>
              <a:t> </a:t>
            </a:r>
            <a:r>
              <a:rPr lang="en-US" altLang="ja-JP" sz="4000" b="1" kern="1200" dirty="0">
                <a:solidFill>
                  <a:schemeClr val="tx2"/>
                </a:solidFill>
              </a:rPr>
              <a:t>I</a:t>
            </a:r>
            <a:r>
              <a:rPr lang="ja-JP" altLang="en-US" sz="4000" b="1" kern="1200">
                <a:solidFill>
                  <a:schemeClr val="tx2"/>
                </a:solidFill>
              </a:rPr>
              <a:t> </a:t>
            </a:r>
            <a:r>
              <a:rPr lang="en-US" altLang="zh-CN" sz="4000" b="1" kern="1200" dirty="0">
                <a:solidFill>
                  <a:schemeClr val="tx2"/>
                </a:solidFill>
              </a:rPr>
              <a:t>achiev</a:t>
            </a:r>
            <a:r>
              <a:rPr lang="en-US" altLang="ja-JP" sz="4000" b="1" kern="1200" dirty="0">
                <a:solidFill>
                  <a:schemeClr val="tx2"/>
                </a:solidFill>
              </a:rPr>
              <a:t>ed from</a:t>
            </a:r>
            <a:r>
              <a:rPr lang="zh-CN" altLang="en-US" sz="4000" b="1" kern="1200" dirty="0">
                <a:solidFill>
                  <a:schemeClr val="tx2"/>
                </a:solidFill>
              </a:rPr>
              <a:t> </a:t>
            </a:r>
            <a:r>
              <a:rPr lang="en-US" altLang="zh-CN" sz="4000" b="1" kern="1200" dirty="0">
                <a:solidFill>
                  <a:schemeClr val="tx2"/>
                </a:solidFill>
              </a:rPr>
              <a:t>my</a:t>
            </a:r>
            <a:r>
              <a:rPr lang="zh-CN" altLang="en-US" sz="4000" b="1" kern="1200" dirty="0">
                <a:solidFill>
                  <a:schemeClr val="tx2"/>
                </a:solidFill>
              </a:rPr>
              <a:t> </a:t>
            </a:r>
            <a:r>
              <a:rPr lang="en-US" altLang="zh-CN" sz="4000" b="1" kern="1200" dirty="0">
                <a:solidFill>
                  <a:schemeClr val="tx2"/>
                </a:solidFill>
              </a:rPr>
              <a:t>Internship</a:t>
            </a:r>
            <a:endParaRPr lang="en-JP" sz="4000" b="1" kern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5AEE3-1E60-A742-86AD-9509F2C67F48}"/>
              </a:ext>
            </a:extLst>
          </p:cNvPr>
          <p:cNvSpPr/>
          <p:nvPr/>
        </p:nvSpPr>
        <p:spPr>
          <a:xfrm>
            <a:off x="490242" y="1292740"/>
            <a:ext cx="11404676" cy="448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JP" sz="2800" b="1" dirty="0"/>
              <a:t>Get familiar with Rakuten Travel</a:t>
            </a:r>
            <a:endParaRPr lang="en-US" sz="2800" b="1" dirty="0"/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dirty="0"/>
              <a:t>	</a:t>
            </a:r>
            <a:r>
              <a:rPr lang="en-JP" sz="2400" dirty="0"/>
              <a:t>Work Area, My co-workers, Devleopment rules,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JP" sz="2400" dirty="0"/>
              <a:t>	Project wishlist and DevSpec,</a:t>
            </a:r>
            <a:r>
              <a:rPr lang="en-US" sz="2400" dirty="0"/>
              <a:t> Organization</a:t>
            </a:r>
            <a:r>
              <a:rPr lang="zh-CN" altLang="en-US" sz="2400" dirty="0"/>
              <a:t> </a:t>
            </a:r>
            <a:r>
              <a:rPr lang="en-US" altLang="zh-CN" sz="2400" dirty="0"/>
              <a:t>Structure…</a:t>
            </a:r>
            <a:endParaRPr lang="en-JP" sz="2400" dirty="0"/>
          </a:p>
          <a:p>
            <a:pPr>
              <a:lnSpc>
                <a:spcPct val="120000"/>
              </a:lnSpc>
            </a:pPr>
            <a:endParaRPr lang="en-JP" sz="28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JP" sz="2800" b="1" dirty="0"/>
              <a:t>Learn how to do enterprise</a:t>
            </a:r>
            <a:r>
              <a:rPr lang="en-JP" sz="2800" b="1" dirty="0">
                <a:solidFill>
                  <a:srgbClr val="C00000"/>
                </a:solidFill>
              </a:rPr>
              <a:t> </a:t>
            </a:r>
            <a:r>
              <a:rPr lang="en-JP" sz="2800" b="1" dirty="0"/>
              <a:t>development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JP" sz="2800" b="1" dirty="0"/>
              <a:t>     </a:t>
            </a:r>
            <a:r>
              <a:rPr lang="en-JP" sz="2400" dirty="0"/>
              <a:t>Maven, Git, Jenkins, PL/SQL, Log4j, Postman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JP" sz="2400" dirty="0"/>
              <a:t>      Spring, SpringBoot, DTO,</a:t>
            </a:r>
            <a:r>
              <a:rPr lang="en-US" sz="2400" dirty="0"/>
              <a:t> DAO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JP" sz="2400" dirty="0"/>
              <a:t>      Exceptions,</a:t>
            </a:r>
            <a:r>
              <a:rPr lang="en-US" sz="2400" dirty="0"/>
              <a:t> </a:t>
            </a:r>
            <a:r>
              <a:rPr lang="en-US" altLang="zh-CN" sz="2400" dirty="0"/>
              <a:t>Lombok, Jackson, </a:t>
            </a:r>
            <a:r>
              <a:rPr lang="en-US" sz="2400" dirty="0" err="1"/>
              <a:t>CollectionUtils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/>
              <a:t>      API Testing, Junit Test</a:t>
            </a:r>
            <a:endParaRPr lang="en-JP" sz="2400" dirty="0"/>
          </a:p>
        </p:txBody>
      </p:sp>
      <p:pic>
        <p:nvPicPr>
          <p:cNvPr id="4098" name="Picture 2" descr="Gitで修正する前のソースやドキュメントを取得する方法 – CodeAid-Lab（コードエイド・ラボ）">
            <a:extLst>
              <a:ext uri="{FF2B5EF4-FFF2-40B4-BE49-F238E27FC236}">
                <a16:creationId xmlns:a16="http://schemas.microsoft.com/office/drawing/2014/main" id="{5B234A39-811A-0A44-AD77-E6DD16148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85" y="2934365"/>
            <a:ext cx="1413848" cy="58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Jenkinsとは？» CloudBees|テクマトリックス">
            <a:extLst>
              <a:ext uri="{FF2B5EF4-FFF2-40B4-BE49-F238E27FC236}">
                <a16:creationId xmlns:a16="http://schemas.microsoft.com/office/drawing/2014/main" id="{D85049E9-36A7-2745-BE23-4829D10D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74" y="3641909"/>
            <a:ext cx="1653067" cy="5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株式会社シンメトリア システム開発・SES事業（システム・エンジニアリング・サービス）">
            <a:extLst>
              <a:ext uri="{FF2B5EF4-FFF2-40B4-BE49-F238E27FC236}">
                <a16:creationId xmlns:a16="http://schemas.microsoft.com/office/drawing/2014/main" id="{22618D32-8558-0C45-9ED4-D68733DCB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3" y="3518852"/>
            <a:ext cx="971685" cy="97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クラウドやSaaSも狙われる「Log4j」攻撃、３つの被害と対応 | IoT NEWS">
            <a:extLst>
              <a:ext uri="{FF2B5EF4-FFF2-40B4-BE49-F238E27FC236}">
                <a16:creationId xmlns:a16="http://schemas.microsoft.com/office/drawing/2014/main" id="{80F74D06-2854-DE4C-8E19-A56C6D99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024" y="4245143"/>
            <a:ext cx="1434018" cy="8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ostman-01 - The Linux Foundation">
            <a:extLst>
              <a:ext uri="{FF2B5EF4-FFF2-40B4-BE49-F238E27FC236}">
                <a16:creationId xmlns:a16="http://schemas.microsoft.com/office/drawing/2014/main" id="{9C1530CA-ECEE-4C4A-8141-B4188FED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3" y="4525929"/>
            <a:ext cx="1287283" cy="7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初心者向け)Mavenのインストール方法[Java Spring Boot開発環境構築2] | shark code">
            <a:extLst>
              <a:ext uri="{FF2B5EF4-FFF2-40B4-BE49-F238E27FC236}">
                <a16:creationId xmlns:a16="http://schemas.microsoft.com/office/drawing/2014/main" id="{B47CE95F-C0B8-744F-8E58-7FD90B668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t="25483" r="11285" b="29365"/>
          <a:stretch/>
        </p:blipFill>
        <p:spPr bwMode="auto">
          <a:xfrm>
            <a:off x="8765201" y="2926851"/>
            <a:ext cx="1562718" cy="6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楽天トラベル: 宿・ホテル予約 国内旅行・海外旅行 予約サイト">
            <a:extLst>
              <a:ext uri="{FF2B5EF4-FFF2-40B4-BE49-F238E27FC236}">
                <a16:creationId xmlns:a16="http://schemas.microsoft.com/office/drawing/2014/main" id="{D921F0CA-B6EA-1F4A-B71E-7388F1C70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8279" r="21261" b="22074"/>
          <a:stretch/>
        </p:blipFill>
        <p:spPr bwMode="auto">
          <a:xfrm>
            <a:off x="9389904" y="1460710"/>
            <a:ext cx="2072284" cy="110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SpringでコレクションをDIする方法 – Just A Programmer">
            <a:extLst>
              <a:ext uri="{FF2B5EF4-FFF2-40B4-BE49-F238E27FC236}">
                <a16:creationId xmlns:a16="http://schemas.microsoft.com/office/drawing/2014/main" id="{9B5BDCB9-D6B4-1B46-9F87-5B6D7A7A5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 t="30612" r="13437" b="30998"/>
          <a:stretch/>
        </p:blipFill>
        <p:spPr bwMode="auto">
          <a:xfrm>
            <a:off x="8798974" y="5042036"/>
            <a:ext cx="1961561" cy="5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属性のシリアル化のカスタマイズとアルファベットの並べ替え-JSONフレームワークJacksonElaboration Part 3 - コードワールド">
            <a:extLst>
              <a:ext uri="{FF2B5EF4-FFF2-40B4-BE49-F238E27FC236}">
                <a16:creationId xmlns:a16="http://schemas.microsoft.com/office/drawing/2014/main" id="{533CF941-5B43-174E-81E5-C85063F9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046" y="5430745"/>
            <a:ext cx="1427287" cy="6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Java/JUnit4]#1 이클립스에서 JUnit 4 시작하기">
            <a:extLst>
              <a:ext uri="{FF2B5EF4-FFF2-40B4-BE49-F238E27FC236}">
                <a16:creationId xmlns:a16="http://schemas.microsoft.com/office/drawing/2014/main" id="{A2CB7927-7996-9648-A6BD-F9101F01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122" y="5690627"/>
            <a:ext cx="1071502" cy="6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854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5104-B265-D942-8C6B-6ACCF6C3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24001"/>
            <a:ext cx="11522074" cy="979506"/>
          </a:xfrm>
        </p:spPr>
        <p:txBody>
          <a:bodyPr>
            <a:normAutofit/>
          </a:bodyPr>
          <a:lstStyle/>
          <a:p>
            <a:r>
              <a:rPr lang="en-US" altLang="zh-CN" sz="4400" b="1" kern="1200" dirty="0">
                <a:solidFill>
                  <a:schemeClr val="tx2"/>
                </a:solidFill>
              </a:rPr>
              <a:t>4</a:t>
            </a:r>
            <a:r>
              <a:rPr lang="en-US" altLang="ja-JP" sz="4400" b="1" kern="1200" dirty="0">
                <a:solidFill>
                  <a:schemeClr val="tx2"/>
                </a:solidFill>
              </a:rPr>
              <a:t>. </a:t>
            </a:r>
            <a:r>
              <a:rPr lang="en-US" altLang="ja-JP" sz="4000" b="1" kern="1200" dirty="0">
                <a:solidFill>
                  <a:schemeClr val="tx2"/>
                </a:solidFill>
              </a:rPr>
              <a:t>Discussions</a:t>
            </a:r>
            <a:endParaRPr lang="en-JP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2BAC7-EC5A-8F46-BE2A-A974FBBCF236}"/>
              </a:ext>
            </a:extLst>
          </p:cNvPr>
          <p:cNvSpPr/>
          <p:nvPr/>
        </p:nvSpPr>
        <p:spPr>
          <a:xfrm>
            <a:off x="334963" y="1442744"/>
            <a:ext cx="1152207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Enterprise development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 algn="ctr"/>
            <a:r>
              <a:rPr lang="en-US" altLang="zh-CN" sz="3200" b="1" dirty="0">
                <a:solidFill>
                  <a:srgbClr val="C00000"/>
                </a:solidFill>
              </a:rPr>
              <a:t>-- Different!! – </a:t>
            </a:r>
          </a:p>
          <a:p>
            <a:pPr algn="ctr"/>
            <a:r>
              <a:rPr lang="en-US" altLang="zh-CN" sz="3600" b="1" dirty="0"/>
              <a:t>Individual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development</a:t>
            </a:r>
            <a:endParaRPr lang="en-US" altLang="zh-CN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6FBB2-806A-5046-8F0E-9E8CD82F03C1}"/>
              </a:ext>
            </a:extLst>
          </p:cNvPr>
          <p:cNvSpPr/>
          <p:nvPr/>
        </p:nvSpPr>
        <p:spPr>
          <a:xfrm>
            <a:off x="3108211" y="4511502"/>
            <a:ext cx="65806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C</a:t>
            </a:r>
            <a:r>
              <a:rPr lang="en-JP" sz="3200" b="1" dirty="0">
                <a:solidFill>
                  <a:srgbClr val="C00000"/>
                </a:solidFill>
              </a:rPr>
              <a:t>ooperation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and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communication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Is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important</a:t>
            </a:r>
            <a:endParaRPr lang="en-JP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BED55-5FC1-5342-A7BE-B959D50FC890}"/>
              </a:ext>
            </a:extLst>
          </p:cNvPr>
          <p:cNvSpPr/>
          <p:nvPr/>
        </p:nvSpPr>
        <p:spPr>
          <a:xfrm>
            <a:off x="2458185" y="3419061"/>
            <a:ext cx="7838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*Ex. Bigger</a:t>
            </a:r>
            <a:r>
              <a:rPr lang="en-US" sz="2400" dirty="0">
                <a:sym typeface="メイリオ"/>
              </a:rPr>
              <a:t> project</a:t>
            </a:r>
            <a:r>
              <a:rPr lang="zh-CN" altLang="en-US" sz="2400" dirty="0">
                <a:sym typeface="メイリオ"/>
              </a:rPr>
              <a:t> </a:t>
            </a:r>
            <a:r>
              <a:rPr lang="en-US" altLang="zh-CN" sz="2400" dirty="0">
                <a:sym typeface="メイリオ"/>
              </a:rPr>
              <a:t>s</a:t>
            </a:r>
            <a:r>
              <a:rPr lang="en-US" sz="2400" dirty="0">
                <a:sym typeface="メイリオ"/>
              </a:rPr>
              <a:t>ize,</a:t>
            </a:r>
            <a:r>
              <a:rPr lang="en-US" altLang="zh-CN" sz="2400" dirty="0"/>
              <a:t> </a:t>
            </a:r>
            <a:r>
              <a:rPr lang="en-US" sz="2400" dirty="0"/>
              <a:t>stringent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ecurity,</a:t>
            </a:r>
            <a:r>
              <a:rPr lang="en-US" sz="2400" dirty="0">
                <a:sym typeface="メイリオ"/>
              </a:rPr>
              <a:t> </a:t>
            </a:r>
          </a:p>
          <a:p>
            <a:pPr algn="ctr"/>
            <a:r>
              <a:rPr lang="zh-CN" altLang="en-US" sz="2400" dirty="0">
                <a:sym typeface="メイリオ"/>
              </a:rPr>
              <a:t> </a:t>
            </a:r>
            <a:r>
              <a:rPr lang="en-US" sz="2400" dirty="0"/>
              <a:t>stringent</a:t>
            </a:r>
            <a:r>
              <a:rPr lang="en-US" altLang="zh-CN" sz="2400" dirty="0"/>
              <a:t> t</a:t>
            </a:r>
            <a:r>
              <a:rPr lang="en-US" sz="2400" dirty="0"/>
              <a:t>est, </a:t>
            </a:r>
            <a:r>
              <a:rPr lang="en-US" altLang="zh-CN" sz="2400" dirty="0">
                <a:sym typeface="メイリオ"/>
              </a:rPr>
              <a:t>different</a:t>
            </a:r>
            <a:r>
              <a:rPr lang="zh-CN" altLang="en-US" sz="2400" dirty="0">
                <a:sym typeface="メイリオ"/>
              </a:rPr>
              <a:t> </a:t>
            </a:r>
            <a:r>
              <a:rPr lang="en-US" altLang="zh-CN" sz="2400" dirty="0">
                <a:sym typeface="メイリオ"/>
              </a:rPr>
              <a:t>way</a:t>
            </a:r>
            <a:r>
              <a:rPr lang="zh-CN" altLang="en-US" sz="2400" dirty="0">
                <a:sym typeface="メイリオ"/>
              </a:rPr>
              <a:t> </a:t>
            </a:r>
            <a:r>
              <a:rPr lang="en-US" altLang="zh-CN" sz="2400" dirty="0">
                <a:sym typeface="メイリオ"/>
              </a:rPr>
              <a:t>to</a:t>
            </a:r>
            <a:r>
              <a:rPr lang="zh-CN" altLang="en-US" sz="2400" dirty="0">
                <a:sym typeface="メイリオ"/>
              </a:rPr>
              <a:t> </a:t>
            </a:r>
            <a:r>
              <a:rPr lang="en-US" altLang="zh-CN" sz="2400" dirty="0">
                <a:sym typeface="メイリオ"/>
              </a:rPr>
              <a:t>b</a:t>
            </a:r>
            <a:r>
              <a:rPr lang="en-US" altLang="zh-CN" sz="2400" dirty="0"/>
              <a:t>uild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deploy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8418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5104-B265-D942-8C6B-6ACCF6C3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24001"/>
            <a:ext cx="11522074" cy="979506"/>
          </a:xfrm>
        </p:spPr>
        <p:txBody>
          <a:bodyPr>
            <a:normAutofit/>
          </a:bodyPr>
          <a:lstStyle/>
          <a:p>
            <a:r>
              <a:rPr lang="en-US" altLang="zh-CN" sz="4400" b="1" kern="1200" dirty="0">
                <a:solidFill>
                  <a:schemeClr val="tx2"/>
                </a:solidFill>
              </a:rPr>
              <a:t>4</a:t>
            </a:r>
            <a:r>
              <a:rPr lang="en-US" altLang="ja-JP" sz="4400" b="1" kern="1200" dirty="0">
                <a:solidFill>
                  <a:schemeClr val="tx2"/>
                </a:solidFill>
              </a:rPr>
              <a:t>. </a:t>
            </a:r>
            <a:r>
              <a:rPr lang="en-US" altLang="ja-JP" sz="4000" b="1" kern="1200" dirty="0">
                <a:solidFill>
                  <a:schemeClr val="tx2"/>
                </a:solidFill>
              </a:rPr>
              <a:t>Discussions</a:t>
            </a:r>
            <a:endParaRPr lang="en-JP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F4A9C-3048-5441-A069-DE98851B8482}"/>
              </a:ext>
            </a:extLst>
          </p:cNvPr>
          <p:cNvSpPr/>
          <p:nvPr/>
        </p:nvSpPr>
        <p:spPr>
          <a:xfrm>
            <a:off x="914400" y="1320081"/>
            <a:ext cx="111458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ym typeface="メイリオ"/>
              </a:rPr>
              <a:t>Code comments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>
                <a:sym typeface="メイリオ"/>
              </a:rPr>
              <a:t>more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beautiful and readable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dirty="0">
                <a:sym typeface="メイリオ"/>
              </a:rPr>
              <a:t>code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>
                <a:sym typeface="メイリオ"/>
              </a:rPr>
              <a:t>less useless </a:t>
            </a:r>
            <a:r>
              <a:rPr lang="en-US" altLang="zh-CN" sz="2800" dirty="0">
                <a:sym typeface="メイリオ"/>
              </a:rPr>
              <a:t>comments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2800" b="1" dirty="0">
              <a:sym typeface="メイリオ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sym typeface="メイリオ"/>
              </a:rPr>
              <a:t>When should we write comments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BE862D-D99D-1342-8BDD-B48A645FCB21}"/>
              </a:ext>
            </a:extLst>
          </p:cNvPr>
          <p:cNvSpPr/>
          <p:nvPr/>
        </p:nvSpPr>
        <p:spPr>
          <a:xfrm>
            <a:off x="3048000" y="3674905"/>
            <a:ext cx="7244576" cy="70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Complex business logic, Complex</a:t>
            </a:r>
            <a:r>
              <a:rPr lang="en-US" altLang="zh-CN" sz="2000" dirty="0"/>
              <a:t> Algorithm, parameters and Unconventional situations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3074D7-090A-D248-902B-FF68322E112F}"/>
              </a:ext>
            </a:extLst>
          </p:cNvPr>
          <p:cNvSpPr/>
          <p:nvPr/>
        </p:nvSpPr>
        <p:spPr>
          <a:xfrm>
            <a:off x="1419922" y="3754022"/>
            <a:ext cx="1449659" cy="497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Complex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8FFBC8-BAB8-5444-9BEC-651DAAA0E0DA}"/>
              </a:ext>
            </a:extLst>
          </p:cNvPr>
          <p:cNvSpPr/>
          <p:nvPr/>
        </p:nvSpPr>
        <p:spPr>
          <a:xfrm>
            <a:off x="1419922" y="4534608"/>
            <a:ext cx="1449659" cy="497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Core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1030C9-0AE0-5943-A949-D50014E39D13}"/>
              </a:ext>
            </a:extLst>
          </p:cNvPr>
          <p:cNvSpPr/>
          <p:nvPr/>
        </p:nvSpPr>
        <p:spPr>
          <a:xfrm>
            <a:off x="1412488" y="5288959"/>
            <a:ext cx="1449659" cy="497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TODO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9F94E-D3CC-0F43-978D-C6A24D0E4926}"/>
              </a:ext>
            </a:extLst>
          </p:cNvPr>
          <p:cNvSpPr/>
          <p:nvPr/>
        </p:nvSpPr>
        <p:spPr>
          <a:xfrm>
            <a:off x="3048000" y="459575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Core Interfaces, classes and 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944392-46CC-514D-B719-072609BC2415}"/>
              </a:ext>
            </a:extLst>
          </p:cNvPr>
          <p:cNvSpPr/>
          <p:nvPr/>
        </p:nvSpPr>
        <p:spPr>
          <a:xfrm>
            <a:off x="3048000" y="5325075"/>
            <a:ext cx="449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ym typeface="メイリオ"/>
              </a:rPr>
              <a:t>No good solution</a:t>
            </a:r>
            <a:r>
              <a:rPr lang="zh-CN" altLang="en-US" sz="2000" dirty="0">
                <a:sym typeface="メイリオ"/>
              </a:rPr>
              <a:t> </a:t>
            </a:r>
            <a:r>
              <a:rPr lang="en-US" altLang="zh-CN" sz="2000" dirty="0">
                <a:sym typeface="メイリオ"/>
              </a:rPr>
              <a:t>right</a:t>
            </a:r>
            <a:r>
              <a:rPr lang="zh-CN" altLang="en-US" sz="2000" dirty="0">
                <a:sym typeface="メイリオ"/>
              </a:rPr>
              <a:t> </a:t>
            </a:r>
            <a:r>
              <a:rPr lang="en-US" altLang="zh-CN" sz="2000" dirty="0">
                <a:sym typeface="メイリオ"/>
              </a:rPr>
              <a:t>now </a:t>
            </a:r>
            <a:r>
              <a:rPr lang="en-US" altLang="zh-CN" sz="2000" dirty="0">
                <a:sym typeface="Wingdings" pitchFamily="2" charset="2"/>
              </a:rPr>
              <a:t> /</a:t>
            </a:r>
            <a:r>
              <a:rPr lang="en-US" altLang="zh-CN" sz="2000" dirty="0">
                <a:sym typeface="メイリオ"/>
              </a:rPr>
              <a:t>/TODO</a:t>
            </a:r>
          </a:p>
        </p:txBody>
      </p:sp>
    </p:spTree>
    <p:extLst>
      <p:ext uri="{BB962C8B-B14F-4D97-AF65-F5344CB8AC3E}">
        <p14:creationId xmlns:p14="http://schemas.microsoft.com/office/powerpoint/2010/main" val="12088444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185223"/>
            <a:ext cx="10422542" cy="1304729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</a:rPr>
              <a:t>5. </a:t>
            </a:r>
            <a:r>
              <a:rPr lang="en-US" altLang="ja-JP" sz="3600" b="1" kern="1200" dirty="0">
                <a:solidFill>
                  <a:schemeClr val="tx2"/>
                </a:solidFill>
              </a:rPr>
              <a:t>My feelings</a:t>
            </a:r>
            <a:r>
              <a:rPr lang="zh-CN" altLang="en-US" sz="3600" b="1" kern="1200" dirty="0">
                <a:solidFill>
                  <a:schemeClr val="tx2"/>
                </a:solidFill>
              </a:rPr>
              <a:t> </a:t>
            </a:r>
            <a:r>
              <a:rPr lang="en-US" altLang="zh-CN" sz="3600" b="1" kern="1200" dirty="0">
                <a:solidFill>
                  <a:schemeClr val="tx2"/>
                </a:solidFill>
              </a:rPr>
              <a:t>about</a:t>
            </a:r>
            <a:r>
              <a:rPr lang="zh-CN" altLang="en-US" sz="3600" b="1" kern="1200" dirty="0">
                <a:solidFill>
                  <a:schemeClr val="tx2"/>
                </a:solidFill>
              </a:rPr>
              <a:t> </a:t>
            </a:r>
            <a:r>
              <a:rPr lang="en-US" altLang="zh-CN" sz="3600" b="1" kern="1200" dirty="0">
                <a:solidFill>
                  <a:schemeClr val="tx2"/>
                </a:solidFill>
              </a:rPr>
              <a:t>my</a:t>
            </a:r>
            <a:r>
              <a:rPr lang="zh-CN" altLang="en-US" sz="3600" b="1" kern="1200" dirty="0">
                <a:solidFill>
                  <a:schemeClr val="tx2"/>
                </a:solidFill>
              </a:rPr>
              <a:t> </a:t>
            </a:r>
            <a:r>
              <a:rPr lang="en-US" altLang="zh-CN" sz="3600" b="1" kern="1200" dirty="0">
                <a:solidFill>
                  <a:schemeClr val="tx2"/>
                </a:solidFill>
              </a:rPr>
              <a:t>Internship</a:t>
            </a:r>
            <a:endParaRPr lang="en-JP" sz="36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5AEE3-1E60-A742-86AD-9509F2C67F48}"/>
              </a:ext>
            </a:extLst>
          </p:cNvPr>
          <p:cNvSpPr/>
          <p:nvPr/>
        </p:nvSpPr>
        <p:spPr>
          <a:xfrm>
            <a:off x="465591" y="1489952"/>
            <a:ext cx="114046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TDD</a:t>
            </a:r>
            <a:r>
              <a:rPr lang="zh-CN" altLang="en-US" sz="2800" b="1" dirty="0"/>
              <a:t> </a:t>
            </a:r>
            <a:r>
              <a:rPr lang="en-US" sz="2800" b="1" dirty="0"/>
              <a:t>is a </a:t>
            </a:r>
            <a:r>
              <a:rPr lang="en-US" sz="2800" b="1" dirty="0">
                <a:solidFill>
                  <a:srgbClr val="C00000"/>
                </a:solidFill>
              </a:rPr>
              <a:t>dynamic, powerful </a:t>
            </a:r>
            <a:r>
              <a:rPr lang="en-US" sz="2800" b="1" dirty="0"/>
              <a:t>team.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     My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co-workers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all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kind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skilled</a:t>
            </a:r>
            <a:r>
              <a:rPr lang="en-US" altLang="zh-CN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learned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lot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about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how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develop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Rakuten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Travel,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zh-CN" altLang="en-US" sz="2800" b="1" dirty="0"/>
              <a:t>     </a:t>
            </a:r>
            <a:r>
              <a:rPr lang="en-US" altLang="zh-CN" sz="2800" b="1" dirty="0"/>
              <a:t>It’s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amazing</a:t>
            </a:r>
            <a:r>
              <a:rPr lang="en-US" altLang="zh-CN" sz="2800" b="1" dirty="0"/>
              <a:t>!</a:t>
            </a:r>
          </a:p>
          <a:p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Rakuten </a:t>
            </a:r>
            <a:r>
              <a:rPr lang="en-US" altLang="ja-JP" sz="2800" b="1" dirty="0"/>
              <a:t>Travel’s </a:t>
            </a:r>
            <a:r>
              <a:rPr lang="en-US" altLang="zh-CN" sz="2800" b="1" dirty="0"/>
              <a:t>Business </a:t>
            </a:r>
            <a:r>
              <a:rPr lang="en-US" altLang="ja-JP" sz="2800" b="1" dirty="0"/>
              <a:t>is </a:t>
            </a:r>
            <a:r>
              <a:rPr lang="en-US" altLang="ja-JP" sz="2800" b="1" dirty="0">
                <a:solidFill>
                  <a:srgbClr val="C00000"/>
                </a:solidFill>
              </a:rPr>
              <a:t>interesting</a:t>
            </a:r>
            <a:r>
              <a:rPr lang="en-US" altLang="ja-JP" sz="2800" b="1" dirty="0"/>
              <a:t>!</a:t>
            </a: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Rakuten’s canteen dishes are </a:t>
            </a:r>
            <a:r>
              <a:rPr lang="en-US" sz="2800" b="1" dirty="0">
                <a:solidFill>
                  <a:srgbClr val="C00000"/>
                </a:solidFill>
              </a:rPr>
              <a:t>delicious</a:t>
            </a:r>
            <a:r>
              <a:rPr lang="en-US" sz="2800" b="1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altLang="ja-JP" sz="2800" dirty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pic>
        <p:nvPicPr>
          <p:cNvPr id="5122" name="Picture 2" descr="楽天トラベル: 宿・ホテル予約 国内旅行・海外旅行 予約サイト">
            <a:extLst>
              <a:ext uri="{FF2B5EF4-FFF2-40B4-BE49-F238E27FC236}">
                <a16:creationId xmlns:a16="http://schemas.microsoft.com/office/drawing/2014/main" id="{FDC128A9-012F-C346-85FD-52774B971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8279" r="21261" b="22074"/>
          <a:stretch/>
        </p:blipFill>
        <p:spPr bwMode="auto">
          <a:xfrm>
            <a:off x="7925706" y="1382751"/>
            <a:ext cx="2005100" cy="106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21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D24A-6263-6C43-B831-C0E7801AD3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5" y="2743200"/>
            <a:ext cx="11522073" cy="836579"/>
          </a:xfrm>
        </p:spPr>
        <p:txBody>
          <a:bodyPr/>
          <a:lstStyle/>
          <a:p>
            <a:pPr algn="ctr"/>
            <a:r>
              <a:rPr lang="en-JP" sz="4000" b="1" dirty="0">
                <a:solidFill>
                  <a:srgbClr val="C00000"/>
                </a:solidFill>
              </a:rPr>
              <a:t>Thank you for your kind attention!</a:t>
            </a:r>
          </a:p>
        </p:txBody>
      </p:sp>
    </p:spTree>
    <p:extLst>
      <p:ext uri="{BB962C8B-B14F-4D97-AF65-F5344CB8AC3E}">
        <p14:creationId xmlns:p14="http://schemas.microsoft.com/office/powerpoint/2010/main" val="1758038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1121BC-2137-E84D-B35D-EBF1222C469D}"/>
              </a:ext>
            </a:extLst>
          </p:cNvPr>
          <p:cNvSpPr/>
          <p:nvPr/>
        </p:nvSpPr>
        <p:spPr>
          <a:xfrm>
            <a:off x="533268" y="705258"/>
            <a:ext cx="1934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Yi Liu</a:t>
            </a:r>
            <a:endParaRPr lang="en-JP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9" descr="A city next to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530D9C87-4458-3847-9BEB-9EAE345AA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12" y="3013582"/>
            <a:ext cx="2708565" cy="1354283"/>
          </a:xfrm>
          <a:prstGeom prst="roundRect">
            <a:avLst/>
          </a:prstGeom>
        </p:spPr>
      </p:pic>
      <p:pic>
        <p:nvPicPr>
          <p:cNvPr id="11" name="Picture 10" descr="A body of water with buildings and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C004E6C5-205D-6240-8904-6A16DFB06A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74" y="3013581"/>
            <a:ext cx="2036959" cy="1354283"/>
          </a:xfrm>
          <a:prstGeom prst="roundRect">
            <a:avLst/>
          </a:prstGeom>
        </p:spPr>
      </p:pic>
      <p:pic>
        <p:nvPicPr>
          <p:cNvPr id="12" name="Picture 11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44A8DEBA-B13C-D443-AF7A-9D23E06CFD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30" y="3029039"/>
            <a:ext cx="2051944" cy="1354283"/>
          </a:xfrm>
          <a:prstGeom prst="round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2309D4-4850-8945-BF87-A2DC37914A04}"/>
              </a:ext>
            </a:extLst>
          </p:cNvPr>
          <p:cNvSpPr/>
          <p:nvPr/>
        </p:nvSpPr>
        <p:spPr>
          <a:xfrm>
            <a:off x="3290412" y="47217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MY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HOBBY</a:t>
            </a:r>
          </a:p>
          <a:p>
            <a:r>
              <a:rPr lang="en-US" sz="2400" dirty="0"/>
              <a:t>Travel, Camping</a:t>
            </a:r>
            <a:endParaRPr lang="en-US" altLang="zh-CN" sz="2400" dirty="0"/>
          </a:p>
          <a:p>
            <a:r>
              <a:rPr lang="en-US" sz="2400" dirty="0"/>
              <a:t>Badminton, Pokémon.</a:t>
            </a:r>
          </a:p>
        </p:txBody>
      </p:sp>
      <p:pic>
        <p:nvPicPr>
          <p:cNvPr id="15" name="Picture 1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D7AD208-5E48-B74B-ABB1-54D5FAD74F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6" y="1536255"/>
            <a:ext cx="2274316" cy="2138846"/>
          </a:xfrm>
          <a:prstGeom prst="round2Diag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2DA6F2-5CC1-594B-A4D2-C8437C0C4E11}"/>
              </a:ext>
            </a:extLst>
          </p:cNvPr>
          <p:cNvSpPr/>
          <p:nvPr/>
        </p:nvSpPr>
        <p:spPr>
          <a:xfrm>
            <a:off x="3254197" y="705258"/>
            <a:ext cx="75230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MY EDUCATION EXPERIENCE</a:t>
            </a:r>
            <a:endParaRPr lang="en-JP" sz="2400" b="1" dirty="0">
              <a:solidFill>
                <a:schemeClr val="tx2"/>
              </a:solidFill>
            </a:endParaRPr>
          </a:p>
          <a:p>
            <a:r>
              <a:rPr lang="en-US" sz="2400" dirty="0"/>
              <a:t>Tokyo Metropolitan University</a:t>
            </a:r>
            <a:endParaRPr lang="en-JP" sz="2400" dirty="0"/>
          </a:p>
          <a:p>
            <a:r>
              <a:rPr lang="en-US" sz="2400" dirty="0"/>
              <a:t>Systems Design, Computer Science.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I AM FROM</a:t>
            </a:r>
            <a:endParaRPr lang="en-JP" sz="2400" b="1" dirty="0">
              <a:solidFill>
                <a:schemeClr val="tx2"/>
              </a:solidFill>
            </a:endParaRPr>
          </a:p>
          <a:p>
            <a:r>
              <a:rPr lang="en-US" sz="2400" dirty="0"/>
              <a:t>Hangzhou, Zhejiang Province, China.</a:t>
            </a:r>
          </a:p>
        </p:txBody>
      </p:sp>
    </p:spTree>
    <p:extLst>
      <p:ext uri="{BB962C8B-B14F-4D97-AF65-F5344CB8AC3E}">
        <p14:creationId xmlns:p14="http://schemas.microsoft.com/office/powerpoint/2010/main" val="7578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545E-6310-B34E-B249-E25789E99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309" y="282351"/>
            <a:ext cx="9655702" cy="6575649"/>
          </a:xfrm>
        </p:spPr>
        <p:txBody>
          <a:bodyPr/>
          <a:lstStyle/>
          <a:p>
            <a:r>
              <a:rPr lang="en-US" sz="4000" b="1" kern="1200" dirty="0">
                <a:solidFill>
                  <a:schemeClr val="tx2"/>
                </a:solidFill>
              </a:rPr>
              <a:t>Agenda</a:t>
            </a:r>
          </a:p>
          <a:p>
            <a:endParaRPr lang="en-US" altLang="ja-JP" sz="1800" b="1" kern="12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en-US" altLang="ja-JP" sz="3200" b="1" kern="1200" dirty="0">
                <a:solidFill>
                  <a:schemeClr val="tx1"/>
                </a:solidFill>
              </a:rPr>
              <a:t>About the Internship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lang="en-US" sz="3200" b="1" kern="1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ja-JP" sz="3200" b="1" kern="1200" dirty="0">
                <a:solidFill>
                  <a:schemeClr val="tx1"/>
                </a:solidFill>
              </a:rPr>
              <a:t>Details</a:t>
            </a:r>
            <a:r>
              <a:rPr lang="zh-CN" altLang="en-US" sz="3200" b="1" kern="1200" dirty="0">
                <a:solidFill>
                  <a:schemeClr val="tx1"/>
                </a:solidFill>
              </a:rPr>
              <a:t> </a:t>
            </a:r>
            <a:r>
              <a:rPr lang="en-US" altLang="ja-JP" sz="3200" b="1" kern="1200" dirty="0">
                <a:solidFill>
                  <a:schemeClr val="tx1"/>
                </a:solidFill>
              </a:rPr>
              <a:t>of the Internship project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ja-JP" sz="3200" b="1" kern="1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JP" sz="3200" b="1" kern="1200" dirty="0">
                <a:solidFill>
                  <a:schemeClr val="tx1"/>
                </a:solidFill>
              </a:rPr>
              <a:t>What</a:t>
            </a:r>
            <a:r>
              <a:rPr lang="en-US" sz="3200" b="1" kern="1200" dirty="0">
                <a:solidFill>
                  <a:schemeClr val="tx1"/>
                </a:solidFill>
              </a:rPr>
              <a:t> </a:t>
            </a:r>
            <a:r>
              <a:rPr lang="en-US" altLang="ja-JP" sz="3200" b="1" kern="1200" dirty="0">
                <a:solidFill>
                  <a:schemeClr val="tx1"/>
                </a:solidFill>
              </a:rPr>
              <a:t>I</a:t>
            </a:r>
            <a:r>
              <a:rPr lang="ja-JP" altLang="en-US" sz="3200" b="1" kern="1200">
                <a:solidFill>
                  <a:schemeClr val="tx1"/>
                </a:solidFill>
              </a:rPr>
              <a:t> </a:t>
            </a:r>
            <a:r>
              <a:rPr lang="en-US" altLang="zh-CN" sz="3200" b="1" kern="1200" dirty="0">
                <a:solidFill>
                  <a:schemeClr val="tx1"/>
                </a:solidFill>
              </a:rPr>
              <a:t>achiev</a:t>
            </a:r>
            <a:r>
              <a:rPr lang="en-US" altLang="ja-JP" sz="3200" b="1" kern="1200" dirty="0">
                <a:solidFill>
                  <a:schemeClr val="tx1"/>
                </a:solidFill>
              </a:rPr>
              <a:t>ed from</a:t>
            </a:r>
            <a:r>
              <a:rPr lang="zh-CN" altLang="en-US" sz="3200" b="1" kern="1200" dirty="0">
                <a:solidFill>
                  <a:schemeClr val="tx1"/>
                </a:solidFill>
              </a:rPr>
              <a:t> </a:t>
            </a:r>
            <a:r>
              <a:rPr lang="en-US" altLang="zh-CN" sz="3200" b="1" kern="1200" dirty="0">
                <a:solidFill>
                  <a:schemeClr val="tx1"/>
                </a:solidFill>
              </a:rPr>
              <a:t>my</a:t>
            </a:r>
            <a:r>
              <a:rPr lang="zh-CN" altLang="en-US" sz="3200" b="1" kern="1200" dirty="0">
                <a:solidFill>
                  <a:schemeClr val="tx1"/>
                </a:solidFill>
              </a:rPr>
              <a:t> </a:t>
            </a:r>
            <a:r>
              <a:rPr lang="en-US" altLang="zh-CN" sz="3200" b="1" kern="1200" dirty="0">
                <a:solidFill>
                  <a:schemeClr val="tx1"/>
                </a:solidFill>
              </a:rPr>
              <a:t>Internship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ja-JP" sz="3200" b="1" kern="1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ja-JP" sz="3200" b="1" kern="1200" dirty="0">
                <a:solidFill>
                  <a:schemeClr val="tx1"/>
                </a:solidFill>
              </a:rPr>
              <a:t>Discussions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ja-JP" sz="3200" b="1" kern="1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ja-JP" sz="3200" b="1" kern="1200" dirty="0">
                <a:solidFill>
                  <a:schemeClr val="tx1"/>
                </a:solidFill>
              </a:rPr>
              <a:t>My feelings</a:t>
            </a:r>
            <a:r>
              <a:rPr lang="zh-CN" altLang="en-US" sz="3200" b="1" kern="1200" dirty="0">
                <a:solidFill>
                  <a:schemeClr val="tx1"/>
                </a:solidFill>
              </a:rPr>
              <a:t> </a:t>
            </a:r>
            <a:r>
              <a:rPr lang="en-US" altLang="zh-CN" sz="3200" b="1" kern="1200" dirty="0">
                <a:solidFill>
                  <a:schemeClr val="tx1"/>
                </a:solidFill>
              </a:rPr>
              <a:t>about</a:t>
            </a:r>
            <a:r>
              <a:rPr lang="zh-CN" altLang="en-US" sz="3200" b="1" kern="1200" dirty="0">
                <a:solidFill>
                  <a:schemeClr val="tx1"/>
                </a:solidFill>
              </a:rPr>
              <a:t> </a:t>
            </a:r>
            <a:r>
              <a:rPr lang="en-US" altLang="zh-CN" sz="3200" b="1" kern="1200" dirty="0">
                <a:solidFill>
                  <a:schemeClr val="tx1"/>
                </a:solidFill>
              </a:rPr>
              <a:t>my</a:t>
            </a:r>
            <a:r>
              <a:rPr lang="zh-CN" altLang="en-US" sz="3200" b="1" kern="1200" dirty="0">
                <a:solidFill>
                  <a:schemeClr val="tx1"/>
                </a:solidFill>
              </a:rPr>
              <a:t> </a:t>
            </a:r>
            <a:r>
              <a:rPr lang="en-US" altLang="zh-CN" sz="3200" b="1" kern="1200" dirty="0">
                <a:solidFill>
                  <a:schemeClr val="tx1"/>
                </a:solidFill>
              </a:rPr>
              <a:t>Internship</a:t>
            </a:r>
            <a:endParaRPr lang="en-US" altLang="ja-JP" sz="16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271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354556"/>
            <a:ext cx="9385765" cy="982285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</a:rPr>
              <a:t>1.About the Internship</a:t>
            </a:r>
            <a:endParaRPr lang="en-JP" sz="4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楽天グループ株式会社: 楽天トラベル、米国に現地法人「Rakuten Travel USA Inc」を設立 | ニュース">
            <a:extLst>
              <a:ext uri="{FF2B5EF4-FFF2-40B4-BE49-F238E27FC236}">
                <a16:creationId xmlns:a16="http://schemas.microsoft.com/office/drawing/2014/main" id="{99A22F03-0437-E943-89FE-FA9899338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7725" r="6283" b="31302"/>
          <a:stretch/>
        </p:blipFill>
        <p:spPr bwMode="auto">
          <a:xfrm>
            <a:off x="597467" y="2546384"/>
            <a:ext cx="5343476" cy="13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1541AC-54E4-7044-A79A-90945770BD93}"/>
              </a:ext>
            </a:extLst>
          </p:cNvPr>
          <p:cNvSpPr/>
          <p:nvPr/>
        </p:nvSpPr>
        <p:spPr>
          <a:xfrm>
            <a:off x="348682" y="350627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sym typeface="メイリオ"/>
              </a:rPr>
              <a:t> </a:t>
            </a:r>
            <a:endParaRPr lang="en-JP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90C4B-773F-C443-A40B-33D3CB463963}"/>
              </a:ext>
            </a:extLst>
          </p:cNvPr>
          <p:cNvSpPr/>
          <p:nvPr/>
        </p:nvSpPr>
        <p:spPr>
          <a:xfrm>
            <a:off x="6096000" y="1933721"/>
            <a:ext cx="55922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ym typeface="メイリオ"/>
              </a:rPr>
              <a:t>Team:  </a:t>
            </a:r>
            <a:r>
              <a:rPr lang="en-US" sz="3200" dirty="0">
                <a:sym typeface="メイリオ"/>
              </a:rPr>
              <a:t>Product Justice Team</a:t>
            </a:r>
          </a:p>
          <a:p>
            <a:pPr algn="ctr"/>
            <a:endParaRPr lang="en-US" sz="3200" b="1" dirty="0">
              <a:sym typeface="メイリオ"/>
            </a:endParaRPr>
          </a:p>
          <a:p>
            <a:pPr algn="ctr"/>
            <a:r>
              <a:rPr lang="en-US" sz="3200" b="1" dirty="0">
                <a:sym typeface="メイリオ"/>
              </a:rPr>
              <a:t>Mentor:  </a:t>
            </a:r>
            <a:r>
              <a:rPr lang="en-US" sz="3200" dirty="0">
                <a:sym typeface="メイリオ"/>
              </a:rPr>
              <a:t>Sato, </a:t>
            </a:r>
            <a:r>
              <a:rPr lang="en-US" sz="3200" dirty="0" err="1">
                <a:sym typeface="メイリオ"/>
              </a:rPr>
              <a:t>Suguru</a:t>
            </a:r>
            <a:r>
              <a:rPr lang="en-US" sz="3200" dirty="0">
                <a:sym typeface="メイリオ"/>
              </a:rPr>
              <a:t> |TDD</a:t>
            </a:r>
          </a:p>
          <a:p>
            <a:pPr algn="ctr"/>
            <a:endParaRPr lang="en-US" sz="3200" b="1" dirty="0">
              <a:sym typeface="メイリオ"/>
            </a:endParaRPr>
          </a:p>
          <a:p>
            <a:pPr algn="ctr"/>
            <a:r>
              <a:rPr lang="en-US" sz="3200" b="1" dirty="0">
                <a:sym typeface="メイリオ"/>
              </a:rPr>
              <a:t>Period: </a:t>
            </a:r>
            <a:r>
              <a:rPr lang="en-US" sz="3200" dirty="0">
                <a:sym typeface="メイリオ"/>
              </a:rPr>
              <a:t> </a:t>
            </a:r>
            <a:r>
              <a:rPr lang="en-US" altLang="zh-CN" sz="3200" dirty="0">
                <a:sym typeface="メイリオ"/>
              </a:rPr>
              <a:t>3</a:t>
            </a:r>
            <a:r>
              <a:rPr lang="en-US" sz="3200" dirty="0">
                <a:sym typeface="メイリオ"/>
              </a:rPr>
              <a:t>.</a:t>
            </a:r>
            <a:r>
              <a:rPr lang="en-US" altLang="zh-CN" sz="3200" dirty="0">
                <a:sym typeface="メイリオ"/>
              </a:rPr>
              <a:t>2</a:t>
            </a:r>
            <a:r>
              <a:rPr lang="en-US" sz="3200" dirty="0">
                <a:sym typeface="メイリオ"/>
              </a:rPr>
              <a:t> - 4.1(13 days)</a:t>
            </a:r>
          </a:p>
        </p:txBody>
      </p:sp>
    </p:spTree>
    <p:extLst>
      <p:ext uri="{BB962C8B-B14F-4D97-AF65-F5344CB8AC3E}">
        <p14:creationId xmlns:p14="http://schemas.microsoft.com/office/powerpoint/2010/main" val="5267823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354556"/>
            <a:ext cx="9385765" cy="982285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</a:rPr>
              <a:t>1.About the Internship</a:t>
            </a:r>
            <a:endParaRPr lang="en-JP" sz="4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541AC-54E4-7044-A79A-90945770BD93}"/>
              </a:ext>
            </a:extLst>
          </p:cNvPr>
          <p:cNvSpPr/>
          <p:nvPr/>
        </p:nvSpPr>
        <p:spPr>
          <a:xfrm>
            <a:off x="348682" y="350627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sym typeface="メイリオ"/>
              </a:rPr>
              <a:t> </a:t>
            </a:r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2300-44AD-B542-9FE5-B2A73661090C}"/>
              </a:ext>
            </a:extLst>
          </p:cNvPr>
          <p:cNvSpPr/>
          <p:nvPr/>
        </p:nvSpPr>
        <p:spPr>
          <a:xfrm>
            <a:off x="1211040" y="1589489"/>
            <a:ext cx="8640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201 - Notification mail</a:t>
            </a:r>
            <a:r>
              <a:rPr lang="ja-JP" altLang="en-US" sz="3200" b="1" u="sng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sz="3200" b="1" u="sng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ReadAP</a:t>
            </a:r>
            <a:r>
              <a:rPr lang="en-US" sz="3200" b="1" u="sng" dirty="0" err="1">
                <a:solidFill>
                  <a:schemeClr val="tx2"/>
                </a:solidFill>
              </a:rPr>
              <a:t>I</a:t>
            </a:r>
            <a:r>
              <a:rPr lang="en-US" sz="3200" b="1" u="sng" dirty="0">
                <a:solidFill>
                  <a:schemeClr val="tx2"/>
                </a:solidFill>
              </a:rPr>
              <a:t> 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B8AA5-F407-884B-A81F-A50F57D6D4EE}"/>
              </a:ext>
            </a:extLst>
          </p:cNvPr>
          <p:cNvSpPr/>
          <p:nvPr/>
        </p:nvSpPr>
        <p:spPr>
          <a:xfrm>
            <a:off x="582438" y="2519186"/>
            <a:ext cx="110271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ReadAP</a:t>
            </a:r>
            <a:r>
              <a:rPr lang="en-US" sz="2800" b="1" u="sng" dirty="0" err="1">
                <a:solidFill>
                  <a:schemeClr val="tx2"/>
                </a:solidFill>
              </a:rPr>
              <a:t>I</a:t>
            </a:r>
            <a:r>
              <a:rPr lang="en-US" altLang="zh-CN" sz="2800" b="1" dirty="0">
                <a:sym typeface="メイリオ"/>
              </a:rPr>
              <a:t> is an API that can get </a:t>
            </a:r>
            <a:r>
              <a:rPr lang="en-US" sz="2800" b="1" dirty="0">
                <a:sym typeface="メイリオ"/>
              </a:rPr>
              <a:t>user’s Booking Information</a:t>
            </a:r>
          </a:p>
          <a:p>
            <a:endParaRPr lang="en-US" sz="2800" b="1" dirty="0">
              <a:sym typeface="メイリオ"/>
            </a:endParaRPr>
          </a:p>
          <a:p>
            <a:r>
              <a:rPr lang="en-US" sz="2800" b="1" dirty="0">
                <a:sym typeface="メイリオ"/>
              </a:rPr>
              <a:t>When a reservation is completed</a:t>
            </a:r>
            <a:r>
              <a:rPr lang="en-US" altLang="zh-CN" sz="2800" b="1" dirty="0">
                <a:sym typeface="メイリオ"/>
              </a:rPr>
              <a:t>.</a:t>
            </a:r>
          </a:p>
          <a:p>
            <a:r>
              <a:rPr lang="en-US" altLang="zh-CN" sz="2800" b="1" dirty="0">
                <a:sym typeface="メイリオ"/>
              </a:rPr>
              <a:t>An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auto-mail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with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booking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information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will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be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sent.</a:t>
            </a:r>
          </a:p>
          <a:p>
            <a:endParaRPr lang="en-US" altLang="zh-CN" sz="2800" b="1" dirty="0">
              <a:sym typeface="メイリオ"/>
            </a:endParaRPr>
          </a:p>
          <a:p>
            <a:r>
              <a:rPr lang="en-US" altLang="zh-CN" sz="2800" b="1" dirty="0">
                <a:sym typeface="メイリオ"/>
              </a:rPr>
              <a:t>Before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this action,</a:t>
            </a:r>
          </a:p>
          <a:p>
            <a:r>
              <a:rPr lang="en-US" altLang="zh-CN" sz="2800" b="1" dirty="0">
                <a:sym typeface="メイリオ"/>
              </a:rPr>
              <a:t>we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should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call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sym typeface="メイリオ"/>
              </a:rPr>
              <a:t>ReadAPI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to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get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the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reservation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data.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53F906EB-9ED2-4545-AED0-8D193BA1E8B9}"/>
              </a:ext>
            </a:extLst>
          </p:cNvPr>
          <p:cNvSpPr/>
          <p:nvPr/>
        </p:nvSpPr>
        <p:spPr>
          <a:xfrm rot="16200000">
            <a:off x="1845239" y="4296609"/>
            <a:ext cx="408563" cy="375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34749782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354556"/>
            <a:ext cx="9385765" cy="982285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</a:rPr>
              <a:t>1.About the Internship</a:t>
            </a:r>
            <a:endParaRPr lang="en-JP" sz="4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541AC-54E4-7044-A79A-90945770BD93}"/>
              </a:ext>
            </a:extLst>
          </p:cNvPr>
          <p:cNvSpPr/>
          <p:nvPr/>
        </p:nvSpPr>
        <p:spPr>
          <a:xfrm>
            <a:off x="348682" y="350627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sym typeface="メイリオ"/>
              </a:rPr>
              <a:t> </a:t>
            </a:r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2300-44AD-B542-9FE5-B2A73661090C}"/>
              </a:ext>
            </a:extLst>
          </p:cNvPr>
          <p:cNvSpPr/>
          <p:nvPr/>
        </p:nvSpPr>
        <p:spPr>
          <a:xfrm>
            <a:off x="1090573" y="1214282"/>
            <a:ext cx="47747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201 - Notification mail</a:t>
            </a:r>
          </a:p>
          <a:p>
            <a:pPr algn="ctr"/>
            <a:r>
              <a:rPr lang="en-US" sz="3200" b="1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3200" b="1" u="sng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ReadAP</a:t>
            </a:r>
            <a:r>
              <a:rPr lang="en-US" sz="3200" b="1" u="sng" dirty="0" err="1">
                <a:solidFill>
                  <a:schemeClr val="tx2"/>
                </a:solidFill>
              </a:rPr>
              <a:t>I</a:t>
            </a:r>
            <a:r>
              <a:rPr lang="en-US" sz="3200" b="1" u="sng" dirty="0">
                <a:solidFill>
                  <a:schemeClr val="tx2"/>
                </a:solidFill>
              </a:rPr>
              <a:t> 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B8AA5-F407-884B-A81F-A50F57D6D4EE}"/>
              </a:ext>
            </a:extLst>
          </p:cNvPr>
          <p:cNvSpPr/>
          <p:nvPr/>
        </p:nvSpPr>
        <p:spPr>
          <a:xfrm>
            <a:off x="444615" y="2364860"/>
            <a:ext cx="6478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ym typeface="メイリオ"/>
              </a:rPr>
              <a:t>For diamond and platinum users</a:t>
            </a:r>
          </a:p>
          <a:p>
            <a:endParaRPr lang="en-US" sz="2800" b="1" dirty="0">
              <a:sym typeface="メイリオ"/>
            </a:endParaRPr>
          </a:p>
          <a:p>
            <a:endParaRPr lang="en-US" sz="2800" b="1" dirty="0">
              <a:sym typeface="メイリオ"/>
            </a:endParaRPr>
          </a:p>
          <a:p>
            <a:r>
              <a:rPr lang="en-US" altLang="zh-CN" sz="2800" b="1" dirty="0">
                <a:sym typeface="メイリオ"/>
              </a:rPr>
              <a:t>Reservation’s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sz="2800" b="1" dirty="0">
                <a:sym typeface="メイリオ"/>
              </a:rPr>
              <a:t>hidden rewards </a:t>
            </a:r>
            <a:r>
              <a:rPr lang="en-US" altLang="zh-CN" sz="2800" b="1" dirty="0">
                <a:sym typeface="メイリオ"/>
              </a:rPr>
              <a:t>information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should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be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shown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sz="2800" b="1" dirty="0">
                <a:sym typeface="メイリオ"/>
              </a:rPr>
              <a:t>in mail.</a:t>
            </a:r>
          </a:p>
          <a:p>
            <a:endParaRPr lang="en-US" sz="2800" b="1" dirty="0">
              <a:sym typeface="メイリオ"/>
            </a:endParaRPr>
          </a:p>
          <a:p>
            <a:r>
              <a:rPr lang="en-US" sz="2800" b="1" dirty="0">
                <a:solidFill>
                  <a:srgbClr val="C00000"/>
                </a:solidFill>
                <a:sym typeface="メイリオ"/>
              </a:rPr>
              <a:t>Change:</a:t>
            </a:r>
            <a:endParaRPr lang="en-US" sz="2800" b="1" dirty="0">
              <a:sym typeface="メイリオ"/>
            </a:endParaRPr>
          </a:p>
          <a:p>
            <a:r>
              <a:rPr lang="en-US" altLang="zh-CN" sz="2800" b="1" dirty="0">
                <a:sym typeface="メイリオ"/>
              </a:rPr>
              <a:t>So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I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need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to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change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the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 err="1">
                <a:sym typeface="メイリオ"/>
              </a:rPr>
              <a:t>ReadAPI</a:t>
            </a:r>
            <a:endParaRPr lang="en-US" altLang="zh-CN" sz="2800" b="1" dirty="0">
              <a:sym typeface="メイリオ"/>
            </a:endParaRPr>
          </a:p>
          <a:p>
            <a:r>
              <a:rPr lang="en-US" sz="2800" b="1" dirty="0">
                <a:sym typeface="メイリオ"/>
              </a:rPr>
              <a:t>To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fetch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hidden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reward</a:t>
            </a:r>
            <a:r>
              <a:rPr lang="zh-CN" altLang="en-US" sz="2800" b="1" dirty="0">
                <a:sym typeface="メイリオ"/>
              </a:rPr>
              <a:t> </a:t>
            </a:r>
            <a:r>
              <a:rPr lang="en-US" altLang="zh-CN" sz="2800" b="1" dirty="0">
                <a:sym typeface="メイリオ"/>
              </a:rPr>
              <a:t>data.</a:t>
            </a:r>
            <a:endParaRPr lang="en-US" sz="2800" b="1" dirty="0">
              <a:sym typeface="メイリオ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62017-4845-8D48-AA1B-540543777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7" y="2944427"/>
            <a:ext cx="1812944" cy="750184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D17633E-DFF2-5643-AE2A-09B6C8176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64" y="2944427"/>
            <a:ext cx="1869504" cy="75018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697B24-2B6D-494B-8C3E-02FDAAA55457}"/>
              </a:ext>
            </a:extLst>
          </p:cNvPr>
          <p:cNvSpPr/>
          <p:nvPr/>
        </p:nvSpPr>
        <p:spPr>
          <a:xfrm>
            <a:off x="6901373" y="1544666"/>
            <a:ext cx="4963886" cy="1077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Reward Detail Snapshot Data from Data Base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1D80E0-DA19-7F41-A300-F204787A730A}"/>
              </a:ext>
            </a:extLst>
          </p:cNvPr>
          <p:cNvSpPr/>
          <p:nvPr/>
        </p:nvSpPr>
        <p:spPr>
          <a:xfrm>
            <a:off x="6923314" y="3149937"/>
            <a:ext cx="4920004" cy="10772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Convert the data to the format that we need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C8E3A2F-614C-2045-8B7B-546F03B42866}"/>
              </a:ext>
            </a:extLst>
          </p:cNvPr>
          <p:cNvSpPr/>
          <p:nvPr/>
        </p:nvSpPr>
        <p:spPr>
          <a:xfrm>
            <a:off x="6923314" y="4774725"/>
            <a:ext cx="4920004" cy="1077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Test the API using Postman, Log4J and Junit4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D1B846-60EC-4440-9344-1B5ACDD7C40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383316" y="2621884"/>
            <a:ext cx="0" cy="52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21D26-D5B4-1249-A337-7BC7DBF9384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383316" y="4227155"/>
            <a:ext cx="0" cy="54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215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354556"/>
            <a:ext cx="10001371" cy="982285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altLang="ja-JP" sz="4000" b="1" kern="1200" dirty="0">
                <a:solidFill>
                  <a:schemeClr val="tx2"/>
                </a:solidFill>
              </a:rPr>
              <a:t>Details</a:t>
            </a:r>
            <a:r>
              <a:rPr lang="zh-CN" altLang="en-US" sz="4000" b="1" kern="1200" dirty="0">
                <a:solidFill>
                  <a:schemeClr val="tx2"/>
                </a:solidFill>
              </a:rPr>
              <a:t> </a:t>
            </a:r>
            <a:r>
              <a:rPr lang="en-US" altLang="ja-JP" sz="4000" b="1" kern="1200" dirty="0">
                <a:solidFill>
                  <a:schemeClr val="tx2"/>
                </a:solidFill>
              </a:rPr>
              <a:t>of the Internship project</a:t>
            </a:r>
            <a:endParaRPr lang="en-JP" sz="4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541AC-54E4-7044-A79A-90945770BD93}"/>
              </a:ext>
            </a:extLst>
          </p:cNvPr>
          <p:cNvSpPr/>
          <p:nvPr/>
        </p:nvSpPr>
        <p:spPr>
          <a:xfrm>
            <a:off x="348682" y="350627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sym typeface="メイリオ"/>
              </a:rPr>
              <a:t> 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C3A6C6-D34C-9C49-AB90-F5B04240A38F}"/>
              </a:ext>
            </a:extLst>
          </p:cNvPr>
          <p:cNvSpPr/>
          <p:nvPr/>
        </p:nvSpPr>
        <p:spPr>
          <a:xfrm>
            <a:off x="830094" y="1468749"/>
            <a:ext cx="4869940" cy="11141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Reward Detail Snapshot Data from Data 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50A197-5C7E-4A42-91F3-3EA2A9432565}"/>
              </a:ext>
            </a:extLst>
          </p:cNvPr>
          <p:cNvSpPr/>
          <p:nvPr/>
        </p:nvSpPr>
        <p:spPr>
          <a:xfrm>
            <a:off x="6328626" y="1471158"/>
            <a:ext cx="4643189" cy="11117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Convert the data to the format that we need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4CEC7-43E0-854F-B1B8-1B965FE827BE}"/>
              </a:ext>
            </a:extLst>
          </p:cNvPr>
          <p:cNvSpPr/>
          <p:nvPr/>
        </p:nvSpPr>
        <p:spPr>
          <a:xfrm>
            <a:off x="830094" y="2752219"/>
            <a:ext cx="5265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ym typeface="メイリオ"/>
              </a:rPr>
              <a:t>Fetch data from Database </a:t>
            </a:r>
          </a:p>
          <a:p>
            <a:r>
              <a:rPr lang="en-US" sz="2800" b="1" dirty="0">
                <a:sym typeface="メイリオ"/>
              </a:rPr>
              <a:t>using </a:t>
            </a:r>
            <a:r>
              <a:rPr lang="en-US" sz="2400" dirty="0" err="1"/>
              <a:t>daoManager</a:t>
            </a:r>
            <a:endParaRPr lang="en-US" sz="2400" dirty="0">
              <a:sym typeface="メイリオ"/>
            </a:endParaRPr>
          </a:p>
          <a:p>
            <a:r>
              <a:rPr lang="en-US" sz="2800" b="1" dirty="0">
                <a:sym typeface="メイリオ"/>
              </a:rPr>
              <a:t> </a:t>
            </a:r>
          </a:p>
          <a:p>
            <a:r>
              <a:rPr lang="en-US" sz="2800" b="1" dirty="0">
                <a:sym typeface="メイリオ"/>
              </a:rPr>
              <a:t>Then save the data to DTO </a:t>
            </a:r>
            <a:r>
              <a:rPr lang="en-US" sz="2800" dirty="0">
                <a:sym typeface="メイリオ"/>
              </a:rPr>
              <a:t>(</a:t>
            </a:r>
            <a:r>
              <a:rPr lang="en-US" sz="2800" dirty="0" err="1"/>
              <a:t>readDetailDto</a:t>
            </a:r>
            <a:r>
              <a:rPr lang="en-US" sz="2800" dirty="0">
                <a:sym typeface="メイリオ"/>
              </a:rPr>
              <a:t>)</a:t>
            </a:r>
            <a:endParaRPr lang="en-JP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F3676-B19B-EE47-BC7E-92614D1AA866}"/>
              </a:ext>
            </a:extLst>
          </p:cNvPr>
          <p:cNvSpPr/>
          <p:nvPr/>
        </p:nvSpPr>
        <p:spPr>
          <a:xfrm>
            <a:off x="6328626" y="2752219"/>
            <a:ext cx="55146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ym typeface="メイリオ"/>
              </a:rPr>
              <a:t>Convert the Reward Data</a:t>
            </a:r>
          </a:p>
          <a:p>
            <a:r>
              <a:rPr lang="en-US" sz="2800" b="1" dirty="0">
                <a:sym typeface="メイリオ"/>
              </a:rPr>
              <a:t> (</a:t>
            </a:r>
            <a:r>
              <a:rPr lang="en-US" sz="2800" dirty="0">
                <a:sym typeface="メイリオ"/>
              </a:rPr>
              <a:t>saved in </a:t>
            </a:r>
            <a:r>
              <a:rPr lang="en-US" sz="2800" dirty="0" err="1"/>
              <a:t>readDetailDto</a:t>
            </a:r>
            <a:r>
              <a:rPr lang="en-US" sz="2800" b="1" dirty="0">
                <a:sym typeface="メイリオ"/>
              </a:rPr>
              <a:t>)   	</a:t>
            </a:r>
          </a:p>
          <a:p>
            <a:r>
              <a:rPr lang="en-US" sz="2800" b="1" dirty="0">
                <a:sym typeface="メイリオ"/>
              </a:rPr>
              <a:t>to </a:t>
            </a:r>
            <a:r>
              <a:rPr lang="en-US" sz="2800" dirty="0" err="1"/>
              <a:t>RewardSnapshotInfoBean</a:t>
            </a:r>
            <a:endParaRPr lang="en-US" sz="2800" dirty="0"/>
          </a:p>
          <a:p>
            <a:endParaRPr lang="en-US" sz="2800" dirty="0">
              <a:sym typeface="メイリオ"/>
            </a:endParaRPr>
          </a:p>
          <a:p>
            <a:r>
              <a:rPr lang="en-US" sz="2800" b="1" dirty="0">
                <a:sym typeface="メイリオ"/>
              </a:rPr>
              <a:t>Build and deploy the project by Jenkins</a:t>
            </a:r>
          </a:p>
          <a:p>
            <a:endParaRPr lang="en-US" sz="2800" b="1" dirty="0">
              <a:sym typeface="メイリオ"/>
            </a:endParaRPr>
          </a:p>
          <a:p>
            <a:endParaRPr lang="en-US" sz="2800" dirty="0">
              <a:sym typeface="メイリオ"/>
            </a:endParaRPr>
          </a:p>
        </p:txBody>
      </p:sp>
      <p:pic>
        <p:nvPicPr>
          <p:cNvPr id="20" name="Picture 10" descr="Jenkinsとは？» CloudBees|テクマトリックス">
            <a:extLst>
              <a:ext uri="{FF2B5EF4-FFF2-40B4-BE49-F238E27FC236}">
                <a16:creationId xmlns:a16="http://schemas.microsoft.com/office/drawing/2014/main" id="{D45D077A-BC5F-8546-A50A-A9C685C5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325" y="4998988"/>
            <a:ext cx="2780490" cy="89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834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354556"/>
            <a:ext cx="10001371" cy="982285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altLang="ja-JP" sz="4000" b="1" kern="1200" dirty="0">
                <a:solidFill>
                  <a:schemeClr val="tx2"/>
                </a:solidFill>
              </a:rPr>
              <a:t>Details</a:t>
            </a:r>
            <a:r>
              <a:rPr lang="zh-CN" altLang="en-US" sz="4000" b="1" kern="1200" dirty="0">
                <a:solidFill>
                  <a:schemeClr val="tx2"/>
                </a:solidFill>
              </a:rPr>
              <a:t> </a:t>
            </a:r>
            <a:r>
              <a:rPr lang="en-US" altLang="ja-JP" sz="4000" b="1" kern="1200" dirty="0">
                <a:solidFill>
                  <a:schemeClr val="tx2"/>
                </a:solidFill>
              </a:rPr>
              <a:t>of the Internship project(Section1)</a:t>
            </a:r>
            <a:endParaRPr lang="en-JP" sz="4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541AC-54E4-7044-A79A-90945770BD93}"/>
              </a:ext>
            </a:extLst>
          </p:cNvPr>
          <p:cNvSpPr/>
          <p:nvPr/>
        </p:nvSpPr>
        <p:spPr>
          <a:xfrm>
            <a:off x="348682" y="350627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sym typeface="メイリオ"/>
              </a:rPr>
              <a:t> </a:t>
            </a:r>
            <a:endParaRPr lang="en-JP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4788CE-E7A4-1144-8BA5-C529BD6CFFA2}"/>
              </a:ext>
            </a:extLst>
          </p:cNvPr>
          <p:cNvSpPr/>
          <p:nvPr/>
        </p:nvSpPr>
        <p:spPr>
          <a:xfrm>
            <a:off x="915658" y="1336841"/>
            <a:ext cx="5180342" cy="923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Reward Detail Snapshot Data from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898A9-9A58-1548-AD2D-38DDB03A6694}"/>
              </a:ext>
            </a:extLst>
          </p:cNvPr>
          <p:cNvSpPr/>
          <p:nvPr/>
        </p:nvSpPr>
        <p:spPr>
          <a:xfrm>
            <a:off x="915658" y="2319126"/>
            <a:ext cx="101556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ym typeface="メイリオ"/>
              </a:rPr>
              <a:t>In </a:t>
            </a:r>
            <a:r>
              <a:rPr lang="en-US" sz="2800" b="1" dirty="0">
                <a:solidFill>
                  <a:srgbClr val="C00000"/>
                </a:solidFill>
                <a:sym typeface="メイリオ"/>
              </a:rPr>
              <a:t>rt-booking-common-util</a:t>
            </a:r>
            <a:r>
              <a:rPr lang="en-US" sz="2800" b="1" dirty="0">
                <a:sym typeface="メイリオ"/>
              </a:rPr>
              <a:t> Project</a:t>
            </a:r>
          </a:p>
          <a:p>
            <a:r>
              <a:rPr lang="en-US" sz="2400" b="1" dirty="0">
                <a:sym typeface="メイリオ"/>
              </a:rPr>
              <a:t>	Add</a:t>
            </a:r>
            <a:r>
              <a:rPr lang="en-US" sz="2800" b="1" dirty="0">
                <a:sym typeface="メイリオ"/>
              </a:rPr>
              <a:t> </a:t>
            </a:r>
            <a:r>
              <a:rPr lang="en-US" sz="2400" dirty="0" err="1">
                <a:sym typeface="メイリオ"/>
              </a:rPr>
              <a:t>DhRewardSnapshot.java</a:t>
            </a:r>
            <a:r>
              <a:rPr lang="en-US" sz="2400" dirty="0">
                <a:sym typeface="メイリオ"/>
              </a:rPr>
              <a:t> </a:t>
            </a:r>
          </a:p>
          <a:p>
            <a:r>
              <a:rPr lang="en-US" sz="2800" b="1" dirty="0">
                <a:sym typeface="メイリオ"/>
              </a:rPr>
              <a:t>	</a:t>
            </a:r>
            <a:r>
              <a:rPr lang="en-US" sz="2400" b="1" dirty="0">
                <a:sym typeface="メイリオ"/>
              </a:rPr>
              <a:t>*Mapped to </a:t>
            </a:r>
            <a:r>
              <a:rPr lang="en-US" sz="2400" dirty="0"/>
              <a:t>Reward reservation snapshot table</a:t>
            </a:r>
            <a:endParaRPr lang="en-US" sz="2400" dirty="0">
              <a:sym typeface="メイリオ"/>
            </a:endParaRPr>
          </a:p>
          <a:p>
            <a:endParaRPr lang="en-US" sz="2800" b="1" dirty="0">
              <a:sym typeface="メイリオ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 </a:t>
            </a:r>
            <a:r>
              <a:rPr lang="en-US" sz="2800" b="1" dirty="0" err="1">
                <a:solidFill>
                  <a:srgbClr val="C00000"/>
                </a:solidFill>
              </a:rPr>
              <a:t>readapi</a:t>
            </a:r>
            <a:r>
              <a:rPr lang="en-US" sz="2800" b="1" dirty="0"/>
              <a:t> Project</a:t>
            </a:r>
          </a:p>
          <a:p>
            <a:r>
              <a:rPr lang="en-US" sz="2800" dirty="0"/>
              <a:t>	</a:t>
            </a:r>
            <a:r>
              <a:rPr lang="en-US" sz="2800" b="1" dirty="0"/>
              <a:t>In </a:t>
            </a:r>
            <a:r>
              <a:rPr lang="en-US" sz="2400" dirty="0" err="1"/>
              <a:t>ReadDetailDto.java</a:t>
            </a:r>
            <a:r>
              <a:rPr lang="en-US" sz="2400" dirty="0"/>
              <a:t> </a:t>
            </a:r>
          </a:p>
          <a:p>
            <a:r>
              <a:rPr lang="en-US" sz="2800" dirty="0"/>
              <a:t>         		</a:t>
            </a:r>
            <a:r>
              <a:rPr lang="en-US" sz="2800" b="1" dirty="0"/>
              <a:t>Add </a:t>
            </a:r>
            <a:r>
              <a:rPr lang="en-US" sz="2400" dirty="0"/>
              <a:t>List&lt;</a:t>
            </a:r>
            <a:r>
              <a:rPr lang="en-US" sz="2400" dirty="0" err="1"/>
              <a:t>DhRewardSnapshot</a:t>
            </a:r>
            <a:r>
              <a:rPr lang="en-US" sz="2400" dirty="0"/>
              <a:t>&gt; </a:t>
            </a:r>
            <a:endParaRPr lang="en-US" sz="2400" dirty="0">
              <a:sym typeface="メイリオ"/>
            </a:endParaRPr>
          </a:p>
          <a:p>
            <a:r>
              <a:rPr lang="en-US" sz="2800" b="1" dirty="0">
                <a:sym typeface="メイリオ"/>
              </a:rPr>
              <a:t>	In </a:t>
            </a:r>
            <a:r>
              <a:rPr lang="en-US" sz="2400" dirty="0" err="1"/>
              <a:t>getRewardDetailSnapshotItems</a:t>
            </a:r>
            <a:r>
              <a:rPr lang="zh-CN" altLang="en-US" sz="2400" dirty="0"/>
              <a:t> </a:t>
            </a:r>
            <a:r>
              <a:rPr lang="en-US" altLang="zh-CN" sz="2400" b="1" dirty="0"/>
              <a:t>Function</a:t>
            </a:r>
            <a:endParaRPr lang="en-US" sz="2400" b="1" dirty="0">
              <a:sym typeface="メイリオ"/>
            </a:endParaRPr>
          </a:p>
          <a:p>
            <a:r>
              <a:rPr lang="en-US" sz="2800" b="1" dirty="0">
                <a:sym typeface="メイリオ"/>
              </a:rPr>
              <a:t>         		Fetch data from Database use </a:t>
            </a:r>
            <a:r>
              <a:rPr lang="en-US" sz="2400" dirty="0" err="1"/>
              <a:t>daoManager</a:t>
            </a:r>
            <a:endParaRPr lang="en-US" sz="2400" dirty="0">
              <a:sym typeface="メイリオ"/>
            </a:endParaRPr>
          </a:p>
          <a:p>
            <a:r>
              <a:rPr lang="en-US" sz="2800" b="1" dirty="0">
                <a:sym typeface="メイリオ"/>
              </a:rPr>
              <a:t>         		Then save the data to DTO </a:t>
            </a:r>
            <a:r>
              <a:rPr lang="en-US" sz="2800" dirty="0">
                <a:sym typeface="メイリオ"/>
              </a:rPr>
              <a:t>(</a:t>
            </a:r>
            <a:r>
              <a:rPr lang="en-US" sz="2800" dirty="0" err="1"/>
              <a:t>readDetailDto</a:t>
            </a:r>
            <a:r>
              <a:rPr lang="en-US" sz="2800" dirty="0">
                <a:sym typeface="メイリオ"/>
              </a:rPr>
              <a:t>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299AE-8E5A-2145-84F3-E77C8F97297F}"/>
              </a:ext>
            </a:extLst>
          </p:cNvPr>
          <p:cNvSpPr/>
          <p:nvPr/>
        </p:nvSpPr>
        <p:spPr>
          <a:xfrm>
            <a:off x="9373255" y="3690938"/>
            <a:ext cx="1932082" cy="37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ym typeface="メイリオ"/>
              </a:rPr>
              <a:t>Lombok Library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0D367D-D36B-FE4D-A2BF-86E9DB12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620" y="2393078"/>
            <a:ext cx="2595720" cy="12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764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E50-B9E4-0640-BE42-005DAE89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1" y="354556"/>
            <a:ext cx="10117049" cy="982285"/>
          </a:xfrm>
        </p:spPr>
        <p:txBody>
          <a:bodyPr>
            <a:normAutofit/>
          </a:bodyPr>
          <a:lstStyle/>
          <a:p>
            <a:pPr defTabSz="914400" rtl="0">
              <a:spcAft>
                <a:spcPts val="800"/>
              </a:spcAft>
            </a:pPr>
            <a:r>
              <a:rPr lang="en-US" altLang="ja-JP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altLang="ja-JP" sz="4000" b="1" kern="1200" dirty="0">
                <a:solidFill>
                  <a:schemeClr val="tx2"/>
                </a:solidFill>
              </a:rPr>
              <a:t>Details</a:t>
            </a:r>
            <a:r>
              <a:rPr lang="zh-CN" altLang="en-US" sz="4000" b="1" kern="1200" dirty="0">
                <a:solidFill>
                  <a:schemeClr val="tx2"/>
                </a:solidFill>
              </a:rPr>
              <a:t> </a:t>
            </a:r>
            <a:r>
              <a:rPr lang="en-US" altLang="ja-JP" sz="4000" b="1" kern="1200" dirty="0">
                <a:solidFill>
                  <a:schemeClr val="tx2"/>
                </a:solidFill>
              </a:rPr>
              <a:t>of the Internship project (Section2)</a:t>
            </a:r>
            <a:endParaRPr lang="en-JP" sz="4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541AC-54E4-7044-A79A-90945770BD93}"/>
              </a:ext>
            </a:extLst>
          </p:cNvPr>
          <p:cNvSpPr/>
          <p:nvPr/>
        </p:nvSpPr>
        <p:spPr>
          <a:xfrm>
            <a:off x="348682" y="350627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sym typeface="メイリオ"/>
              </a:rPr>
              <a:t> </a:t>
            </a:r>
            <a:endParaRPr lang="en-JP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4788CE-E7A4-1144-8BA5-C529BD6CFFA2}"/>
              </a:ext>
            </a:extLst>
          </p:cNvPr>
          <p:cNvSpPr/>
          <p:nvPr/>
        </p:nvSpPr>
        <p:spPr>
          <a:xfrm>
            <a:off x="915658" y="1336841"/>
            <a:ext cx="5180342" cy="98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Convert the data to the format that we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FD9B1-9C1F-7944-A7D9-AB3661939D8D}"/>
              </a:ext>
            </a:extLst>
          </p:cNvPr>
          <p:cNvSpPr/>
          <p:nvPr/>
        </p:nvSpPr>
        <p:spPr>
          <a:xfrm>
            <a:off x="915658" y="2362382"/>
            <a:ext cx="1092766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rt-</a:t>
            </a:r>
            <a:r>
              <a:rPr lang="en-US" sz="2400" b="1" dirty="0" err="1">
                <a:solidFill>
                  <a:srgbClr val="C00000"/>
                </a:solidFill>
              </a:rPr>
              <a:t>bookingapi</a:t>
            </a:r>
            <a:r>
              <a:rPr lang="en-US" sz="2400" b="1" dirty="0">
                <a:solidFill>
                  <a:srgbClr val="C00000"/>
                </a:solidFill>
              </a:rPr>
              <a:t>-beans</a:t>
            </a:r>
            <a:r>
              <a:rPr lang="en-US" sz="2400" b="1" dirty="0"/>
              <a:t> Project</a:t>
            </a:r>
          </a:p>
          <a:p>
            <a:r>
              <a:rPr lang="en-US" sz="2400" dirty="0"/>
              <a:t>	</a:t>
            </a:r>
            <a:r>
              <a:rPr lang="en-US" sz="2400" b="1" dirty="0"/>
              <a:t>Create</a:t>
            </a:r>
            <a:r>
              <a:rPr lang="en-US" sz="2400" dirty="0"/>
              <a:t> </a:t>
            </a:r>
            <a:r>
              <a:rPr lang="en-US" sz="2400" dirty="0" err="1"/>
              <a:t>RewardSnapshotInfoBean.java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/>
              <a:t>Correspond to </a:t>
            </a:r>
            <a:r>
              <a:rPr lang="en-US" sz="2400" dirty="0"/>
              <a:t>Response format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 </a:t>
            </a:r>
            <a:r>
              <a:rPr lang="en-US" sz="2400" b="1" dirty="0" err="1">
                <a:solidFill>
                  <a:srgbClr val="C00000"/>
                </a:solidFill>
              </a:rPr>
              <a:t>readapi</a:t>
            </a:r>
            <a:r>
              <a:rPr lang="en-US" sz="2400" b="1" dirty="0"/>
              <a:t> Project</a:t>
            </a:r>
          </a:p>
          <a:p>
            <a:r>
              <a:rPr lang="en-US" sz="2400" b="1" dirty="0">
                <a:sym typeface="メイリオ"/>
              </a:rPr>
              <a:t>	In </a:t>
            </a:r>
            <a:r>
              <a:rPr lang="en-US" sz="2400" dirty="0" err="1">
                <a:sym typeface="メイリオ"/>
              </a:rPr>
              <a:t>HotelDomesticRakutenResponseBeanFactory.java</a:t>
            </a:r>
            <a:endParaRPr lang="en-US" sz="2400" dirty="0">
              <a:sym typeface="メイリオ"/>
            </a:endParaRPr>
          </a:p>
          <a:p>
            <a:r>
              <a:rPr lang="en-US" sz="2400" b="1" dirty="0"/>
              <a:t>		Create </a:t>
            </a:r>
            <a:r>
              <a:rPr lang="en-US" sz="2400" dirty="0" err="1"/>
              <a:t>setRewardDetailSnapshotInfo</a:t>
            </a:r>
            <a:r>
              <a:rPr lang="en-US" sz="2400" b="1" dirty="0"/>
              <a:t> function</a:t>
            </a:r>
            <a:endParaRPr lang="en-US" sz="2400" b="1" dirty="0">
              <a:sym typeface="メイリオ"/>
            </a:endParaRPr>
          </a:p>
          <a:p>
            <a:r>
              <a:rPr lang="en-US" sz="2400" b="1" dirty="0">
                <a:sym typeface="メイリオ"/>
              </a:rPr>
              <a:t>		Convert the Reward Data (</a:t>
            </a:r>
            <a:r>
              <a:rPr lang="en-US" sz="2400" dirty="0">
                <a:sym typeface="メイリオ"/>
              </a:rPr>
              <a:t>in </a:t>
            </a:r>
            <a:r>
              <a:rPr lang="en-US" sz="2400" dirty="0" err="1"/>
              <a:t>readDetailDto</a:t>
            </a:r>
            <a:r>
              <a:rPr lang="en-US" sz="2400" b="1" dirty="0">
                <a:sym typeface="メイリオ"/>
              </a:rPr>
              <a:t>)   		</a:t>
            </a:r>
          </a:p>
          <a:p>
            <a:r>
              <a:rPr lang="en-US" sz="2400" b="1" dirty="0">
                <a:sym typeface="メイリオ"/>
              </a:rPr>
              <a:t>		into </a:t>
            </a:r>
            <a:r>
              <a:rPr lang="en-US" sz="2400" dirty="0" err="1"/>
              <a:t>RewardSnapshotInfoBean</a:t>
            </a:r>
            <a:endParaRPr lang="en-US" sz="2400" dirty="0">
              <a:sym typeface="メイリオ"/>
            </a:endParaRPr>
          </a:p>
          <a:p>
            <a:endParaRPr lang="en-US" sz="2400" b="1" dirty="0">
              <a:sym typeface="メイリオ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メイリオ"/>
              </a:rPr>
              <a:t>Build and deploy the project by Jenkins</a:t>
            </a:r>
          </a:p>
          <a:p>
            <a:endParaRPr lang="en-US" sz="2400" b="1" dirty="0">
              <a:sym typeface="メイリオ"/>
            </a:endParaRPr>
          </a:p>
        </p:txBody>
      </p:sp>
      <p:pic>
        <p:nvPicPr>
          <p:cNvPr id="2052" name="Picture 4" descr="属性のシリアル化のカスタマイズとアルファベットの並べ替え-JSONフレームワークJacksonElaboration Part 3 - コードワールド">
            <a:extLst>
              <a:ext uri="{FF2B5EF4-FFF2-40B4-BE49-F238E27FC236}">
                <a16:creationId xmlns:a16="http://schemas.microsoft.com/office/drawing/2014/main" id="{21818349-DD55-3042-8C7F-FF35A912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67" y="1827983"/>
            <a:ext cx="3570775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6A2674-858B-E046-BB50-AF939399167A}"/>
              </a:ext>
            </a:extLst>
          </p:cNvPr>
          <p:cNvSpPr/>
          <p:nvPr/>
        </p:nvSpPr>
        <p:spPr>
          <a:xfrm>
            <a:off x="8628259" y="3433864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メイリオ"/>
              </a:rPr>
              <a:t>Jackson Library</a:t>
            </a:r>
          </a:p>
        </p:txBody>
      </p:sp>
      <p:pic>
        <p:nvPicPr>
          <p:cNvPr id="2058" name="Picture 10" descr="Jenkinsとは？» CloudBees|テクマトリックス">
            <a:extLst>
              <a:ext uri="{FF2B5EF4-FFF2-40B4-BE49-F238E27FC236}">
                <a16:creationId xmlns:a16="http://schemas.microsoft.com/office/drawing/2014/main" id="{C3AF8178-6AB9-B047-B153-F622578D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14" y="5764902"/>
            <a:ext cx="2780490" cy="89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31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-Style v2.0">
    <a:dk1>
      <a:srgbClr val="000000"/>
    </a:dk1>
    <a:lt1>
      <a:srgbClr val="FFFFFF"/>
    </a:lt1>
    <a:dk2>
      <a:srgbClr val="BF0000"/>
    </a:dk2>
    <a:lt2>
      <a:srgbClr val="F0F0F0"/>
    </a:lt2>
    <a:accent1>
      <a:srgbClr val="BF0000"/>
    </a:accent1>
    <a:accent2>
      <a:srgbClr val="EC4848"/>
    </a:accent2>
    <a:accent3>
      <a:srgbClr val="FFBA46"/>
    </a:accent3>
    <a:accent4>
      <a:srgbClr val="7FDB4B"/>
    </a:accent4>
    <a:accent5>
      <a:srgbClr val="37B4F3"/>
    </a:accent5>
    <a:accent6>
      <a:srgbClr val="2D5BD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13219</TotalTime>
  <Words>1470</Words>
  <Application>Microsoft Macintosh PowerPoint</Application>
  <PresentationFormat>Widescreen</PresentationFormat>
  <Paragraphs>243</Paragraphs>
  <Slides>15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Rakuten Global B</vt:lpstr>
      <vt:lpstr>Arial</vt:lpstr>
      <vt:lpstr>Calibri</vt:lpstr>
      <vt:lpstr>Rakuten Sans</vt:lpstr>
      <vt:lpstr>Wingdings</vt:lpstr>
      <vt:lpstr>R-Style v3.0</vt:lpstr>
      <vt:lpstr>Final presentation(Internship)</vt:lpstr>
      <vt:lpstr>PowerPoint Presentation</vt:lpstr>
      <vt:lpstr>PowerPoint Presentation</vt:lpstr>
      <vt:lpstr>1.About the Internship</vt:lpstr>
      <vt:lpstr>1.About the Internship</vt:lpstr>
      <vt:lpstr>1.About the Internship</vt:lpstr>
      <vt:lpstr>2.Details of the Internship project</vt:lpstr>
      <vt:lpstr>2.Details of the Internship project(Section1)</vt:lpstr>
      <vt:lpstr>2.Details of the Internship project (Section2)</vt:lpstr>
      <vt:lpstr>2.Details of the Internship project</vt:lpstr>
      <vt:lpstr>3. What I achieved from my Internship</vt:lpstr>
      <vt:lpstr>4. Discussions</vt:lpstr>
      <vt:lpstr>4. Discussions</vt:lpstr>
      <vt:lpstr>5. My feelings about my Internship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Liu, Yi | TDD</dc:creator>
  <cp:lastModifiedBy>Liu, Yi | TDD</cp:lastModifiedBy>
  <cp:revision>17</cp:revision>
  <cp:lastPrinted>2018-09-21T06:58:36Z</cp:lastPrinted>
  <dcterms:created xsi:type="dcterms:W3CDTF">2022-03-07T03:22:57Z</dcterms:created>
  <dcterms:modified xsi:type="dcterms:W3CDTF">2022-03-28T07:42:36Z</dcterms:modified>
</cp:coreProperties>
</file>