
<file path=[Content_Types].xml><?xml version="1.0" encoding="utf-8"?>
<Types xmlns="http://schemas.openxmlformats.org/package/2006/content-types">
  <Default Extension="jpeg" ContentType="image/jpeg"/>
  <Default Extension="JPG" ContentType="image/.jpg"/>
  <Default Extension="png" ContentType="image/png"/>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2"/>
  </p:handoutMasterIdLst>
  <p:sldIdLst>
    <p:sldId id="453" r:id="rId3"/>
    <p:sldId id="639" r:id="rId5"/>
    <p:sldId id="647" r:id="rId6"/>
    <p:sldId id="646" r:id="rId7"/>
    <p:sldId id="651" r:id="rId8"/>
    <p:sldId id="653" r:id="rId9"/>
    <p:sldId id="650" r:id="rId10"/>
    <p:sldId id="608" r:id="rId11"/>
  </p:sldIdLst>
  <p:sldSz cx="9144000" cy="6858000" type="screen4x3"/>
  <p:notesSz cx="6735445" cy="986917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60" autoAdjust="0"/>
    <p:restoredTop sz="88759" autoAdjust="0"/>
  </p:normalViewPr>
  <p:slideViewPr>
    <p:cSldViewPr snapToGrid="0" showGuides="1">
      <p:cViewPr varScale="1">
        <p:scale>
          <a:sx n="83" d="100"/>
          <a:sy n="83" d="100"/>
        </p:scale>
        <p:origin x="915" y="48"/>
      </p:cViewPr>
      <p:guideLst>
        <p:guide pos="2844"/>
        <p:guide orient="horz" pos="2265"/>
      </p:guideLst>
    </p:cSldViewPr>
  </p:slideViewPr>
  <p:notesTextViewPr>
    <p:cViewPr>
      <p:scale>
        <a:sx n="1" d="1"/>
        <a:sy n="1" d="1"/>
      </p:scale>
      <p:origin x="0" y="0"/>
    </p:cViewPr>
  </p:notesTextViewPr>
  <p:notesViewPr>
    <p:cSldViewPr snapToGrid="0">
      <p:cViewPr varScale="1">
        <p:scale>
          <a:sx n="78" d="100"/>
          <a:sy n="78" d="100"/>
        </p:scale>
        <p:origin x="3354" y="9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4763" y="0"/>
            <a:ext cx="2919412" cy="495300"/>
          </a:xfrm>
          <a:prstGeom prst="rect">
            <a:avLst/>
          </a:prstGeom>
        </p:spPr>
        <p:txBody>
          <a:bodyPr vert="horz" lIns="91440" tIns="45720" rIns="91440" bIns="45720" rtlCol="0"/>
          <a:lstStyle>
            <a:lvl1pPr algn="r">
              <a:defRPr sz="1200"/>
            </a:lvl1pPr>
          </a:lstStyle>
          <a:p>
            <a:fld id="{357E8800-0B56-4885-81F0-C7BE01015D3B}" type="datetimeFigureOut">
              <a:rPr kumimoji="1" lang="ja-JP" altLang="en-US" smtClean="0"/>
            </a:fld>
            <a:endParaRPr kumimoji="1" lang="ja-JP" altLang="en-US"/>
          </a:p>
        </p:txBody>
      </p:sp>
      <p:sp>
        <p:nvSpPr>
          <p:cNvPr id="4" name="フッター プレースホルダー 3"/>
          <p:cNvSpPr>
            <a:spLocks noGrp="1"/>
          </p:cNvSpPr>
          <p:nvPr>
            <p:ph type="ftr" sz="quarter" idx="2"/>
          </p:nvPr>
        </p:nvSpPr>
        <p:spPr>
          <a:xfrm>
            <a:off x="0" y="9374188"/>
            <a:ext cx="2919413" cy="4953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4763" y="9374188"/>
            <a:ext cx="2919412" cy="495300"/>
          </a:xfrm>
          <a:prstGeom prst="rect">
            <a:avLst/>
          </a:prstGeom>
        </p:spPr>
        <p:txBody>
          <a:bodyPr vert="horz" lIns="91440" tIns="45720" rIns="91440" bIns="45720" rtlCol="0" anchor="b"/>
          <a:lstStyle>
            <a:lvl1pPr algn="r">
              <a:defRPr sz="1200"/>
            </a:lvl1pPr>
          </a:lstStyle>
          <a:p>
            <a:fld id="{EE3B6C2F-BEFF-45C4-A81B-A193B4B9871C}"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1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188"/>
          </a:xfrm>
          <a:prstGeom prst="rect">
            <a:avLst/>
          </a:prstGeom>
        </p:spPr>
        <p:txBody>
          <a:bodyPr vert="horz" lIns="91440" tIns="45720" rIns="91440" bIns="45720" rtlCol="0"/>
          <a:lstStyle>
            <a:lvl1pPr algn="r">
              <a:defRPr sz="1200"/>
            </a:lvl1pPr>
          </a:lstStyle>
          <a:p>
            <a:fld id="{12B08A88-AA03-46E5-9CCD-B4E1E5AB46B0}" type="datetimeFigureOut">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1147763" y="1233488"/>
            <a:ext cx="4440237" cy="333057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9691"/>
            <a:ext cx="5388610" cy="3886111"/>
          </a:xfrm>
          <a:prstGeom prst="rect">
            <a:avLst/>
          </a:prstGeom>
        </p:spPr>
        <p:txBody>
          <a:bodyPr vert="horz" lIns="91440" tIns="45720" rIns="91440" bIns="45720" rtlCol="0"/>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6" name="フッター プレースホルダー 5"/>
          <p:cNvSpPr>
            <a:spLocks noGrp="1"/>
          </p:cNvSpPr>
          <p:nvPr>
            <p:ph type="ftr" sz="quarter" idx="4"/>
          </p:nvPr>
        </p:nvSpPr>
        <p:spPr>
          <a:xfrm>
            <a:off x="0" y="9374301"/>
            <a:ext cx="2918831" cy="4951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4301"/>
            <a:ext cx="2918831" cy="495187"/>
          </a:xfrm>
          <a:prstGeom prst="rect">
            <a:avLst/>
          </a:prstGeom>
        </p:spPr>
        <p:txBody>
          <a:bodyPr vert="horz" lIns="91440" tIns="45720" rIns="91440" bIns="45720" rtlCol="0" anchor="b"/>
          <a:lstStyle>
            <a:lvl1pPr algn="r">
              <a:defRPr sz="1200"/>
            </a:lvl1pPr>
          </a:lstStyle>
          <a:p>
            <a:fld id="{C62CF1C4-EFA1-4D65-B949-668CFB3CCE2A}"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62CF1C4-EFA1-4D65-B949-668CFB3CCE2A}" type="slidenum">
              <a:rPr kumimoji="1" lang="ja-JP" altLang="en-US" smtClean="0"/>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dirty="0">
              <a:cs typeface="Arial" panose="020B0604020202020204"/>
              <a:sym typeface="+mn-ea"/>
            </a:endParaRPr>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dirty="0">
              <a:cs typeface="Arial" panose="020B0604020202020204"/>
              <a:sym typeface="+mn-ea"/>
            </a:endParaRPr>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dirty="0">
              <a:cs typeface="Arial" panose="020B0604020202020204"/>
              <a:sym typeface="+mn-ea"/>
            </a:endParaRPr>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dirty="0">
              <a:cs typeface="Arial" panose="020B0604020202020204"/>
              <a:sym typeface="+mn-ea"/>
            </a:endParaRPr>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dirty="0">
              <a:cs typeface="Arial" panose="020B0604020202020204"/>
              <a:sym typeface="+mn-ea"/>
            </a:endParaRPr>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dirty="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dirty="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941337"/>
            <a:ext cx="7711440" cy="1081092"/>
          </a:xfrm>
        </p:spPr>
        <p:txBody>
          <a:bodyPr anchor="b">
            <a:noAutofit/>
          </a:bodyPr>
          <a:lstStyle>
            <a:lvl1pPr algn="l">
              <a:defRPr sz="4800"/>
            </a:lvl1pPr>
          </a:lstStyle>
          <a:p>
            <a:r>
              <a:rPr lang="ja-JP" altLang="en-US" dirty="0"/>
              <a:t>マスター タイトルの書式設定</a:t>
            </a:r>
            <a:endParaRPr lang="en-US" dirty="0"/>
          </a:p>
        </p:txBody>
      </p:sp>
      <p:cxnSp>
        <p:nvCxnSpPr>
          <p:cNvPr id="7" name="直線コネクタ 6"/>
          <p:cNvCxnSpPr/>
          <p:nvPr userDrawn="1"/>
        </p:nvCxnSpPr>
        <p:spPr>
          <a:xfrm>
            <a:off x="0" y="4201160"/>
            <a:ext cx="9144000" cy="0"/>
          </a:xfrm>
          <a:prstGeom prst="line">
            <a:avLst/>
          </a:prstGeom>
        </p:spPr>
        <p:style>
          <a:lnRef idx="1">
            <a:schemeClr val="dk1"/>
          </a:lnRef>
          <a:fillRef idx="0">
            <a:schemeClr val="dk1"/>
          </a:fillRef>
          <a:effectRef idx="0">
            <a:schemeClr val="dk1"/>
          </a:effectRef>
          <a:fontRef idx="minor">
            <a:schemeClr val="tx1"/>
          </a:fontRef>
        </p:style>
      </p:cxnSp>
      <p:sp>
        <p:nvSpPr>
          <p:cNvPr id="6" name="コンテンツ プレースホルダー 8"/>
          <p:cNvSpPr>
            <a:spLocks noGrp="1"/>
          </p:cNvSpPr>
          <p:nvPr>
            <p:ph sz="quarter" idx="11"/>
          </p:nvPr>
        </p:nvSpPr>
        <p:spPr>
          <a:xfrm>
            <a:off x="1143001" y="4379892"/>
            <a:ext cx="7719059" cy="552608"/>
          </a:xfrm>
        </p:spPr>
        <p:txBody>
          <a:bodyPr/>
          <a:lstStyle>
            <a:lvl1pPr marL="0" indent="0" algn="ctr">
              <a:buNone/>
              <a:defRPr/>
            </a:lvl1pPr>
          </a:lstStyle>
          <a:p>
            <a:pPr lvl="0"/>
            <a:r>
              <a:rPr kumimoji="1" lang="ja-JP" altLang="en-US" dirty="0"/>
              <a:t>マスター テキストの書式設定</a:t>
            </a:r>
            <a:endParaRPr kumimoji="1" lang="ja-JP"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99721" y="213580"/>
            <a:ext cx="8231803" cy="447854"/>
          </a:xfrm>
        </p:spPr>
        <p:txBody>
          <a:bodyPr>
            <a:noAutofit/>
          </a:bodyPr>
          <a:lstStyle>
            <a:lvl1pPr algn="l">
              <a:defRPr sz="2800"/>
            </a:lvl1pPr>
          </a:lstStyle>
          <a:p>
            <a:r>
              <a:rPr lang="ja-JP" altLang="en-US" dirty="0"/>
              <a:t>マスター タイトルの書式設定</a:t>
            </a:r>
            <a:endParaRPr lang="en-US" dirty="0"/>
          </a:p>
        </p:txBody>
      </p:sp>
      <p:sp>
        <p:nvSpPr>
          <p:cNvPr id="4" name="Date Placeholder 3"/>
          <p:cNvSpPr>
            <a:spLocks noGrp="1"/>
          </p:cNvSpPr>
          <p:nvPr>
            <p:ph type="dt" sz="half" idx="10"/>
          </p:nvPr>
        </p:nvSpPr>
        <p:spPr>
          <a:xfrm>
            <a:off x="4729480" y="6321110"/>
            <a:ext cx="2057400" cy="365125"/>
          </a:xfrm>
        </p:spPr>
        <p:txBody>
          <a:bodyPr/>
          <a:lstStyle/>
          <a:p>
            <a:fld id="{672AF11D-C59B-4084-B7E7-F7AF6A20925A}" type="datetimeFigureOut">
              <a:rPr kumimoji="1" lang="ja-JP" altLang="en-US" smtClean="0"/>
            </a:fld>
            <a:endParaRPr kumimoji="1" lang="ja-JP" altLang="en-US" dirty="0"/>
          </a:p>
        </p:txBody>
      </p:sp>
      <p:cxnSp>
        <p:nvCxnSpPr>
          <p:cNvPr id="11" name="直線コネクタ 10"/>
          <p:cNvCxnSpPr/>
          <p:nvPr userDrawn="1"/>
        </p:nvCxnSpPr>
        <p:spPr>
          <a:xfrm>
            <a:off x="0" y="747191"/>
            <a:ext cx="9144000" cy="0"/>
          </a:xfrm>
          <a:prstGeom prst="line">
            <a:avLst/>
          </a:prstGeom>
        </p:spPr>
        <p:style>
          <a:lnRef idx="1">
            <a:schemeClr val="dk1"/>
          </a:lnRef>
          <a:fillRef idx="0">
            <a:schemeClr val="dk1"/>
          </a:fillRef>
          <a:effectRef idx="0">
            <a:schemeClr val="dk1"/>
          </a:effectRef>
          <a:fontRef idx="minor">
            <a:schemeClr val="tx1"/>
          </a:fontRef>
        </p:style>
      </p:cxnSp>
      <p:sp>
        <p:nvSpPr>
          <p:cNvPr id="13" name="Slide Number Placeholder 5"/>
          <p:cNvSpPr txBox="1"/>
          <p:nvPr userDrawn="1"/>
        </p:nvSpPr>
        <p:spPr>
          <a:xfrm>
            <a:off x="6786880" y="632111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F35B08D-455D-4119-A976-C223E98E3C0F}" type="slidenum">
              <a:rPr kumimoji="1" lang="ja-JP" altLang="en-US" sz="2400" smtClean="0"/>
            </a:fld>
            <a:endParaRPr kumimoji="1" lang="ja-JP" altLang="en-US" sz="1200" dirty="0"/>
          </a:p>
        </p:txBody>
      </p:sp>
      <p:sp>
        <p:nvSpPr>
          <p:cNvPr id="15" name="コンテンツ プレースホルダー 8"/>
          <p:cNvSpPr>
            <a:spLocks noGrp="1"/>
          </p:cNvSpPr>
          <p:nvPr>
            <p:ph sz="quarter" idx="12"/>
          </p:nvPr>
        </p:nvSpPr>
        <p:spPr>
          <a:xfrm>
            <a:off x="299721" y="6341591"/>
            <a:ext cx="4038601" cy="344642"/>
          </a:xfrm>
        </p:spPr>
        <p:txBody>
          <a:bodyPr>
            <a:normAutofit/>
          </a:bodyPr>
          <a:lstStyle>
            <a:lvl1pPr marL="0" indent="0" algn="l">
              <a:buNone/>
              <a:defRPr sz="1800"/>
            </a:lvl1pPr>
          </a:lstStyle>
          <a:p>
            <a:pPr lvl="0"/>
            <a:r>
              <a:rPr kumimoji="1" lang="ja-JP" altLang="en-US" dirty="0"/>
              <a:t>マスター テキストの書式設定</a:t>
            </a:r>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dirty="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dirty="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629842" y="2505075"/>
            <a:ext cx="3868340" cy="3684588"/>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4629150" y="2505075"/>
            <a:ext cx="3887391" cy="3684588"/>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dirty="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dirty="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3.xml"/><Relationship Id="rId5" Type="http://schemas.openxmlformats.org/officeDocument/2006/relationships/image" Target="file:///C:\Users\mizukiyuta\AppData\Local\Temp\wps\INetCache\cecfd13abe1356847d265c293553b9a0" TargetMode="External"/><Relationship Id="rId4" Type="http://schemas.openxmlformats.org/officeDocument/2006/relationships/image" Target="../media/image3.png"/><Relationship Id="rId3" Type="http://schemas.openxmlformats.org/officeDocument/2006/relationships/image" Target="../media/image2.png"/><Relationship Id="rId2" Type="http://schemas.microsoft.com/office/2007/relationships/media" Target="../media/media1.mp4"/><Relationship Id="rId1" Type="http://schemas.openxmlformats.org/officeDocument/2006/relationships/video" Target="../media/media1.mp4"/></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951865" y="2506345"/>
            <a:ext cx="7597775" cy="1662430"/>
          </a:xfrm>
        </p:spPr>
        <p:txBody>
          <a:bodyPr/>
          <a:lstStyle/>
          <a:p>
            <a:r>
              <a:rPr lang="ja-JP" altLang="en-US" dirty="0">
                <a:sym typeface="+mn-ea"/>
              </a:rPr>
              <a:t>仮想現実に基づく感情誘発</a:t>
            </a:r>
            <a:r>
              <a:rPr lang="ja-JP" altLang="en-US" dirty="0">
                <a:sym typeface="+mn-ea"/>
              </a:rPr>
              <a:t>手法の検討</a:t>
            </a:r>
            <a:endParaRPr lang="ja-JP" altLang="en-US" dirty="0">
              <a:sym typeface="+mn-ea"/>
            </a:endParaRPr>
          </a:p>
        </p:txBody>
      </p:sp>
      <p:sp>
        <p:nvSpPr>
          <p:cNvPr id="3" name="コンテンツ プレースホルダー 2"/>
          <p:cNvSpPr>
            <a:spLocks noGrp="1"/>
          </p:cNvSpPr>
          <p:nvPr>
            <p:ph sz="quarter" idx="11"/>
          </p:nvPr>
        </p:nvSpPr>
        <p:spPr>
          <a:xfrm>
            <a:off x="6688455" y="4597400"/>
            <a:ext cx="1861185" cy="1110615"/>
          </a:xfrm>
        </p:spPr>
        <p:txBody>
          <a:bodyPr vert="horz" lIns="91440" tIns="45720" rIns="91440" bIns="45720" rtlCol="0" anchor="t">
            <a:noAutofit/>
          </a:bodyPr>
          <a:lstStyle/>
          <a:p>
            <a:pPr algn="l"/>
            <a:r>
              <a:rPr kumimoji="1" lang="ja-JP" altLang="en-US" sz="1800" dirty="0"/>
              <a:t>情報科学</a:t>
            </a:r>
            <a:endParaRPr kumimoji="1" lang="ja-JP" altLang="en-US" sz="1800" dirty="0"/>
          </a:p>
          <a:p>
            <a:pPr algn="l"/>
            <a:r>
              <a:rPr kumimoji="1" lang="ja-JP" altLang="en-US" sz="1800" dirty="0"/>
              <a:t>リュウ　ユウ</a:t>
            </a:r>
            <a:endParaRPr kumimoji="1" lang="ja-JP" altLang="en-US" sz="1800" dirty="0"/>
          </a:p>
          <a:p>
            <a:pPr algn="l"/>
            <a:r>
              <a:rPr kumimoji="1" lang="en-US" altLang="ja-JP" sz="1800" dirty="0"/>
              <a:t>21860638</a:t>
            </a:r>
            <a:endParaRPr kumimoji="1" lang="en-US" altLang="ja-JP" sz="1800" dirty="0"/>
          </a:p>
        </p:txBody>
      </p:sp>
      <p:sp>
        <p:nvSpPr>
          <p:cNvPr id="9" name="テキスト ボックス 8"/>
          <p:cNvSpPr txBox="1"/>
          <p:nvPr/>
        </p:nvSpPr>
        <p:spPr>
          <a:xfrm>
            <a:off x="6318070" y="616413"/>
            <a:ext cx="2541812" cy="829945"/>
          </a:xfrm>
          <a:prstGeom prst="rect">
            <a:avLst/>
          </a:prstGeom>
          <a:noFill/>
        </p:spPr>
        <p:txBody>
          <a:bodyPr wrap="square" lIns="91440" tIns="45720" rIns="91440" bIns="45720" rtlCol="0" anchor="t">
            <a:spAutoFit/>
          </a:bodyPr>
          <a:lstStyle/>
          <a:p>
            <a:r>
              <a:rPr lang="en-US" altLang="ja-JP" sz="2400" dirty="0">
                <a:latin typeface="Meiryo" panose="020B0604030504040204" charset="-128"/>
                <a:ea typeface="Meiryo" panose="020B0604030504040204" charset="-128"/>
              </a:rPr>
              <a:t>2021/7/15（</a:t>
            </a:r>
            <a:r>
              <a:rPr lang="ja-JP" altLang="en-US" sz="2400" dirty="0">
                <a:latin typeface="Meiryo" panose="020B0604030504040204" charset="-128"/>
                <a:ea typeface="Meiryo" panose="020B0604030504040204" charset="-128"/>
              </a:rPr>
              <a:t>木</a:t>
            </a:r>
            <a:r>
              <a:rPr lang="en-US" altLang="ja-JP" sz="2400" dirty="0">
                <a:latin typeface="Meiryo" panose="020B0604030504040204" charset="-128"/>
                <a:ea typeface="Meiryo" panose="020B0604030504040204" charset="-128"/>
              </a:rPr>
              <a:t>）</a:t>
            </a:r>
            <a:br>
              <a:rPr lang="en-US" altLang="ja-JP" sz="2400" dirty="0">
                <a:latin typeface="Meiryo" panose="020B0604030504040204" charset="-128"/>
                <a:ea typeface="Meiryo" panose="020B0604030504040204" charset="-128"/>
              </a:rPr>
            </a:br>
            <a:endParaRPr lang="ja-JP" altLang="en-US" sz="2400" dirty="0">
              <a:latin typeface="Meiryo" panose="020B0604030504040204" charset="-128"/>
              <a:ea typeface="Meiryo" panose="020B0604030504040204" charset="-128"/>
            </a:endParaRPr>
          </a:p>
        </p:txBody>
      </p:sp>
      <p:sp>
        <p:nvSpPr>
          <p:cNvPr id="11" name="テキスト ボックス 10"/>
          <p:cNvSpPr txBox="1"/>
          <p:nvPr/>
        </p:nvSpPr>
        <p:spPr>
          <a:xfrm>
            <a:off x="795020" y="616413"/>
            <a:ext cx="3230880" cy="460375"/>
          </a:xfrm>
          <a:prstGeom prst="rect">
            <a:avLst/>
          </a:prstGeom>
          <a:noFill/>
        </p:spPr>
        <p:txBody>
          <a:bodyPr wrap="none" rtlCol="0">
            <a:spAutoFit/>
          </a:bodyPr>
          <a:lstStyle/>
          <a:p>
            <a:r>
              <a:rPr lang="ja-JP" altLang="en-US" sz="2400" dirty="0">
                <a:latin typeface="Meiryo" panose="020B0604030504040204" charset="-128"/>
                <a:ea typeface="Meiryo" panose="020B0604030504040204" charset="-128"/>
              </a:rPr>
              <a:t>ソフトウェアデザイン</a:t>
            </a:r>
            <a:endParaRPr lang="ja-JP" altLang="en-US" sz="2400" dirty="0">
              <a:latin typeface="Meiryo" panose="020B0604030504040204" charset="-128"/>
              <a:ea typeface="Meiryo" panose="020B0604030504040204" charset="-128"/>
            </a:endParaRPr>
          </a:p>
        </p:txBody>
      </p:sp>
      <p:sp>
        <p:nvSpPr>
          <p:cNvPr id="4" name="Text Box 3"/>
          <p:cNvSpPr txBox="1"/>
          <p:nvPr/>
        </p:nvSpPr>
        <p:spPr>
          <a:xfrm>
            <a:off x="1028065" y="4547235"/>
            <a:ext cx="2468880" cy="922020"/>
          </a:xfrm>
          <a:prstGeom prst="rect">
            <a:avLst/>
          </a:prstGeom>
          <a:noFill/>
        </p:spPr>
        <p:txBody>
          <a:bodyPr wrap="none" rtlCol="0" anchor="t">
            <a:spAutoFit/>
          </a:bodyPr>
          <a:p>
            <a:pPr algn="l"/>
            <a:r>
              <a:rPr lang="en-US" b="1"/>
              <a:t>Keyword:</a:t>
            </a:r>
            <a:endParaRPr lang="en-US"/>
          </a:p>
          <a:p>
            <a:pPr algn="l"/>
            <a:r>
              <a:rPr lang="ja-JP" altLang="en-US"/>
              <a:t>仮想現実、感情誘発、</a:t>
            </a:r>
            <a:endParaRPr lang="ja-JP" altLang="en-US"/>
          </a:p>
          <a:p>
            <a:pPr algn="l"/>
            <a:r>
              <a:rPr lang="ja-JP" altLang="en-US"/>
              <a:t>センサーフュージョン</a:t>
            </a:r>
            <a:endParaRPr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99720" y="213360"/>
            <a:ext cx="8433435" cy="447675"/>
          </a:xfrm>
        </p:spPr>
        <p:txBody>
          <a:bodyPr/>
          <a:lstStyle/>
          <a:p>
            <a:r>
              <a:rPr kumimoji="1" lang="ja-JP" altLang="en-US" dirty="0"/>
              <a:t>背景</a:t>
            </a:r>
            <a:endParaRPr kumimoji="1" lang="ja-JP" altLang="en-US" dirty="0"/>
          </a:p>
        </p:txBody>
      </p:sp>
      <p:sp>
        <p:nvSpPr>
          <p:cNvPr id="6" name="Text Box 5"/>
          <p:cNvSpPr txBox="1"/>
          <p:nvPr/>
        </p:nvSpPr>
        <p:spPr>
          <a:xfrm>
            <a:off x="554355" y="1412875"/>
            <a:ext cx="8423910" cy="4276725"/>
          </a:xfrm>
          <a:prstGeom prst="rect">
            <a:avLst/>
          </a:prstGeom>
          <a:noFill/>
        </p:spPr>
        <p:txBody>
          <a:bodyPr wrap="square" rtlCol="0" anchor="t">
            <a:spAutoFit/>
          </a:bodyPr>
          <a:p>
            <a:r>
              <a:rPr lang="ja-JP" altLang="en-US" sz="3200" b="1">
                <a:sym typeface="+mn-ea"/>
              </a:rPr>
              <a:t>仮想現実（</a:t>
            </a:r>
            <a:r>
              <a:rPr lang="en-US" altLang="ja-JP" sz="3200" b="1">
                <a:sym typeface="+mn-ea"/>
              </a:rPr>
              <a:t>Virtual Reality</a:t>
            </a:r>
            <a:r>
              <a:rPr lang="ja-JP" altLang="en-US" sz="3200" b="1">
                <a:sym typeface="+mn-ea"/>
              </a:rPr>
              <a:t>）</a:t>
            </a:r>
            <a:endParaRPr lang="ja-JP" altLang="en-US" b="1">
              <a:sym typeface="+mn-ea"/>
            </a:endParaRPr>
          </a:p>
          <a:p>
            <a:r>
              <a:rPr lang="ja-JP" altLang="en-US">
                <a:solidFill>
                  <a:schemeClr val="tx1"/>
                </a:solidFill>
              </a:rPr>
              <a:t>→人工的に作られた仮想空間を現実かのように体感させる技術である</a:t>
            </a:r>
            <a:endParaRPr lang="ja-JP" altLang="en-US"/>
          </a:p>
          <a:p>
            <a:endParaRPr lang="ja-JP" altLang="en-US"/>
          </a:p>
          <a:p>
            <a:r>
              <a:rPr lang="ja-JP" altLang="en-US"/>
              <a:t>一般的にVRといえば、CGを使って現実に近い世界を作り出し、専用のゴーグルやヘッドホンを付けてその映像を見ることで、360度の3D空間を体験できる</a:t>
            </a:r>
            <a:endParaRPr lang="ja-JP" altLang="en-US"/>
          </a:p>
          <a:p>
            <a:r>
              <a:rPr lang="en-US" altLang="ja-JP">
                <a:solidFill>
                  <a:schemeClr val="accent5">
                    <a:lumMod val="75000"/>
                  </a:schemeClr>
                </a:solidFill>
              </a:rPr>
              <a:t>→</a:t>
            </a:r>
            <a:r>
              <a:rPr lang="ja-JP" altLang="en-US">
                <a:solidFill>
                  <a:schemeClr val="accent5">
                    <a:lumMod val="75000"/>
                  </a:schemeClr>
                </a:solidFill>
              </a:rPr>
              <a:t>擬似体験ができる</a:t>
            </a:r>
            <a:r>
              <a:rPr lang="en-US" altLang="ja-JP">
                <a:solidFill>
                  <a:schemeClr val="accent5">
                    <a:lumMod val="75000"/>
                  </a:schemeClr>
                </a:solidFill>
              </a:rPr>
              <a:t>VR</a:t>
            </a:r>
            <a:r>
              <a:rPr lang="ja-JP" altLang="en-US">
                <a:solidFill>
                  <a:schemeClr val="accent5">
                    <a:lumMod val="75000"/>
                  </a:schemeClr>
                </a:solidFill>
              </a:rPr>
              <a:t>はますます人気になる</a:t>
            </a:r>
            <a:endParaRPr lang="ja-JP" altLang="en-US">
              <a:solidFill>
                <a:schemeClr val="accent5">
                  <a:lumMod val="75000"/>
                </a:schemeClr>
              </a:solidFill>
            </a:endParaRPr>
          </a:p>
          <a:p>
            <a:endParaRPr lang="ja-JP" altLang="en-US">
              <a:solidFill>
                <a:schemeClr val="accent5">
                  <a:lumMod val="75000"/>
                </a:schemeClr>
              </a:solidFill>
            </a:endParaRPr>
          </a:p>
          <a:p>
            <a:endParaRPr lang="ja-JP" altLang="en-US" sz="2000" b="1"/>
          </a:p>
          <a:p>
            <a:endParaRPr lang="ja-JP" altLang="en-US" sz="2000" b="1"/>
          </a:p>
          <a:p>
            <a:r>
              <a:rPr lang="ja-JP" altLang="en-US" sz="2000" b="1"/>
              <a:t>「仮想現実の魅力」：</a:t>
            </a:r>
            <a:endParaRPr lang="ja-JP" altLang="en-US" sz="2000" b="1"/>
          </a:p>
          <a:p>
            <a:r>
              <a:rPr lang="ja-JP" altLang="en-US"/>
              <a:t>リアルではない仮想の世界でありながら、</a:t>
            </a:r>
            <a:endParaRPr lang="ja-JP" altLang="en-US"/>
          </a:p>
          <a:p>
            <a:r>
              <a:rPr lang="ja-JP" altLang="en-US"/>
              <a:t>本当にその場にいるような</a:t>
            </a:r>
            <a:r>
              <a:rPr lang="ja-JP" altLang="en-US">
                <a:solidFill>
                  <a:schemeClr val="accent5">
                    <a:lumMod val="75000"/>
                  </a:schemeClr>
                </a:solidFill>
              </a:rPr>
              <a:t>臨場感や没入感</a:t>
            </a:r>
            <a:endParaRPr lang="ja-JP" altLang="en-US"/>
          </a:p>
          <a:p>
            <a:r>
              <a:rPr lang="ja-JP" altLang="en-US"/>
              <a:t>を味合えること</a:t>
            </a:r>
            <a:endParaRPr lang="ja-JP" altLang="en-US" b="1"/>
          </a:p>
          <a:p>
            <a:endParaRPr lang="ja-JP" altLang="en-US" b="1">
              <a:solidFill>
                <a:schemeClr val="accent1"/>
              </a:solidFill>
              <a:sym typeface="+mn-ea"/>
            </a:endParaRPr>
          </a:p>
        </p:txBody>
      </p:sp>
      <p:sp>
        <p:nvSpPr>
          <p:cNvPr id="9" name="Text Box 8"/>
          <p:cNvSpPr txBox="1"/>
          <p:nvPr/>
        </p:nvSpPr>
        <p:spPr>
          <a:xfrm>
            <a:off x="554355" y="4799330"/>
            <a:ext cx="309880" cy="368300"/>
          </a:xfrm>
          <a:prstGeom prst="rect">
            <a:avLst/>
          </a:prstGeom>
          <a:noFill/>
        </p:spPr>
        <p:txBody>
          <a:bodyPr wrap="none" rtlCol="0" anchor="t">
            <a:spAutoFit/>
          </a:bodyPr>
          <a:p>
            <a:pPr algn="l"/>
            <a:endParaRPr lang="ja-JP" altLang="en-US">
              <a:solidFill>
                <a:schemeClr val="accent1"/>
              </a:solidFill>
              <a:sym typeface="+mn-ea"/>
            </a:endParaRPr>
          </a:p>
        </p:txBody>
      </p:sp>
      <p:sp>
        <p:nvSpPr>
          <p:cNvPr id="10" name="Text Box 9"/>
          <p:cNvSpPr txBox="1"/>
          <p:nvPr/>
        </p:nvSpPr>
        <p:spPr>
          <a:xfrm>
            <a:off x="554355" y="5689600"/>
            <a:ext cx="309880" cy="368300"/>
          </a:xfrm>
          <a:prstGeom prst="rect">
            <a:avLst/>
          </a:prstGeom>
          <a:noFill/>
        </p:spPr>
        <p:txBody>
          <a:bodyPr wrap="none" rtlCol="0" anchor="t">
            <a:spAutoFit/>
          </a:bodyPr>
          <a:p>
            <a:pPr algn="l"/>
            <a:endParaRPr lang="ja-JP" altLang="en-US">
              <a:solidFill>
                <a:schemeClr val="accent1"/>
              </a:solidFill>
              <a:sym typeface="+mn-ea"/>
            </a:endParaRPr>
          </a:p>
        </p:txBody>
      </p:sp>
      <p:pic>
        <p:nvPicPr>
          <p:cNvPr id="4" name="Picture 3"/>
          <p:cNvPicPr>
            <a:picLocks noChangeAspect="1"/>
          </p:cNvPicPr>
          <p:nvPr/>
        </p:nvPicPr>
        <p:blipFill>
          <a:blip r:embed="rId1"/>
          <a:stretch>
            <a:fillRect/>
          </a:stretch>
        </p:blipFill>
        <p:spPr>
          <a:xfrm>
            <a:off x="5843905" y="3212465"/>
            <a:ext cx="2360930" cy="25685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99720" y="213360"/>
            <a:ext cx="8433435" cy="447675"/>
          </a:xfrm>
        </p:spPr>
        <p:txBody>
          <a:bodyPr/>
          <a:lstStyle/>
          <a:p>
            <a:r>
              <a:rPr kumimoji="1" lang="ja-JP" altLang="en-US" dirty="0"/>
              <a:t>背景</a:t>
            </a:r>
            <a:endParaRPr kumimoji="1" lang="ja-JP" altLang="en-US" dirty="0"/>
          </a:p>
        </p:txBody>
      </p:sp>
      <p:sp>
        <p:nvSpPr>
          <p:cNvPr id="6" name="Text Box 5"/>
          <p:cNvSpPr txBox="1"/>
          <p:nvPr/>
        </p:nvSpPr>
        <p:spPr>
          <a:xfrm>
            <a:off x="484505" y="1145540"/>
            <a:ext cx="8423910" cy="1691640"/>
          </a:xfrm>
          <a:prstGeom prst="rect">
            <a:avLst/>
          </a:prstGeom>
          <a:noFill/>
        </p:spPr>
        <p:txBody>
          <a:bodyPr wrap="square" rtlCol="0" anchor="t">
            <a:spAutoFit/>
          </a:bodyPr>
          <a:p>
            <a:r>
              <a:rPr lang="ja-JP" altLang="en-US" sz="3200" b="1">
                <a:sym typeface="+mn-ea"/>
              </a:rPr>
              <a:t>感情認識（Emotion　</a:t>
            </a:r>
            <a:r>
              <a:rPr lang="en-US" altLang="ja-JP" sz="3200" b="1">
                <a:sym typeface="+mn-ea"/>
              </a:rPr>
              <a:t>Recognition</a:t>
            </a:r>
            <a:r>
              <a:rPr lang="ja-JP" altLang="en-US" sz="3200" b="1">
                <a:sym typeface="+mn-ea"/>
              </a:rPr>
              <a:t>）</a:t>
            </a:r>
            <a:endParaRPr lang="ja-JP" altLang="en-US" b="1">
              <a:sym typeface="+mn-ea"/>
            </a:endParaRPr>
          </a:p>
          <a:p>
            <a:r>
              <a:rPr lang="ja-JP" altLang="en-US">
                <a:solidFill>
                  <a:schemeClr val="tx1"/>
                </a:solidFill>
              </a:rPr>
              <a:t>→人間の感情や気持ちの変化、表情などを読み取ることである</a:t>
            </a:r>
            <a:endParaRPr lang="ja-JP" altLang="en-US"/>
          </a:p>
          <a:p>
            <a:endParaRPr lang="ja-JP" altLang="en-US"/>
          </a:p>
          <a:p>
            <a:r>
              <a:rPr lang="ja-JP" altLang="en-US">
                <a:solidFill>
                  <a:schemeClr val="accent1"/>
                </a:solidFill>
                <a:sym typeface="+mn-ea"/>
              </a:rPr>
              <a:t>ヒューマンコンピュータインタラクション 、</a:t>
            </a:r>
            <a:r>
              <a:rPr lang="ja-JP" altLang="en-US">
                <a:solidFill>
                  <a:schemeClr val="accent1"/>
                </a:solidFill>
                <a:sym typeface="+mn-ea"/>
              </a:rPr>
              <a:t>心理健康検査と</a:t>
            </a:r>
            <a:r>
              <a:rPr lang="ja-JP" altLang="en-US">
                <a:solidFill>
                  <a:schemeClr val="accent1"/>
                </a:solidFill>
                <a:sym typeface="+mn-ea"/>
              </a:rPr>
              <a:t>ヘルスケアなどの領域でとても重要</a:t>
            </a:r>
            <a:endParaRPr lang="ja-JP" altLang="en-US">
              <a:solidFill>
                <a:schemeClr val="accent1"/>
              </a:solidFill>
              <a:sym typeface="+mn-ea"/>
            </a:endParaRPr>
          </a:p>
        </p:txBody>
      </p:sp>
      <p:sp>
        <p:nvSpPr>
          <p:cNvPr id="7" name="Text Box 6"/>
          <p:cNvSpPr txBox="1"/>
          <p:nvPr/>
        </p:nvSpPr>
        <p:spPr>
          <a:xfrm>
            <a:off x="485140" y="3321685"/>
            <a:ext cx="8423275" cy="3353435"/>
          </a:xfrm>
          <a:prstGeom prst="rect">
            <a:avLst/>
          </a:prstGeom>
          <a:noFill/>
        </p:spPr>
        <p:txBody>
          <a:bodyPr wrap="square" rtlCol="0" anchor="t">
            <a:spAutoFit/>
          </a:bodyPr>
          <a:p>
            <a:r>
              <a:rPr lang="ja-JP" altLang="en-US" sz="3200" b="1">
                <a:sym typeface="+mn-ea"/>
              </a:rPr>
              <a:t>感情誘発</a:t>
            </a:r>
            <a:r>
              <a:rPr lang="en-US" altLang="ja-JP" sz="3200" b="1">
                <a:sym typeface="+mn-ea"/>
              </a:rPr>
              <a:t>(Emotion Arous</a:t>
            </a:r>
            <a:r>
              <a:rPr lang="en-US" altLang="ja-JP" sz="3200" b="1">
                <a:sym typeface="+mn-ea"/>
              </a:rPr>
              <a:t>al)</a:t>
            </a:r>
            <a:endParaRPr lang="ja-JP" altLang="en-US" sz="2800" b="1">
              <a:sym typeface="+mn-ea"/>
            </a:endParaRPr>
          </a:p>
          <a:p>
            <a:r>
              <a:rPr lang="en-US" altLang="ja-JP" sz="1800">
                <a:solidFill>
                  <a:schemeClr val="tx1"/>
                </a:solidFill>
                <a:sym typeface="+mn-ea"/>
              </a:rPr>
              <a:t>→</a:t>
            </a:r>
            <a:r>
              <a:rPr lang="ja-JP" altLang="en-US" sz="1800">
                <a:solidFill>
                  <a:schemeClr val="tx1"/>
                </a:solidFill>
                <a:sym typeface="+mn-ea"/>
              </a:rPr>
              <a:t>感情認識に関する研究で、感情データの収集のために、様々な</a:t>
            </a:r>
            <a:r>
              <a:rPr lang="ja-JP" altLang="en-US">
                <a:solidFill>
                  <a:schemeClr val="tx1"/>
                </a:solidFill>
                <a:sym typeface="+mn-ea"/>
              </a:rPr>
              <a:t>感情誘発手段を使って、被験者を刺激し感情を喚起する</a:t>
            </a:r>
            <a:endParaRPr lang="ja-JP" altLang="en-US">
              <a:sym typeface="+mn-ea"/>
            </a:endParaRPr>
          </a:p>
          <a:p>
            <a:endParaRPr lang="ja-JP" altLang="en-US">
              <a:sym typeface="+mn-ea"/>
            </a:endParaRPr>
          </a:p>
          <a:p>
            <a:r>
              <a:rPr lang="ja-JP" altLang="en-US">
                <a:sym typeface="+mn-ea"/>
              </a:rPr>
              <a:t>現有の感情誘発手段としては、主に</a:t>
            </a:r>
            <a:r>
              <a:rPr lang="en-US" altLang="ja-JP">
                <a:sym typeface="+mn-ea"/>
              </a:rPr>
              <a:t>2D</a:t>
            </a:r>
            <a:r>
              <a:rPr lang="ja-JP" altLang="en-US">
                <a:solidFill>
                  <a:schemeClr val="tx1"/>
                </a:solidFill>
                <a:sym typeface="+mn-ea"/>
              </a:rPr>
              <a:t>画像、音声、動画、匂い</a:t>
            </a:r>
            <a:r>
              <a:rPr lang="ja-JP" altLang="en-US">
                <a:sym typeface="+mn-ea"/>
              </a:rPr>
              <a:t>などを使って、被験者</a:t>
            </a:r>
            <a:r>
              <a:rPr lang="ja-JP" altLang="en-US">
                <a:sym typeface="+mn-ea"/>
              </a:rPr>
              <a:t>の感情を</a:t>
            </a:r>
            <a:r>
              <a:rPr lang="ja-JP" altLang="en-US">
                <a:sym typeface="+mn-ea"/>
              </a:rPr>
              <a:t>自発的に</a:t>
            </a:r>
            <a:r>
              <a:rPr lang="ja-JP" altLang="en-US">
                <a:sym typeface="+mn-ea"/>
              </a:rPr>
              <a:t>誘発させる手法</a:t>
            </a:r>
            <a:endParaRPr lang="ja-JP" altLang="en-US">
              <a:sym typeface="+mn-ea"/>
            </a:endParaRPr>
          </a:p>
          <a:p>
            <a:r>
              <a:rPr lang="en-US" altLang="ja-JP">
                <a:solidFill>
                  <a:schemeClr val="accent5">
                    <a:lumMod val="75000"/>
                  </a:schemeClr>
                </a:solidFill>
                <a:sym typeface="+mn-ea"/>
              </a:rPr>
              <a:t>→</a:t>
            </a:r>
            <a:r>
              <a:rPr lang="ja-JP" altLang="en-US">
                <a:solidFill>
                  <a:schemeClr val="accent5">
                    <a:lumMod val="75000"/>
                  </a:schemeClr>
                </a:solidFill>
                <a:sym typeface="+mn-ea"/>
              </a:rPr>
              <a:t>誘発された感情はコントロールし難い、</a:t>
            </a:r>
            <a:r>
              <a:rPr lang="ja-JP" altLang="en-US">
                <a:solidFill>
                  <a:schemeClr val="accent1"/>
                </a:solidFill>
                <a:sym typeface="+mn-ea"/>
              </a:rPr>
              <a:t>外部環境からの影響を受</a:t>
            </a:r>
            <a:r>
              <a:rPr lang="ja-JP" altLang="en-US">
                <a:solidFill>
                  <a:schemeClr val="accent5">
                    <a:lumMod val="75000"/>
                  </a:schemeClr>
                </a:solidFill>
                <a:sym typeface="+mn-ea"/>
              </a:rPr>
              <a:t>けやすい、誘発された感情が強烈でない可能性があるので、現有の誘発手段はそんなに完璧ではない</a:t>
            </a:r>
            <a:endParaRPr lang="ja-JP" altLang="en-US">
              <a:sym typeface="+mn-ea"/>
            </a:endParaRPr>
          </a:p>
          <a:p>
            <a:endParaRPr lang="ja-JP" altLang="en-US">
              <a:sym typeface="+mn-ea"/>
            </a:endParaRPr>
          </a:p>
          <a:p>
            <a:endParaRPr lang="ja-JP" altLang="en-US">
              <a:sym typeface="+mn-ea"/>
            </a:endParaRPr>
          </a:p>
        </p:txBody>
      </p:sp>
      <p:sp>
        <p:nvSpPr>
          <p:cNvPr id="10" name="Text Box 9"/>
          <p:cNvSpPr txBox="1"/>
          <p:nvPr/>
        </p:nvSpPr>
        <p:spPr>
          <a:xfrm>
            <a:off x="554355" y="5689600"/>
            <a:ext cx="309880" cy="368300"/>
          </a:xfrm>
          <a:prstGeom prst="rect">
            <a:avLst/>
          </a:prstGeom>
          <a:noFill/>
        </p:spPr>
        <p:txBody>
          <a:bodyPr wrap="none" rtlCol="0" anchor="t">
            <a:spAutoFit/>
          </a:bodyPr>
          <a:p>
            <a:pPr algn="l"/>
            <a:endParaRPr lang="ja-JP" altLang="en-US">
              <a:solidFill>
                <a:schemeClr val="accent1"/>
              </a:solidFill>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99720" y="213360"/>
            <a:ext cx="8433435" cy="447675"/>
          </a:xfrm>
        </p:spPr>
        <p:txBody>
          <a:bodyPr/>
          <a:lstStyle/>
          <a:p>
            <a:r>
              <a:rPr kumimoji="1" lang="ja-JP" altLang="en-US" dirty="0"/>
              <a:t>背景</a:t>
            </a:r>
            <a:endParaRPr kumimoji="1" lang="ja-JP" altLang="en-US" dirty="0"/>
          </a:p>
        </p:txBody>
      </p:sp>
      <p:sp>
        <p:nvSpPr>
          <p:cNvPr id="6" name="Text Box 5"/>
          <p:cNvSpPr txBox="1"/>
          <p:nvPr/>
        </p:nvSpPr>
        <p:spPr>
          <a:xfrm>
            <a:off x="508635" y="1125220"/>
            <a:ext cx="8423910" cy="6400800"/>
          </a:xfrm>
          <a:prstGeom prst="rect">
            <a:avLst/>
          </a:prstGeom>
          <a:noFill/>
        </p:spPr>
        <p:txBody>
          <a:bodyPr wrap="square" rtlCol="0" anchor="t">
            <a:spAutoFit/>
          </a:bodyPr>
          <a:p>
            <a:r>
              <a:rPr lang="en-US" altLang="ja-JP" sz="3200" b="1">
                <a:sym typeface="+mn-ea"/>
              </a:rPr>
              <a:t>VR</a:t>
            </a:r>
            <a:r>
              <a:rPr lang="ja-JP" altLang="en-US" sz="3200" b="1">
                <a:sym typeface="+mn-ea"/>
              </a:rPr>
              <a:t>に基づく感情誘発</a:t>
            </a:r>
            <a:endParaRPr lang="ja-JP" altLang="en-US" b="1">
              <a:sym typeface="+mn-ea"/>
            </a:endParaRPr>
          </a:p>
          <a:p>
            <a:r>
              <a:rPr lang="ja-JP" altLang="en-US"/>
              <a:t>人間の感情を研究するためには、情動状態を実験室環境で誘発する必要がある</a:t>
            </a:r>
            <a:endParaRPr lang="ja-JP" altLang="en-US"/>
          </a:p>
          <a:p>
            <a:endParaRPr lang="ja-JP" altLang="en-US"/>
          </a:p>
          <a:p>
            <a:r>
              <a:rPr lang="ja-JP" altLang="en-US"/>
              <a:t>VR元年と呼ばれた2016年から、VRを用いる感情誘発手法は注目され始めた</a:t>
            </a:r>
            <a:endParaRPr lang="ja-JP" altLang="en-US"/>
          </a:p>
          <a:p>
            <a:endParaRPr lang="ja-JP" altLang="en-US" b="1"/>
          </a:p>
          <a:p>
            <a:endParaRPr lang="ja-JP" altLang="en-US" b="1"/>
          </a:p>
          <a:p>
            <a:r>
              <a:rPr lang="ja-JP" altLang="en-US" b="1"/>
              <a:t>「人間行動・感情研究における</a:t>
            </a:r>
            <a:r>
              <a:rPr lang="en-US" altLang="ja-JP" b="1"/>
              <a:t>VR</a:t>
            </a:r>
            <a:r>
              <a:rPr lang="ja-JP" altLang="en-US" b="1"/>
              <a:t>シミュレーションの有用性」は？</a:t>
            </a:r>
            <a:endParaRPr lang="ja-JP" altLang="en-US"/>
          </a:p>
          <a:p>
            <a:r>
              <a:rPr lang="ja-JP" altLang="en-US">
                <a:sym typeface="+mn-ea"/>
              </a:rPr>
              <a:t>物理的な環境によって起こされる行動・感情は、</a:t>
            </a:r>
            <a:r>
              <a:rPr lang="ja-JP" altLang="en-US">
                <a:sym typeface="+mn-ea"/>
              </a:rPr>
              <a:t>シミュレートされた環境によって起こされる行動・感情</a:t>
            </a:r>
            <a:r>
              <a:rPr lang="ja-JP" altLang="en-US">
                <a:sym typeface="+mn-ea"/>
              </a:rPr>
              <a:t>に類似しているはず</a:t>
            </a:r>
            <a:endParaRPr lang="ja-JP" altLang="en-US">
              <a:sym typeface="+mn-ea"/>
            </a:endParaRPr>
          </a:p>
          <a:p>
            <a:r>
              <a:rPr lang="en-US" altLang="ja-JP">
                <a:solidFill>
                  <a:schemeClr val="accent5">
                    <a:lumMod val="75000"/>
                  </a:schemeClr>
                </a:solidFill>
                <a:sym typeface="+mn-ea"/>
              </a:rPr>
              <a:t>→</a:t>
            </a:r>
            <a:r>
              <a:rPr lang="ja-JP" altLang="en-US">
                <a:solidFill>
                  <a:schemeClr val="accent5">
                    <a:lumMod val="75000"/>
                  </a:schemeClr>
                </a:solidFill>
                <a:sym typeface="+mn-ea"/>
              </a:rPr>
              <a:t>仮想環境と実環境の直接比較を行う必要がある</a:t>
            </a:r>
            <a:endParaRPr lang="ja-JP" altLang="en-US">
              <a:solidFill>
                <a:schemeClr val="accent5">
                  <a:lumMod val="75000"/>
                </a:schemeClr>
              </a:solidFill>
              <a:sym typeface="+mn-ea"/>
            </a:endParaRPr>
          </a:p>
          <a:p>
            <a:endParaRPr lang="ja-JP" altLang="en-US">
              <a:solidFill>
                <a:schemeClr val="accent5">
                  <a:lumMod val="75000"/>
                </a:schemeClr>
              </a:solidFill>
              <a:sym typeface="+mn-ea"/>
            </a:endParaRPr>
          </a:p>
          <a:p>
            <a:endParaRPr lang="ja-JP" altLang="en-US">
              <a:solidFill>
                <a:schemeClr val="accent5">
                  <a:lumMod val="75000"/>
                </a:schemeClr>
              </a:solidFill>
              <a:sym typeface="+mn-ea"/>
            </a:endParaRPr>
          </a:p>
          <a:p>
            <a:endParaRPr lang="ja-JP" altLang="en-US">
              <a:solidFill>
                <a:schemeClr val="accent5">
                  <a:lumMod val="75000"/>
                </a:schemeClr>
              </a:solidFill>
              <a:sym typeface="+mn-ea"/>
            </a:endParaRPr>
          </a:p>
          <a:p>
            <a:r>
              <a:rPr lang="ja-JP" altLang="en-US">
                <a:solidFill>
                  <a:schemeClr val="tx1"/>
                </a:solidFill>
                <a:sym typeface="+mn-ea"/>
              </a:rPr>
              <a:t>Marín-Moralesらは、</a:t>
            </a:r>
            <a:r>
              <a:rPr lang="ja-JP" altLang="en-US">
                <a:solidFill>
                  <a:schemeClr val="tx1"/>
                </a:solidFill>
                <a:sym typeface="+mn-ea"/>
              </a:rPr>
              <a:t>実世界・バーチャルミュージアムで誘発された</a:t>
            </a:r>
            <a:r>
              <a:rPr lang="ja-JP" altLang="en-US">
                <a:solidFill>
                  <a:schemeClr val="tx1"/>
                </a:solidFill>
                <a:sym typeface="+mn-ea"/>
              </a:rPr>
              <a:t>情動状態と行動反応を分析し、被験者の</a:t>
            </a:r>
            <a:r>
              <a:rPr lang="ja-JP" altLang="en-US">
                <a:solidFill>
                  <a:schemeClr val="tx1"/>
                </a:solidFill>
                <a:sym typeface="+mn-ea"/>
              </a:rPr>
              <a:t>自己評価の違いは見られなかったが、脳動力学での違いがあるとわかった（</a:t>
            </a:r>
            <a:r>
              <a:rPr lang="en-US" altLang="ja-JP">
                <a:solidFill>
                  <a:schemeClr val="tx1"/>
                </a:solidFill>
                <a:sym typeface="+mn-ea"/>
              </a:rPr>
              <a:t>2019</a:t>
            </a:r>
            <a:r>
              <a:rPr lang="ja-JP" altLang="en-US">
                <a:solidFill>
                  <a:schemeClr val="tx1"/>
                </a:solidFill>
                <a:sym typeface="+mn-ea"/>
              </a:rPr>
              <a:t>）</a:t>
            </a:r>
            <a:endParaRPr lang="ja-JP" altLang="en-US">
              <a:solidFill>
                <a:schemeClr val="tx1"/>
              </a:solidFill>
              <a:sym typeface="+mn-ea"/>
            </a:endParaRPr>
          </a:p>
          <a:p>
            <a:r>
              <a:rPr lang="en-US" altLang="ja-JP">
                <a:solidFill>
                  <a:schemeClr val="accent5">
                    <a:lumMod val="75000"/>
                  </a:schemeClr>
                </a:solidFill>
                <a:sym typeface="+mn-ea"/>
              </a:rPr>
              <a:t>→</a:t>
            </a:r>
            <a:r>
              <a:rPr lang="ja-JP" altLang="en-US">
                <a:solidFill>
                  <a:schemeClr val="accent5">
                    <a:lumMod val="75000"/>
                  </a:schemeClr>
                </a:solidFill>
                <a:sym typeface="+mn-ea"/>
              </a:rPr>
              <a:t>仮想空間は実世界に類似している</a:t>
            </a:r>
            <a:endParaRPr lang="ja-JP" altLang="en-US">
              <a:solidFill>
                <a:schemeClr val="accent5">
                  <a:lumMod val="75000"/>
                </a:schemeClr>
              </a:solidFill>
              <a:sym typeface="+mn-ea"/>
            </a:endParaRPr>
          </a:p>
          <a:p>
            <a:r>
              <a:rPr lang="en-US" altLang="ja-JP">
                <a:solidFill>
                  <a:schemeClr val="accent5">
                    <a:lumMod val="75000"/>
                  </a:schemeClr>
                </a:solidFill>
                <a:sym typeface="+mn-ea"/>
              </a:rPr>
              <a:t>→</a:t>
            </a:r>
            <a:r>
              <a:rPr lang="ja-JP" altLang="en-US">
                <a:solidFill>
                  <a:schemeClr val="accent5">
                    <a:lumMod val="75000"/>
                  </a:schemeClr>
                </a:solidFill>
                <a:sym typeface="+mn-ea"/>
              </a:rPr>
              <a:t>しかし、仮想空間にいるヒトは仮想空間と実世界の違いが意識している</a:t>
            </a:r>
            <a:endParaRPr lang="ja-JP" altLang="en-US">
              <a:solidFill>
                <a:schemeClr val="accent5">
                  <a:lumMod val="75000"/>
                </a:schemeClr>
              </a:solidFill>
              <a:sym typeface="+mn-ea"/>
            </a:endParaRPr>
          </a:p>
          <a:p>
            <a:r>
              <a:rPr lang="en-US" altLang="ja-JP">
                <a:solidFill>
                  <a:schemeClr val="accent5">
                    <a:lumMod val="75000"/>
                  </a:schemeClr>
                </a:solidFill>
                <a:sym typeface="+mn-ea"/>
              </a:rPr>
              <a:t>→VR</a:t>
            </a:r>
            <a:r>
              <a:rPr lang="ja-JP" altLang="en-US">
                <a:solidFill>
                  <a:schemeClr val="accent5">
                    <a:lumMod val="75000"/>
                  </a:schemeClr>
                </a:solidFill>
                <a:sym typeface="+mn-ea"/>
              </a:rPr>
              <a:t>の誘発効果がもっと強い。</a:t>
            </a:r>
            <a:r>
              <a:rPr lang="ja-JP" altLang="en-US">
                <a:solidFill>
                  <a:schemeClr val="accent5">
                    <a:lumMod val="75000"/>
                  </a:schemeClr>
                </a:solidFill>
                <a:sym typeface="+mn-ea"/>
              </a:rPr>
              <a:t>でも没入感が足りないので、改善の余地がある</a:t>
            </a:r>
            <a:endParaRPr lang="ja-JP" altLang="en-US">
              <a:solidFill>
                <a:schemeClr val="accent5">
                  <a:lumMod val="75000"/>
                </a:schemeClr>
              </a:solidFill>
              <a:sym typeface="+mn-ea"/>
            </a:endParaRPr>
          </a:p>
          <a:p>
            <a:endParaRPr lang="ja-JP" altLang="en-US">
              <a:solidFill>
                <a:schemeClr val="accent5">
                  <a:lumMod val="75000"/>
                </a:schemeClr>
              </a:solidFill>
              <a:sym typeface="+mn-ea"/>
            </a:endParaRPr>
          </a:p>
          <a:p>
            <a:endParaRPr lang="ja-JP" altLang="en-US">
              <a:solidFill>
                <a:schemeClr val="accent5">
                  <a:lumMod val="75000"/>
                </a:schemeClr>
              </a:solidFill>
              <a:sym typeface="+mn-ea"/>
            </a:endParaRPr>
          </a:p>
          <a:p>
            <a:endParaRPr lang="ja-JP" altLang="en-US">
              <a:solidFill>
                <a:schemeClr val="accent5">
                  <a:lumMod val="75000"/>
                </a:schemeClr>
              </a:solidFill>
              <a:sym typeface="+mn-ea"/>
            </a:endParaRPr>
          </a:p>
        </p:txBody>
      </p:sp>
      <p:sp>
        <p:nvSpPr>
          <p:cNvPr id="9" name="Text Box 8"/>
          <p:cNvSpPr txBox="1"/>
          <p:nvPr/>
        </p:nvSpPr>
        <p:spPr>
          <a:xfrm>
            <a:off x="554355" y="4799330"/>
            <a:ext cx="309880" cy="368300"/>
          </a:xfrm>
          <a:prstGeom prst="rect">
            <a:avLst/>
          </a:prstGeom>
          <a:noFill/>
        </p:spPr>
        <p:txBody>
          <a:bodyPr wrap="none" rtlCol="0" anchor="t">
            <a:spAutoFit/>
          </a:bodyPr>
          <a:p>
            <a:pPr algn="l"/>
            <a:endParaRPr lang="ja-JP" altLang="en-US">
              <a:solidFill>
                <a:schemeClr val="accent1"/>
              </a:solidFill>
              <a:sym typeface="+mn-ea"/>
            </a:endParaRPr>
          </a:p>
        </p:txBody>
      </p:sp>
      <p:sp>
        <p:nvSpPr>
          <p:cNvPr id="10" name="Text Box 9"/>
          <p:cNvSpPr txBox="1"/>
          <p:nvPr/>
        </p:nvSpPr>
        <p:spPr>
          <a:xfrm>
            <a:off x="554355" y="5689600"/>
            <a:ext cx="309880" cy="368300"/>
          </a:xfrm>
          <a:prstGeom prst="rect">
            <a:avLst/>
          </a:prstGeom>
          <a:noFill/>
        </p:spPr>
        <p:txBody>
          <a:bodyPr wrap="none" rtlCol="0" anchor="t">
            <a:spAutoFit/>
          </a:bodyPr>
          <a:p>
            <a:pPr algn="l"/>
            <a:endParaRPr lang="ja-JP" altLang="en-US">
              <a:solidFill>
                <a:schemeClr val="accent1"/>
              </a:solidFill>
              <a:sym typeface="+mn-ea"/>
            </a:endParaRPr>
          </a:p>
        </p:txBody>
      </p:sp>
      <p:sp>
        <p:nvSpPr>
          <p:cNvPr id="3" name="Down Arrow 2"/>
          <p:cNvSpPr/>
          <p:nvPr/>
        </p:nvSpPr>
        <p:spPr>
          <a:xfrm>
            <a:off x="2973705" y="4204970"/>
            <a:ext cx="384810" cy="4997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99720" y="213360"/>
            <a:ext cx="8433435" cy="447675"/>
          </a:xfrm>
        </p:spPr>
        <p:txBody>
          <a:bodyPr/>
          <a:lstStyle/>
          <a:p>
            <a:r>
              <a:rPr kumimoji="1" lang="ja-JP" altLang="en-US" dirty="0"/>
              <a:t>システムデザイン</a:t>
            </a:r>
            <a:endParaRPr kumimoji="1" lang="ja-JP" altLang="en-US" dirty="0"/>
          </a:p>
        </p:txBody>
      </p:sp>
      <p:sp>
        <p:nvSpPr>
          <p:cNvPr id="3" name="コンテンツ プレースホルダー 2"/>
          <p:cNvSpPr>
            <a:spLocks noGrp="1"/>
          </p:cNvSpPr>
          <p:nvPr>
            <p:ph sz="quarter" idx="12"/>
          </p:nvPr>
        </p:nvSpPr>
        <p:spPr>
          <a:xfrm>
            <a:off x="261620" y="929640"/>
            <a:ext cx="8881745" cy="5928360"/>
          </a:xfrm>
        </p:spPr>
        <p:txBody>
          <a:bodyPr vert="horz" lIns="91440" tIns="45720" rIns="91440" bIns="45720" rtlCol="0" anchor="t">
            <a:normAutofit lnSpcReduction="10000"/>
          </a:bodyPr>
          <a:lstStyle/>
          <a:p>
            <a:r>
              <a:rPr lang="ja-JP" altLang="en-US" sz="1800">
                <a:sym typeface="+mn-ea"/>
              </a:rPr>
              <a:t>ここで、工学的な手段によって感情を喚起する「感情喚起モデル」を考案し，感情や感情体験を誘発する方法を考えた</a:t>
            </a:r>
            <a:endParaRPr lang="ja-JP" altLang="en-US" sz="1800">
              <a:sym typeface="+mn-ea"/>
            </a:endParaRPr>
          </a:p>
          <a:p>
            <a:endParaRPr lang="ja-JP" altLang="en-US" sz="1800">
              <a:sym typeface="+mn-ea"/>
            </a:endParaRPr>
          </a:p>
          <a:p>
            <a:r>
              <a:rPr lang="ja-JP" altLang="en-US" sz="2400" b="1">
                <a:sym typeface="+mn-ea"/>
              </a:rPr>
              <a:t>１</a:t>
            </a:r>
            <a:r>
              <a:rPr lang="en-US" altLang="ja-JP" sz="2400" b="1">
                <a:sym typeface="+mn-ea"/>
              </a:rPr>
              <a:t>.</a:t>
            </a:r>
            <a:r>
              <a:rPr lang="ja-JP" altLang="en-US" sz="2400" b="1">
                <a:sym typeface="+mn-ea"/>
              </a:rPr>
              <a:t>バーチャルのシーンや事件で人の感情を誘発する方法</a:t>
            </a:r>
            <a:r>
              <a:rPr lang="ja-JP" altLang="en-US" sz="2000">
                <a:sym typeface="+mn-ea"/>
              </a:rPr>
              <a:t> </a:t>
            </a:r>
            <a:endParaRPr lang="ja-JP" altLang="en-US" sz="1800">
              <a:sym typeface="+mn-ea"/>
            </a:endParaRPr>
          </a:p>
          <a:p>
            <a:endParaRPr lang="ja-JP" altLang="en-US" sz="1800">
              <a:sym typeface="+mn-ea"/>
            </a:endParaRPr>
          </a:p>
          <a:p>
            <a:endParaRPr lang="ja-JP" altLang="en-US" sz="1800">
              <a:sym typeface="+mn-ea"/>
            </a:endParaRPr>
          </a:p>
          <a:p>
            <a:endParaRPr lang="ja-JP" altLang="en-US" sz="1800">
              <a:sym typeface="+mn-ea"/>
            </a:endParaRPr>
          </a:p>
          <a:p>
            <a:endParaRPr lang="ja-JP" altLang="en-US" sz="1800">
              <a:sym typeface="+mn-ea"/>
            </a:endParaRPr>
          </a:p>
          <a:p>
            <a:endParaRPr lang="ja-JP" altLang="en-US" sz="1800">
              <a:sym typeface="+mn-ea"/>
            </a:endParaRPr>
          </a:p>
          <a:p>
            <a:endParaRPr lang="ja-JP" altLang="en-US" sz="1800">
              <a:sym typeface="+mn-ea"/>
            </a:endParaRPr>
          </a:p>
          <a:p>
            <a:endParaRPr lang="ja-JP" altLang="en-US" sz="1800">
              <a:sym typeface="+mn-ea"/>
            </a:endParaRPr>
          </a:p>
          <a:p>
            <a:endParaRPr lang="ja-JP" altLang="en-US">
              <a:sym typeface="+mn-ea"/>
            </a:endParaRPr>
          </a:p>
          <a:p>
            <a:r>
              <a:rPr lang="ja-JP" altLang="en-US">
                <a:sym typeface="+mn-ea"/>
              </a:rPr>
              <a:t>仮想空間の中で、周囲の環境を設定し、人の感情はシーンによって喚起される</a:t>
            </a:r>
            <a:endParaRPr lang="ja-JP" altLang="en-US">
              <a:sym typeface="+mn-ea"/>
            </a:endParaRPr>
          </a:p>
          <a:p>
            <a:r>
              <a:rPr lang="en-US" altLang="ja-JP" b="1">
                <a:sym typeface="+mn-ea"/>
              </a:rPr>
              <a:t>EX</a:t>
            </a:r>
            <a:r>
              <a:rPr lang="ja-JP" altLang="en-US" b="1">
                <a:sym typeface="+mn-ea"/>
              </a:rPr>
              <a:t>＊人は雲の中にいて、自分をリラックスさせ、センサーで</a:t>
            </a:r>
            <a:r>
              <a:rPr lang="ja-JP" altLang="en-US" b="1">
                <a:sym typeface="+mn-ea"/>
              </a:rPr>
              <a:t>生体</a:t>
            </a:r>
            <a:r>
              <a:rPr lang="ja-JP" altLang="en-US" b="1">
                <a:sym typeface="+mn-ea"/>
              </a:rPr>
              <a:t>情報を収集</a:t>
            </a:r>
            <a:endParaRPr lang="ja-JP" altLang="en-US">
              <a:sym typeface="+mn-ea"/>
            </a:endParaRPr>
          </a:p>
          <a:p>
            <a:r>
              <a:rPr lang="ja-JP" altLang="en-US">
                <a:sym typeface="+mn-ea"/>
              </a:rPr>
              <a:t>臨場感と没入感が大事</a:t>
            </a:r>
            <a:endParaRPr lang="ja-JP" altLang="en-US">
              <a:sym typeface="+mn-ea"/>
            </a:endParaRPr>
          </a:p>
          <a:p>
            <a:r>
              <a:rPr lang="ja-JP" altLang="en-US">
                <a:solidFill>
                  <a:schemeClr val="accent5">
                    <a:lumMod val="75000"/>
                  </a:schemeClr>
                </a:solidFill>
                <a:sym typeface="+mn-ea"/>
              </a:rPr>
              <a:t>ー＞もし風もあれば、リラックスの気持ちはもっと強いだろう</a:t>
            </a:r>
            <a:endParaRPr lang="ja-JP" altLang="en-US">
              <a:solidFill>
                <a:schemeClr val="accent5">
                  <a:lumMod val="75000"/>
                </a:schemeClr>
              </a:solidFill>
              <a:sym typeface="+mn-ea"/>
            </a:endParaRPr>
          </a:p>
          <a:p>
            <a:endParaRPr lang="ja-JP" altLang="en-US">
              <a:solidFill>
                <a:schemeClr val="accent5">
                  <a:lumMod val="75000"/>
                </a:schemeClr>
              </a:solidFill>
              <a:sym typeface="+mn-ea"/>
            </a:endParaRPr>
          </a:p>
        </p:txBody>
      </p:sp>
      <p:pic>
        <p:nvPicPr>
          <p:cNvPr id="5" name="1625651750691537">
            <a:hlinkClick r:id="" action="ppaction://media"/>
          </p:cNvPr>
          <p:cNvPicPr/>
          <p:nvPr>
            <a:videoFile r:link="rId1"/>
            <p:extLst>
              <p:ext uri="{DAA4B4D4-6D71-4841-9C94-3DE7FCFB9230}">
                <p14:media xmlns:p14="http://schemas.microsoft.com/office/powerpoint/2010/main" r:embed="rId2"/>
              </p:ext>
            </p:extLst>
          </p:nvPr>
        </p:nvPicPr>
        <p:blipFill>
          <a:blip r:embed="rId3"/>
          <a:stretch>
            <a:fillRect/>
          </a:stretch>
        </p:blipFill>
        <p:spPr>
          <a:xfrm>
            <a:off x="394970" y="2262505"/>
            <a:ext cx="5238750" cy="2665730"/>
          </a:xfrm>
          <a:prstGeom prst="rect">
            <a:avLst/>
          </a:prstGeom>
        </p:spPr>
      </p:pic>
      <p:sp>
        <p:nvSpPr>
          <p:cNvPr id="6" name="Text Box 5"/>
          <p:cNvSpPr txBox="1"/>
          <p:nvPr/>
        </p:nvSpPr>
        <p:spPr>
          <a:xfrm>
            <a:off x="5758180" y="3703320"/>
            <a:ext cx="3232785" cy="922020"/>
          </a:xfrm>
          <a:prstGeom prst="rect">
            <a:avLst/>
          </a:prstGeom>
          <a:noFill/>
        </p:spPr>
        <p:txBody>
          <a:bodyPr wrap="square" rtlCol="0">
            <a:spAutoFit/>
          </a:bodyPr>
          <a:p>
            <a:r>
              <a:rPr lang="ja-JP" altLang="en-US"/>
              <a:t>＜ー【Unite Tokyo 2018】</a:t>
            </a:r>
            <a:endParaRPr lang="ja-JP" altLang="en-US"/>
          </a:p>
          <a:p>
            <a:r>
              <a:rPr lang="ja-JP" altLang="en-US"/>
              <a:t>『崩壊3rd』開発者が語るアニメ風レンダリングの極意</a:t>
            </a:r>
            <a:endParaRPr lang="ja-JP" altLang="en-US"/>
          </a:p>
        </p:txBody>
      </p:sp>
      <p:pic>
        <p:nvPicPr>
          <p:cNvPr id="100" name="图片 99"/>
          <p:cNvPicPr/>
          <p:nvPr/>
        </p:nvPicPr>
        <p:blipFill>
          <a:blip r:embed="rId4" r:link="rId5"/>
          <a:stretch>
            <a:fillRect/>
          </a:stretch>
        </p:blipFill>
        <p:spPr>
          <a:xfrm>
            <a:off x="6343650" y="2262505"/>
            <a:ext cx="1938020" cy="1440815"/>
          </a:xfrm>
          <a:prstGeom prst="rect">
            <a:avLst/>
          </a:prstGeom>
          <a:noFill/>
          <a:ln w="9525">
            <a:noFill/>
          </a:ln>
        </p:spPr>
      </p:pic>
    </p:spTree>
  </p:cSld>
  <p:clrMapOvr>
    <a:masterClrMapping/>
  </p:clrMapOvr>
  <p:timing>
    <p:tnLst>
      <p:par>
        <p:cTn id="1" dur="indefinite" restart="never" nodeType="tmRoot">
          <p:childTnLst>
            <p:video fullScrn="0">
              <p:cMediaNode vol="98000">
                <p:cTn id="2" fill="hold" display="1">
                  <p:stCondLst>
                    <p:cond delay="indefinite"/>
                  </p:stCondLst>
                  <p:endCondLst>
                    <p:cond evt="onNext">
                      <p:tgtEl>
                        <p:sldTgt/>
                      </p:tgtEl>
                    </p:cond>
                    <p:cond evt="onPrev">
                      <p:tgtEl>
                        <p:sldTgt/>
                      </p:tgtEl>
                    </p:cond>
                  </p:endCondLst>
                </p:cTn>
                <p:tgtEl>
                  <p:spTgt spid="5"/>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99720" y="213360"/>
            <a:ext cx="8433435" cy="447675"/>
          </a:xfrm>
        </p:spPr>
        <p:txBody>
          <a:bodyPr/>
          <a:lstStyle/>
          <a:p>
            <a:r>
              <a:rPr kumimoji="1" lang="ja-JP" altLang="en-US" dirty="0"/>
              <a:t>システムデザイン</a:t>
            </a:r>
            <a:endParaRPr kumimoji="1" lang="ja-JP" altLang="en-US" dirty="0"/>
          </a:p>
        </p:txBody>
      </p:sp>
      <p:sp>
        <p:nvSpPr>
          <p:cNvPr id="3" name="コンテンツ プレースホルダー 2"/>
          <p:cNvSpPr>
            <a:spLocks noGrp="1"/>
          </p:cNvSpPr>
          <p:nvPr>
            <p:ph sz="quarter" idx="12"/>
          </p:nvPr>
        </p:nvSpPr>
        <p:spPr>
          <a:xfrm>
            <a:off x="261620" y="929640"/>
            <a:ext cx="8881745" cy="5608955"/>
          </a:xfrm>
        </p:spPr>
        <p:txBody>
          <a:bodyPr vert="horz" lIns="91440" tIns="45720" rIns="91440" bIns="45720" rtlCol="0" anchor="t">
            <a:normAutofit/>
          </a:bodyPr>
          <a:lstStyle/>
          <a:p>
            <a:r>
              <a:rPr lang="en-US" altLang="ja-JP" sz="2400" b="1">
                <a:sym typeface="+mn-ea"/>
              </a:rPr>
              <a:t>2.</a:t>
            </a:r>
            <a:r>
              <a:rPr lang="ja-JP" altLang="en-US" sz="2400" b="1">
                <a:sym typeface="+mn-ea"/>
              </a:rPr>
              <a:t>擬似身体反応で人の感情を誘発する</a:t>
            </a:r>
            <a:r>
              <a:rPr lang="ja-JP" altLang="en-US" sz="2400" b="1">
                <a:sym typeface="+mn-ea"/>
              </a:rPr>
              <a:t>モデル</a:t>
            </a:r>
            <a:endParaRPr lang="ja-JP" altLang="en-US" sz="2400" b="1">
              <a:sym typeface="+mn-ea"/>
            </a:endParaRPr>
          </a:p>
        </p:txBody>
      </p:sp>
      <p:pic>
        <p:nvPicPr>
          <p:cNvPr id="6" name="Picture 5"/>
          <p:cNvPicPr>
            <a:picLocks noChangeAspect="1"/>
          </p:cNvPicPr>
          <p:nvPr/>
        </p:nvPicPr>
        <p:blipFill>
          <a:blip r:embed="rId1"/>
          <a:stretch>
            <a:fillRect/>
          </a:stretch>
        </p:blipFill>
        <p:spPr>
          <a:xfrm>
            <a:off x="90170" y="1292225"/>
            <a:ext cx="6007735" cy="4599305"/>
          </a:xfrm>
          <a:prstGeom prst="rect">
            <a:avLst/>
          </a:prstGeom>
        </p:spPr>
      </p:pic>
      <p:sp>
        <p:nvSpPr>
          <p:cNvPr id="7" name="Text Box 6"/>
          <p:cNvSpPr txBox="1"/>
          <p:nvPr/>
        </p:nvSpPr>
        <p:spPr>
          <a:xfrm>
            <a:off x="5480685" y="1791335"/>
            <a:ext cx="3582670" cy="1014730"/>
          </a:xfrm>
          <a:prstGeom prst="rect">
            <a:avLst/>
          </a:prstGeom>
          <a:noFill/>
        </p:spPr>
        <p:txBody>
          <a:bodyPr wrap="square" rtlCol="0" anchor="t">
            <a:spAutoFit/>
          </a:bodyPr>
          <a:p>
            <a:r>
              <a:rPr lang="en-US" altLang="ja-JP" sz="2000" b="1"/>
              <a:t>*</a:t>
            </a:r>
            <a:r>
              <a:rPr lang="ja-JP" altLang="en-US" sz="2000" b="1"/>
              <a:t>吉田 成朗.東京大学.</a:t>
            </a:r>
            <a:endParaRPr lang="ja-JP" altLang="en-US" sz="2000" b="1"/>
          </a:p>
          <a:p>
            <a:r>
              <a:rPr lang="ja-JP" altLang="en-US" sz="2000" b="1"/>
              <a:t>擬似身体反応を用いた感情体験の誘発</a:t>
            </a:r>
            <a:r>
              <a:rPr lang="en-US" altLang="ja-JP" sz="2000" b="1"/>
              <a:t>.2017</a:t>
            </a:r>
            <a:endParaRPr lang="en-US" altLang="ja-JP" sz="2000" b="1"/>
          </a:p>
        </p:txBody>
      </p:sp>
      <p:sp>
        <p:nvSpPr>
          <p:cNvPr id="9" name="Text Box 8"/>
          <p:cNvSpPr txBox="1"/>
          <p:nvPr/>
        </p:nvSpPr>
        <p:spPr>
          <a:xfrm>
            <a:off x="6048375" y="3338195"/>
            <a:ext cx="3094355" cy="2553335"/>
          </a:xfrm>
          <a:prstGeom prst="rect">
            <a:avLst/>
          </a:prstGeom>
          <a:noFill/>
        </p:spPr>
        <p:txBody>
          <a:bodyPr wrap="square" rtlCol="0" anchor="t">
            <a:spAutoFit/>
          </a:bodyPr>
          <a:p>
            <a:r>
              <a:rPr lang="ja-JP" altLang="en-US" sz="2000" b="1"/>
              <a:t>「泣くから悲しい」</a:t>
            </a:r>
            <a:r>
              <a:rPr lang="ja-JP" altLang="en-US" sz="2000"/>
              <a:t>という感情の生起にまつわる心理学の知見をもとに</a:t>
            </a:r>
            <a:endParaRPr lang="ja-JP" altLang="en-US" sz="2000"/>
          </a:p>
          <a:p>
            <a:r>
              <a:rPr lang="ja-JP" altLang="en-US" sz="2000"/>
              <a:t> </a:t>
            </a:r>
            <a:endParaRPr lang="ja-JP" altLang="en-US" sz="2000"/>
          </a:p>
          <a:p>
            <a:r>
              <a:rPr lang="ja-JP" altLang="en-US" sz="2000"/>
              <a:t>擬似的に生成した身体反応を自身や他者のものであるように錯覚させることで感情を誘発する</a:t>
            </a:r>
            <a:endParaRPr lang="ja-JP" altLang="en-US" sz="20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99720" y="213360"/>
            <a:ext cx="8433435" cy="447675"/>
          </a:xfrm>
        </p:spPr>
        <p:txBody>
          <a:bodyPr/>
          <a:lstStyle/>
          <a:p>
            <a:r>
              <a:rPr kumimoji="1" lang="en-US" altLang="ja-JP" dirty="0"/>
              <a:t>Concluding remarks</a:t>
            </a:r>
            <a:endParaRPr kumimoji="1" lang="en-US" altLang="ja-JP" dirty="0"/>
          </a:p>
        </p:txBody>
      </p:sp>
      <p:sp>
        <p:nvSpPr>
          <p:cNvPr id="3" name="コンテンツ プレースホルダー 2"/>
          <p:cNvSpPr>
            <a:spLocks noGrp="1"/>
          </p:cNvSpPr>
          <p:nvPr>
            <p:ph sz="quarter" idx="12"/>
          </p:nvPr>
        </p:nvSpPr>
        <p:spPr>
          <a:xfrm>
            <a:off x="262255" y="857250"/>
            <a:ext cx="8881745" cy="5608955"/>
          </a:xfrm>
        </p:spPr>
        <p:txBody>
          <a:bodyPr vert="horz" lIns="91440" tIns="45720" rIns="91440" bIns="45720" rtlCol="0" anchor="t">
            <a:normAutofit lnSpcReduction="20000"/>
          </a:bodyPr>
          <a:lstStyle/>
          <a:p>
            <a:endParaRPr kumimoji="1" lang="ja-JP" altLang="zh-CN" sz="3200" dirty="0">
              <a:latin typeface="+mj-lt"/>
              <a:ea typeface="+mj-ea"/>
              <a:cs typeface="+mj-cs"/>
            </a:endParaRPr>
          </a:p>
          <a:p>
            <a:r>
              <a:rPr lang="ja-JP" altLang="en-US" sz="2400" b="1">
                <a:sym typeface="+mn-ea"/>
              </a:rPr>
              <a:t>（１）ここからの10年、VRは実験室環境における感情誘発手法に革命をもたらす可能性が大きい</a:t>
            </a:r>
            <a:r>
              <a:rPr lang="ja-JP" altLang="en-US" sz="2800" b="1">
                <a:solidFill>
                  <a:schemeClr val="accent1"/>
                </a:solidFill>
                <a:sym typeface="+mn-ea"/>
              </a:rPr>
              <a:t>　</a:t>
            </a:r>
            <a:r>
              <a:rPr lang="ja-JP" altLang="en-US" sz="2000">
                <a:solidFill>
                  <a:schemeClr val="accent1"/>
                </a:solidFill>
                <a:sym typeface="+mn-ea"/>
              </a:rPr>
              <a:t>　　</a:t>
            </a:r>
            <a:endParaRPr lang="ja-JP" altLang="en-US" sz="2000">
              <a:solidFill>
                <a:schemeClr val="accent1"/>
              </a:solidFill>
              <a:sym typeface="+mn-ea"/>
            </a:endParaRPr>
          </a:p>
          <a:p>
            <a:r>
              <a:rPr lang="ja-JP" altLang="en-US" sz="2000">
                <a:solidFill>
                  <a:schemeClr val="accent5">
                    <a:lumMod val="75000"/>
                  </a:schemeClr>
                </a:solidFill>
                <a:sym typeface="+mn-ea"/>
              </a:rPr>
              <a:t>→CG技術、VRアプリ開発などができる人が望まれている</a:t>
            </a:r>
            <a:endParaRPr lang="ja-JP" altLang="en-US" sz="2000">
              <a:solidFill>
                <a:schemeClr val="accent5">
                  <a:lumMod val="75000"/>
                </a:schemeClr>
              </a:solidFill>
              <a:sym typeface="+mn-ea"/>
            </a:endParaRPr>
          </a:p>
          <a:p>
            <a:endParaRPr lang="ja-JP" altLang="en-US" sz="1800">
              <a:sym typeface="+mn-ea"/>
            </a:endParaRPr>
          </a:p>
          <a:p>
            <a:r>
              <a:rPr lang="ja-JP" altLang="en-US" sz="2400" b="1">
                <a:sym typeface="+mn-ea"/>
              </a:rPr>
              <a:t>（２）</a:t>
            </a:r>
            <a:r>
              <a:rPr lang="en-US" altLang="ja-JP" sz="2400" b="1">
                <a:sym typeface="+mn-ea"/>
              </a:rPr>
              <a:t>VR</a:t>
            </a:r>
            <a:r>
              <a:rPr lang="ja-JP" altLang="en-US" sz="2400" b="1">
                <a:sym typeface="+mn-ea"/>
              </a:rPr>
              <a:t>は実世界に似てる仮想空間で模擬体験が</a:t>
            </a:r>
            <a:r>
              <a:rPr lang="ja-JP" altLang="en-US" sz="2400" b="1">
                <a:sym typeface="+mn-ea"/>
              </a:rPr>
              <a:t>簡単にできる</a:t>
            </a:r>
            <a:endParaRPr lang="zh-CN" altLang="ja-JP" sz="2400" b="1">
              <a:sym typeface="+mn-ea"/>
            </a:endParaRPr>
          </a:p>
          <a:p>
            <a:r>
              <a:rPr lang="en-US" altLang="ja-JP" sz="2000">
                <a:sym typeface="+mn-ea"/>
              </a:rPr>
              <a:t>VR</a:t>
            </a:r>
            <a:r>
              <a:rPr lang="ja-JP" altLang="en-US" sz="2000">
                <a:sym typeface="+mn-ea"/>
              </a:rPr>
              <a:t>を使って、</a:t>
            </a:r>
            <a:r>
              <a:rPr lang="ja-JP" altLang="zh-CN" sz="2000">
                <a:sym typeface="+mn-ea"/>
              </a:rPr>
              <a:t>あるシーイン、事件（交通事故など）はもっと実現しやすい</a:t>
            </a:r>
            <a:r>
              <a:rPr lang="ja-JP" altLang="zh-CN" sz="2000">
                <a:sym typeface="+mn-ea"/>
              </a:rPr>
              <a:t>が</a:t>
            </a:r>
            <a:endParaRPr lang="ja-JP" altLang="zh-CN" sz="2000">
              <a:sym typeface="+mn-ea"/>
            </a:endParaRPr>
          </a:p>
          <a:p>
            <a:r>
              <a:rPr lang="ja-JP" altLang="zh-CN" sz="2000">
                <a:sym typeface="+mn-ea"/>
              </a:rPr>
              <a:t>そもそも真実ではない、完全没入型の</a:t>
            </a:r>
            <a:r>
              <a:rPr lang="en-US" altLang="ja-JP" sz="2000">
                <a:sym typeface="+mn-ea"/>
              </a:rPr>
              <a:t>VR</a:t>
            </a:r>
            <a:r>
              <a:rPr lang="ja-JP" altLang="en-US" sz="2000">
                <a:sym typeface="+mn-ea"/>
              </a:rPr>
              <a:t>はまだまだ</a:t>
            </a:r>
            <a:endParaRPr lang="ja-JP" altLang="en-US" sz="2000">
              <a:sym typeface="+mn-ea"/>
            </a:endParaRPr>
          </a:p>
          <a:p>
            <a:r>
              <a:rPr lang="en-US" altLang="ja-JP" sz="2000">
                <a:solidFill>
                  <a:schemeClr val="accent5">
                    <a:lumMod val="75000"/>
                  </a:schemeClr>
                </a:solidFill>
                <a:sym typeface="+mn-ea"/>
              </a:rPr>
              <a:t>→</a:t>
            </a:r>
            <a:r>
              <a:rPr lang="ja-JP" altLang="en-US" sz="2000">
                <a:solidFill>
                  <a:schemeClr val="accent5">
                    <a:lumMod val="75000"/>
                  </a:schemeClr>
                </a:solidFill>
                <a:sym typeface="+mn-ea"/>
              </a:rPr>
              <a:t>視覚、聴覚だけでなく、触覚、嗅覚なども完璧に模擬できると。。。</a:t>
            </a:r>
            <a:endParaRPr lang="ja-JP" altLang="zh-CN" sz="2400" b="1">
              <a:sym typeface="+mn-ea"/>
            </a:endParaRPr>
          </a:p>
          <a:p>
            <a:endParaRPr lang="ja-JP" altLang="zh-CN" sz="2400" b="1">
              <a:sym typeface="+mn-ea"/>
            </a:endParaRPr>
          </a:p>
          <a:p>
            <a:r>
              <a:rPr lang="ja-JP" altLang="zh-CN" sz="2400" b="1">
                <a:sym typeface="+mn-ea"/>
              </a:rPr>
              <a:t>（３）</a:t>
            </a:r>
            <a:r>
              <a:rPr lang="en-US" altLang="ja-JP" sz="2400" b="1">
                <a:sym typeface="+mn-ea"/>
              </a:rPr>
              <a:t>VR</a:t>
            </a:r>
            <a:r>
              <a:rPr lang="ja-JP" altLang="en-US" sz="2400" b="1">
                <a:sym typeface="+mn-ea"/>
              </a:rPr>
              <a:t>に基づく感情誘発効果の評価とより良い</a:t>
            </a:r>
            <a:r>
              <a:rPr lang="en-US" altLang="ja-JP" sz="2400" b="1">
                <a:sym typeface="+mn-ea"/>
              </a:rPr>
              <a:t>VR</a:t>
            </a:r>
            <a:r>
              <a:rPr lang="ja-JP" altLang="en-US" sz="2400" b="1">
                <a:sym typeface="+mn-ea"/>
              </a:rPr>
              <a:t>に基づく</a:t>
            </a:r>
            <a:r>
              <a:rPr lang="ja-JP" altLang="en-US" sz="2400" b="1">
                <a:sym typeface="+mn-ea"/>
              </a:rPr>
              <a:t>感情誘発</a:t>
            </a:r>
            <a:r>
              <a:rPr lang="ja-JP" altLang="en-US" sz="2400" b="1">
                <a:sym typeface="+mn-ea"/>
              </a:rPr>
              <a:t>理論が望まれている</a:t>
            </a:r>
            <a:endParaRPr lang="zh-CN" altLang="ja-JP" sz="2400" b="1">
              <a:sym typeface="+mn-ea"/>
            </a:endParaRPr>
          </a:p>
          <a:p>
            <a:r>
              <a:rPr lang="ja-JP" altLang="en-US" sz="2000">
                <a:solidFill>
                  <a:schemeClr val="accent5">
                    <a:lumMod val="75000"/>
                  </a:schemeClr>
                </a:solidFill>
                <a:sym typeface="+mn-ea"/>
              </a:rPr>
              <a:t>→異なる風格のレンダリング（異なる光や影、リアルか二次元か）で実験することで、強いと弱い感情の誘発をコントロールできるかもしれない</a:t>
            </a:r>
            <a:endParaRPr lang="ja-JP" altLang="en-US" sz="2000">
              <a:solidFill>
                <a:schemeClr val="accent5">
                  <a:lumMod val="75000"/>
                </a:schemeClr>
              </a:solidFill>
              <a:sym typeface="+mn-ea"/>
            </a:endParaRPr>
          </a:p>
          <a:p>
            <a:endParaRPr lang="ja-JP" altLang="en-US" sz="1800">
              <a:sym typeface="+mn-ea"/>
            </a:endParaRPr>
          </a:p>
          <a:p>
            <a:endParaRPr lang="ja-JP" altLang="en-US" sz="180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参考文献</a:t>
            </a:r>
            <a:endParaRPr kumimoji="1" lang="ja-JP" altLang="en-US" dirty="0"/>
          </a:p>
        </p:txBody>
      </p:sp>
      <p:sp>
        <p:nvSpPr>
          <p:cNvPr id="9" name="Text Box 8"/>
          <p:cNvSpPr txBox="1"/>
          <p:nvPr/>
        </p:nvSpPr>
        <p:spPr>
          <a:xfrm>
            <a:off x="346710" y="1109980"/>
            <a:ext cx="8698865" cy="5292725"/>
          </a:xfrm>
          <a:prstGeom prst="rect">
            <a:avLst/>
          </a:prstGeom>
          <a:noFill/>
        </p:spPr>
        <p:txBody>
          <a:bodyPr wrap="square" rtlCol="0" anchor="t">
            <a:spAutoFit/>
          </a:bodyPr>
          <a:p>
            <a:r>
              <a:rPr lang="ja-JP" altLang="en-US" sz="2000">
                <a:sym typeface="+mn-ea"/>
              </a:rPr>
              <a:t>[1]</a:t>
            </a:r>
            <a:r>
              <a:rPr lang="ja-JP" altLang="en-US" sz="2000"/>
              <a:t>潘家辉, 何志鹏, 李自娜, 等. 多模态情绪识别研究综述[J]. 智能系统学报, 2020, 15(4): 633-645. </a:t>
            </a:r>
            <a:endParaRPr lang="ja-JP" altLang="en-US" sz="2000"/>
          </a:p>
          <a:p>
            <a:endParaRPr lang="ja-JP" altLang="en-US" sz="2000"/>
          </a:p>
          <a:p>
            <a:r>
              <a:rPr lang="ja-JP" altLang="en-US" sz="2000"/>
              <a:t>[2]VR（仮想現実）とは？AR、MRとの違いと、多方面に広がる活用事例.</a:t>
            </a:r>
            <a:endParaRPr lang="ja-JP" altLang="en-US" sz="2000"/>
          </a:p>
          <a:p>
            <a:r>
              <a:rPr lang="ja-JP" altLang="en-US" sz="2000"/>
              <a:t>https://hnavi.co.jp/knowledge/blog/vr/</a:t>
            </a:r>
            <a:endParaRPr lang="ja-JP" altLang="en-US" sz="2000"/>
          </a:p>
          <a:p>
            <a:endParaRPr lang="ja-JP" altLang="en-US" sz="2000"/>
          </a:p>
          <a:p>
            <a:r>
              <a:rPr lang="ja-JP" altLang="en-US" sz="2000">
                <a:sym typeface="+mn-ea"/>
              </a:rPr>
              <a:t>[2]J Marín-Morales,  Llinares C ,  Guixeres J , et al. Emotion Recognition in Immersive Virtual Reality: From Statistics to Affective Computing[J]. Sensors, 2020, 20(18):5163.</a:t>
            </a:r>
            <a:endParaRPr lang="ja-JP" altLang="en-US" sz="2000">
              <a:sym typeface="+mn-ea"/>
            </a:endParaRPr>
          </a:p>
          <a:p>
            <a:endParaRPr lang="ja-JP" altLang="en-US" sz="2000"/>
          </a:p>
          <a:p>
            <a:r>
              <a:rPr lang="ja-JP" altLang="en-US" sz="2000">
                <a:sym typeface="+mn-ea"/>
              </a:rPr>
              <a:t>[3]【Unite Tokyo 2018】『崩壊3rd』開発者が語るアニメ風レンダリングの極意</a:t>
            </a:r>
            <a:r>
              <a:rPr lang="en-US" altLang="ja-JP" sz="2000">
                <a:sym typeface="+mn-ea"/>
              </a:rPr>
              <a:t>.</a:t>
            </a:r>
            <a:endParaRPr lang="en-US" altLang="ja-JP" sz="2000">
              <a:sym typeface="+mn-ea"/>
            </a:endParaRPr>
          </a:p>
          <a:p>
            <a:r>
              <a:rPr lang="ja-JP" altLang="en-US" sz="2000">
                <a:sym typeface="+mn-ea"/>
              </a:rPr>
              <a:t>https://www.youtube.com/watch?v=ZpWsinhPFLM&amp;feature=youtu.be&amp;app=desktop</a:t>
            </a:r>
            <a:endParaRPr lang="ja-JP" altLang="en-US" sz="2000"/>
          </a:p>
          <a:p>
            <a:endParaRPr lang="ja-JP" altLang="en-US" sz="2000"/>
          </a:p>
          <a:p>
            <a:r>
              <a:rPr lang="ja-JP" altLang="en-US" sz="2000">
                <a:sym typeface="+mn-ea"/>
              </a:rPr>
              <a:t>[4]吉田 成朗.擬似身体反応を用いた感情体験の誘発</a:t>
            </a:r>
            <a:r>
              <a:rPr lang="en-US" altLang="ja-JP" sz="2000">
                <a:sym typeface="+mn-ea"/>
              </a:rPr>
              <a:t>[</a:t>
            </a:r>
            <a:r>
              <a:rPr lang="en-US" altLang="ja-JP" sz="2000">
                <a:sym typeface="+mn-ea"/>
              </a:rPr>
              <a:t>D].2017</a:t>
            </a:r>
            <a:endParaRPr lang="en-US">
              <a:sym typeface="+mn-ea"/>
            </a:endParaRPr>
          </a:p>
          <a:p>
            <a:endParaRPr lang="en-US"/>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2140</Words>
  <Application>WPS 演示</Application>
  <PresentationFormat>全屏显示(4:3)</PresentationFormat>
  <Paragraphs>130</Paragraphs>
  <Slides>8</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vt:i4>
      </vt:variant>
    </vt:vector>
  </HeadingPairs>
  <TitlesOfParts>
    <vt:vector size="21" baseType="lpstr">
      <vt:lpstr>Arial</vt:lpstr>
      <vt:lpstr>宋体</vt:lpstr>
      <vt:lpstr>Wingdings</vt:lpstr>
      <vt:lpstr>Meiryo</vt:lpstr>
      <vt:lpstr>Arial</vt:lpstr>
      <vt:lpstr>Yu Gothic Light</vt:lpstr>
      <vt:lpstr>Calibri Light</vt:lpstr>
      <vt:lpstr>Yu Gothic</vt:lpstr>
      <vt:lpstr>Calibri</vt:lpstr>
      <vt:lpstr>微软雅黑</vt:lpstr>
      <vt:lpstr>Arial Unicode MS</vt:lpstr>
      <vt:lpstr>等线</vt:lpstr>
      <vt:lpstr>Office Theme</vt:lpstr>
      <vt:lpstr>仮想現実に基づく感情誘発手法の検討</vt:lpstr>
      <vt:lpstr>背景</vt:lpstr>
      <vt:lpstr>背景</vt:lpstr>
      <vt:lpstr>背景</vt:lpstr>
      <vt:lpstr>システムデザイン</vt:lpstr>
      <vt:lpstr>システムデザイン</vt:lpstr>
      <vt:lpstr>Concluding remarks</vt:lpstr>
      <vt:lpstr>参考文献</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健太 江口</dc:creator>
  <cp:lastModifiedBy>水樹悠太（MIZUKI YUTA）</cp:lastModifiedBy>
  <cp:revision>1028</cp:revision>
  <cp:lastPrinted>2021-07-07T11:21:00Z</cp:lastPrinted>
  <dcterms:created xsi:type="dcterms:W3CDTF">2021-07-07T11:21:00Z</dcterms:created>
  <dcterms:modified xsi:type="dcterms:W3CDTF">2021-07-15T01:05:02Z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FD3948DF51544BF4AC64C4EB1431F20C</vt:lpwstr>
  </property>
  <property fmtid="{D5CDD505-2E9C-101B-9397-08002B2CF9AE}" pid="3" name="KSOProductBuildVer">
    <vt:lpwstr>2052-11.1.0.10578</vt:lpwstr>
  </property>
</Properties>
</file>