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3"/>
    <p:sldId id="263" r:id="rId4"/>
    <p:sldId id="260" r:id="rId5"/>
    <p:sldId id="270" r:id="rId6"/>
    <p:sldId id="273" r:id="rId7"/>
    <p:sldId id="259" r:id="rId8"/>
    <p:sldId id="262" r:id="rId9"/>
    <p:sldId id="264" r:id="rId10"/>
    <p:sldId id="265" r:id="rId11"/>
    <p:sldId id="266" r:id="rId12"/>
    <p:sldId id="267" r:id="rId13"/>
    <p:sldId id="271" r:id="rId14"/>
    <p:sldId id="272" r:id="rId15"/>
    <p:sldId id="274" r:id="rId16"/>
    <p:sldId id="268" r:id="rId17"/>
    <p:sldId id="276" r:id="rId18"/>
    <p:sldId id="277" r:id="rId19"/>
    <p:sldId id="25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05"/>
  </p:normalViewPr>
  <p:slideViewPr>
    <p:cSldViewPr snapToGrid="0" snapToObjects="1">
      <p:cViewPr varScale="1">
        <p:scale>
          <a:sx n="83" d="100"/>
          <a:sy n="83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DF8C-92E5-A54B-A643-3851603B48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3D324-1F58-EF4F-AE32-7093E0D1B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blog.csdn.net/chandelierds/article/details/83310085" TargetMode="External"/><Relationship Id="rId1" Type="http://schemas.openxmlformats.org/officeDocument/2006/relationships/hyperlink" Target="https://www.cnblogs.com/pinard/p/6023000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27442" y="2727394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房价预测</a:t>
            </a:r>
            <a:endParaRPr lang="zh-CN" altLang="en-US" sz="8000" b="1" i="0" u="none" strike="noStrike" dirty="0">
              <a:solidFill>
                <a:srgbClr val="24292E"/>
              </a:solidFill>
              <a:effectLst/>
              <a:latin typeface="STSong" panose="02010600040101010101" charset="-122"/>
              <a:ea typeface="STSong" panose="02010600040101010101" charset="-122"/>
              <a:cs typeface="STSong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1408" y="532158"/>
            <a:ext cx="4737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 sz="2400" dirty="0" err="1"/>
              <a:t>TotalBsmtSF</a:t>
            </a:r>
            <a:r>
              <a:rPr lang="nb-NO" altLang="zh-CN" sz="2400" dirty="0"/>
              <a:t> 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err="1" smtClean="0"/>
              <a:t>SalePrice</a:t>
            </a:r>
            <a:r>
              <a:rPr kumimoji="1" lang="zh-CN" altLang="en-US" sz="2400" dirty="0" smtClean="0"/>
              <a:t>的散点图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757929" y="2404531"/>
            <a:ext cx="51090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可以看到右下角有一个点比较异常，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应当去除</a:t>
            </a:r>
            <a:r>
              <a:rPr kumimoji="1" lang="en-US" altLang="zh-CN" sz="2400" dirty="0" smtClean="0"/>
              <a:t>(drop)</a:t>
            </a:r>
            <a:endParaRPr kumimoji="1" lang="en-US" altLang="zh-CN" sz="2400" dirty="0" smtClean="0"/>
          </a:p>
          <a:p>
            <a:endParaRPr kumimoji="1" lang="en-US" altLang="zh-CN" dirty="0"/>
          </a:p>
          <a:p>
            <a:r>
              <a:rPr kumimoji="1" lang="zh-CN" altLang="en-US" sz="2400" dirty="0" smtClean="0"/>
              <a:t>找到对应的</a:t>
            </a:r>
            <a:r>
              <a:rPr kumimoji="1" lang="en-US" altLang="zh-CN" sz="2400" dirty="0" smtClean="0"/>
              <a:t>ID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drop</a:t>
            </a:r>
            <a:endParaRPr kumimoji="1" lang="en-US" altLang="zh-CN" sz="24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69" y="1317356"/>
            <a:ext cx="5852160" cy="4648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50412" y="406228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OverallQual</a:t>
            </a:r>
            <a:r>
              <a:rPr kumimoji="1" lang="zh-CN" altLang="en-US" dirty="0" smtClean="0"/>
              <a:t>的图没有明显异常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411" y="775560"/>
            <a:ext cx="3244799" cy="1874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558" y="898902"/>
            <a:ext cx="3642533" cy="18322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64558" y="392218"/>
            <a:ext cx="320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/>
              <a:t>GarageCars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图没有明显异常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11" y="3776131"/>
            <a:ext cx="3435673" cy="214853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50411" y="3293162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/>
              <a:t>FullBath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图没有明显异常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190" y="3840879"/>
            <a:ext cx="4020074" cy="261371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686084" y="2941094"/>
            <a:ext cx="48045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/>
              <a:t>YearBuilt</a:t>
            </a:r>
            <a:r>
              <a:rPr kumimoji="1" lang="zh-CN" altLang="en-US" dirty="0" smtClean="0"/>
              <a:t>的图有一些点并不太符合市场价格，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但也许是面积大之类的导致价格过高，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其中不太合理的点和之前找到点相同的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3935" y="2760468"/>
            <a:ext cx="42001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三</a:t>
            </a:r>
            <a:r>
              <a:rPr lang="en-US" altLang="zh-CN" sz="6000" b="1" dirty="0" smtClean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.</a:t>
            </a:r>
            <a:r>
              <a:rPr lang="zh-CN" altLang="en-US" sz="6000" b="1" dirty="0" smtClean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数据清洗</a:t>
            </a:r>
            <a:endParaRPr lang="zh-CN" altLang="en-US" sz="6000" b="1" i="0" u="none" strike="noStrike" dirty="0">
              <a:solidFill>
                <a:srgbClr val="24292E"/>
              </a:solidFill>
              <a:effectLst/>
              <a:latin typeface="STSong" panose="02010600040101010101" charset="-122"/>
              <a:ea typeface="STSong" panose="02010600040101010101" charset="-122"/>
              <a:cs typeface="STSong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50412" y="2322040"/>
            <a:ext cx="3938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2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把训练集和测试集 合起来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270031" y="3993894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3.</a:t>
            </a:r>
            <a:r>
              <a:rPr kumimoji="1" lang="zh-CN" altLang="en-US" sz="2400" dirty="0" smtClean="0"/>
              <a:t>丢弃不要的特征</a:t>
            </a:r>
            <a:endParaRPr kumimoji="1"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270031" y="593939"/>
            <a:ext cx="4576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/>
              <a:t>1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/>
              <a:t>去</a:t>
            </a:r>
            <a:r>
              <a:rPr kumimoji="1" lang="zh-CN" altLang="en-US" sz="2400" dirty="0" smtClean="0"/>
              <a:t>除掉离群点（记得</a:t>
            </a:r>
            <a:r>
              <a:rPr kumimoji="1" lang="en-US" altLang="zh-CN" sz="2400" dirty="0" err="1" smtClean="0"/>
              <a:t>reindex</a:t>
            </a:r>
            <a:r>
              <a:rPr kumimoji="1" lang="zh-CN" altLang="en-US" sz="2400" dirty="0" smtClean="0"/>
              <a:t>）</a:t>
            </a:r>
            <a:endParaRPr kumimoji="1"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31" y="1130442"/>
            <a:ext cx="9396924" cy="6946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12" y="2830576"/>
            <a:ext cx="7223648" cy="7789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96" y="4521735"/>
            <a:ext cx="4167968" cy="6364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336" y="5373217"/>
            <a:ext cx="7035800" cy="130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5925" y="38200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400" dirty="0"/>
              <a:t>5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使用</a:t>
            </a:r>
            <a:r>
              <a:rPr kumimoji="1" lang="en-US" altLang="zh-CN" sz="2400" dirty="0" err="1" smtClean="0"/>
              <a:t>get_dummies</a:t>
            </a:r>
            <a:r>
              <a:rPr kumimoji="1" lang="zh-CN" altLang="en-US" sz="2400" dirty="0" smtClean="0"/>
              <a:t>进行</a:t>
            </a:r>
            <a:r>
              <a:rPr kumimoji="1" lang="en-US" altLang="zh-CN" sz="2400" dirty="0" smtClean="0"/>
              <a:t>one-hot</a:t>
            </a:r>
            <a:r>
              <a:rPr kumimoji="1" lang="zh-CN" altLang="en-US" sz="2400" dirty="0" smtClean="0"/>
              <a:t>编码</a:t>
            </a:r>
            <a:endParaRPr kumimoji="1" lang="en-US" altLang="zh-CN" sz="2400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330" y="4473860"/>
            <a:ext cx="3959817" cy="48119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271330" y="386652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/>
              <a:t>4.</a:t>
            </a:r>
            <a:r>
              <a:rPr kumimoji="1" lang="zh-CN" altLang="en-US" sz="2400" dirty="0" smtClean="0"/>
              <a:t>对缺失值进行填充</a:t>
            </a:r>
            <a:endParaRPr lang="zh-CN" altLang="en-US" sz="2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77" y="1086477"/>
            <a:ext cx="6400800" cy="584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77" y="1965211"/>
            <a:ext cx="4748057" cy="16625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45925" y="5181595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/>
              <a:t>6.</a:t>
            </a:r>
            <a:r>
              <a:rPr kumimoji="1" lang="zh-CN" altLang="en-US" sz="2400" dirty="0" smtClean="0"/>
              <a:t>训练集测试集分开</a:t>
            </a:r>
            <a:endParaRPr kumimoji="1" lang="en-US" altLang="zh-CN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330" y="5835133"/>
            <a:ext cx="31623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3935" y="2760468"/>
            <a:ext cx="42001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四</a:t>
            </a:r>
            <a:r>
              <a:rPr lang="en-US" altLang="zh-CN" sz="6000" b="1" dirty="0" smtClean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.</a:t>
            </a:r>
            <a:r>
              <a:rPr lang="zh-CN" altLang="en-US" sz="6000" b="1" dirty="0" smtClean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建模实现</a:t>
            </a:r>
            <a:endParaRPr lang="zh-CN" altLang="en-US" sz="6000" b="1" i="0" u="none" strike="noStrike" dirty="0">
              <a:solidFill>
                <a:srgbClr val="24292E"/>
              </a:solidFill>
              <a:effectLst/>
              <a:latin typeface="STSong" panose="02010600040101010101" charset="-122"/>
              <a:ea typeface="STSong" panose="02010600040101010101" charset="-122"/>
              <a:cs typeface="STSong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4703" y="1648007"/>
            <a:ext cx="9385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模型评估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91" y="2198452"/>
            <a:ext cx="7061200" cy="1029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91" y="3475216"/>
            <a:ext cx="5854700" cy="2667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49757" y="3823180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Score.mean</a:t>
            </a:r>
            <a:r>
              <a:rPr kumimoji="1" lang="zh-CN" altLang="en-US" dirty="0" smtClean="0"/>
              <a:t>矩阵均值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Score.std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矩阵标准差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2706" y="145213"/>
            <a:ext cx="9385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Ridge</a:t>
            </a:r>
            <a:r>
              <a:rPr lang="zh-CN" altLang="en-US" sz="2400" dirty="0" smtClean="0"/>
              <a:t>模型参数评估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94703" y="43607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456" y="718789"/>
            <a:ext cx="73914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56" y="982657"/>
            <a:ext cx="4787900" cy="2692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6" y="4147237"/>
            <a:ext cx="4851400" cy="25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06" y="3771458"/>
            <a:ext cx="7061200" cy="24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4703" y="1648007"/>
            <a:ext cx="9385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Ridge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703" y="2124627"/>
            <a:ext cx="8229600" cy="2095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4703" y="43607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这种回归在多特征情况下时</a:t>
            </a:r>
            <a:r>
              <a:rPr lang="zh-CN" altLang="en-US" dirty="0" smtClean="0"/>
              <a:t>，</a:t>
            </a:r>
            <a:r>
              <a:rPr lang="zh-CN" altLang="en-US" dirty="0"/>
              <a:t>可以把所有变量都无脑地丢</a:t>
            </a:r>
            <a:r>
              <a:rPr lang="zh-CN" altLang="en-US" dirty="0" smtClean="0"/>
              <a:t>进去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7715" y="1617010"/>
            <a:ext cx="93852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刘浥：数据／特征分析，数据清洗，模型评估，参数估计与调校</a:t>
            </a:r>
            <a:r>
              <a:rPr lang="zh-CN" altLang="en-US" smtClean="0"/>
              <a:t>，建模代码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 smtClean="0"/>
              <a:t>，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，分析文档，［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］用</a:t>
            </a:r>
            <a:r>
              <a:rPr lang="en-US" altLang="zh-CN" dirty="0" err="1" smtClean="0"/>
              <a:t>scikit</a:t>
            </a:r>
            <a:r>
              <a:rPr lang="zh-CN" altLang="en-US" dirty="0" smtClean="0"/>
              <a:t>－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Ridge</a:t>
            </a:r>
            <a:r>
              <a:rPr lang="zh-CN" altLang="en-US" dirty="0" smtClean="0"/>
              <a:t>回归 </a:t>
            </a:r>
            <a:r>
              <a:rPr lang="zh-CN" altLang="en-US" dirty="0" smtClean="0">
                <a:hlinkClick r:id="rId1"/>
              </a:rPr>
              <a:t>https</a:t>
            </a:r>
            <a:r>
              <a:rPr lang="zh-CN" altLang="en-US" dirty="0">
                <a:hlinkClick r:id="rId1"/>
              </a:rPr>
              <a:t>://</a:t>
            </a:r>
            <a:r>
              <a:rPr lang="zh-CN" altLang="en-US" dirty="0" smtClean="0">
                <a:hlinkClick r:id="rId1"/>
              </a:rPr>
              <a:t>www.cnblogs.com/pinard/p/6023000.html</a:t>
            </a:r>
            <a:r>
              <a:rPr lang="zh-CN" altLang="en-US" dirty="0" smtClean="0"/>
              <a:t>［</a:t>
            </a:r>
            <a:r>
              <a:rPr lang="en-US" altLang="zh-CN" dirty="0" smtClean="0"/>
              <a:t>2019.1.1</a:t>
            </a:r>
            <a:r>
              <a:rPr lang="zh-CN" altLang="en-US" dirty="0" smtClean="0"/>
              <a:t>］</a:t>
            </a:r>
            <a:endParaRPr lang="en-US" altLang="zh-CN" dirty="0" smtClean="0"/>
          </a:p>
          <a:p>
            <a:r>
              <a:rPr lang="zh-CN" altLang="en-US" dirty="0"/>
              <a:t>［</a:t>
            </a:r>
            <a:r>
              <a:rPr lang="en-US" altLang="zh-CN" dirty="0"/>
              <a:t>2</a:t>
            </a:r>
            <a:r>
              <a:rPr lang="zh-CN" altLang="en-US" dirty="0"/>
              <a:t>］</a:t>
            </a:r>
            <a:r>
              <a:rPr lang="en-US" altLang="zh-CN" dirty="0"/>
              <a:t>《</a:t>
            </a:r>
            <a:r>
              <a:rPr lang="zh-CN" altLang="en-US" dirty="0"/>
              <a:t>利用</a:t>
            </a:r>
            <a:r>
              <a:rPr lang="en-US" altLang="zh-CN" dirty="0"/>
              <a:t>python</a:t>
            </a:r>
            <a:r>
              <a:rPr lang="zh-CN" altLang="en-US" dirty="0"/>
              <a:t>进行数据分析</a:t>
            </a:r>
            <a:r>
              <a:rPr lang="en-US" altLang="zh-CN" dirty="0"/>
              <a:t>》</a:t>
            </a:r>
            <a:r>
              <a:rPr lang="zh-CN" altLang="en-US" dirty="0"/>
              <a:t>学习记录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Pandas</a:t>
            </a:r>
            <a:r>
              <a:rPr lang="zh-CN" altLang="en-US" dirty="0"/>
              <a:t>和</a:t>
            </a:r>
            <a:r>
              <a:rPr lang="en-US" altLang="zh-CN" dirty="0" err="1"/>
              <a:t>seaborn</a:t>
            </a:r>
            <a:r>
              <a:rPr lang="zh-CN" altLang="en-US" dirty="0" smtClean="0"/>
              <a:t>绘图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blog.csdn.net/chandelierds/article/details/83310085</a:t>
            </a:r>
            <a:r>
              <a:rPr lang="zh-CN" altLang="en-US" dirty="0" smtClean="0"/>
              <a:t>［</a:t>
            </a:r>
            <a:r>
              <a:rPr lang="en-US" altLang="zh-CN" dirty="0" smtClean="0"/>
              <a:t>2019.1.1</a:t>
            </a:r>
            <a:r>
              <a:rPr lang="zh-CN" altLang="en-US" dirty="0" smtClean="0"/>
              <a:t>］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3935" y="2760468"/>
            <a:ext cx="42001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一</a:t>
            </a:r>
            <a:r>
              <a:rPr lang="en-US" altLang="zh-CN" sz="6000" b="1" dirty="0" smtClean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.</a:t>
            </a:r>
            <a:r>
              <a:rPr lang="zh-CN" altLang="en-US" sz="6000" b="1" dirty="0" smtClean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数据分析</a:t>
            </a:r>
            <a:endParaRPr lang="zh-CN" altLang="en-US" sz="6000" b="1" i="0" u="none" strike="noStrike" dirty="0">
              <a:solidFill>
                <a:srgbClr val="24292E"/>
              </a:solidFill>
              <a:effectLst/>
              <a:latin typeface="STSong" panose="02010600040101010101" charset="-122"/>
              <a:ea typeface="STSong" panose="02010600040101010101" charset="-122"/>
              <a:cs typeface="STSong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8202" y="420473"/>
            <a:ext cx="7738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#</a:t>
            </a:r>
            <a:r>
              <a:rPr lang="zh-CN" altLang="en-US" sz="2400" dirty="0" smtClean="0"/>
              <a:t>观察数据项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576" y="1869836"/>
            <a:ext cx="7150100" cy="3568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58576" y="54735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4292E"/>
                </a:solidFill>
                <a:latin typeface="-apple-system" charset="0"/>
              </a:rPr>
              <a:t>81</a:t>
            </a:r>
            <a:r>
              <a:rPr lang="zh-CN" altLang="en-US" dirty="0" smtClean="0">
                <a:solidFill>
                  <a:srgbClr val="24292E"/>
                </a:solidFill>
                <a:latin typeface="-apple-system" charset="0"/>
              </a:rPr>
              <a:t>个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73" y="420473"/>
            <a:ext cx="56515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6725" y="498593"/>
            <a:ext cx="773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hr-HR" sz="2800" b="0" i="0" u="none" strike="noStrike" dirty="0">
              <a:solidFill>
                <a:srgbClr val="000000"/>
              </a:solidFill>
              <a:effectLst/>
              <a:latin typeface="Verdana" panose="020B08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6953" y="160038"/>
            <a:ext cx="2761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#</a:t>
            </a:r>
            <a:r>
              <a:rPr lang="zh-CN" altLang="en-US" sz="2400" dirty="0" smtClean="0"/>
              <a:t>查看</a:t>
            </a:r>
            <a:r>
              <a:rPr lang="en-US" altLang="zh-CN" sz="2400" dirty="0" err="1" smtClean="0"/>
              <a:t>colunms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r>
              <a:rPr lang="en-US" altLang="zh-CN" sz="2400" dirty="0" smtClean="0"/>
              <a:t>》</a:t>
            </a:r>
            <a:r>
              <a:rPr lang="en-US" altLang="zh-CN" sz="2400" dirty="0" err="1" smtClean="0"/>
              <a:t>Train.info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796" y="1148630"/>
            <a:ext cx="5313057" cy="5255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30" y="1110216"/>
            <a:ext cx="4787900" cy="5334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95833" y="242560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83374" y="3240921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缺失的这些应该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考虑填充或丢弃</a:t>
            </a:r>
            <a:endParaRPr kumimoji="1" lang="zh-CN" altLang="en-US" sz="2400" dirty="0"/>
          </a:p>
        </p:txBody>
      </p:sp>
      <p:sp>
        <p:nvSpPr>
          <p:cNvPr id="13" name="左箭头 12"/>
          <p:cNvSpPr/>
          <p:nvPr/>
        </p:nvSpPr>
        <p:spPr>
          <a:xfrm>
            <a:off x="3485760" y="245056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3625830" y="563350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9274003" y="114863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9274003" y="416170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左箭头 18"/>
          <p:cNvSpPr/>
          <p:nvPr/>
        </p:nvSpPr>
        <p:spPr>
          <a:xfrm>
            <a:off x="9395406" y="241285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67" y="2404725"/>
            <a:ext cx="8174736" cy="4389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23" y="263471"/>
            <a:ext cx="6058528" cy="24332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7260" y="26347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#</a:t>
            </a:r>
            <a:r>
              <a:rPr lang="zh-CN" altLang="en-US" sz="2400" dirty="0" smtClean="0"/>
              <a:t>查看房价</a:t>
            </a:r>
            <a:endParaRPr lang="en-US" altLang="zh-CN" sz="2400" dirty="0" smtClean="0"/>
          </a:p>
          <a:p>
            <a:r>
              <a:rPr lang="zh-CN" altLang="en-US" sz="2400" dirty="0" smtClean="0"/>
              <a:t>的概率分布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679051" y="3776131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价格多数集中在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120000</a:t>
            </a:r>
            <a:r>
              <a:rPr kumimoji="1" lang="zh-CN" altLang="en-US" sz="2400" dirty="0" smtClean="0"/>
              <a:t>左右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是比较旧的数据了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8103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46" y="62600"/>
            <a:ext cx="6397253" cy="21744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4" y="2058037"/>
            <a:ext cx="10239738" cy="483104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89869" y="27863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整体装修和材料质量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82366" y="3091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占地面积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61527" y="33863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车库容量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47489" y="3681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车库面积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05286" y="39449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可能是地下室面积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82366" y="42177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楼面积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717443" y="447355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浴室数量</a:t>
            </a:r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0994" y="47461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应该是地上的房间数量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66950" y="5039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哪年建的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51288" y="67455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相关性</a:t>
            </a:r>
            <a:r>
              <a:rPr lang="zh-CN" altLang="en-US" sz="2400" dirty="0" smtClean="0"/>
              <a:t>热力图</a:t>
            </a:r>
            <a:endParaRPr lang="en-US" altLang="zh-CN" sz="2400" dirty="0" smtClean="0"/>
          </a:p>
          <a:p>
            <a:r>
              <a:rPr lang="en-US" altLang="zh-CN" sz="2400" dirty="0" smtClean="0"/>
              <a:t>top10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8103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1" y="2026957"/>
            <a:ext cx="10239738" cy="483104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89869" y="27863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整体装修和材料质量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30695" y="30762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占地生活面积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61527" y="33863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车库容量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47489" y="3681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车库面积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05286" y="39449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可能是地下室面积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82366" y="42177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楼面积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717443" y="447355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浴室数量</a:t>
            </a:r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0994" y="47578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应该是地上的房间数量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66950" y="5039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哪年建的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6670" y="142423"/>
            <a:ext cx="109298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通过观察相关性高的地方：</a:t>
            </a:r>
            <a:endParaRPr kumimoji="1" lang="en-US" altLang="zh-CN" sz="2400" dirty="0" smtClean="0"/>
          </a:p>
          <a:p>
            <a:r>
              <a:rPr kumimoji="1" lang="en-US" altLang="zh-CN" dirty="0" err="1" smtClean="0"/>
              <a:t>GarageCars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GarageArea</a:t>
            </a:r>
            <a:r>
              <a:rPr kumimoji="1" lang="zh-CN" altLang="en-US" dirty="0" smtClean="0"/>
              <a:t>可以说 说的就是同一件事情（</a:t>
            </a:r>
            <a:r>
              <a:rPr kumimoji="1" lang="en-US" altLang="zh-CN" dirty="0" smtClean="0"/>
              <a:t>0.88</a:t>
            </a:r>
            <a:r>
              <a:rPr kumimoji="1" lang="zh-CN" altLang="en-US" dirty="0" smtClean="0"/>
              <a:t>），相关性比较重复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我选择</a:t>
            </a:r>
            <a:r>
              <a:rPr kumimoji="1" lang="en-US" altLang="zh-CN" dirty="0" err="1" smtClean="0"/>
              <a:t>GarageCars</a:t>
            </a:r>
            <a:r>
              <a:rPr kumimoji="1" lang="zh-CN" altLang="en-US" dirty="0" smtClean="0"/>
              <a:t>（可以停几辆车），不管</a:t>
            </a:r>
            <a:r>
              <a:rPr kumimoji="1" lang="en-US" altLang="zh-CN" dirty="0" err="1" smtClean="0"/>
              <a:t>GarageArea</a:t>
            </a:r>
            <a:endParaRPr kumimoji="1"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TotalBsmtSF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1stFlrSF</a:t>
            </a:r>
            <a:r>
              <a:rPr lang="zh-CN" altLang="en-US" dirty="0" smtClean="0"/>
              <a:t>相关度也很高（</a:t>
            </a:r>
            <a:r>
              <a:rPr lang="en-US" altLang="zh-CN" dirty="0" smtClean="0"/>
              <a:t>0.82</a:t>
            </a:r>
            <a:r>
              <a:rPr lang="zh-CN" altLang="en-US" dirty="0" smtClean="0"/>
              <a:t>），我选择地下室面积</a:t>
            </a:r>
            <a:r>
              <a:rPr lang="en-US" altLang="zh-CN" dirty="0" err="1" smtClean="0"/>
              <a:t>TotalBsmtSF</a:t>
            </a:r>
            <a:r>
              <a:rPr lang="zh-CN" altLang="en-US" dirty="0" smtClean="0"/>
              <a:t>，不管</a:t>
            </a:r>
            <a:r>
              <a:rPr lang="en-US" altLang="zh-CN" dirty="0" smtClean="0"/>
              <a:t>1stFlrSF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GrLivArea</a:t>
            </a:r>
            <a:r>
              <a:rPr lang="en-US" altLang="zh-CN" dirty="0" smtClean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TotRmsAbvGrd</a:t>
            </a:r>
            <a:r>
              <a:rPr lang="en-US" altLang="zh-CN" dirty="0"/>
              <a:t> </a:t>
            </a:r>
            <a:r>
              <a:rPr lang="zh-CN" altLang="en-US" dirty="0" smtClean="0"/>
              <a:t>类似（</a:t>
            </a:r>
            <a:r>
              <a:rPr lang="en-US" altLang="zh-CN" dirty="0" smtClean="0"/>
              <a:t>0.83</a:t>
            </a:r>
            <a:r>
              <a:rPr lang="zh-CN" altLang="en-US" dirty="0" smtClean="0"/>
              <a:t>），</a:t>
            </a:r>
            <a:r>
              <a:rPr lang="zh-CN" altLang="en-US" dirty="0"/>
              <a:t>我们选择 </a:t>
            </a:r>
            <a:r>
              <a:rPr lang="en-US" altLang="zh-CN" dirty="0" err="1"/>
              <a:t>GrLivArea</a:t>
            </a:r>
            <a:endParaRPr lang="en-US" altLang="zh-CN" dirty="0" smtClean="0"/>
          </a:p>
        </p:txBody>
      </p:sp>
      <p:sp>
        <p:nvSpPr>
          <p:cNvPr id="6" name="乘 5"/>
          <p:cNvSpPr/>
          <p:nvPr/>
        </p:nvSpPr>
        <p:spPr>
          <a:xfrm>
            <a:off x="1360241" y="4220895"/>
            <a:ext cx="340908" cy="406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乘 19"/>
          <p:cNvSpPr/>
          <p:nvPr/>
        </p:nvSpPr>
        <p:spPr>
          <a:xfrm>
            <a:off x="241161" y="4757891"/>
            <a:ext cx="340908" cy="406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乘 20"/>
          <p:cNvSpPr/>
          <p:nvPr/>
        </p:nvSpPr>
        <p:spPr>
          <a:xfrm>
            <a:off x="1360241" y="3676037"/>
            <a:ext cx="340908" cy="406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586196" y="4757891"/>
            <a:ext cx="687276" cy="284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4929834" y="3713565"/>
            <a:ext cx="687276" cy="284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5617110" y="4235335"/>
            <a:ext cx="687276" cy="284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3935" y="2760468"/>
            <a:ext cx="42001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二</a:t>
            </a:r>
            <a:r>
              <a:rPr lang="en-US" altLang="zh-CN" sz="6000" b="1" dirty="0" smtClean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.</a:t>
            </a:r>
            <a:r>
              <a:rPr lang="zh-CN" altLang="en-US" sz="6000" b="1" dirty="0" smtClean="0">
                <a:solidFill>
                  <a:srgbClr val="24292E"/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特征分析</a:t>
            </a:r>
            <a:endParaRPr lang="zh-CN" altLang="en-US" sz="6000" b="1" i="0" u="none" strike="noStrike" dirty="0">
              <a:solidFill>
                <a:srgbClr val="24292E"/>
              </a:solidFill>
              <a:effectLst/>
              <a:latin typeface="STSong" panose="02010600040101010101" charset="-122"/>
              <a:ea typeface="STSong" panose="02010600040101010101" charset="-122"/>
              <a:cs typeface="STSong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1850" y="2404531"/>
            <a:ext cx="7766936" cy="164630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3786" y="3227682"/>
            <a:ext cx="7766936" cy="10968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1507067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9780" y="220730"/>
            <a:ext cx="511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GrLivArea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err="1" smtClean="0"/>
              <a:t>SalePrice</a:t>
            </a:r>
            <a:r>
              <a:rPr kumimoji="1" lang="zh-CN" altLang="en-US" sz="2400" dirty="0" smtClean="0"/>
              <a:t>的散点图［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］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780" y="775560"/>
            <a:ext cx="6146800" cy="1155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80" y="1931260"/>
            <a:ext cx="5852160" cy="43891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57929" y="2404531"/>
            <a:ext cx="50321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可以看到右下角有两个点比较异常，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面积大价格却非常低，显然不符合一般规律，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应当去除</a:t>
            </a:r>
            <a:r>
              <a:rPr kumimoji="1" lang="en-US" altLang="zh-CN" dirty="0" smtClean="0"/>
              <a:t>(drop)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顶端两个点大致符合趋势，所以先保留下来看看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828" y="3402841"/>
            <a:ext cx="5048945" cy="1121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0</TotalTime>
  <Words>1111</Words>
  <Application>WPS Presentation</Application>
  <PresentationFormat>宽屏</PresentationFormat>
  <Paragraphs>143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SimSun</vt:lpstr>
      <vt:lpstr>Wingdings</vt:lpstr>
      <vt:lpstr>Wingdings 3</vt:lpstr>
      <vt:lpstr>Arial</vt:lpstr>
      <vt:lpstr>STSong</vt:lpstr>
      <vt:lpstr>-apple-system</vt:lpstr>
      <vt:lpstr>苹方-简</vt:lpstr>
      <vt:lpstr>Verdana</vt:lpstr>
      <vt:lpstr>Trebuchet MS</vt:lpstr>
      <vt:lpstr>微软雅黑</vt:lpstr>
      <vt:lpstr>汉仪旗黑</vt:lpstr>
      <vt:lpstr>Arial Unicode MS</vt:lpstr>
      <vt:lpstr>DengXian</vt:lpstr>
      <vt:lpstr>汉仪中等线KW</vt:lpstr>
      <vt:lpstr>华文新魏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740490553@qq.com</dc:creator>
  <cp:lastModifiedBy>liuyi</cp:lastModifiedBy>
  <cp:revision>40</cp:revision>
  <dcterms:created xsi:type="dcterms:W3CDTF">2021-08-19T04:17:28Z</dcterms:created>
  <dcterms:modified xsi:type="dcterms:W3CDTF">2021-08-19T04:17:28Z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