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59" r:id="rId5"/>
    <p:sldId id="260" r:id="rId6"/>
    <p:sldId id="262" r:id="rId7"/>
    <p:sldId id="271" r:id="rId8"/>
    <p:sldId id="261" r:id="rId9"/>
    <p:sldId id="270" r:id="rId10"/>
    <p:sldId id="263" r:id="rId11"/>
    <p:sldId id="27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>
      <p:cViewPr varScale="1">
        <p:scale>
          <a:sx n="108" d="100"/>
          <a:sy n="108" d="100"/>
        </p:scale>
        <p:origin x="202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88F-7B08-46AD-8651-1F7398E423D5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88F-7B08-46AD-8651-1F7398E423D5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88F-7B08-46AD-8651-1F7398E423D5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88F-7B08-46AD-8651-1F7398E423D5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88F-7B08-46AD-8651-1F7398E423D5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88F-7B08-46AD-8651-1F7398E423D5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88F-7B08-46AD-8651-1F7398E423D5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88F-7B08-46AD-8651-1F7398E423D5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88F-7B08-46AD-8651-1F7398E423D5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88F-7B08-46AD-8651-1F7398E423D5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ko-KR" alt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88F-7B08-46AD-8651-1F7398E423D5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C22488F-7B08-46AD-8651-1F7398E423D5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65FA334-7D7C-4521-9E06-834DEA7068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1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1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1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1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1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1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CONSPRIACY Server Topology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KyungKun</a:t>
            </a:r>
            <a:r>
              <a:rPr lang="en-US" altLang="ko-KR" dirty="0"/>
              <a:t> </a:t>
            </a:r>
            <a:r>
              <a:rPr lang="en-US" altLang="ko-KR" dirty="0" err="1"/>
              <a:t>Ko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98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service entity servers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Party matching service entity cluster</a:t>
            </a:r>
          </a:p>
          <a:p>
            <a:pPr lvl="1"/>
            <a:r>
              <a:rPr lang="en-US" altLang="ko-KR" dirty="0"/>
              <a:t>Load balanced server cluster</a:t>
            </a:r>
          </a:p>
          <a:p>
            <a:pPr lvl="1"/>
            <a:r>
              <a:rPr lang="en-US" altLang="ko-KR" dirty="0"/>
              <a:t>Searching party/game members</a:t>
            </a:r>
          </a:p>
          <a:p>
            <a:pPr lvl="1"/>
            <a:r>
              <a:rPr lang="en-US" altLang="ko-KR" dirty="0"/>
              <a:t>Can be scaled out by adding new matching server</a:t>
            </a:r>
          </a:p>
          <a:p>
            <a:r>
              <a:rPr lang="en-US" altLang="ko-KR" dirty="0"/>
              <a:t>Party matching queue entity cluster</a:t>
            </a:r>
            <a:endParaRPr lang="ko-KR" altLang="en-US" dirty="0"/>
          </a:p>
          <a:p>
            <a:pPr lvl="1"/>
            <a:r>
              <a:rPr lang="en-US" altLang="ko-KR" dirty="0"/>
              <a:t>Player/party waiting queue for matching</a:t>
            </a:r>
          </a:p>
          <a:p>
            <a:pPr lvl="1"/>
            <a:r>
              <a:rPr lang="en-US" altLang="ko-KR" dirty="0"/>
              <a:t>Ring clustering</a:t>
            </a:r>
          </a:p>
          <a:p>
            <a:r>
              <a:rPr lang="en-US" altLang="ko-KR" dirty="0"/>
              <a:t>Game/Party instance service entity cluster</a:t>
            </a:r>
          </a:p>
          <a:p>
            <a:pPr lvl="1"/>
            <a:r>
              <a:rPr lang="en-US" altLang="ko-KR" dirty="0"/>
              <a:t>Load balanced by player count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51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Multiple Platform co-play Server Architecture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7010400" y="1524000"/>
            <a:ext cx="1170513" cy="688032"/>
            <a:chOff x="3352800" y="1447800"/>
            <a:chExt cx="1170513" cy="688032"/>
          </a:xfrm>
        </p:grpSpPr>
        <p:pic>
          <p:nvPicPr>
            <p:cNvPr id="1027" name="Picture 3" descr="C:\Documents and Settings\madk\Local Settings\Temporary Internet Files\Content.IE5\03VB60H1\MCj0434845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5200" y="1447800"/>
              <a:ext cx="552450" cy="552450"/>
            </a:xfrm>
            <a:prstGeom prst="rect">
              <a:avLst/>
            </a:prstGeom>
            <a:noFill/>
          </p:spPr>
        </p:pic>
        <p:sp>
          <p:nvSpPr>
            <p:cNvPr id="43" name="TextBox 42"/>
            <p:cNvSpPr txBox="1"/>
            <p:nvPr/>
          </p:nvSpPr>
          <p:spPr>
            <a:xfrm>
              <a:off x="3352800" y="1905000"/>
              <a:ext cx="11705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Account DB cluster</a:t>
              </a:r>
              <a:endParaRPr lang="ko-KR" altLang="en-US" sz="9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7211878" y="2931468"/>
            <a:ext cx="1045479" cy="707082"/>
            <a:chOff x="5410200" y="1428750"/>
            <a:chExt cx="1045479" cy="707082"/>
          </a:xfrm>
        </p:grpSpPr>
        <p:pic>
          <p:nvPicPr>
            <p:cNvPr id="42" name="Picture 3" descr="C:\Documents and Settings\madk\Local Settings\Temporary Internet Files\Content.IE5\03VB60H1\MCj0434845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86400" y="1428750"/>
              <a:ext cx="552450" cy="552450"/>
            </a:xfrm>
            <a:prstGeom prst="rect">
              <a:avLst/>
            </a:prstGeom>
            <a:noFill/>
          </p:spPr>
        </p:pic>
        <p:sp>
          <p:nvSpPr>
            <p:cNvPr id="44" name="TextBox 43"/>
            <p:cNvSpPr txBox="1"/>
            <p:nvPr/>
          </p:nvSpPr>
          <p:spPr>
            <a:xfrm>
              <a:off x="5410200" y="1905000"/>
              <a:ext cx="10454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Game DB cluster</a:t>
              </a:r>
              <a:endParaRPr lang="ko-KR" altLang="en-US" sz="90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923716" y="1676400"/>
            <a:ext cx="1205779" cy="840432"/>
            <a:chOff x="5486400" y="2743200"/>
            <a:chExt cx="1205779" cy="840432"/>
          </a:xfrm>
        </p:grpSpPr>
        <p:pic>
          <p:nvPicPr>
            <p:cNvPr id="77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78" name="TextBox 77"/>
            <p:cNvSpPr txBox="1"/>
            <p:nvPr/>
          </p:nvSpPr>
          <p:spPr>
            <a:xfrm>
              <a:off x="5486400" y="3352800"/>
              <a:ext cx="12057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Login Server cluster</a:t>
              </a:r>
              <a:endParaRPr lang="ko-KR" altLang="en-US" sz="900" dirty="0"/>
            </a:p>
          </p:txBody>
        </p:sp>
        <p:pic>
          <p:nvPicPr>
            <p:cNvPr id="79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80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81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2971800"/>
              <a:ext cx="304800" cy="422409"/>
            </a:xfrm>
            <a:prstGeom prst="rect">
              <a:avLst/>
            </a:prstGeom>
            <a:noFill/>
          </p:spPr>
        </p:pic>
      </p:grpSp>
      <p:cxnSp>
        <p:nvCxnSpPr>
          <p:cNvPr id="86" name="직선 화살표 연결선 85"/>
          <p:cNvCxnSpPr>
            <a:cxnSpLocks/>
          </p:cNvCxnSpPr>
          <p:nvPr/>
        </p:nvCxnSpPr>
        <p:spPr>
          <a:xfrm flipH="1">
            <a:off x="1552575" y="2026814"/>
            <a:ext cx="1371141" cy="185218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3810497" y="2175009"/>
            <a:ext cx="3123703" cy="888693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cxnSpLocks/>
            <a:endCxn id="3" idx="3"/>
          </p:cNvCxnSpPr>
          <p:nvPr/>
        </p:nvCxnSpPr>
        <p:spPr>
          <a:xfrm flipH="1" flipV="1">
            <a:off x="1586255" y="2345989"/>
            <a:ext cx="1333965" cy="843274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>
            <a:off x="3787191" y="1905000"/>
            <a:ext cx="3147009" cy="38099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>
            <a:off x="3886200" y="3160068"/>
            <a:ext cx="3249479" cy="132234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5484862" y="4433989"/>
            <a:ext cx="1435008" cy="840432"/>
            <a:chOff x="5486400" y="2743200"/>
            <a:chExt cx="1435008" cy="840432"/>
          </a:xfrm>
        </p:grpSpPr>
        <p:pic>
          <p:nvPicPr>
            <p:cNvPr id="71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72" name="TextBox 71"/>
            <p:cNvSpPr txBox="1"/>
            <p:nvPr/>
          </p:nvSpPr>
          <p:spPr>
            <a:xfrm>
              <a:off x="5486400" y="3352800"/>
              <a:ext cx="14350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Matching Service cluster</a:t>
              </a:r>
              <a:endParaRPr lang="ko-KR" altLang="en-US" sz="900" dirty="0"/>
            </a:p>
          </p:txBody>
        </p:sp>
        <p:pic>
          <p:nvPicPr>
            <p:cNvPr id="73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74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75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2971800"/>
              <a:ext cx="304800" cy="422409"/>
            </a:xfrm>
            <a:prstGeom prst="rect">
              <a:avLst/>
            </a:prstGeom>
            <a:noFill/>
          </p:spPr>
        </p:pic>
      </p:grpSp>
      <p:cxnSp>
        <p:nvCxnSpPr>
          <p:cNvPr id="82" name="직선 화살표 연결선 81"/>
          <p:cNvCxnSpPr/>
          <p:nvPr/>
        </p:nvCxnSpPr>
        <p:spPr>
          <a:xfrm>
            <a:off x="4027578" y="3995179"/>
            <a:ext cx="1077822" cy="938915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6432770" y="3784419"/>
            <a:ext cx="1407758" cy="840432"/>
            <a:chOff x="5486400" y="2743200"/>
            <a:chExt cx="1407758" cy="840432"/>
          </a:xfrm>
        </p:grpSpPr>
        <p:pic>
          <p:nvPicPr>
            <p:cNvPr id="87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88" name="TextBox 87"/>
            <p:cNvSpPr txBox="1"/>
            <p:nvPr/>
          </p:nvSpPr>
          <p:spPr>
            <a:xfrm>
              <a:off x="5486400" y="3352800"/>
              <a:ext cx="14077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Matching Queue cluster</a:t>
              </a:r>
              <a:endParaRPr lang="ko-KR" altLang="en-US" sz="900" dirty="0"/>
            </a:p>
          </p:txBody>
        </p:sp>
        <p:pic>
          <p:nvPicPr>
            <p:cNvPr id="90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92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93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2971800"/>
              <a:ext cx="304800" cy="422409"/>
            </a:xfrm>
            <a:prstGeom prst="rect">
              <a:avLst/>
            </a:prstGeom>
            <a:noFill/>
          </p:spPr>
        </p:pic>
      </p:grpSp>
      <p:grpSp>
        <p:nvGrpSpPr>
          <p:cNvPr id="96" name="그룹 95"/>
          <p:cNvGrpSpPr/>
          <p:nvPr/>
        </p:nvGrpSpPr>
        <p:grpSpPr>
          <a:xfrm>
            <a:off x="3952085" y="5658683"/>
            <a:ext cx="1303562" cy="840432"/>
            <a:chOff x="5486400" y="2743200"/>
            <a:chExt cx="1303562" cy="840432"/>
          </a:xfrm>
        </p:grpSpPr>
        <p:pic>
          <p:nvPicPr>
            <p:cNvPr id="98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100" name="TextBox 99"/>
            <p:cNvSpPr txBox="1"/>
            <p:nvPr/>
          </p:nvSpPr>
          <p:spPr>
            <a:xfrm>
              <a:off x="5486400" y="3352800"/>
              <a:ext cx="13035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Game instance cluster</a:t>
              </a:r>
              <a:endParaRPr lang="ko-KR" altLang="en-US" sz="900" dirty="0"/>
            </a:p>
          </p:txBody>
        </p:sp>
        <p:pic>
          <p:nvPicPr>
            <p:cNvPr id="101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103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104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2971800"/>
              <a:ext cx="304800" cy="422409"/>
            </a:xfrm>
            <a:prstGeom prst="rect">
              <a:avLst/>
            </a:prstGeom>
            <a:noFill/>
          </p:spPr>
        </p:pic>
      </p:grpSp>
      <p:grpSp>
        <p:nvGrpSpPr>
          <p:cNvPr id="106" name="그룹 105"/>
          <p:cNvGrpSpPr/>
          <p:nvPr/>
        </p:nvGrpSpPr>
        <p:grpSpPr>
          <a:xfrm>
            <a:off x="5159665" y="5525871"/>
            <a:ext cx="1273105" cy="840432"/>
            <a:chOff x="5486400" y="2743200"/>
            <a:chExt cx="1273105" cy="840432"/>
          </a:xfrm>
        </p:grpSpPr>
        <p:pic>
          <p:nvPicPr>
            <p:cNvPr id="107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108" name="TextBox 107"/>
            <p:cNvSpPr txBox="1"/>
            <p:nvPr/>
          </p:nvSpPr>
          <p:spPr>
            <a:xfrm>
              <a:off x="5486400" y="3352800"/>
              <a:ext cx="12731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Party instance cluster</a:t>
              </a:r>
              <a:endParaRPr lang="ko-KR" altLang="en-US" sz="900" dirty="0"/>
            </a:p>
          </p:txBody>
        </p:sp>
        <p:pic>
          <p:nvPicPr>
            <p:cNvPr id="109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110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111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94353" y="2990230"/>
              <a:ext cx="304800" cy="422409"/>
            </a:xfrm>
            <a:prstGeom prst="rect">
              <a:avLst/>
            </a:prstGeom>
            <a:noFill/>
          </p:spPr>
        </p:pic>
      </p:grpSp>
      <p:cxnSp>
        <p:nvCxnSpPr>
          <p:cNvPr id="112" name="직선 화살표 연결선 111"/>
          <p:cNvCxnSpPr/>
          <p:nvPr/>
        </p:nvCxnSpPr>
        <p:spPr>
          <a:xfrm>
            <a:off x="4227439" y="3714711"/>
            <a:ext cx="1335161" cy="433312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3810497" y="4171911"/>
            <a:ext cx="416942" cy="1085889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C:\Users\madk\AppData\Local\Microsoft\Windows\Temporary Internet Files\Content.IE5\AWH5SSMN\MC900433826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02" y="1646162"/>
            <a:ext cx="1399653" cy="13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그룹 95"/>
          <p:cNvGrpSpPr/>
          <p:nvPr/>
        </p:nvGrpSpPr>
        <p:grpSpPr>
          <a:xfrm>
            <a:off x="7439025" y="5678271"/>
            <a:ext cx="1346844" cy="840432"/>
            <a:chOff x="5486400" y="2743200"/>
            <a:chExt cx="1346844" cy="840432"/>
          </a:xfrm>
        </p:grpSpPr>
        <p:pic>
          <p:nvPicPr>
            <p:cNvPr id="62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63" name="TextBox 62"/>
            <p:cNvSpPr txBox="1"/>
            <p:nvPr/>
          </p:nvSpPr>
          <p:spPr>
            <a:xfrm>
              <a:off x="5486400" y="3352800"/>
              <a:ext cx="13468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Entity Manager cluster</a:t>
              </a:r>
              <a:endParaRPr lang="ko-KR" altLang="en-US" sz="900" dirty="0"/>
            </a:p>
          </p:txBody>
        </p:sp>
        <p:pic>
          <p:nvPicPr>
            <p:cNvPr id="64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65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66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2971800"/>
              <a:ext cx="304800" cy="422409"/>
            </a:xfrm>
            <a:prstGeom prst="rect">
              <a:avLst/>
            </a:prstGeom>
            <a:noFill/>
          </p:spPr>
        </p:pic>
      </p:grpSp>
      <p:cxnSp>
        <p:nvCxnSpPr>
          <p:cNvPr id="67" name="직선 화살표 연결선 112"/>
          <p:cNvCxnSpPr/>
          <p:nvPr/>
        </p:nvCxnSpPr>
        <p:spPr>
          <a:xfrm>
            <a:off x="6432770" y="6098487"/>
            <a:ext cx="1015195" cy="2193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112"/>
          <p:cNvCxnSpPr/>
          <p:nvPr/>
        </p:nvCxnSpPr>
        <p:spPr>
          <a:xfrm>
            <a:off x="6813770" y="5525871"/>
            <a:ext cx="659997" cy="249223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112"/>
          <p:cNvCxnSpPr/>
          <p:nvPr/>
        </p:nvCxnSpPr>
        <p:spPr>
          <a:xfrm>
            <a:off x="7413826" y="4909782"/>
            <a:ext cx="482399" cy="616089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95"/>
          <p:cNvGrpSpPr/>
          <p:nvPr/>
        </p:nvGrpSpPr>
        <p:grpSpPr>
          <a:xfrm>
            <a:off x="2548619" y="5619467"/>
            <a:ext cx="1236236" cy="840432"/>
            <a:chOff x="5486400" y="2743200"/>
            <a:chExt cx="1236236" cy="840432"/>
          </a:xfrm>
        </p:grpSpPr>
        <p:pic>
          <p:nvPicPr>
            <p:cNvPr id="84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94" name="TextBox 93"/>
            <p:cNvSpPr txBox="1"/>
            <p:nvPr/>
          </p:nvSpPr>
          <p:spPr>
            <a:xfrm>
              <a:off x="5486400" y="3352800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External push server</a:t>
              </a:r>
              <a:endParaRPr lang="ko-KR" altLang="en-US" sz="900" dirty="0"/>
            </a:p>
          </p:txBody>
        </p:sp>
        <p:pic>
          <p:nvPicPr>
            <p:cNvPr id="95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97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105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2971800"/>
              <a:ext cx="304800" cy="422409"/>
            </a:xfrm>
            <a:prstGeom prst="rect">
              <a:avLst/>
            </a:prstGeom>
            <a:noFill/>
          </p:spPr>
        </p:pic>
      </p:grpSp>
      <p:cxnSp>
        <p:nvCxnSpPr>
          <p:cNvPr id="114" name="직선 화살표 연결선 112"/>
          <p:cNvCxnSpPr/>
          <p:nvPr/>
        </p:nvCxnSpPr>
        <p:spPr>
          <a:xfrm flipH="1">
            <a:off x="3005819" y="4071823"/>
            <a:ext cx="228600" cy="1454048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59">
            <a:extLst>
              <a:ext uri="{FF2B5EF4-FFF2-40B4-BE49-F238E27FC236}">
                <a16:creationId xmlns:a16="http://schemas.microsoft.com/office/drawing/2014/main" id="{5484ACF7-34E4-44EF-AC7D-924A0E976CA1}"/>
              </a:ext>
            </a:extLst>
          </p:cNvPr>
          <p:cNvGrpSpPr/>
          <p:nvPr/>
        </p:nvGrpSpPr>
        <p:grpSpPr>
          <a:xfrm>
            <a:off x="1582250" y="4426321"/>
            <a:ext cx="1430200" cy="840432"/>
            <a:chOff x="5486400" y="2743200"/>
            <a:chExt cx="1430200" cy="840432"/>
          </a:xfrm>
        </p:grpSpPr>
        <p:pic>
          <p:nvPicPr>
            <p:cNvPr id="116" name="Picture 2" descr="C:\Documents and Settings\madk\Local Settings\Temporary Internet Files\Content.IE5\IP8J25YT\MCj04289690000[1].wmf">
              <a:extLst>
                <a:ext uri="{FF2B5EF4-FFF2-40B4-BE49-F238E27FC236}">
                  <a16:creationId xmlns:a16="http://schemas.microsoft.com/office/drawing/2014/main" id="{9ECC2C66-40D4-4963-99F6-03B9CAF33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DE3EC1D-4A47-45A7-B9BC-313EF26111F1}"/>
                </a:ext>
              </a:extLst>
            </p:cNvPr>
            <p:cNvSpPr txBox="1"/>
            <p:nvPr/>
          </p:nvSpPr>
          <p:spPr>
            <a:xfrm>
              <a:off x="5486400" y="3352800"/>
              <a:ext cx="14302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PC Game Service cluster</a:t>
              </a:r>
              <a:endParaRPr lang="ko-KR" altLang="en-US" sz="900" dirty="0"/>
            </a:p>
          </p:txBody>
        </p:sp>
        <p:pic>
          <p:nvPicPr>
            <p:cNvPr id="118" name="Picture 2" descr="C:\Documents and Settings\madk\Local Settings\Temporary Internet Files\Content.IE5\IP8J25YT\MCj04289690000[1].wmf">
              <a:extLst>
                <a:ext uri="{FF2B5EF4-FFF2-40B4-BE49-F238E27FC236}">
                  <a16:creationId xmlns:a16="http://schemas.microsoft.com/office/drawing/2014/main" id="{B8E4AD50-D7BA-4F8C-85CC-2EC71F14A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119" name="Picture 2" descr="C:\Documents and Settings\madk\Local Settings\Temporary Internet Files\Content.IE5\IP8J25YT\MCj04289690000[1].wmf">
              <a:extLst>
                <a:ext uri="{FF2B5EF4-FFF2-40B4-BE49-F238E27FC236}">
                  <a16:creationId xmlns:a16="http://schemas.microsoft.com/office/drawing/2014/main" id="{9BD92B1D-5297-469E-9756-7F2DFC7FF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120" name="Picture 2" descr="C:\Documents and Settings\madk\Local Settings\Temporary Internet Files\Content.IE5\IP8J25YT\MCj04289690000[1].wmf">
              <a:extLst>
                <a:ext uri="{FF2B5EF4-FFF2-40B4-BE49-F238E27FC236}">
                  <a16:creationId xmlns:a16="http://schemas.microsoft.com/office/drawing/2014/main" id="{75A4F3FF-E73E-4076-AA35-9AF5A02B1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2971800"/>
              <a:ext cx="304800" cy="422409"/>
            </a:xfrm>
            <a:prstGeom prst="rect">
              <a:avLst/>
            </a:prstGeom>
            <a:noFill/>
          </p:spPr>
        </p:pic>
      </p:grpSp>
      <p:cxnSp>
        <p:nvCxnSpPr>
          <p:cNvPr id="128" name="직선 화살표 연결선 90">
            <a:extLst>
              <a:ext uri="{FF2B5EF4-FFF2-40B4-BE49-F238E27FC236}">
                <a16:creationId xmlns:a16="http://schemas.microsoft.com/office/drawing/2014/main" id="{8EE01F5E-1248-4F12-B462-57C60C447DF2}"/>
              </a:ext>
            </a:extLst>
          </p:cNvPr>
          <p:cNvCxnSpPr>
            <a:cxnSpLocks/>
          </p:cNvCxnSpPr>
          <p:nvPr/>
        </p:nvCxnSpPr>
        <p:spPr>
          <a:xfrm flipH="1">
            <a:off x="995333" y="4824842"/>
            <a:ext cx="502507" cy="23888"/>
          </a:xfrm>
          <a:prstGeom prst="straightConnector1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12">
            <a:extLst>
              <a:ext uri="{FF2B5EF4-FFF2-40B4-BE49-F238E27FC236}">
                <a16:creationId xmlns:a16="http://schemas.microsoft.com/office/drawing/2014/main" id="{4F461C98-15D2-4647-98ED-162720787062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2297350" y="5266753"/>
            <a:ext cx="403669" cy="352714"/>
          </a:xfrm>
          <a:prstGeom prst="straightConnector1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12">
            <a:extLst>
              <a:ext uri="{FF2B5EF4-FFF2-40B4-BE49-F238E27FC236}">
                <a16:creationId xmlns:a16="http://schemas.microsoft.com/office/drawing/2014/main" id="{0749FD8D-E5B1-413D-A11F-607051B2DA32}"/>
              </a:ext>
            </a:extLst>
          </p:cNvPr>
          <p:cNvCxnSpPr>
            <a:cxnSpLocks/>
            <a:stCxn id="117" idx="0"/>
          </p:cNvCxnSpPr>
          <p:nvPr/>
        </p:nvCxnSpPr>
        <p:spPr>
          <a:xfrm>
            <a:off x="2297350" y="5035921"/>
            <a:ext cx="1869811" cy="409196"/>
          </a:xfrm>
          <a:prstGeom prst="straightConnector1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81">
            <a:extLst>
              <a:ext uri="{FF2B5EF4-FFF2-40B4-BE49-F238E27FC236}">
                <a16:creationId xmlns:a16="http://schemas.microsoft.com/office/drawing/2014/main" id="{D44CDA40-6F5D-4EBD-9511-6483CA510CD0}"/>
              </a:ext>
            </a:extLst>
          </p:cNvPr>
          <p:cNvCxnSpPr>
            <a:cxnSpLocks/>
          </p:cNvCxnSpPr>
          <p:nvPr/>
        </p:nvCxnSpPr>
        <p:spPr>
          <a:xfrm>
            <a:off x="2377758" y="4779280"/>
            <a:ext cx="2791830" cy="358735"/>
          </a:xfrm>
          <a:prstGeom prst="straightConnector1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81">
            <a:extLst>
              <a:ext uri="{FF2B5EF4-FFF2-40B4-BE49-F238E27FC236}">
                <a16:creationId xmlns:a16="http://schemas.microsoft.com/office/drawing/2014/main" id="{990A9D8A-EB31-4933-AF92-F704611E8D99}"/>
              </a:ext>
            </a:extLst>
          </p:cNvPr>
          <p:cNvCxnSpPr>
            <a:cxnSpLocks/>
          </p:cNvCxnSpPr>
          <p:nvPr/>
        </p:nvCxnSpPr>
        <p:spPr>
          <a:xfrm flipV="1">
            <a:off x="2364762" y="4047583"/>
            <a:ext cx="3850452" cy="498727"/>
          </a:xfrm>
          <a:prstGeom prst="straightConnector1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81">
            <a:extLst>
              <a:ext uri="{FF2B5EF4-FFF2-40B4-BE49-F238E27FC236}">
                <a16:creationId xmlns:a16="http://schemas.microsoft.com/office/drawing/2014/main" id="{E609F912-0341-4D18-997D-C6106C29377F}"/>
              </a:ext>
            </a:extLst>
          </p:cNvPr>
          <p:cNvCxnSpPr>
            <a:cxnSpLocks/>
          </p:cNvCxnSpPr>
          <p:nvPr/>
        </p:nvCxnSpPr>
        <p:spPr>
          <a:xfrm flipV="1">
            <a:off x="2377758" y="3224695"/>
            <a:ext cx="4733381" cy="1128540"/>
          </a:xfrm>
          <a:prstGeom prst="straightConnector1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2895600" y="3063702"/>
            <a:ext cx="1250663" cy="840432"/>
            <a:chOff x="5486400" y="2743200"/>
            <a:chExt cx="1250663" cy="840432"/>
          </a:xfrm>
        </p:grpSpPr>
        <p:pic>
          <p:nvPicPr>
            <p:cNvPr id="55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56" name="TextBox 55"/>
            <p:cNvSpPr txBox="1"/>
            <p:nvPr/>
          </p:nvSpPr>
          <p:spPr>
            <a:xfrm>
              <a:off x="5486400" y="3352800"/>
              <a:ext cx="12506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Game Service cluster</a:t>
              </a:r>
              <a:endParaRPr lang="ko-KR" altLang="en-US" sz="900" dirty="0"/>
            </a:p>
          </p:txBody>
        </p:sp>
        <p:pic>
          <p:nvPicPr>
            <p:cNvPr id="57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58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59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2971800"/>
              <a:ext cx="304800" cy="422409"/>
            </a:xfrm>
            <a:prstGeom prst="rect">
              <a:avLst/>
            </a:prstGeom>
            <a:noFill/>
          </p:spPr>
        </p:pic>
      </p:grpSp>
      <p:pic>
        <p:nvPicPr>
          <p:cNvPr id="1026" name="Picture 2" descr="Computer-icon.png (256Ã256)">
            <a:extLst>
              <a:ext uri="{FF2B5EF4-FFF2-40B4-BE49-F238E27FC236}">
                <a16:creationId xmlns:a16="http://schemas.microsoft.com/office/drawing/2014/main" id="{D2176D37-7249-4D12-B71E-A39BF1F1C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4" y="4206828"/>
            <a:ext cx="985088" cy="9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33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 design criteria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Must be endurable massive player in one game world</a:t>
            </a:r>
          </a:p>
          <a:p>
            <a:pPr lvl="1"/>
            <a:r>
              <a:rPr lang="en-US" altLang="ko-KR" dirty="0"/>
              <a:t>Fully scalability - can be scaled out</a:t>
            </a:r>
          </a:p>
          <a:p>
            <a:pPr lvl="1"/>
            <a:r>
              <a:rPr lang="en-US" altLang="ko-KR" dirty="0"/>
              <a:t>Match making, Ranking…</a:t>
            </a:r>
          </a:p>
          <a:p>
            <a:pPr lvl="1"/>
            <a:r>
              <a:rPr lang="en-US" altLang="ko-KR" dirty="0"/>
              <a:t>Support socializing( finding friends, group interaction )</a:t>
            </a:r>
          </a:p>
          <a:p>
            <a:r>
              <a:rPr lang="en-US" altLang="ko-KR" dirty="0"/>
              <a:t>Mobile network</a:t>
            </a:r>
          </a:p>
          <a:p>
            <a:pPr lvl="1"/>
            <a:r>
              <a:rPr lang="en-US" altLang="ko-KR" dirty="0"/>
              <a:t>Minimizing network connectivity hassle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66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 Architecture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7010400" y="1524000"/>
            <a:ext cx="1170513" cy="688032"/>
            <a:chOff x="3352800" y="1447800"/>
            <a:chExt cx="1170513" cy="688032"/>
          </a:xfrm>
        </p:grpSpPr>
        <p:pic>
          <p:nvPicPr>
            <p:cNvPr id="1027" name="Picture 3" descr="C:\Documents and Settings\madk\Local Settings\Temporary Internet Files\Content.IE5\03VB60H1\MCj0434845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5200" y="1447800"/>
              <a:ext cx="552450" cy="552450"/>
            </a:xfrm>
            <a:prstGeom prst="rect">
              <a:avLst/>
            </a:prstGeom>
            <a:noFill/>
          </p:spPr>
        </p:pic>
        <p:sp>
          <p:nvSpPr>
            <p:cNvPr id="43" name="TextBox 42"/>
            <p:cNvSpPr txBox="1"/>
            <p:nvPr/>
          </p:nvSpPr>
          <p:spPr>
            <a:xfrm>
              <a:off x="3352800" y="1905000"/>
              <a:ext cx="11705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Account DB cluster</a:t>
              </a:r>
              <a:endParaRPr lang="ko-KR" altLang="en-US" sz="9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7211878" y="2931468"/>
            <a:ext cx="1045479" cy="707082"/>
            <a:chOff x="5410200" y="1428750"/>
            <a:chExt cx="1045479" cy="707082"/>
          </a:xfrm>
        </p:grpSpPr>
        <p:pic>
          <p:nvPicPr>
            <p:cNvPr id="42" name="Picture 3" descr="C:\Documents and Settings\madk\Local Settings\Temporary Internet Files\Content.IE5\03VB60H1\MCj0434845000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86400" y="1428750"/>
              <a:ext cx="552450" cy="552450"/>
            </a:xfrm>
            <a:prstGeom prst="rect">
              <a:avLst/>
            </a:prstGeom>
            <a:noFill/>
          </p:spPr>
        </p:pic>
        <p:sp>
          <p:nvSpPr>
            <p:cNvPr id="44" name="TextBox 43"/>
            <p:cNvSpPr txBox="1"/>
            <p:nvPr/>
          </p:nvSpPr>
          <p:spPr>
            <a:xfrm>
              <a:off x="5410200" y="1905000"/>
              <a:ext cx="10454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Game DB cluster</a:t>
              </a:r>
              <a:endParaRPr lang="ko-KR" altLang="en-US" sz="9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895600" y="3063702"/>
            <a:ext cx="1250663" cy="840432"/>
            <a:chOff x="5486400" y="2743200"/>
            <a:chExt cx="1250663" cy="840432"/>
          </a:xfrm>
        </p:grpSpPr>
        <p:pic>
          <p:nvPicPr>
            <p:cNvPr id="55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56" name="TextBox 55"/>
            <p:cNvSpPr txBox="1"/>
            <p:nvPr/>
          </p:nvSpPr>
          <p:spPr>
            <a:xfrm>
              <a:off x="5486400" y="3352800"/>
              <a:ext cx="12506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Game Service cluster</a:t>
              </a:r>
              <a:endParaRPr lang="ko-KR" altLang="en-US" sz="900" dirty="0"/>
            </a:p>
          </p:txBody>
        </p:sp>
        <p:pic>
          <p:nvPicPr>
            <p:cNvPr id="57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58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59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2971800"/>
              <a:ext cx="304800" cy="422409"/>
            </a:xfrm>
            <a:prstGeom prst="rect">
              <a:avLst/>
            </a:prstGeom>
            <a:noFill/>
          </p:spPr>
        </p:pic>
      </p:grpSp>
      <p:grpSp>
        <p:nvGrpSpPr>
          <p:cNvPr id="76" name="그룹 75"/>
          <p:cNvGrpSpPr/>
          <p:nvPr/>
        </p:nvGrpSpPr>
        <p:grpSpPr>
          <a:xfrm>
            <a:off x="2923716" y="1676400"/>
            <a:ext cx="1205779" cy="840432"/>
            <a:chOff x="5486400" y="2743200"/>
            <a:chExt cx="1205779" cy="840432"/>
          </a:xfrm>
        </p:grpSpPr>
        <p:pic>
          <p:nvPicPr>
            <p:cNvPr id="77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78" name="TextBox 77"/>
            <p:cNvSpPr txBox="1"/>
            <p:nvPr/>
          </p:nvSpPr>
          <p:spPr>
            <a:xfrm>
              <a:off x="5486400" y="3352800"/>
              <a:ext cx="12057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Login Server cluster</a:t>
              </a:r>
              <a:endParaRPr lang="ko-KR" altLang="en-US" sz="900" dirty="0"/>
            </a:p>
          </p:txBody>
        </p:sp>
        <p:pic>
          <p:nvPicPr>
            <p:cNvPr id="79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80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81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2971800"/>
              <a:ext cx="304800" cy="422409"/>
            </a:xfrm>
            <a:prstGeom prst="rect">
              <a:avLst/>
            </a:prstGeom>
            <a:noFill/>
          </p:spPr>
        </p:pic>
      </p:grpSp>
      <p:cxnSp>
        <p:nvCxnSpPr>
          <p:cNvPr id="86" name="직선 화살표 연결선 85"/>
          <p:cNvCxnSpPr>
            <a:stCxn id="78" idx="2"/>
          </p:cNvCxnSpPr>
          <p:nvPr/>
        </p:nvCxnSpPr>
        <p:spPr>
          <a:xfrm flipH="1">
            <a:off x="1524000" y="2516832"/>
            <a:ext cx="2002606" cy="690861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3810497" y="2175009"/>
            <a:ext cx="3123703" cy="888693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1657350" y="3523134"/>
            <a:ext cx="1169958" cy="39178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>
            <a:off x="3787191" y="1905000"/>
            <a:ext cx="3147009" cy="38099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>
            <a:off x="3886200" y="3160068"/>
            <a:ext cx="3249479" cy="132234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5484862" y="4433989"/>
            <a:ext cx="1435008" cy="840432"/>
            <a:chOff x="5486400" y="2743200"/>
            <a:chExt cx="1435008" cy="840432"/>
          </a:xfrm>
        </p:grpSpPr>
        <p:pic>
          <p:nvPicPr>
            <p:cNvPr id="71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72" name="TextBox 71"/>
            <p:cNvSpPr txBox="1"/>
            <p:nvPr/>
          </p:nvSpPr>
          <p:spPr>
            <a:xfrm>
              <a:off x="5486400" y="3352800"/>
              <a:ext cx="14350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Matching Service cluster</a:t>
              </a:r>
              <a:endParaRPr lang="ko-KR" altLang="en-US" sz="900" dirty="0"/>
            </a:p>
          </p:txBody>
        </p:sp>
        <p:pic>
          <p:nvPicPr>
            <p:cNvPr id="73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74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75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2971800"/>
              <a:ext cx="304800" cy="422409"/>
            </a:xfrm>
            <a:prstGeom prst="rect">
              <a:avLst/>
            </a:prstGeom>
            <a:noFill/>
          </p:spPr>
        </p:pic>
      </p:grpSp>
      <p:cxnSp>
        <p:nvCxnSpPr>
          <p:cNvPr id="82" name="직선 화살표 연결선 81"/>
          <p:cNvCxnSpPr/>
          <p:nvPr/>
        </p:nvCxnSpPr>
        <p:spPr>
          <a:xfrm>
            <a:off x="4027578" y="3995179"/>
            <a:ext cx="1077822" cy="938915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6432770" y="3784419"/>
            <a:ext cx="1407758" cy="840432"/>
            <a:chOff x="5486400" y="2743200"/>
            <a:chExt cx="1407758" cy="840432"/>
          </a:xfrm>
        </p:grpSpPr>
        <p:pic>
          <p:nvPicPr>
            <p:cNvPr id="87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88" name="TextBox 87"/>
            <p:cNvSpPr txBox="1"/>
            <p:nvPr/>
          </p:nvSpPr>
          <p:spPr>
            <a:xfrm>
              <a:off x="5486400" y="3352800"/>
              <a:ext cx="14077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Matching Queue cluster</a:t>
              </a:r>
              <a:endParaRPr lang="ko-KR" altLang="en-US" sz="900" dirty="0"/>
            </a:p>
          </p:txBody>
        </p:sp>
        <p:pic>
          <p:nvPicPr>
            <p:cNvPr id="90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92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93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2971800"/>
              <a:ext cx="304800" cy="422409"/>
            </a:xfrm>
            <a:prstGeom prst="rect">
              <a:avLst/>
            </a:prstGeom>
            <a:noFill/>
          </p:spPr>
        </p:pic>
      </p:grpSp>
      <p:grpSp>
        <p:nvGrpSpPr>
          <p:cNvPr id="96" name="그룹 95"/>
          <p:cNvGrpSpPr/>
          <p:nvPr/>
        </p:nvGrpSpPr>
        <p:grpSpPr>
          <a:xfrm>
            <a:off x="3952085" y="5658683"/>
            <a:ext cx="1303562" cy="840432"/>
            <a:chOff x="5486400" y="2743200"/>
            <a:chExt cx="1303562" cy="840432"/>
          </a:xfrm>
        </p:grpSpPr>
        <p:pic>
          <p:nvPicPr>
            <p:cNvPr id="98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100" name="TextBox 99"/>
            <p:cNvSpPr txBox="1"/>
            <p:nvPr/>
          </p:nvSpPr>
          <p:spPr>
            <a:xfrm>
              <a:off x="5486400" y="3352800"/>
              <a:ext cx="13035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Game instance cluster</a:t>
              </a:r>
              <a:endParaRPr lang="ko-KR" altLang="en-US" sz="900" dirty="0"/>
            </a:p>
          </p:txBody>
        </p:sp>
        <p:pic>
          <p:nvPicPr>
            <p:cNvPr id="101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103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104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2971800"/>
              <a:ext cx="304800" cy="422409"/>
            </a:xfrm>
            <a:prstGeom prst="rect">
              <a:avLst/>
            </a:prstGeom>
            <a:noFill/>
          </p:spPr>
        </p:pic>
      </p:grpSp>
      <p:grpSp>
        <p:nvGrpSpPr>
          <p:cNvPr id="106" name="그룹 105"/>
          <p:cNvGrpSpPr/>
          <p:nvPr/>
        </p:nvGrpSpPr>
        <p:grpSpPr>
          <a:xfrm>
            <a:off x="5159665" y="5525871"/>
            <a:ext cx="1273105" cy="840432"/>
            <a:chOff x="5486400" y="2743200"/>
            <a:chExt cx="1273105" cy="840432"/>
          </a:xfrm>
        </p:grpSpPr>
        <p:pic>
          <p:nvPicPr>
            <p:cNvPr id="107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108" name="TextBox 107"/>
            <p:cNvSpPr txBox="1"/>
            <p:nvPr/>
          </p:nvSpPr>
          <p:spPr>
            <a:xfrm>
              <a:off x="5486400" y="3352800"/>
              <a:ext cx="12731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Party instance cluster</a:t>
              </a:r>
              <a:endParaRPr lang="ko-KR" altLang="en-US" sz="900" dirty="0"/>
            </a:p>
          </p:txBody>
        </p:sp>
        <p:pic>
          <p:nvPicPr>
            <p:cNvPr id="109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110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111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94353" y="2990230"/>
              <a:ext cx="304800" cy="422409"/>
            </a:xfrm>
            <a:prstGeom prst="rect">
              <a:avLst/>
            </a:prstGeom>
            <a:noFill/>
          </p:spPr>
        </p:pic>
      </p:grpSp>
      <p:cxnSp>
        <p:nvCxnSpPr>
          <p:cNvPr id="112" name="직선 화살표 연결선 111"/>
          <p:cNvCxnSpPr/>
          <p:nvPr/>
        </p:nvCxnSpPr>
        <p:spPr>
          <a:xfrm>
            <a:off x="4227439" y="3714711"/>
            <a:ext cx="1335161" cy="433312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3810497" y="4171911"/>
            <a:ext cx="416942" cy="1085889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C:\Users\madk\AppData\Local\Microsoft\Windows\Temporary Internet Files\Content.IE5\AWH5SSMN\MC900433826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450" y="253678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그룹 95"/>
          <p:cNvGrpSpPr/>
          <p:nvPr/>
        </p:nvGrpSpPr>
        <p:grpSpPr>
          <a:xfrm>
            <a:off x="7439025" y="5678271"/>
            <a:ext cx="1346844" cy="840432"/>
            <a:chOff x="5486400" y="2743200"/>
            <a:chExt cx="1346844" cy="840432"/>
          </a:xfrm>
        </p:grpSpPr>
        <p:pic>
          <p:nvPicPr>
            <p:cNvPr id="62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63" name="TextBox 62"/>
            <p:cNvSpPr txBox="1"/>
            <p:nvPr/>
          </p:nvSpPr>
          <p:spPr>
            <a:xfrm>
              <a:off x="5486400" y="3352800"/>
              <a:ext cx="13468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Entity Manager cluster</a:t>
              </a:r>
              <a:endParaRPr lang="ko-KR" altLang="en-US" sz="900" dirty="0"/>
            </a:p>
          </p:txBody>
        </p:sp>
        <p:pic>
          <p:nvPicPr>
            <p:cNvPr id="64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65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66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2971800"/>
              <a:ext cx="304800" cy="422409"/>
            </a:xfrm>
            <a:prstGeom prst="rect">
              <a:avLst/>
            </a:prstGeom>
            <a:noFill/>
          </p:spPr>
        </p:pic>
      </p:grpSp>
      <p:cxnSp>
        <p:nvCxnSpPr>
          <p:cNvPr id="67" name="직선 화살표 연결선 112"/>
          <p:cNvCxnSpPr/>
          <p:nvPr/>
        </p:nvCxnSpPr>
        <p:spPr>
          <a:xfrm>
            <a:off x="6432770" y="6098487"/>
            <a:ext cx="1015195" cy="2193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112"/>
          <p:cNvCxnSpPr/>
          <p:nvPr/>
        </p:nvCxnSpPr>
        <p:spPr>
          <a:xfrm>
            <a:off x="6813770" y="5525871"/>
            <a:ext cx="659997" cy="249223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112"/>
          <p:cNvCxnSpPr/>
          <p:nvPr/>
        </p:nvCxnSpPr>
        <p:spPr>
          <a:xfrm>
            <a:off x="7413826" y="4909782"/>
            <a:ext cx="482399" cy="616089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95"/>
          <p:cNvGrpSpPr/>
          <p:nvPr/>
        </p:nvGrpSpPr>
        <p:grpSpPr>
          <a:xfrm>
            <a:off x="2548619" y="5619467"/>
            <a:ext cx="1236236" cy="840432"/>
            <a:chOff x="5486400" y="2743200"/>
            <a:chExt cx="1236236" cy="840432"/>
          </a:xfrm>
        </p:grpSpPr>
        <p:pic>
          <p:nvPicPr>
            <p:cNvPr id="84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743200"/>
              <a:ext cx="304800" cy="422409"/>
            </a:xfrm>
            <a:prstGeom prst="rect">
              <a:avLst/>
            </a:prstGeom>
            <a:noFill/>
          </p:spPr>
        </p:pic>
        <p:sp>
          <p:nvSpPr>
            <p:cNvPr id="94" name="TextBox 93"/>
            <p:cNvSpPr txBox="1"/>
            <p:nvPr/>
          </p:nvSpPr>
          <p:spPr>
            <a:xfrm>
              <a:off x="5486400" y="3352800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External push server</a:t>
              </a:r>
              <a:endParaRPr lang="ko-KR" altLang="en-US" sz="900" dirty="0"/>
            </a:p>
          </p:txBody>
        </p:sp>
        <p:pic>
          <p:nvPicPr>
            <p:cNvPr id="95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8194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97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91200" y="2895600"/>
              <a:ext cx="304800" cy="422409"/>
            </a:xfrm>
            <a:prstGeom prst="rect">
              <a:avLst/>
            </a:prstGeom>
            <a:noFill/>
          </p:spPr>
        </p:pic>
        <p:pic>
          <p:nvPicPr>
            <p:cNvPr id="105" name="Picture 2" descr="C:\Documents and Settings\madk\Local Settings\Temporary Internet Files\Content.IE5\IP8J25YT\MCj042896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7400" y="2971800"/>
              <a:ext cx="304800" cy="422409"/>
            </a:xfrm>
            <a:prstGeom prst="rect">
              <a:avLst/>
            </a:prstGeom>
            <a:noFill/>
          </p:spPr>
        </p:pic>
      </p:grpSp>
      <p:cxnSp>
        <p:nvCxnSpPr>
          <p:cNvPr id="114" name="직선 화살표 연결선 112"/>
          <p:cNvCxnSpPr/>
          <p:nvPr/>
        </p:nvCxnSpPr>
        <p:spPr>
          <a:xfrm flipH="1">
            <a:off x="3005819" y="4071823"/>
            <a:ext cx="228600" cy="1454048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02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Feature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Separate same functional servers as a cluster for scalability</a:t>
            </a:r>
          </a:p>
          <a:p>
            <a:pPr lvl="1"/>
            <a:r>
              <a:rPr lang="en-US" altLang="ko-KR" dirty="0"/>
              <a:t>Ring, shard, and replica model</a:t>
            </a:r>
          </a:p>
          <a:p>
            <a:r>
              <a:rPr lang="en-US" altLang="ko-KR" dirty="0"/>
              <a:t>Network for mobile clients</a:t>
            </a:r>
          </a:p>
          <a:p>
            <a:pPr lvl="1"/>
            <a:r>
              <a:rPr lang="en-US" altLang="ko-KR" dirty="0"/>
              <a:t>Relay based reliable UDP networking</a:t>
            </a:r>
          </a:p>
          <a:p>
            <a:pPr lvl="1"/>
            <a:r>
              <a:rPr lang="en-US" altLang="ko-KR" dirty="0"/>
              <a:t>Handling mobile connection across sub networks</a:t>
            </a:r>
          </a:p>
          <a:p>
            <a:r>
              <a:rPr lang="en-US" altLang="ko-KR" dirty="0"/>
              <a:t>80% lock free based thread synchronization</a:t>
            </a:r>
          </a:p>
          <a:p>
            <a:r>
              <a:rPr lang="en-US" altLang="ko-KR" dirty="0"/>
              <a:t>Transaction based job management</a:t>
            </a:r>
          </a:p>
          <a:p>
            <a:r>
              <a:rPr lang="en-US" altLang="ko-KR" dirty="0"/>
              <a:t>Entity clustering based scaling out</a:t>
            </a:r>
          </a:p>
        </p:txBody>
      </p:sp>
    </p:spTree>
    <p:extLst>
      <p:ext uri="{BB962C8B-B14F-4D97-AF65-F5344CB8AC3E}">
        <p14:creationId xmlns:p14="http://schemas.microsoft.com/office/powerpoint/2010/main" val="287930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Account 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Account based data management</a:t>
            </a:r>
            <a:endParaRPr lang="ko-KR" altLang="en-US" dirty="0"/>
          </a:p>
          <a:p>
            <a:r>
              <a:rPr lang="en-US" altLang="ko-KR" dirty="0"/>
              <a:t>Account info/status</a:t>
            </a:r>
          </a:p>
          <a:p>
            <a:r>
              <a:rPr lang="en-US" altLang="ko-KR" dirty="0"/>
              <a:t>Can use account ID based </a:t>
            </a:r>
            <a:r>
              <a:rPr lang="en-US" altLang="ko-KR" dirty="0" err="1"/>
              <a:t>sharding</a:t>
            </a:r>
            <a:endParaRPr lang="en-US" altLang="ko-KR" dirty="0"/>
          </a:p>
          <a:p>
            <a:r>
              <a:rPr lang="en-US" altLang="ko-KR" dirty="0"/>
              <a:t>MySQL/MSSQL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496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Account ID based </a:t>
            </a:r>
            <a:r>
              <a:rPr lang="en-US" altLang="ko-KR" dirty="0" err="1"/>
              <a:t>Sharding</a:t>
            </a:r>
            <a:endParaRPr lang="en-US" altLang="ko-KR" dirty="0"/>
          </a:p>
          <a:p>
            <a:r>
              <a:rPr lang="en-US" altLang="ko-KR" dirty="0"/>
              <a:t>Can use all SQL based DB tech</a:t>
            </a:r>
          </a:p>
          <a:p>
            <a:pPr lvl="1"/>
            <a:r>
              <a:rPr lang="en-US" altLang="ko-KR" dirty="0"/>
              <a:t>Mirroring to analysis DB</a:t>
            </a:r>
          </a:p>
          <a:p>
            <a:pPr lvl="1"/>
            <a:r>
              <a:rPr lang="en-US" altLang="ko-KR" dirty="0"/>
              <a:t>Scheduled backup</a:t>
            </a:r>
          </a:p>
          <a:p>
            <a:r>
              <a:rPr lang="en-US" altLang="ko-KR" dirty="0"/>
              <a:t>MySQL or MSSQL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153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Entity Manager Server cluster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and cluster management</a:t>
            </a:r>
          </a:p>
          <a:p>
            <a:r>
              <a:rPr lang="en-US" altLang="ko-KR" dirty="0"/>
              <a:t>Connected all server instance</a:t>
            </a:r>
          </a:p>
          <a:p>
            <a:r>
              <a:rPr lang="en-US" altLang="ko-KR" dirty="0"/>
              <a:t>Server status monitoring</a:t>
            </a:r>
          </a:p>
          <a:p>
            <a:r>
              <a:rPr lang="en-US" altLang="ko-KR" dirty="0"/>
              <a:t>Replica clustering model</a:t>
            </a:r>
          </a:p>
        </p:txBody>
      </p:sp>
    </p:spTree>
    <p:extLst>
      <p:ext uri="{BB962C8B-B14F-4D97-AF65-F5344CB8AC3E}">
        <p14:creationId xmlns:p14="http://schemas.microsoft.com/office/powerpoint/2010/main" val="131382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Login Server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Simple clustered server group</a:t>
            </a:r>
          </a:p>
          <a:p>
            <a:r>
              <a:rPr lang="en-US" altLang="ko-KR" dirty="0"/>
              <a:t>Frontend Load balancing</a:t>
            </a:r>
            <a:r>
              <a:rPr lang="ko-KR" altLang="en-US" dirty="0"/>
              <a:t> </a:t>
            </a:r>
            <a:r>
              <a:rPr lang="en-US" altLang="ko-KR" dirty="0"/>
              <a:t>by L4</a:t>
            </a:r>
          </a:p>
          <a:p>
            <a:r>
              <a:rPr lang="en-US" altLang="ko-KR" dirty="0"/>
              <a:t>Login ticket issuance</a:t>
            </a:r>
          </a:p>
          <a:p>
            <a:r>
              <a:rPr lang="en-US" altLang="ko-KR" dirty="0"/>
              <a:t>Selecting game server by load</a:t>
            </a:r>
          </a:p>
          <a:p>
            <a:pPr lvl="1"/>
            <a:r>
              <a:rPr lang="en-US" altLang="ko-KR" dirty="0"/>
              <a:t>Game server load balance</a:t>
            </a:r>
          </a:p>
          <a:p>
            <a:r>
              <a:rPr lang="en-US" altLang="ko-KR" dirty="0"/>
              <a:t>Connected client and account type detection</a:t>
            </a:r>
          </a:p>
          <a:p>
            <a:pPr lvl="1"/>
            <a:r>
              <a:rPr lang="en-US" altLang="ko-KR" dirty="0"/>
              <a:t>PC room</a:t>
            </a:r>
          </a:p>
          <a:p>
            <a:pPr lvl="1"/>
            <a:r>
              <a:rPr lang="en-US" altLang="ko-KR" dirty="0"/>
              <a:t>Private PC</a:t>
            </a:r>
          </a:p>
          <a:p>
            <a:pPr lvl="1"/>
            <a:r>
              <a:rPr lang="en-US" altLang="ko-KR" dirty="0"/>
              <a:t>GM client</a:t>
            </a:r>
          </a:p>
          <a:p>
            <a:pPr lvl="1"/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276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Server cluster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Load based clustering</a:t>
            </a:r>
          </a:p>
          <a:p>
            <a:r>
              <a:rPr lang="en-US" altLang="ko-KR" dirty="0"/>
              <a:t>Game data management per account</a:t>
            </a:r>
          </a:p>
          <a:p>
            <a:r>
              <a:rPr lang="en-US" altLang="ko-KR" dirty="0"/>
              <a:t>Routing player packet to specific server service entity</a:t>
            </a:r>
          </a:p>
          <a:p>
            <a:r>
              <a:rPr lang="en-US" altLang="ko-KR" dirty="0"/>
              <a:t>Responsible for loading/saving player  game data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0547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선">
  <a:themeElements>
    <a:clrScheme name="광선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광선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광선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616</TotalTime>
  <Words>340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돋움</vt:lpstr>
      <vt:lpstr>휴먼옛체</vt:lpstr>
      <vt:lpstr>Book Antiqua</vt:lpstr>
      <vt:lpstr>Lucida Sans</vt:lpstr>
      <vt:lpstr>Wingdings</vt:lpstr>
      <vt:lpstr>Wingdings 2</vt:lpstr>
      <vt:lpstr>Wingdings 3</vt:lpstr>
      <vt:lpstr>광선</vt:lpstr>
      <vt:lpstr>CONSPRIACY Server Topology</vt:lpstr>
      <vt:lpstr>Server design criteria</vt:lpstr>
      <vt:lpstr>Server Architecture</vt:lpstr>
      <vt:lpstr>System Feature Overview</vt:lpstr>
      <vt:lpstr>Account DB</vt:lpstr>
      <vt:lpstr>Game DB</vt:lpstr>
      <vt:lpstr>Entity Manager Server cluster</vt:lpstr>
      <vt:lpstr>Login Server</vt:lpstr>
      <vt:lpstr>Game Server cluster</vt:lpstr>
      <vt:lpstr>Game service entity servers</vt:lpstr>
      <vt:lpstr>Multiple Platform co-play Server Architecture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CONSPRIACY Server Topology</dc:title>
  <dc:creator>madk</dc:creator>
  <cp:lastModifiedBy>KyoungKun Ko</cp:lastModifiedBy>
  <cp:revision>22</cp:revision>
  <dcterms:created xsi:type="dcterms:W3CDTF">2014-03-02T04:58:47Z</dcterms:created>
  <dcterms:modified xsi:type="dcterms:W3CDTF">2018-03-27T04:27:39Z</dcterms:modified>
</cp:coreProperties>
</file>