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2" r:id="rId7"/>
    <p:sldId id="271" r:id="rId8"/>
    <p:sldId id="261" r:id="rId9"/>
    <p:sldId id="270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53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22488F-7B08-46AD-8651-1F7398E423D5}" type="datetimeFigureOut">
              <a:rPr lang="ko-KR" altLang="en-US" smtClean="0"/>
              <a:t>2014-03-07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CONSPRIACY Server Topology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KyungKun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9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service entity servers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Party matching service entity cluster</a:t>
            </a:r>
          </a:p>
          <a:p>
            <a:pPr lvl="1"/>
            <a:r>
              <a:rPr lang="en-US" altLang="ko-KR" dirty="0" smtClean="0"/>
              <a:t>Load balanced server cluster</a:t>
            </a:r>
          </a:p>
          <a:p>
            <a:pPr lvl="1"/>
            <a:r>
              <a:rPr lang="en-US" altLang="ko-KR" dirty="0" smtClean="0"/>
              <a:t>Searching party/game members</a:t>
            </a:r>
          </a:p>
          <a:p>
            <a:pPr lvl="1"/>
            <a:r>
              <a:rPr lang="en-US" altLang="ko-KR" dirty="0" smtClean="0"/>
              <a:t>Can be scaled out by adding new matching server</a:t>
            </a:r>
          </a:p>
          <a:p>
            <a:r>
              <a:rPr lang="en-US" altLang="ko-KR" dirty="0" smtClean="0"/>
              <a:t>Party matching queue entity cluster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Player/party waiting queue for matching</a:t>
            </a:r>
          </a:p>
          <a:p>
            <a:pPr lvl="1"/>
            <a:r>
              <a:rPr lang="en-US" altLang="ko-KR" dirty="0" smtClean="0"/>
              <a:t>Ring clustering</a:t>
            </a:r>
          </a:p>
          <a:p>
            <a:r>
              <a:rPr lang="en-US" altLang="ko-KR" dirty="0" smtClean="0"/>
              <a:t>Game/Party instance service entity cluster</a:t>
            </a:r>
          </a:p>
          <a:p>
            <a:pPr lvl="1"/>
            <a:r>
              <a:rPr lang="en-US" altLang="ko-KR" dirty="0" smtClean="0"/>
              <a:t>Load balanced by player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1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design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Must be endurable massive player in one game world</a:t>
            </a:r>
          </a:p>
          <a:p>
            <a:pPr lvl="1"/>
            <a:r>
              <a:rPr lang="en-US" altLang="ko-KR" dirty="0" smtClean="0"/>
              <a:t>Fully scalability - can be scaled out</a:t>
            </a:r>
          </a:p>
          <a:p>
            <a:pPr lvl="1"/>
            <a:r>
              <a:rPr lang="en-US" altLang="ko-KR" dirty="0" smtClean="0"/>
              <a:t>Match making, Ranking…</a:t>
            </a:r>
          </a:p>
          <a:p>
            <a:pPr lvl="1"/>
            <a:r>
              <a:rPr lang="en-US" altLang="ko-KR" dirty="0" smtClean="0"/>
              <a:t>Support socializing( finding friends, group interaction )</a:t>
            </a:r>
          </a:p>
          <a:p>
            <a:r>
              <a:rPr lang="en-US" altLang="ko-KR" dirty="0" smtClean="0"/>
              <a:t>Mobile network</a:t>
            </a:r>
          </a:p>
          <a:p>
            <a:pPr lvl="1"/>
            <a:r>
              <a:rPr lang="en-US" altLang="ko-KR" dirty="0" smtClean="0"/>
              <a:t>Minimizing network connectivity hassle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Architecture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010400" y="1524000"/>
            <a:ext cx="1170513" cy="688032"/>
            <a:chOff x="3352800" y="1447800"/>
            <a:chExt cx="1170513" cy="688032"/>
          </a:xfrm>
        </p:grpSpPr>
        <p:pic>
          <p:nvPicPr>
            <p:cNvPr id="1027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144780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3352800" y="1905000"/>
              <a:ext cx="11705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Account DB cluster</a:t>
              </a:r>
              <a:endParaRPr lang="ko-KR" altLang="en-US" sz="9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11878" y="2931468"/>
            <a:ext cx="1045479" cy="707082"/>
            <a:chOff x="5410200" y="1428750"/>
            <a:chExt cx="1045479" cy="707082"/>
          </a:xfrm>
        </p:grpSpPr>
        <p:pic>
          <p:nvPicPr>
            <p:cNvPr id="42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42875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5410200" y="1905000"/>
              <a:ext cx="10454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Game DB cluster</a:t>
              </a:r>
              <a:endParaRPr lang="ko-KR" altLang="en-US" sz="9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895600" y="3063702"/>
            <a:ext cx="1250663" cy="840432"/>
            <a:chOff x="5486400" y="2743200"/>
            <a:chExt cx="1250663" cy="840432"/>
          </a:xfrm>
        </p:grpSpPr>
        <p:pic>
          <p:nvPicPr>
            <p:cNvPr id="5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5486400" y="3352800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Game Service cluster</a:t>
              </a:r>
              <a:endParaRPr lang="ko-KR" altLang="en-US" sz="900" dirty="0" smtClean="0"/>
            </a:p>
          </p:txBody>
        </p:sp>
        <p:pic>
          <p:nvPicPr>
            <p:cNvPr id="5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76" name="그룹 75"/>
          <p:cNvGrpSpPr/>
          <p:nvPr/>
        </p:nvGrpSpPr>
        <p:grpSpPr>
          <a:xfrm>
            <a:off x="2923716" y="1676400"/>
            <a:ext cx="1205779" cy="840432"/>
            <a:chOff x="5486400" y="2743200"/>
            <a:chExt cx="1205779" cy="840432"/>
          </a:xfrm>
        </p:grpSpPr>
        <p:pic>
          <p:nvPicPr>
            <p:cNvPr id="7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5486400" y="3352800"/>
              <a:ext cx="12057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Login Server cluster</a:t>
              </a:r>
              <a:endParaRPr lang="ko-KR" altLang="en-US" sz="900" dirty="0" smtClean="0"/>
            </a:p>
          </p:txBody>
        </p:sp>
        <p:pic>
          <p:nvPicPr>
            <p:cNvPr id="7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6" name="직선 화살표 연결선 85"/>
          <p:cNvCxnSpPr>
            <a:stCxn id="78" idx="2"/>
          </p:cNvCxnSpPr>
          <p:nvPr/>
        </p:nvCxnSpPr>
        <p:spPr>
          <a:xfrm flipH="1">
            <a:off x="1524000" y="2516832"/>
            <a:ext cx="2002606" cy="690861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0497" y="2175009"/>
            <a:ext cx="3123703" cy="8886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657350" y="3523134"/>
            <a:ext cx="1169958" cy="3917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787191" y="1905000"/>
            <a:ext cx="3147009" cy="3809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3886200" y="3160068"/>
            <a:ext cx="3249479" cy="132234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5484862" y="4433989"/>
            <a:ext cx="1435008" cy="840432"/>
            <a:chOff x="5486400" y="2743200"/>
            <a:chExt cx="1435008" cy="840432"/>
          </a:xfrm>
        </p:grpSpPr>
        <p:pic>
          <p:nvPicPr>
            <p:cNvPr id="7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5486400" y="3352800"/>
              <a:ext cx="14350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Matching Service cluster</a:t>
              </a:r>
              <a:endParaRPr lang="ko-KR" altLang="en-US" sz="900" dirty="0" smtClean="0"/>
            </a:p>
          </p:txBody>
        </p:sp>
        <p:pic>
          <p:nvPicPr>
            <p:cNvPr id="7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2" name="직선 화살표 연결선 81"/>
          <p:cNvCxnSpPr/>
          <p:nvPr/>
        </p:nvCxnSpPr>
        <p:spPr>
          <a:xfrm>
            <a:off x="4027578" y="3995179"/>
            <a:ext cx="1077822" cy="938915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432770" y="3784419"/>
            <a:ext cx="1407758" cy="840432"/>
            <a:chOff x="5486400" y="2743200"/>
            <a:chExt cx="1407758" cy="840432"/>
          </a:xfrm>
        </p:grpSpPr>
        <p:pic>
          <p:nvPicPr>
            <p:cNvPr id="8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88" name="TextBox 87"/>
            <p:cNvSpPr txBox="1"/>
            <p:nvPr/>
          </p:nvSpPr>
          <p:spPr>
            <a:xfrm>
              <a:off x="5486400" y="3352800"/>
              <a:ext cx="14077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Matching Queue cluster</a:t>
              </a:r>
              <a:endParaRPr lang="ko-KR" altLang="en-US" sz="900" dirty="0" smtClean="0"/>
            </a:p>
          </p:txBody>
        </p:sp>
        <p:pic>
          <p:nvPicPr>
            <p:cNvPr id="9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96" name="그룹 95"/>
          <p:cNvGrpSpPr/>
          <p:nvPr/>
        </p:nvGrpSpPr>
        <p:grpSpPr>
          <a:xfrm>
            <a:off x="3952085" y="5658683"/>
            <a:ext cx="1303562" cy="840432"/>
            <a:chOff x="5486400" y="2743200"/>
            <a:chExt cx="1303562" cy="840432"/>
          </a:xfrm>
        </p:grpSpPr>
        <p:pic>
          <p:nvPicPr>
            <p:cNvPr id="9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5486400" y="3352800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Game instance cluster</a:t>
              </a:r>
              <a:endParaRPr lang="ko-KR" altLang="en-US" sz="900" dirty="0" smtClean="0"/>
            </a:p>
          </p:txBody>
        </p:sp>
        <p:pic>
          <p:nvPicPr>
            <p:cNvPr id="10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106" name="그룹 105"/>
          <p:cNvGrpSpPr/>
          <p:nvPr/>
        </p:nvGrpSpPr>
        <p:grpSpPr>
          <a:xfrm>
            <a:off x="5159665" y="5525871"/>
            <a:ext cx="1273105" cy="840432"/>
            <a:chOff x="5486400" y="2743200"/>
            <a:chExt cx="1273105" cy="840432"/>
          </a:xfrm>
        </p:grpSpPr>
        <p:pic>
          <p:nvPicPr>
            <p:cNvPr id="10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5486400" y="3352800"/>
              <a:ext cx="1273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Party instance cluster</a:t>
              </a:r>
              <a:endParaRPr lang="ko-KR" altLang="en-US" sz="900" dirty="0" smtClean="0"/>
            </a:p>
          </p:txBody>
        </p:sp>
        <p:pic>
          <p:nvPicPr>
            <p:cNvPr id="10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4353" y="299023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2" name="직선 화살표 연결선 111"/>
          <p:cNvCxnSpPr/>
          <p:nvPr/>
        </p:nvCxnSpPr>
        <p:spPr>
          <a:xfrm>
            <a:off x="4227439" y="3714711"/>
            <a:ext cx="1335161" cy="433312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3810497" y="4171911"/>
            <a:ext cx="416942" cy="10858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madk\AppData\Local\Microsoft\Windows\Temporary Internet Files\Content.IE5\AWH5SSMN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253678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95"/>
          <p:cNvGrpSpPr/>
          <p:nvPr/>
        </p:nvGrpSpPr>
        <p:grpSpPr>
          <a:xfrm>
            <a:off x="7439025" y="5678271"/>
            <a:ext cx="1346844" cy="840432"/>
            <a:chOff x="5486400" y="2743200"/>
            <a:chExt cx="1346844" cy="840432"/>
          </a:xfrm>
        </p:grpSpPr>
        <p:pic>
          <p:nvPicPr>
            <p:cNvPr id="6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5486400" y="3352800"/>
              <a:ext cx="1346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Entity Manager cluster</a:t>
              </a:r>
              <a:endParaRPr lang="ko-KR" altLang="en-US" sz="900" dirty="0" smtClean="0"/>
            </a:p>
          </p:txBody>
        </p:sp>
        <p:pic>
          <p:nvPicPr>
            <p:cNvPr id="6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6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67" name="직선 화살표 연결선 112"/>
          <p:cNvCxnSpPr/>
          <p:nvPr/>
        </p:nvCxnSpPr>
        <p:spPr>
          <a:xfrm>
            <a:off x="6432770" y="6098487"/>
            <a:ext cx="1015195" cy="21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112"/>
          <p:cNvCxnSpPr/>
          <p:nvPr/>
        </p:nvCxnSpPr>
        <p:spPr>
          <a:xfrm>
            <a:off x="6813770" y="5525871"/>
            <a:ext cx="659997" cy="24922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12"/>
          <p:cNvCxnSpPr/>
          <p:nvPr/>
        </p:nvCxnSpPr>
        <p:spPr>
          <a:xfrm>
            <a:off x="7413826" y="4909782"/>
            <a:ext cx="482399" cy="6160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95"/>
          <p:cNvGrpSpPr/>
          <p:nvPr/>
        </p:nvGrpSpPr>
        <p:grpSpPr>
          <a:xfrm>
            <a:off x="2548619" y="5619467"/>
            <a:ext cx="1236236" cy="840432"/>
            <a:chOff x="5486400" y="2743200"/>
            <a:chExt cx="1236236" cy="840432"/>
          </a:xfrm>
        </p:grpSpPr>
        <p:pic>
          <p:nvPicPr>
            <p:cNvPr id="8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94" name="TextBox 93"/>
            <p:cNvSpPr txBox="1"/>
            <p:nvPr/>
          </p:nvSpPr>
          <p:spPr>
            <a:xfrm>
              <a:off x="5486400" y="3352800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External push server</a:t>
              </a:r>
              <a:endParaRPr lang="ko-KR" altLang="en-US" sz="900" dirty="0" smtClean="0"/>
            </a:p>
          </p:txBody>
        </p:sp>
        <p:pic>
          <p:nvPicPr>
            <p:cNvPr id="9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4" name="직선 화살표 연결선 112"/>
          <p:cNvCxnSpPr/>
          <p:nvPr/>
        </p:nvCxnSpPr>
        <p:spPr>
          <a:xfrm flipH="1">
            <a:off x="3005819" y="4071823"/>
            <a:ext cx="228600" cy="145404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2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Feature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Separate same functional servers as a cluster for scalability</a:t>
            </a:r>
          </a:p>
          <a:p>
            <a:pPr lvl="1"/>
            <a:r>
              <a:rPr lang="en-US" altLang="ko-KR" dirty="0" smtClean="0"/>
              <a:t>Ring, shard, and replica model</a:t>
            </a:r>
          </a:p>
          <a:p>
            <a:r>
              <a:rPr lang="en-US" altLang="ko-KR" dirty="0" smtClean="0"/>
              <a:t>Network for mobile clients</a:t>
            </a:r>
          </a:p>
          <a:p>
            <a:pPr lvl="1"/>
            <a:r>
              <a:rPr lang="en-US" altLang="ko-KR" dirty="0" smtClean="0"/>
              <a:t>Relay based reliable UDP networking</a:t>
            </a:r>
          </a:p>
          <a:p>
            <a:pPr lvl="1"/>
            <a:r>
              <a:rPr lang="en-US" altLang="ko-KR" dirty="0" smtClean="0"/>
              <a:t>Handling mobile connection across sub networks</a:t>
            </a:r>
          </a:p>
          <a:p>
            <a:r>
              <a:rPr lang="en-US" altLang="ko-KR" dirty="0" smtClean="0"/>
              <a:t>80% lock free based thread synchronization</a:t>
            </a:r>
          </a:p>
          <a:p>
            <a:r>
              <a:rPr lang="en-US" altLang="ko-KR" dirty="0" smtClean="0"/>
              <a:t>Transaction based job management</a:t>
            </a:r>
          </a:p>
          <a:p>
            <a:r>
              <a:rPr lang="en-US" altLang="ko-KR" dirty="0" smtClean="0"/>
              <a:t>Entity clustering based scaling out</a:t>
            </a:r>
          </a:p>
        </p:txBody>
      </p:sp>
    </p:spTree>
    <p:extLst>
      <p:ext uri="{BB962C8B-B14F-4D97-AF65-F5344CB8AC3E}">
        <p14:creationId xmlns:p14="http://schemas.microsoft.com/office/powerpoint/2010/main" val="287930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Account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Account based data management</a:t>
            </a:r>
            <a:endParaRPr lang="ko-KR" altLang="en-US" dirty="0" smtClean="0"/>
          </a:p>
          <a:p>
            <a:r>
              <a:rPr lang="en-US" altLang="ko-KR" dirty="0" smtClean="0"/>
              <a:t>Account info/status</a:t>
            </a:r>
          </a:p>
          <a:p>
            <a:r>
              <a:rPr lang="en-US" altLang="ko-KR" dirty="0" smtClean="0"/>
              <a:t>Can use account ID based </a:t>
            </a:r>
            <a:r>
              <a:rPr lang="en-US" altLang="ko-KR" dirty="0" err="1" smtClean="0"/>
              <a:t>sharding</a:t>
            </a:r>
            <a:endParaRPr lang="en-US" altLang="ko-KR" dirty="0" smtClean="0"/>
          </a:p>
          <a:p>
            <a:r>
              <a:rPr lang="en-US" altLang="ko-KR" dirty="0" smtClean="0"/>
              <a:t>MySQL/MSSQL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49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Account ID based </a:t>
            </a:r>
            <a:r>
              <a:rPr lang="en-US" altLang="ko-KR" dirty="0" err="1" smtClean="0"/>
              <a:t>Sharding</a:t>
            </a:r>
            <a:endParaRPr lang="en-US" altLang="ko-KR" dirty="0" smtClean="0"/>
          </a:p>
          <a:p>
            <a:r>
              <a:rPr lang="en-US" altLang="ko-KR" dirty="0" smtClean="0"/>
              <a:t>Can use all SQL based DB tech</a:t>
            </a:r>
          </a:p>
          <a:p>
            <a:pPr lvl="1"/>
            <a:r>
              <a:rPr lang="en-US" altLang="ko-KR" dirty="0" smtClean="0"/>
              <a:t>Mirroring to analysis DB</a:t>
            </a:r>
          </a:p>
          <a:p>
            <a:pPr lvl="1"/>
            <a:r>
              <a:rPr lang="en-US" altLang="ko-KR" dirty="0" smtClean="0"/>
              <a:t>Scheduled backup</a:t>
            </a:r>
          </a:p>
          <a:p>
            <a:r>
              <a:rPr lang="en-US" altLang="ko-KR" dirty="0" smtClean="0"/>
              <a:t>MySQL or MSSQL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153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Manager Server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Entity and cluster management</a:t>
            </a:r>
          </a:p>
          <a:p>
            <a:r>
              <a:rPr lang="en-US" altLang="ko-KR" dirty="0" smtClean="0"/>
              <a:t>Connected all server instance</a:t>
            </a:r>
          </a:p>
          <a:p>
            <a:r>
              <a:rPr lang="en-US" altLang="ko-KR" dirty="0" smtClean="0"/>
              <a:t>Server status monitoring</a:t>
            </a:r>
          </a:p>
          <a:p>
            <a:r>
              <a:rPr lang="en-US" altLang="ko-KR" dirty="0" smtClean="0"/>
              <a:t>Replica 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131382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Simple clustered server group</a:t>
            </a:r>
          </a:p>
          <a:p>
            <a:r>
              <a:rPr lang="en-US" altLang="ko-KR" dirty="0" smtClean="0"/>
              <a:t>Frontend Load balancing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by L4</a:t>
            </a:r>
          </a:p>
          <a:p>
            <a:r>
              <a:rPr lang="en-US" altLang="ko-KR" dirty="0" smtClean="0"/>
              <a:t>Login ticket issuance</a:t>
            </a:r>
          </a:p>
          <a:p>
            <a:r>
              <a:rPr lang="en-US" altLang="ko-KR" dirty="0" smtClean="0"/>
              <a:t>Selecting game server by load</a:t>
            </a:r>
          </a:p>
          <a:p>
            <a:pPr lvl="1"/>
            <a:r>
              <a:rPr lang="en-US" altLang="ko-KR" dirty="0" smtClean="0"/>
              <a:t>Game server load balance</a:t>
            </a:r>
          </a:p>
          <a:p>
            <a:r>
              <a:rPr lang="en-US" altLang="ko-KR" dirty="0" smtClean="0"/>
              <a:t>Connected client and account type detection</a:t>
            </a:r>
          </a:p>
          <a:p>
            <a:pPr lvl="1"/>
            <a:r>
              <a:rPr lang="en-US" altLang="ko-KR" dirty="0" smtClean="0"/>
              <a:t>PC room</a:t>
            </a:r>
          </a:p>
          <a:p>
            <a:pPr lvl="1"/>
            <a:r>
              <a:rPr lang="en-US" altLang="ko-KR" dirty="0" smtClean="0"/>
              <a:t>Private PC</a:t>
            </a:r>
          </a:p>
          <a:p>
            <a:pPr lvl="1"/>
            <a:r>
              <a:rPr lang="en-US" altLang="ko-KR" dirty="0" smtClean="0"/>
              <a:t>GM client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76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Server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based clustering</a:t>
            </a:r>
          </a:p>
          <a:p>
            <a:r>
              <a:rPr lang="en-US" altLang="ko-KR" dirty="0" smtClean="0"/>
              <a:t>Game data management per account</a:t>
            </a:r>
          </a:p>
          <a:p>
            <a:r>
              <a:rPr lang="en-US" altLang="ko-KR" dirty="0" smtClean="0"/>
              <a:t>Routing player packet to </a:t>
            </a:r>
            <a:r>
              <a:rPr lang="en-US" altLang="ko-KR" dirty="0"/>
              <a:t>specific server service </a:t>
            </a:r>
            <a:r>
              <a:rPr lang="en-US" altLang="ko-KR" dirty="0" smtClean="0"/>
              <a:t>entity</a:t>
            </a:r>
          </a:p>
          <a:p>
            <a:r>
              <a:rPr lang="en-US" altLang="ko-KR" dirty="0" smtClean="0"/>
              <a:t>Responsible for loading/saving player  game data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054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604</TotalTime>
  <Words>289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광선</vt:lpstr>
      <vt:lpstr>CONSPRIACY Server Topology</vt:lpstr>
      <vt:lpstr>Server design criteria</vt:lpstr>
      <vt:lpstr>Server Architecture</vt:lpstr>
      <vt:lpstr>System Feature Overview</vt:lpstr>
      <vt:lpstr>Account DB</vt:lpstr>
      <vt:lpstr>Game DB</vt:lpstr>
      <vt:lpstr>Entity Manager Server cluster</vt:lpstr>
      <vt:lpstr>Login Server</vt:lpstr>
      <vt:lpstr>Game Server cluster</vt:lpstr>
      <vt:lpstr>Game service entity servers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CONSPRIACY Server Topology</dc:title>
  <dc:creator>madk</dc:creator>
  <cp:lastModifiedBy>Kyung-Kun Ko (Visual Concepts)</cp:lastModifiedBy>
  <cp:revision>19</cp:revision>
  <dcterms:created xsi:type="dcterms:W3CDTF">2014-03-02T04:58:47Z</dcterms:created>
  <dcterms:modified xsi:type="dcterms:W3CDTF">2014-03-07T13:26:55Z</dcterms:modified>
</cp:coreProperties>
</file>