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96" r:id="rId3"/>
    <p:sldId id="397" r:id="rId4"/>
    <p:sldId id="399" r:id="rId5"/>
    <p:sldId id="400" r:id="rId6"/>
    <p:sldId id="398" r:id="rId7"/>
    <p:sldId id="402" r:id="rId8"/>
    <p:sldId id="403" r:id="rId9"/>
    <p:sldId id="404" r:id="rId10"/>
    <p:sldId id="405" r:id="rId11"/>
    <p:sldId id="406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6" r:id="rId20"/>
    <p:sldId id="415" r:id="rId21"/>
    <p:sldId id="417" r:id="rId22"/>
    <p:sldId id="418" r:id="rId23"/>
    <p:sldId id="41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CFF"/>
    <a:srgbClr val="E15101"/>
    <a:srgbClr val="00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57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D3D46-709D-EE4F-9951-18578BF99570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6534D-9716-7046-85CE-732F0B11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98DF-88B6-A541-81E5-0B9D35B4CC74}" type="datetime1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587320"/>
            <a:ext cx="12192000" cy="1270680"/>
          </a:xfrm>
          <a:prstGeom prst="rect">
            <a:avLst/>
          </a:prstGeom>
          <a:solidFill>
            <a:srgbClr val="E15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781" y="5692095"/>
            <a:ext cx="3270437" cy="10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1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E83E-F98B-9541-A47F-6AC26A0B843C}" type="datetime1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5EDC-31DC-2140-AEC8-9EF06ACF5E2F}" type="datetime1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C48C-BD00-F743-8537-F7FCF8076B66}" type="datetime1">
              <a:rPr lang="en-US" smtClean="0"/>
              <a:t>9/27/22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719A7ED9-D9CA-CB41-8473-7B8166EC30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6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E507-C9F2-3B44-A449-07A7EC7F64F1}" type="datetime1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B459-987D-C244-960D-11366F9795EE}" type="datetime1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B85C-DFE4-B545-ADF8-8BC535C4E152}" type="datetime1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F393-BAE6-1948-8A84-D14C99E402A2}" type="datetime1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6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72AD-FBD2-6541-AD62-12F059411C96}" type="datetime1">
              <a:rPr lang="en-US" smtClean="0"/>
              <a:t>9/27/22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2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9ABA-7DBC-4A44-8154-14ACD2203E7A}" type="datetime1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C5B-00AD-8F45-B118-A74B3874F4C0}" type="datetime1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6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57A8-BBD0-9249-991D-95E7AC4FCBD4}" type="datetime1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Retroworks-Classic-Caesar-Medallion-Decoder/dp/B004D1L0B0" TargetMode="External"/><Relationship Id="rId4" Type="http://schemas.openxmlformats.org/officeDocument/2006/relationships/hyperlink" Target="https://www.amazon.com/Nicolas-Berne-Caesar-Cipher-Wheel/dp/B013KR53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 370</a:t>
            </a:r>
            <a:br>
              <a:rPr lang="en-US" dirty="0"/>
            </a:br>
            <a:r>
              <a:rPr lang="en-US" dirty="0"/>
              <a:t>Introduction to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Ancient Cryptography and Cryptography Basics</a:t>
            </a:r>
          </a:p>
          <a:p>
            <a:r>
              <a:rPr lang="en-US" dirty="0" err="1"/>
              <a:t>Yeongjin</a:t>
            </a:r>
            <a:r>
              <a:rPr lang="en-US" dirty="0"/>
              <a:t> Jang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5CEEE-A655-9D4B-AA1D-8E725CF4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4928-7CB0-D329-F7C0-6F636285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ROT-N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BC67-893F-5006-E1A3-BCD25AE5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set whatever N (between 0 and 25) in ROT-N cipher</a:t>
            </a:r>
          </a:p>
          <a:p>
            <a:endParaRPr lang="en-US" dirty="0"/>
          </a:p>
          <a:p>
            <a:r>
              <a:rPr lang="en-US" dirty="0"/>
              <a:t>If you don’t know N, you cannot decrypt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825F7-C842-43AE-84E5-C0AF7138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2" descr="Amazon.com: Caesar Cipher Medallion Original Retroworks : Toys &amp; Games">
            <a:extLst>
              <a:ext uri="{FF2B5EF4-FFF2-40B4-BE49-F238E27FC236}">
                <a16:creationId xmlns:a16="http://schemas.microsoft.com/office/drawing/2014/main" id="{19E32C2F-1CF0-7618-AFDD-BBB12C85E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0737" y="2864165"/>
            <a:ext cx="3083063" cy="289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54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Anyone Who Knows the Offset Can Decrypt the Ciphertext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by 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5750-C3DF-3E4D-AE0B-4C4FA7C3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Computer User icon PNG and SVG Vector Free Download">
            <a:extLst>
              <a:ext uri="{FF2B5EF4-FFF2-40B4-BE49-F238E27FC236}">
                <a16:creationId xmlns:a16="http://schemas.microsoft.com/office/drawing/2014/main" id="{CA35C3BE-A983-A656-CFB0-B0DFD35B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ng User Icon Icons PNG - Free PNG and Icons Downloads">
            <a:extLst>
              <a:ext uri="{FF2B5EF4-FFF2-40B4-BE49-F238E27FC236}">
                <a16:creationId xmlns:a16="http://schemas.microsoft.com/office/drawing/2014/main" id="{EE8D32FD-3192-4297-0FC1-5EDB11C9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6626A29-DDF3-DDA0-5912-8DB0218302F4}"/>
              </a:ext>
            </a:extLst>
          </p:cNvPr>
          <p:cNvSpPr/>
          <p:nvPr/>
        </p:nvSpPr>
        <p:spPr>
          <a:xfrm>
            <a:off x="3299791" y="3856383"/>
            <a:ext cx="5526157" cy="62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5AAC30-D433-F641-66F4-97ECAB487B59}"/>
              </a:ext>
            </a:extLst>
          </p:cNvPr>
          <p:cNvSpPr/>
          <p:nvPr/>
        </p:nvSpPr>
        <p:spPr>
          <a:xfrm>
            <a:off x="4014054" y="2529578"/>
            <a:ext cx="3680792" cy="62285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HELLO</a:t>
            </a:r>
          </a:p>
        </p:txBody>
      </p:sp>
      <p:pic>
        <p:nvPicPr>
          <p:cNvPr id="2050" name="Picture 2" descr="Malicious Hacker Icons PNG - Free PNG and Icons Downloads">
            <a:extLst>
              <a:ext uri="{FF2B5EF4-FFF2-40B4-BE49-F238E27FC236}">
                <a16:creationId xmlns:a16="http://schemas.microsoft.com/office/drawing/2014/main" id="{0EFCD1B3-A50F-79FE-BDB1-F28EE4CC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0075" y="473233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1439F13B-EC84-E94B-40CC-D761017ADAF4}"/>
              </a:ext>
            </a:extLst>
          </p:cNvPr>
          <p:cNvSpPr/>
          <p:nvPr/>
        </p:nvSpPr>
        <p:spPr>
          <a:xfrm>
            <a:off x="6394174" y="4614172"/>
            <a:ext cx="2258168" cy="1163776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URYYB???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ROVVY???</a:t>
            </a:r>
          </a:p>
        </p:txBody>
      </p:sp>
      <p:pic>
        <p:nvPicPr>
          <p:cNvPr id="3074" name="Picture 2" descr="IconExperience » G-Collection » Lock Icon">
            <a:extLst>
              <a:ext uri="{FF2B5EF4-FFF2-40B4-BE49-F238E27FC236}">
                <a16:creationId xmlns:a16="http://schemas.microsoft.com/office/drawing/2014/main" id="{DCBA0C24-1B81-80B2-4B48-E4436C56F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4116" y="2582339"/>
            <a:ext cx="570092" cy="5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EF12D6-987B-E3F9-D82D-D75CDE942091}"/>
              </a:ext>
            </a:extLst>
          </p:cNvPr>
          <p:cNvSpPr/>
          <p:nvPr/>
        </p:nvSpPr>
        <p:spPr>
          <a:xfrm>
            <a:off x="4014054" y="3291855"/>
            <a:ext cx="3680792" cy="622853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URYYB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30552-C200-43CB-FC70-E68E5BDC2E4F}"/>
              </a:ext>
            </a:extLst>
          </p:cNvPr>
          <p:cNvSpPr txBox="1"/>
          <p:nvPr/>
        </p:nvSpPr>
        <p:spPr>
          <a:xfrm>
            <a:off x="7694846" y="13675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ABCDEFGHIJKLMNOPQRSTUVWXYZ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NOPQRSTUVWXYZABCDEFGHIJKLM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94B66-D1B9-5502-4AA2-3D8D7A972DF6}"/>
              </a:ext>
            </a:extLst>
          </p:cNvPr>
          <p:cNvSpPr txBox="1"/>
          <p:nvPr/>
        </p:nvSpPr>
        <p:spPr>
          <a:xfrm>
            <a:off x="6299559" y="58537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ABCDEFGHIJKLMNOPQRSTUVWXYZ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DEFGHIJKLMNOPQRSTUVWXYZABC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F88B356C-5CF8-32F3-90AE-5B0DCD6DC9EF}"/>
              </a:ext>
            </a:extLst>
          </p:cNvPr>
          <p:cNvSpPr/>
          <p:nvPr/>
        </p:nvSpPr>
        <p:spPr>
          <a:xfrm>
            <a:off x="9343141" y="2188161"/>
            <a:ext cx="2258168" cy="1163776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URYYB???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-13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HELLO!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76A2B7-5CC5-D17B-6DA2-02650F662091}"/>
              </a:ext>
            </a:extLst>
          </p:cNvPr>
          <p:cNvSpPr/>
          <p:nvPr/>
        </p:nvSpPr>
        <p:spPr>
          <a:xfrm>
            <a:off x="838200" y="5141843"/>
            <a:ext cx="3985591" cy="136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Is it secure?</a:t>
            </a:r>
          </a:p>
        </p:txBody>
      </p:sp>
    </p:spTree>
    <p:extLst>
      <p:ext uri="{BB962C8B-B14F-4D97-AF65-F5344CB8AC3E}">
        <p14:creationId xmlns:p14="http://schemas.microsoft.com/office/powerpoint/2010/main" val="237235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Anyone Who Knows the Offset Can Decrypt the Ciphertext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by 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5750-C3DF-3E4D-AE0B-4C4FA7C3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Computer User icon PNG and SVG Vector Free Download">
            <a:extLst>
              <a:ext uri="{FF2B5EF4-FFF2-40B4-BE49-F238E27FC236}">
                <a16:creationId xmlns:a16="http://schemas.microsoft.com/office/drawing/2014/main" id="{CA35C3BE-A983-A656-CFB0-B0DFD35B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ng User Icon Icons PNG - Free PNG and Icons Downloads">
            <a:extLst>
              <a:ext uri="{FF2B5EF4-FFF2-40B4-BE49-F238E27FC236}">
                <a16:creationId xmlns:a16="http://schemas.microsoft.com/office/drawing/2014/main" id="{EE8D32FD-3192-4297-0FC1-5EDB11C9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6626A29-DDF3-DDA0-5912-8DB0218302F4}"/>
              </a:ext>
            </a:extLst>
          </p:cNvPr>
          <p:cNvSpPr/>
          <p:nvPr/>
        </p:nvSpPr>
        <p:spPr>
          <a:xfrm>
            <a:off x="3299791" y="3856383"/>
            <a:ext cx="5526157" cy="62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5AAC30-D433-F641-66F4-97ECAB487B59}"/>
              </a:ext>
            </a:extLst>
          </p:cNvPr>
          <p:cNvSpPr/>
          <p:nvPr/>
        </p:nvSpPr>
        <p:spPr>
          <a:xfrm>
            <a:off x="4014054" y="2529578"/>
            <a:ext cx="3680792" cy="62285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HELLO</a:t>
            </a:r>
          </a:p>
        </p:txBody>
      </p:sp>
      <p:pic>
        <p:nvPicPr>
          <p:cNvPr id="2050" name="Picture 2" descr="Malicious Hacker Icons PNG - Free PNG and Icons Downloads">
            <a:extLst>
              <a:ext uri="{FF2B5EF4-FFF2-40B4-BE49-F238E27FC236}">
                <a16:creationId xmlns:a16="http://schemas.microsoft.com/office/drawing/2014/main" id="{0EFCD1B3-A50F-79FE-BDB1-F28EE4CC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0075" y="473233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1439F13B-EC84-E94B-40CC-D761017ADAF4}"/>
              </a:ext>
            </a:extLst>
          </p:cNvPr>
          <p:cNvSpPr/>
          <p:nvPr/>
        </p:nvSpPr>
        <p:spPr>
          <a:xfrm>
            <a:off x="6394174" y="4614172"/>
            <a:ext cx="2258168" cy="1163776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URYYB???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-13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HELLO???</a:t>
            </a:r>
          </a:p>
        </p:txBody>
      </p:sp>
      <p:pic>
        <p:nvPicPr>
          <p:cNvPr id="3074" name="Picture 2" descr="IconExperience » G-Collection » Lock Icon">
            <a:extLst>
              <a:ext uri="{FF2B5EF4-FFF2-40B4-BE49-F238E27FC236}">
                <a16:creationId xmlns:a16="http://schemas.microsoft.com/office/drawing/2014/main" id="{DCBA0C24-1B81-80B2-4B48-E4436C56F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4116" y="2582339"/>
            <a:ext cx="570092" cy="5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EF12D6-987B-E3F9-D82D-D75CDE942091}"/>
              </a:ext>
            </a:extLst>
          </p:cNvPr>
          <p:cNvSpPr/>
          <p:nvPr/>
        </p:nvSpPr>
        <p:spPr>
          <a:xfrm>
            <a:off x="4014054" y="3291855"/>
            <a:ext cx="3680792" cy="622853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URYYB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30552-C200-43CB-FC70-E68E5BDC2E4F}"/>
              </a:ext>
            </a:extLst>
          </p:cNvPr>
          <p:cNvSpPr txBox="1"/>
          <p:nvPr/>
        </p:nvSpPr>
        <p:spPr>
          <a:xfrm>
            <a:off x="7694846" y="13675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ABCDEFGHIJKLMNOPQRSTUVWXYZ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NOPQRSTUVWXYZABCDEFGHIJKLM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F88B356C-5CF8-32F3-90AE-5B0DCD6DC9EF}"/>
              </a:ext>
            </a:extLst>
          </p:cNvPr>
          <p:cNvSpPr/>
          <p:nvPr/>
        </p:nvSpPr>
        <p:spPr>
          <a:xfrm>
            <a:off x="9343141" y="2188161"/>
            <a:ext cx="2258168" cy="1163776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URYYB???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-13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HELLO!</a:t>
            </a:r>
          </a:p>
        </p:txBody>
      </p:sp>
      <p:pic>
        <p:nvPicPr>
          <p:cNvPr id="11" name="Content Placeholder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BF83DF8-AC34-4554-96BA-4F463008118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845" y="2303566"/>
            <a:ext cx="838408" cy="4351338"/>
          </a:xfrm>
          <a:prstGeom prst="rect">
            <a:avLst/>
          </a:prstGeom>
        </p:spPr>
      </p:pic>
      <p:pic>
        <p:nvPicPr>
          <p:cNvPr id="10242" name="Picture 2" descr="Computer - Free computer icons">
            <a:extLst>
              <a:ext uri="{FF2B5EF4-FFF2-40B4-BE49-F238E27FC236}">
                <a16:creationId xmlns:a16="http://schemas.microsoft.com/office/drawing/2014/main" id="{4C09F331-FCD6-1234-8BDF-937D3C12D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4798" y="4892326"/>
            <a:ext cx="1055453" cy="105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66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8D8B-E872-E4BC-10C3-18705762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Secure Cryptography?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42C9-FC0E-3996-C3BD-5A48F1EE6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Shannon’s Intuition</a:t>
            </a:r>
          </a:p>
          <a:p>
            <a:pPr lvl="1"/>
            <a:r>
              <a:rPr lang="en-US" dirty="0"/>
              <a:t>If attackers cannot distinguish a message M from</a:t>
            </a:r>
          </a:p>
          <a:p>
            <a:pPr lvl="1"/>
            <a:r>
              <a:rPr lang="en-US" dirty="0"/>
              <a:t>A random number R</a:t>
            </a:r>
          </a:p>
          <a:p>
            <a:pPr lvl="1"/>
            <a:r>
              <a:rPr lang="en-US" dirty="0"/>
              <a:t>Then it is perfectly secure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86635-F039-1406-0AA1-CB7B39F7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1D54A79-33D3-06D0-D855-A7FEC214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59800" y="1690688"/>
            <a:ext cx="27940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7E529-0B52-BE3C-8B9C-4E2280923B80}"/>
              </a:ext>
            </a:extLst>
          </p:cNvPr>
          <p:cNvSpPr txBox="1"/>
          <p:nvPr/>
        </p:nvSpPr>
        <p:spPr>
          <a:xfrm>
            <a:off x="8426573" y="5671310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Claude Shannon (1916 ~ 2001)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FB5E6-7912-C22E-FB86-D1C65F82FDBE}"/>
              </a:ext>
            </a:extLst>
          </p:cNvPr>
          <p:cNvSpPr txBox="1"/>
          <p:nvPr/>
        </p:nvSpPr>
        <p:spPr>
          <a:xfrm>
            <a:off x="8394000" y="5959685"/>
            <a:ext cx="30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Father of Information Theory</a:t>
            </a:r>
          </a:p>
          <a:p>
            <a:pPr algn="ctr"/>
            <a:r>
              <a:rPr lang="en-US" dirty="0"/>
              <a:t>and Modern Cryptography</a:t>
            </a:r>
          </a:p>
        </p:txBody>
      </p:sp>
    </p:spTree>
    <p:extLst>
      <p:ext uri="{BB962C8B-B14F-4D97-AF65-F5344CB8AC3E}">
        <p14:creationId xmlns:p14="http://schemas.microsoft.com/office/powerpoint/2010/main" val="195473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8D8B-E872-E4BC-10C3-18705762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Secure Cryptography?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42C9-FC0E-3996-C3BD-5A48F1EE6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More formally</a:t>
            </a:r>
          </a:p>
          <a:p>
            <a:pPr lvl="1"/>
            <a:r>
              <a:rPr lang="en-US" dirty="0"/>
              <a:t>A message M has a distribution D</a:t>
            </a:r>
          </a:p>
          <a:p>
            <a:pPr lvl="1"/>
            <a:r>
              <a:rPr lang="en-US" dirty="0"/>
              <a:t>D is known to adversary (English, etc..)</a:t>
            </a:r>
          </a:p>
          <a:p>
            <a:pPr lvl="1"/>
            <a:r>
              <a:rPr lang="en-US" dirty="0"/>
              <a:t>Adversary observes Ciphertext C which is Enc(M)</a:t>
            </a:r>
          </a:p>
          <a:p>
            <a:pPr lvl="1"/>
            <a:r>
              <a:rPr lang="en-US" dirty="0"/>
              <a:t>Knowledge of adversary before observing C</a:t>
            </a:r>
          </a:p>
          <a:p>
            <a:pPr lvl="2"/>
            <a:r>
              <a:rPr lang="en-US" dirty="0"/>
              <a:t>Distribution of D</a:t>
            </a:r>
          </a:p>
          <a:p>
            <a:pPr lvl="1"/>
            <a:r>
              <a:rPr lang="en-US" dirty="0"/>
              <a:t>Knowledge of adversary after observing C</a:t>
            </a:r>
          </a:p>
          <a:p>
            <a:pPr lvl="2"/>
            <a:r>
              <a:rPr lang="en-US" dirty="0"/>
              <a:t>Distribution of D | C</a:t>
            </a:r>
          </a:p>
          <a:p>
            <a:pPr lvl="2"/>
            <a:endParaRPr lang="en-US" dirty="0"/>
          </a:p>
          <a:p>
            <a:r>
              <a:rPr lang="en-US" dirty="0"/>
              <a:t>Shannon Secrecy</a:t>
            </a:r>
          </a:p>
          <a:p>
            <a:pPr lvl="1"/>
            <a:r>
              <a:rPr lang="en-US" dirty="0"/>
              <a:t>Distribution of D == Distribution of D|C</a:t>
            </a:r>
          </a:p>
          <a:p>
            <a:pPr lvl="1"/>
            <a:r>
              <a:rPr lang="en-US" dirty="0"/>
              <a:t>Then the scheme is perfectly secure</a:t>
            </a:r>
          </a:p>
          <a:p>
            <a:r>
              <a:rPr lang="en-US" dirty="0"/>
              <a:t>This intuitively means</a:t>
            </a:r>
          </a:p>
          <a:p>
            <a:pPr lvl="1"/>
            <a:r>
              <a:rPr lang="en-US" dirty="0"/>
              <a:t>Observing many Cs does not give any information to adversary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86635-F039-1406-0AA1-CB7B39F7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1D54A79-33D3-06D0-D855-A7FEC214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59800" y="1690688"/>
            <a:ext cx="27940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7E529-0B52-BE3C-8B9C-4E2280923B80}"/>
              </a:ext>
            </a:extLst>
          </p:cNvPr>
          <p:cNvSpPr txBox="1"/>
          <p:nvPr/>
        </p:nvSpPr>
        <p:spPr>
          <a:xfrm>
            <a:off x="8426573" y="5671310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Claude Shannon (1916 ~ 2001)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FB5E6-7912-C22E-FB86-D1C65F82FDBE}"/>
              </a:ext>
            </a:extLst>
          </p:cNvPr>
          <p:cNvSpPr txBox="1"/>
          <p:nvPr/>
        </p:nvSpPr>
        <p:spPr>
          <a:xfrm>
            <a:off x="8394000" y="5959685"/>
            <a:ext cx="30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Father of Information Theory</a:t>
            </a:r>
          </a:p>
          <a:p>
            <a:pPr algn="ctr"/>
            <a:r>
              <a:rPr lang="en-US" dirty="0"/>
              <a:t>and Modern Cryptography</a:t>
            </a:r>
          </a:p>
        </p:txBody>
      </p:sp>
    </p:spTree>
    <p:extLst>
      <p:ext uri="{BB962C8B-B14F-4D97-AF65-F5344CB8AC3E}">
        <p14:creationId xmlns:p14="http://schemas.microsoft.com/office/powerpoint/2010/main" val="362933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CFDB-87DB-1B3A-DE5B-B9FF7799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Perfect Secrecy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DEC80-4371-6157-1E93-B96E38A29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pair of m1, m2 in M and for all c,</a:t>
            </a:r>
          </a:p>
          <a:p>
            <a:r>
              <a:rPr lang="en-US" dirty="0" err="1"/>
              <a:t>Pr</a:t>
            </a:r>
            <a:r>
              <a:rPr lang="en-US" dirty="0"/>
              <a:t> [k &lt;- KG : Enc (m1, k) = c] = </a:t>
            </a:r>
            <a:r>
              <a:rPr lang="en-US" dirty="0" err="1"/>
              <a:t>Pr</a:t>
            </a:r>
            <a:r>
              <a:rPr lang="en-US" dirty="0"/>
              <a:t>[k &lt;- KG: Enc(m2, k) = c]</a:t>
            </a:r>
          </a:p>
          <a:p>
            <a:endParaRPr lang="en-US" dirty="0"/>
          </a:p>
          <a:p>
            <a:r>
              <a:rPr lang="en-US" dirty="0"/>
              <a:t>Implications</a:t>
            </a:r>
          </a:p>
          <a:p>
            <a:pPr lvl="1"/>
            <a:r>
              <a:rPr lang="en-US" dirty="0"/>
              <a:t>Probability that the encryption of m1 with k resulting in c</a:t>
            </a:r>
          </a:p>
          <a:p>
            <a:pPr lvl="1"/>
            <a:r>
              <a:rPr lang="en-US" dirty="0"/>
              <a:t>is the same as</a:t>
            </a:r>
          </a:p>
          <a:p>
            <a:pPr lvl="1"/>
            <a:r>
              <a:rPr lang="en-US" dirty="0"/>
              <a:t>Probability that the encryption of m2 with k resulting in 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Adversary cannot distinguish which message the c corresponds 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47FE3-8926-5DC4-CB3D-D5A23D61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3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DF6A-96E9-C679-88C8-56F05F27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CDEA-2DBD-0A46-0915-E65937385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XOR Cipher is with perfect secrecy</a:t>
            </a:r>
          </a:p>
          <a:p>
            <a:endParaRPr lang="en-US" dirty="0"/>
          </a:p>
          <a:p>
            <a:r>
              <a:rPr lang="en-US" dirty="0"/>
              <a:t>Scheme</a:t>
            </a:r>
          </a:p>
          <a:p>
            <a:pPr lvl="1"/>
            <a:r>
              <a:rPr lang="en-US" dirty="0"/>
              <a:t>For a message M with length L</a:t>
            </a:r>
          </a:p>
          <a:p>
            <a:pPr lvl="1"/>
            <a:r>
              <a:rPr lang="en-US" dirty="0"/>
              <a:t>Get a random key K with length L</a:t>
            </a:r>
          </a:p>
          <a:p>
            <a:pPr lvl="1"/>
            <a:r>
              <a:rPr lang="en-US" dirty="0"/>
              <a:t>Compute ciphertext C</a:t>
            </a:r>
          </a:p>
          <a:p>
            <a:pPr lvl="2"/>
            <a:r>
              <a:rPr lang="en-US" dirty="0"/>
              <a:t>C = M ⊕ 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CAD58-FC42-EC76-1D2B-48C3D5A1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8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DF6A-96E9-C679-88C8-56F05F27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CDEA-2DBD-0A46-0915-E65937385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XOR Cipher is with perfect secrecy</a:t>
            </a:r>
          </a:p>
          <a:p>
            <a:endParaRPr lang="en-US" dirty="0"/>
          </a:p>
          <a:p>
            <a:r>
              <a:rPr lang="en-US" dirty="0"/>
              <a:t>Scheme</a:t>
            </a:r>
          </a:p>
          <a:p>
            <a:pPr lvl="1"/>
            <a:r>
              <a:rPr lang="en-US" dirty="0"/>
              <a:t>C = M ⊕ K</a:t>
            </a:r>
          </a:p>
          <a:p>
            <a:pPr lvl="1"/>
            <a:endParaRPr lang="en-US" dirty="0"/>
          </a:p>
          <a:p>
            <a:r>
              <a:rPr lang="en-US" dirty="0"/>
              <a:t>Example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CAD58-FC42-EC76-1D2B-48C3D5A1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A916D0-1D3C-2139-DA1E-36ECC8E70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71869"/>
              </p:ext>
            </p:extLst>
          </p:nvPr>
        </p:nvGraphicFramePr>
        <p:xfrm>
          <a:off x="2538896" y="4576049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0181862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353411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90579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28161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186923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84706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9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(0x48)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 (0x45)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(0x4c)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(0x4c)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 (0x4f)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05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(0x41)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(0x42)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(0x43)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(0x44)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 (0x45)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0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Ciphertext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048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82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DF6A-96E9-C679-88C8-56F05F27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CDEA-2DBD-0A46-0915-E65937385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Decryption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CAD58-FC42-EC76-1D2B-48C3D5A1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A916D0-1D3C-2139-DA1E-36ECC8E70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9630"/>
              </p:ext>
            </p:extLst>
          </p:nvPr>
        </p:nvGraphicFramePr>
        <p:xfrm>
          <a:off x="1773583" y="2517934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0181862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353411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90579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28161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186923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84706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9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(0x48)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 (0x45)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(0x4c)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(0x4c)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 (0x4f)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05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(0x41)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(0x42)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(0x43)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(0x44)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 (0x45)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0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Ciphertext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04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Decrypt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45085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BB70134-6DBC-63DA-1091-2EB569E16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391" y="4540545"/>
            <a:ext cx="1932609" cy="195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43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AF4E-A322-F81C-2210-04DE7419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7F405-3C92-7D15-D7E3-93A95846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B14847-CC16-728F-9ED6-8BE385BC0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3870"/>
            <a:ext cx="10315800" cy="2405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E1006F-C007-FB41-7CAD-AA8F6C2DB892}"/>
              </a:ext>
            </a:extLst>
          </p:cNvPr>
          <p:cNvSpPr txBox="1"/>
          <p:nvPr/>
        </p:nvSpPr>
        <p:spPr>
          <a:xfrm>
            <a:off x="755374" y="5844209"/>
            <a:ext cx="530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from: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XOR_cipher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9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you need to communicate with others securely/privately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5750-C3DF-3E4D-AE0B-4C4FA7C3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Computer User icon PNG and SVG Vector Free Download">
            <a:extLst>
              <a:ext uri="{FF2B5EF4-FFF2-40B4-BE49-F238E27FC236}">
                <a16:creationId xmlns:a16="http://schemas.microsoft.com/office/drawing/2014/main" id="{CA35C3BE-A983-A656-CFB0-B0DFD35B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ng User Icon Icons PNG - Free PNG and Icons Downloads">
            <a:extLst>
              <a:ext uri="{FF2B5EF4-FFF2-40B4-BE49-F238E27FC236}">
                <a16:creationId xmlns:a16="http://schemas.microsoft.com/office/drawing/2014/main" id="{EE8D32FD-3192-4297-0FC1-5EDB11C9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6626A29-DDF3-DDA0-5912-8DB0218302F4}"/>
              </a:ext>
            </a:extLst>
          </p:cNvPr>
          <p:cNvSpPr/>
          <p:nvPr/>
        </p:nvSpPr>
        <p:spPr>
          <a:xfrm>
            <a:off x="3299791" y="3856383"/>
            <a:ext cx="5526157" cy="62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5AAC30-D433-F641-66F4-97ECAB487B59}"/>
              </a:ext>
            </a:extLst>
          </p:cNvPr>
          <p:cNvSpPr/>
          <p:nvPr/>
        </p:nvSpPr>
        <p:spPr>
          <a:xfrm>
            <a:off x="4014054" y="3117573"/>
            <a:ext cx="3680792" cy="622853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Let’s have Local </a:t>
            </a:r>
            <a:r>
              <a:rPr lang="en-US" sz="2000" b="1" dirty="0" err="1">
                <a:solidFill>
                  <a:schemeClr val="tx1"/>
                </a:solidFill>
              </a:rPr>
              <a:t>Boyz</a:t>
            </a:r>
            <a:r>
              <a:rPr lang="en-US" sz="2000" b="1" dirty="0">
                <a:solidFill>
                  <a:schemeClr val="tx1"/>
                </a:solidFill>
              </a:rPr>
              <a:t> for dinner!</a:t>
            </a:r>
          </a:p>
        </p:txBody>
      </p:sp>
    </p:spTree>
    <p:extLst>
      <p:ext uri="{BB962C8B-B14F-4D97-AF65-F5344CB8AC3E}">
        <p14:creationId xmlns:p14="http://schemas.microsoft.com/office/powerpoint/2010/main" val="1156427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95F9-B1C0-2093-A824-3EEA610A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Perfectly Secure?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24642-D479-ACA9-BCA0-0622A282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must be selected randomly</a:t>
            </a:r>
          </a:p>
          <a:p>
            <a:pPr lvl="1"/>
            <a:r>
              <a:rPr lang="en-US" dirty="0"/>
              <a:t>The distribution of K is random</a:t>
            </a:r>
          </a:p>
          <a:p>
            <a:pPr lvl="1"/>
            <a:endParaRPr lang="en-US" dirty="0"/>
          </a:p>
          <a:p>
            <a:r>
              <a:rPr lang="en-US" dirty="0"/>
              <a:t>Ciphertext distribution is independent to the message distribution</a:t>
            </a:r>
          </a:p>
          <a:p>
            <a:pPr lvl="1"/>
            <a:r>
              <a:rPr lang="en-US" dirty="0"/>
              <a:t>C = M ⊕ K</a:t>
            </a:r>
          </a:p>
          <a:p>
            <a:pPr lvl="1"/>
            <a:r>
              <a:rPr lang="en-US" dirty="0"/>
              <a:t>No matter how you choose M, if you choose K randomly, then it’s good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5E68D-2830-CF37-19CA-1DE1450E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47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4373-B25D-EE1E-9C58-4A9E289C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1700B-A952-EDA3-F850-0A16A7E8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Re-using the key make the scheme weak</a:t>
            </a:r>
          </a:p>
          <a:p>
            <a:endParaRPr lang="en-US" dirty="0"/>
          </a:p>
          <a:p>
            <a:r>
              <a:rPr lang="en-US" dirty="0"/>
              <a:t>Suppose the attacker knows</a:t>
            </a:r>
          </a:p>
          <a:p>
            <a:pPr lvl="1"/>
            <a:r>
              <a:rPr lang="en-US" dirty="0"/>
              <a:t>HELLO -&gt; 0x9, 0x7, 0xf, 0x8, 0xa</a:t>
            </a:r>
          </a:p>
          <a:p>
            <a:endParaRPr lang="en-US" dirty="0"/>
          </a:p>
          <a:p>
            <a:r>
              <a:rPr lang="en-US" dirty="0"/>
              <a:t>They can calculate the key by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71851-D54F-B1FF-B8C5-267E7693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117BA-23E3-05A4-B823-F4728CBBF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745" y="3738563"/>
            <a:ext cx="27559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19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D6A5-F1B0-A228-FFDE-FD784775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Version of XOR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CC6EB-02DC-29F2-B174-F44E9C49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One-time Pad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/wiki/One-</a:t>
            </a:r>
            <a:r>
              <a:rPr lang="en-US" dirty="0" err="1"/>
              <a:t>time_pad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6CF0B-8E88-AF7B-8C6D-D892C621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8AEA4-C89A-5358-5228-181EF93F1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16" y="2866870"/>
            <a:ext cx="7772400" cy="22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3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241D-6024-534A-32A4-5A5ABA36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 for the Challenges!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60D54-B071-CC80-7B2D-C6916353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5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Others can see the message if you send it over w/o any protection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5750-C3DF-3E4D-AE0B-4C4FA7C3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Computer User icon PNG and SVG Vector Free Download">
            <a:extLst>
              <a:ext uri="{FF2B5EF4-FFF2-40B4-BE49-F238E27FC236}">
                <a16:creationId xmlns:a16="http://schemas.microsoft.com/office/drawing/2014/main" id="{CA35C3BE-A983-A656-CFB0-B0DFD35B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ng User Icon Icons PNG - Free PNG and Icons Downloads">
            <a:extLst>
              <a:ext uri="{FF2B5EF4-FFF2-40B4-BE49-F238E27FC236}">
                <a16:creationId xmlns:a16="http://schemas.microsoft.com/office/drawing/2014/main" id="{EE8D32FD-3192-4297-0FC1-5EDB11C9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6626A29-DDF3-DDA0-5912-8DB0218302F4}"/>
              </a:ext>
            </a:extLst>
          </p:cNvPr>
          <p:cNvSpPr/>
          <p:nvPr/>
        </p:nvSpPr>
        <p:spPr>
          <a:xfrm>
            <a:off x="3299791" y="3856383"/>
            <a:ext cx="5526157" cy="62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5AAC30-D433-F641-66F4-97ECAB487B59}"/>
              </a:ext>
            </a:extLst>
          </p:cNvPr>
          <p:cNvSpPr/>
          <p:nvPr/>
        </p:nvSpPr>
        <p:spPr>
          <a:xfrm>
            <a:off x="4014054" y="3117573"/>
            <a:ext cx="3680792" cy="622853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Let’s have Local </a:t>
            </a:r>
            <a:r>
              <a:rPr lang="en-US" sz="2000" b="1" dirty="0" err="1">
                <a:solidFill>
                  <a:schemeClr val="tx1"/>
                </a:solidFill>
              </a:rPr>
              <a:t>Boyz</a:t>
            </a:r>
            <a:r>
              <a:rPr lang="en-US" sz="2000" b="1" dirty="0">
                <a:solidFill>
                  <a:schemeClr val="tx1"/>
                </a:solidFill>
              </a:rPr>
              <a:t> for dinner!</a:t>
            </a:r>
          </a:p>
        </p:txBody>
      </p:sp>
      <p:pic>
        <p:nvPicPr>
          <p:cNvPr id="2050" name="Picture 2" descr="Malicious Hacker Icons PNG - Free PNG and Icons Downloads">
            <a:extLst>
              <a:ext uri="{FF2B5EF4-FFF2-40B4-BE49-F238E27FC236}">
                <a16:creationId xmlns:a16="http://schemas.microsoft.com/office/drawing/2014/main" id="{0EFCD1B3-A50F-79FE-BDB1-F28EE4CC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0075" y="473233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1439F13B-EC84-E94B-40CC-D761017ADAF4}"/>
              </a:ext>
            </a:extLst>
          </p:cNvPr>
          <p:cNvSpPr/>
          <p:nvPr/>
        </p:nvSpPr>
        <p:spPr>
          <a:xfrm>
            <a:off x="6394174" y="4614172"/>
            <a:ext cx="2146852" cy="966099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</a:t>
            </a:r>
            <a:r>
              <a:rPr lang="en-US" dirty="0" err="1">
                <a:solidFill>
                  <a:schemeClr val="tx1"/>
                </a:solidFill>
              </a:rPr>
              <a:t>Boyz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619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Cryptography can make our communication secure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5750-C3DF-3E4D-AE0B-4C4FA7C3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Computer User icon PNG and SVG Vector Free Download">
            <a:extLst>
              <a:ext uri="{FF2B5EF4-FFF2-40B4-BE49-F238E27FC236}">
                <a16:creationId xmlns:a16="http://schemas.microsoft.com/office/drawing/2014/main" id="{CA35C3BE-A983-A656-CFB0-B0DFD35B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ng User Icon Icons PNG - Free PNG and Icons Downloads">
            <a:extLst>
              <a:ext uri="{FF2B5EF4-FFF2-40B4-BE49-F238E27FC236}">
                <a16:creationId xmlns:a16="http://schemas.microsoft.com/office/drawing/2014/main" id="{EE8D32FD-3192-4297-0FC1-5EDB11C9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6626A29-DDF3-DDA0-5912-8DB0218302F4}"/>
              </a:ext>
            </a:extLst>
          </p:cNvPr>
          <p:cNvSpPr/>
          <p:nvPr/>
        </p:nvSpPr>
        <p:spPr>
          <a:xfrm>
            <a:off x="3299791" y="3856383"/>
            <a:ext cx="5526157" cy="62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5AAC30-D433-F641-66F4-97ECAB487B59}"/>
              </a:ext>
            </a:extLst>
          </p:cNvPr>
          <p:cNvSpPr/>
          <p:nvPr/>
        </p:nvSpPr>
        <p:spPr>
          <a:xfrm>
            <a:off x="4014054" y="2529578"/>
            <a:ext cx="3680792" cy="62285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Let’s have Local </a:t>
            </a:r>
            <a:r>
              <a:rPr lang="en-US" sz="2000" b="1" dirty="0" err="1">
                <a:solidFill>
                  <a:schemeClr val="tx1"/>
                </a:solidFill>
              </a:rPr>
              <a:t>Boyz</a:t>
            </a:r>
            <a:r>
              <a:rPr lang="en-US" sz="2000" b="1" dirty="0">
                <a:solidFill>
                  <a:schemeClr val="tx1"/>
                </a:solidFill>
              </a:rPr>
              <a:t> for dinner!</a:t>
            </a:r>
          </a:p>
        </p:txBody>
      </p:sp>
      <p:pic>
        <p:nvPicPr>
          <p:cNvPr id="2050" name="Picture 2" descr="Malicious Hacker Icons PNG - Free PNG and Icons Downloads">
            <a:extLst>
              <a:ext uri="{FF2B5EF4-FFF2-40B4-BE49-F238E27FC236}">
                <a16:creationId xmlns:a16="http://schemas.microsoft.com/office/drawing/2014/main" id="{0EFCD1B3-A50F-79FE-BDB1-F28EE4CC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0075" y="473233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1439F13B-EC84-E94B-40CC-D761017ADAF4}"/>
              </a:ext>
            </a:extLst>
          </p:cNvPr>
          <p:cNvSpPr/>
          <p:nvPr/>
        </p:nvSpPr>
        <p:spPr>
          <a:xfrm>
            <a:off x="6394174" y="4614172"/>
            <a:ext cx="2258168" cy="1163776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????????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What’s that number??</a:t>
            </a:r>
          </a:p>
        </p:txBody>
      </p:sp>
      <p:pic>
        <p:nvPicPr>
          <p:cNvPr id="3074" name="Picture 2" descr="IconExperience » G-Collection » Lock Icon">
            <a:extLst>
              <a:ext uri="{FF2B5EF4-FFF2-40B4-BE49-F238E27FC236}">
                <a16:creationId xmlns:a16="http://schemas.microsoft.com/office/drawing/2014/main" id="{DCBA0C24-1B81-80B2-4B48-E4436C56F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4116" y="2582339"/>
            <a:ext cx="570092" cy="5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EF12D6-987B-E3F9-D82D-D75CDE942091}"/>
              </a:ext>
            </a:extLst>
          </p:cNvPr>
          <p:cNvSpPr/>
          <p:nvPr/>
        </p:nvSpPr>
        <p:spPr>
          <a:xfrm>
            <a:off x="4014054" y="3291855"/>
            <a:ext cx="3680792" cy="622853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32843209482390472390230966</a:t>
            </a:r>
          </a:p>
        </p:txBody>
      </p:sp>
    </p:spTree>
    <p:extLst>
      <p:ext uri="{BB962C8B-B14F-4D97-AF65-F5344CB8AC3E}">
        <p14:creationId xmlns:p14="http://schemas.microsoft.com/office/powerpoint/2010/main" val="140600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the other end must know what the plaintext message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5750-C3DF-3E4D-AE0B-4C4FA7C3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Computer User icon PNG and SVG Vector Free Download">
            <a:extLst>
              <a:ext uri="{FF2B5EF4-FFF2-40B4-BE49-F238E27FC236}">
                <a16:creationId xmlns:a16="http://schemas.microsoft.com/office/drawing/2014/main" id="{CA35C3BE-A983-A656-CFB0-B0DFD35B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ng User Icon Icons PNG - Free PNG and Icons Downloads">
            <a:extLst>
              <a:ext uri="{FF2B5EF4-FFF2-40B4-BE49-F238E27FC236}">
                <a16:creationId xmlns:a16="http://schemas.microsoft.com/office/drawing/2014/main" id="{EE8D32FD-3192-4297-0FC1-5EDB11C9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6626A29-DDF3-DDA0-5912-8DB0218302F4}"/>
              </a:ext>
            </a:extLst>
          </p:cNvPr>
          <p:cNvSpPr/>
          <p:nvPr/>
        </p:nvSpPr>
        <p:spPr>
          <a:xfrm>
            <a:off x="3299791" y="3856383"/>
            <a:ext cx="5526157" cy="62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5AAC30-D433-F641-66F4-97ECAB487B59}"/>
              </a:ext>
            </a:extLst>
          </p:cNvPr>
          <p:cNvSpPr/>
          <p:nvPr/>
        </p:nvSpPr>
        <p:spPr>
          <a:xfrm>
            <a:off x="4014054" y="2529578"/>
            <a:ext cx="3680792" cy="62285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Let’s have Local </a:t>
            </a:r>
            <a:r>
              <a:rPr lang="en-US" sz="2000" b="1" dirty="0" err="1">
                <a:solidFill>
                  <a:schemeClr val="tx1"/>
                </a:solidFill>
              </a:rPr>
              <a:t>Boyz</a:t>
            </a:r>
            <a:r>
              <a:rPr lang="en-US" sz="2000" b="1" dirty="0">
                <a:solidFill>
                  <a:schemeClr val="tx1"/>
                </a:solidFill>
              </a:rPr>
              <a:t> for dinner!</a:t>
            </a:r>
          </a:p>
        </p:txBody>
      </p:sp>
      <p:pic>
        <p:nvPicPr>
          <p:cNvPr id="2050" name="Picture 2" descr="Malicious Hacker Icons PNG - Free PNG and Icons Downloads">
            <a:extLst>
              <a:ext uri="{FF2B5EF4-FFF2-40B4-BE49-F238E27FC236}">
                <a16:creationId xmlns:a16="http://schemas.microsoft.com/office/drawing/2014/main" id="{0EFCD1B3-A50F-79FE-BDB1-F28EE4CC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0075" y="473233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1439F13B-EC84-E94B-40CC-D761017ADAF4}"/>
              </a:ext>
            </a:extLst>
          </p:cNvPr>
          <p:cNvSpPr/>
          <p:nvPr/>
        </p:nvSpPr>
        <p:spPr>
          <a:xfrm>
            <a:off x="6394174" y="4614172"/>
            <a:ext cx="2258168" cy="1163776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????????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What’s that number??</a:t>
            </a:r>
          </a:p>
        </p:txBody>
      </p:sp>
      <p:pic>
        <p:nvPicPr>
          <p:cNvPr id="3074" name="Picture 2" descr="IconExperience » G-Collection » Lock Icon">
            <a:extLst>
              <a:ext uri="{FF2B5EF4-FFF2-40B4-BE49-F238E27FC236}">
                <a16:creationId xmlns:a16="http://schemas.microsoft.com/office/drawing/2014/main" id="{DCBA0C24-1B81-80B2-4B48-E4436C56F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4116" y="2582339"/>
            <a:ext cx="570092" cy="5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EF12D6-987B-E3F9-D82D-D75CDE942091}"/>
              </a:ext>
            </a:extLst>
          </p:cNvPr>
          <p:cNvSpPr/>
          <p:nvPr/>
        </p:nvSpPr>
        <p:spPr>
          <a:xfrm>
            <a:off x="4014054" y="3291855"/>
            <a:ext cx="3680792" cy="622853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32843209482390472390230966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976AE72-71C4-2B14-7520-FC7C6C2529E8}"/>
              </a:ext>
            </a:extLst>
          </p:cNvPr>
          <p:cNvSpPr/>
          <p:nvPr/>
        </p:nvSpPr>
        <p:spPr>
          <a:xfrm>
            <a:off x="9921211" y="2462901"/>
            <a:ext cx="2146852" cy="966099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</a:t>
            </a:r>
            <a:r>
              <a:rPr lang="en-US" dirty="0" err="1">
                <a:solidFill>
                  <a:schemeClr val="tx1"/>
                </a:solidFill>
              </a:rPr>
              <a:t>Boyz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266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1C91-FE93-CB91-ECD8-54FB0CB1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in Roman Empire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99CE-EE72-964F-C037-4F8842E8C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CAESAR CIPHER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Shift characters by 3</a:t>
            </a:r>
          </a:p>
          <a:p>
            <a:pPr lvl="1"/>
            <a:endParaRPr lang="en-US" dirty="0"/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ABCDEFGHIJKLMNOPQRSTUVWXYZ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DEFGHIJKLMNOPQRSTUVWXYZABC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HELLO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KHOOR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53411-5902-F590-7D9E-BBB542E7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Julius Caesar | TheSchoolRun">
            <a:extLst>
              <a:ext uri="{FF2B5EF4-FFF2-40B4-BE49-F238E27FC236}">
                <a16:creationId xmlns:a16="http://schemas.microsoft.com/office/drawing/2014/main" id="{9A56F0AB-3E2A-B7B4-081D-A7C2CA352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279" y="1232452"/>
            <a:ext cx="2574138" cy="23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94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by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5750-C3DF-3E4D-AE0B-4C4FA7C3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Computer User icon PNG and SVG Vector Free Download">
            <a:extLst>
              <a:ext uri="{FF2B5EF4-FFF2-40B4-BE49-F238E27FC236}">
                <a16:creationId xmlns:a16="http://schemas.microsoft.com/office/drawing/2014/main" id="{CA35C3BE-A983-A656-CFB0-B0DFD35B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ng User Icon Icons PNG - Free PNG and Icons Downloads">
            <a:extLst>
              <a:ext uri="{FF2B5EF4-FFF2-40B4-BE49-F238E27FC236}">
                <a16:creationId xmlns:a16="http://schemas.microsoft.com/office/drawing/2014/main" id="{EE8D32FD-3192-4297-0FC1-5EDB11C9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6626A29-DDF3-DDA0-5912-8DB0218302F4}"/>
              </a:ext>
            </a:extLst>
          </p:cNvPr>
          <p:cNvSpPr/>
          <p:nvPr/>
        </p:nvSpPr>
        <p:spPr>
          <a:xfrm>
            <a:off x="3299791" y="3856383"/>
            <a:ext cx="5526157" cy="62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5AAC30-D433-F641-66F4-97ECAB487B59}"/>
              </a:ext>
            </a:extLst>
          </p:cNvPr>
          <p:cNvSpPr/>
          <p:nvPr/>
        </p:nvSpPr>
        <p:spPr>
          <a:xfrm>
            <a:off x="4014054" y="2529578"/>
            <a:ext cx="3680792" cy="62285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HELLO</a:t>
            </a:r>
          </a:p>
        </p:txBody>
      </p:sp>
      <p:pic>
        <p:nvPicPr>
          <p:cNvPr id="2050" name="Picture 2" descr="Malicious Hacker Icons PNG - Free PNG and Icons Downloads">
            <a:extLst>
              <a:ext uri="{FF2B5EF4-FFF2-40B4-BE49-F238E27FC236}">
                <a16:creationId xmlns:a16="http://schemas.microsoft.com/office/drawing/2014/main" id="{0EFCD1B3-A50F-79FE-BDB1-F28EE4CC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0075" y="473233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1439F13B-EC84-E94B-40CC-D761017ADAF4}"/>
              </a:ext>
            </a:extLst>
          </p:cNvPr>
          <p:cNvSpPr/>
          <p:nvPr/>
        </p:nvSpPr>
        <p:spPr>
          <a:xfrm>
            <a:off x="6394174" y="4614172"/>
            <a:ext cx="2258168" cy="1163776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KHOOR???</a:t>
            </a:r>
          </a:p>
        </p:txBody>
      </p:sp>
      <p:pic>
        <p:nvPicPr>
          <p:cNvPr id="3074" name="Picture 2" descr="IconExperience » G-Collection » Lock Icon">
            <a:extLst>
              <a:ext uri="{FF2B5EF4-FFF2-40B4-BE49-F238E27FC236}">
                <a16:creationId xmlns:a16="http://schemas.microsoft.com/office/drawing/2014/main" id="{DCBA0C24-1B81-80B2-4B48-E4436C56F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4116" y="2582339"/>
            <a:ext cx="570092" cy="5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EF12D6-987B-E3F9-D82D-D75CDE942091}"/>
              </a:ext>
            </a:extLst>
          </p:cNvPr>
          <p:cNvSpPr/>
          <p:nvPr/>
        </p:nvSpPr>
        <p:spPr>
          <a:xfrm>
            <a:off x="4014054" y="3291855"/>
            <a:ext cx="3680792" cy="622853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KHOOR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0344F-CC46-0AE9-278D-F19946E2BDB4}"/>
              </a:ext>
            </a:extLst>
          </p:cNvPr>
          <p:cNvSpPr/>
          <p:nvPr/>
        </p:nvSpPr>
        <p:spPr>
          <a:xfrm>
            <a:off x="838200" y="5141843"/>
            <a:ext cx="3985591" cy="136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Is it secure?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92B495A-0C28-7A42-BAFA-998E7A72089A}"/>
              </a:ext>
            </a:extLst>
          </p:cNvPr>
          <p:cNvSpPr/>
          <p:nvPr/>
        </p:nvSpPr>
        <p:spPr>
          <a:xfrm>
            <a:off x="8873987" y="2128079"/>
            <a:ext cx="2258168" cy="1163776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KHOOR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08188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Anyone Who Knows the Offset Can Decrypt the Ciphertext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by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5750-C3DF-3E4D-AE0B-4C4FA7C3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Computer User icon PNG and SVG Vector Free Download">
            <a:extLst>
              <a:ext uri="{FF2B5EF4-FFF2-40B4-BE49-F238E27FC236}">
                <a16:creationId xmlns:a16="http://schemas.microsoft.com/office/drawing/2014/main" id="{CA35C3BE-A983-A656-CFB0-B0DFD35B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3429000"/>
            <a:ext cx="1200979" cy="1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ng User Icon Icons PNG - Free PNG and Icons Downloads">
            <a:extLst>
              <a:ext uri="{FF2B5EF4-FFF2-40B4-BE49-F238E27FC236}">
                <a16:creationId xmlns:a16="http://schemas.microsoft.com/office/drawing/2014/main" id="{EE8D32FD-3192-4297-0FC1-5EDB11C9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722" y="3429000"/>
            <a:ext cx="1428698" cy="13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6626A29-DDF3-DDA0-5912-8DB0218302F4}"/>
              </a:ext>
            </a:extLst>
          </p:cNvPr>
          <p:cNvSpPr/>
          <p:nvPr/>
        </p:nvSpPr>
        <p:spPr>
          <a:xfrm>
            <a:off x="3299791" y="3856383"/>
            <a:ext cx="5526157" cy="62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5AAC30-D433-F641-66F4-97ECAB487B59}"/>
              </a:ext>
            </a:extLst>
          </p:cNvPr>
          <p:cNvSpPr/>
          <p:nvPr/>
        </p:nvSpPr>
        <p:spPr>
          <a:xfrm>
            <a:off x="4014054" y="2529578"/>
            <a:ext cx="3680792" cy="62285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HELLO</a:t>
            </a:r>
          </a:p>
        </p:txBody>
      </p:sp>
      <p:pic>
        <p:nvPicPr>
          <p:cNvPr id="2050" name="Picture 2" descr="Malicious Hacker Icons PNG - Free PNG and Icons Downloads">
            <a:extLst>
              <a:ext uri="{FF2B5EF4-FFF2-40B4-BE49-F238E27FC236}">
                <a16:creationId xmlns:a16="http://schemas.microsoft.com/office/drawing/2014/main" id="{0EFCD1B3-A50F-79FE-BDB1-F28EE4CC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0075" y="473233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1439F13B-EC84-E94B-40CC-D761017ADAF4}"/>
              </a:ext>
            </a:extLst>
          </p:cNvPr>
          <p:cNvSpPr/>
          <p:nvPr/>
        </p:nvSpPr>
        <p:spPr>
          <a:xfrm>
            <a:off x="6394174" y="4614172"/>
            <a:ext cx="2258168" cy="1163776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KHOOR???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HELLO!</a:t>
            </a:r>
          </a:p>
        </p:txBody>
      </p:sp>
      <p:pic>
        <p:nvPicPr>
          <p:cNvPr id="3074" name="Picture 2" descr="IconExperience » G-Collection » Lock Icon">
            <a:extLst>
              <a:ext uri="{FF2B5EF4-FFF2-40B4-BE49-F238E27FC236}">
                <a16:creationId xmlns:a16="http://schemas.microsoft.com/office/drawing/2014/main" id="{DCBA0C24-1B81-80B2-4B48-E4436C56F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4116" y="2582339"/>
            <a:ext cx="570092" cy="5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EF12D6-987B-E3F9-D82D-D75CDE942091}"/>
              </a:ext>
            </a:extLst>
          </p:cNvPr>
          <p:cNvSpPr/>
          <p:nvPr/>
        </p:nvSpPr>
        <p:spPr>
          <a:xfrm>
            <a:off x="4014054" y="3291855"/>
            <a:ext cx="3680792" cy="622853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KHOOR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DC3A2-ADC9-02C8-0EBB-35113D438D3B}"/>
              </a:ext>
            </a:extLst>
          </p:cNvPr>
          <p:cNvSpPr txBox="1"/>
          <p:nvPr/>
        </p:nvSpPr>
        <p:spPr>
          <a:xfrm>
            <a:off x="6299559" y="58537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ABCDEFGHIJKLMNOPQRSTUVWXYZ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DEFGHIJKLMNOPQRSTUVWXYZABC</a:t>
            </a:r>
          </a:p>
        </p:txBody>
      </p:sp>
    </p:spTree>
    <p:extLst>
      <p:ext uri="{BB962C8B-B14F-4D97-AF65-F5344CB8AC3E}">
        <p14:creationId xmlns:p14="http://schemas.microsoft.com/office/powerpoint/2010/main" val="309213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C437-0A5A-547F-C8F4-643FDB59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 is too easy..</a:t>
            </a:r>
            <a:br>
              <a:rPr lang="en-US" dirty="0"/>
            </a:br>
            <a:r>
              <a:rPr lang="en-US" dirty="0"/>
              <a:t>Let’s Make it More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9064-9944-7BDF-AE3C-5D6BD00E6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Rotation-based Substitution Cipher</a:t>
            </a:r>
          </a:p>
          <a:p>
            <a:pPr lvl="1"/>
            <a:r>
              <a:rPr lang="en-US" dirty="0"/>
              <a:t>Let us choose the offset, not only the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7C1DA-E41A-8DCE-DBE9-FF4A1EF2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170" name="Picture 2" descr="Amazon.com: Caesar Cipher Medallion Original Retroworks : Toys &amp; Games">
            <a:extLst>
              <a:ext uri="{FF2B5EF4-FFF2-40B4-BE49-F238E27FC236}">
                <a16:creationId xmlns:a16="http://schemas.microsoft.com/office/drawing/2014/main" id="{7A4081FE-D113-F5F6-38BA-A08EC35F5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869" y="2824408"/>
            <a:ext cx="3083063" cy="289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aesar Cipher Wheel:Amazon.com:Appstore for Android">
            <a:extLst>
              <a:ext uri="{FF2B5EF4-FFF2-40B4-BE49-F238E27FC236}">
                <a16:creationId xmlns:a16="http://schemas.microsoft.com/office/drawing/2014/main" id="{C5CE0802-6555-C3CF-3323-6FBBE4B4D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600" y="1958009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9CAA25-881F-7A45-E098-1557EB3DF440}"/>
              </a:ext>
            </a:extLst>
          </p:cNvPr>
          <p:cNvSpPr txBox="1"/>
          <p:nvPr/>
        </p:nvSpPr>
        <p:spPr>
          <a:xfrm>
            <a:off x="286838" y="5853797"/>
            <a:ext cx="8875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from: </a:t>
            </a:r>
            <a:r>
              <a:rPr lang="en-US" dirty="0">
                <a:hlinkClick r:id="rId4"/>
              </a:rPr>
              <a:t>https://www.amazon.com/Nicolas-Berne-Caesar-Cipher-Wheel/dp/B013KR53SS</a:t>
            </a:r>
            <a:endParaRPr lang="en-US" dirty="0"/>
          </a:p>
          <a:p>
            <a:r>
              <a:rPr lang="en-US" dirty="0">
                <a:hlinkClick r:id="rId5"/>
              </a:rPr>
              <a:t>https://www.amazon.com/Retroworks-Classic-Caesar-Medallion-Decoder/dp/B004D1L0B0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837</Words>
  <Application>Microsoft Macintosh PowerPoint</Application>
  <PresentationFormat>Widescreen</PresentationFormat>
  <Paragraphs>225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Kannada MN</vt:lpstr>
      <vt:lpstr>Office Theme</vt:lpstr>
      <vt:lpstr>CS 370 Introduction to Security</vt:lpstr>
      <vt:lpstr>Cryptography</vt:lpstr>
      <vt:lpstr>Cryptography</vt:lpstr>
      <vt:lpstr>Cryptography</vt:lpstr>
      <vt:lpstr>Cryptography</vt:lpstr>
      <vt:lpstr>Cryptography in Roman Empire</vt:lpstr>
      <vt:lpstr>CAESAR Cipher</vt:lpstr>
      <vt:lpstr>Anyone Who Knows the Offset Can Decrypt the Ciphertext</vt:lpstr>
      <vt:lpstr>CAESAR Cipher is too easy.. Let’s Make it More Complex</vt:lpstr>
      <vt:lpstr>ROT-N Cipher</vt:lpstr>
      <vt:lpstr>Anyone Who Knows the Offset Can Decrypt the Ciphertext</vt:lpstr>
      <vt:lpstr>Anyone Who Knows the Offset Can Decrypt the Ciphertext</vt:lpstr>
      <vt:lpstr>What is a Secure Cryptography?</vt:lpstr>
      <vt:lpstr>What is a Secure Cryptography?</vt:lpstr>
      <vt:lpstr>Definition of Perfect Secrecy</vt:lpstr>
      <vt:lpstr>XOR Cipher</vt:lpstr>
      <vt:lpstr>XOR Cipher</vt:lpstr>
      <vt:lpstr>XOR Cipher</vt:lpstr>
      <vt:lpstr>Example in Bits</vt:lpstr>
      <vt:lpstr>How is It Perfectly Secure?</vt:lpstr>
      <vt:lpstr>CAVEAT</vt:lpstr>
      <vt:lpstr>Generic Version of XOR Cipher</vt:lpstr>
      <vt:lpstr>Tutorials for the Challenges!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CS444/544 Operating Systems II</dc:title>
  <dc:creator>Jang, Yeong Jin</dc:creator>
  <cp:lastModifiedBy>Jang, Yeong Jin</cp:lastModifiedBy>
  <cp:revision>39</cp:revision>
  <dcterms:created xsi:type="dcterms:W3CDTF">2020-09-24T00:44:09Z</dcterms:created>
  <dcterms:modified xsi:type="dcterms:W3CDTF">2022-09-27T20:58:19Z</dcterms:modified>
</cp:coreProperties>
</file>