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2" r:id="rId14"/>
    <p:sldId id="433" r:id="rId15"/>
    <p:sldId id="434" r:id="rId16"/>
    <p:sldId id="435" r:id="rId17"/>
    <p:sldId id="436" r:id="rId18"/>
    <p:sldId id="437" r:id="rId19"/>
    <p:sldId id="456" r:id="rId20"/>
    <p:sldId id="438" r:id="rId21"/>
    <p:sldId id="439" r:id="rId22"/>
    <p:sldId id="396" r:id="rId23"/>
    <p:sldId id="454" r:id="rId24"/>
    <p:sldId id="444" r:id="rId25"/>
    <p:sldId id="455" r:id="rId26"/>
    <p:sldId id="442" r:id="rId27"/>
    <p:sldId id="443" r:id="rId28"/>
    <p:sldId id="445" r:id="rId29"/>
    <p:sldId id="446" r:id="rId30"/>
    <p:sldId id="453" r:id="rId31"/>
    <p:sldId id="447" r:id="rId32"/>
    <p:sldId id="448" r:id="rId33"/>
    <p:sldId id="449" r:id="rId34"/>
    <p:sldId id="457" r:id="rId35"/>
    <p:sldId id="450" r:id="rId36"/>
    <p:sldId id="451" r:id="rId37"/>
    <p:sldId id="452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2" r:id="rId52"/>
    <p:sldId id="473" r:id="rId53"/>
    <p:sldId id="474" r:id="rId54"/>
    <p:sldId id="475" r:id="rId55"/>
    <p:sldId id="471" r:id="rId56"/>
    <p:sldId id="476" r:id="rId57"/>
    <p:sldId id="477" r:id="rId58"/>
    <p:sldId id="478" r:id="rId59"/>
    <p:sldId id="480" r:id="rId60"/>
    <p:sldId id="479" r:id="rId61"/>
    <p:sldId id="481" r:id="rId62"/>
    <p:sldId id="482" r:id="rId63"/>
    <p:sldId id="483" r:id="rId64"/>
    <p:sldId id="484" r:id="rId65"/>
    <p:sldId id="485" r:id="rId66"/>
    <p:sldId id="48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57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2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9/29/22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C5" TargetMode="External"/><Relationship Id="rId2" Type="http://schemas.openxmlformats.org/officeDocument/2006/relationships/hyperlink" Target="https://en.wikipedia.org/wiki/RC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C5" TargetMode="External"/><Relationship Id="rId2" Type="http://schemas.openxmlformats.org/officeDocument/2006/relationships/hyperlink" Target="https://en.wikipedia.org/wiki/RC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seudorandom_permut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Advanced_Encryption_Standar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Data_Encryption_Standar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Encryption_Standar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en.wikipedia.org/wiki/EFF_DES_cra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s370.unexploitable.systems/_static/encrypted.bm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Symmetric Encryption (Block Cipher: DES/AES)</a:t>
            </a:r>
          </a:p>
          <a:p>
            <a:r>
              <a:rPr lang="en-US" dirty="0" err="1"/>
              <a:t>Yeongjin</a:t>
            </a:r>
            <a:r>
              <a:rPr lang="en-US" dirty="0"/>
              <a:t> Jang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CAC-7DFF-003D-6062-5B6AA5BC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Could Have an</a:t>
            </a:r>
            <a:br>
              <a:rPr lang="en-US" dirty="0"/>
            </a:br>
            <a:r>
              <a:rPr lang="en-US" dirty="0"/>
              <a:t>Identical Random Generator Pot?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B8A-2473-53F2-AFF7-26B96031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Dream about the world that has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78B1-6DAA-7850-F7E8-BC70B7C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4118ACC6-767B-AE00-B45D-B9D57108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E0A4CF23-0DAF-86C6-CF42-D5576DA3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ney, pot Icon in 780 Free Vector Emoji">
            <a:extLst>
              <a:ext uri="{FF2B5EF4-FFF2-40B4-BE49-F238E27FC236}">
                <a16:creationId xmlns:a16="http://schemas.microsoft.com/office/drawing/2014/main" id="{9DDD2BA4-297D-61FC-7589-54E2FFDE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E0E71-905A-E2BC-BE65-8E96C3ACED38}"/>
              </a:ext>
            </a:extLst>
          </p:cNvPr>
          <p:cNvSpPr txBox="1"/>
          <p:nvPr/>
        </p:nvSpPr>
        <p:spPr>
          <a:xfrm>
            <a:off x="380704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pic>
        <p:nvPicPr>
          <p:cNvPr id="8" name="Picture 2" descr="Honey, pot Icon in 780 Free Vector Emoji">
            <a:extLst>
              <a:ext uri="{FF2B5EF4-FFF2-40B4-BE49-F238E27FC236}">
                <a16:creationId xmlns:a16="http://schemas.microsoft.com/office/drawing/2014/main" id="{36BE14F5-1BAA-6145-DEC5-8E311BD5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4328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3D57F-8F2E-0D96-8319-17FEBEF814C5}"/>
              </a:ext>
            </a:extLst>
          </p:cNvPr>
          <p:cNvSpPr txBox="1"/>
          <p:nvPr/>
        </p:nvSpPr>
        <p:spPr>
          <a:xfrm>
            <a:off x="8475833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BE3E9-E7C5-D7AF-A437-A8EB7B2CDB42}"/>
              </a:ext>
            </a:extLst>
          </p:cNvPr>
          <p:cNvSpPr txBox="1"/>
          <p:nvPr/>
        </p:nvSpPr>
        <p:spPr>
          <a:xfrm>
            <a:off x="3258671" y="4789329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13C76-FBB3-F74B-6B5A-862BBEC0A0E7}"/>
              </a:ext>
            </a:extLst>
          </p:cNvPr>
          <p:cNvSpPr txBox="1"/>
          <p:nvPr/>
        </p:nvSpPr>
        <p:spPr>
          <a:xfrm>
            <a:off x="10717420" y="4557574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1CBA8-A1E7-5592-FA9D-070E8E148B78}"/>
              </a:ext>
            </a:extLst>
          </p:cNvPr>
          <p:cNvSpPr txBox="1"/>
          <p:nvPr/>
        </p:nvSpPr>
        <p:spPr>
          <a:xfrm>
            <a:off x="1028132" y="2415977"/>
            <a:ext cx="3696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 message 1 with 0x1b395a46</a:t>
            </a:r>
          </a:p>
          <a:p>
            <a:r>
              <a:rPr lang="en-US" dirty="0"/>
              <a:t>Encrypt message 2 with 0xf1737202</a:t>
            </a:r>
          </a:p>
          <a:p>
            <a:r>
              <a:rPr lang="en-US" dirty="0"/>
              <a:t>Encrypt message 3 with 0xccf0de05…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01FED-7141-71A3-7B53-5577B6513CE8}"/>
              </a:ext>
            </a:extLst>
          </p:cNvPr>
          <p:cNvSpPr txBox="1"/>
          <p:nvPr/>
        </p:nvSpPr>
        <p:spPr>
          <a:xfrm>
            <a:off x="7847464" y="2430002"/>
            <a:ext cx="3696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message 1 with 0x1b395a46</a:t>
            </a:r>
          </a:p>
          <a:p>
            <a:r>
              <a:rPr lang="en-US" dirty="0"/>
              <a:t>Decrypt message 2 with 0xf1737202</a:t>
            </a:r>
          </a:p>
          <a:p>
            <a:r>
              <a:rPr lang="en-US" dirty="0"/>
              <a:t>Decrypt message 3 with 0xccf0de05…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CFDAE-41EE-6880-87D1-4BA84B20EB33}"/>
              </a:ext>
            </a:extLst>
          </p:cNvPr>
          <p:cNvSpPr/>
          <p:nvPr/>
        </p:nvSpPr>
        <p:spPr>
          <a:xfrm>
            <a:off x="3660913" y="3388578"/>
            <a:ext cx="487017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securely encrypt messages with </a:t>
            </a:r>
          </a:p>
          <a:p>
            <a:pPr algn="ctr"/>
            <a:r>
              <a:rPr lang="en-US" dirty="0"/>
              <a:t>One-time Pad (e.g., XOR Cipher)</a:t>
            </a:r>
          </a:p>
        </p:txBody>
      </p:sp>
    </p:spTree>
    <p:extLst>
      <p:ext uri="{BB962C8B-B14F-4D97-AF65-F5344CB8AC3E}">
        <p14:creationId xmlns:p14="http://schemas.microsoft.com/office/powerpoint/2010/main" val="67408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906-F30B-E118-3C9F-16AB86B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63D6-21AE-E8C7-58F2-282AC4E3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an identical random number generator, we can use that for the One-time Pad?</a:t>
            </a:r>
          </a:p>
          <a:p>
            <a:endParaRPr lang="en-US" dirty="0"/>
          </a:p>
          <a:p>
            <a:r>
              <a:rPr lang="en-US" dirty="0"/>
              <a:t>Can we create 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BEAC-41C3-5893-0FED-D7E47CF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8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906-F30B-E118-3C9F-16AB86B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RC4/RC5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63D6-21AE-E8C7-58F2-282AC4E3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of random number generator based on the selected key</a:t>
            </a:r>
          </a:p>
          <a:p>
            <a:pPr lvl="1"/>
            <a:r>
              <a:rPr lang="en-US" dirty="0">
                <a:hlinkClick r:id="rId2"/>
              </a:rPr>
              <a:t>https://en.wikipedia.org/wiki/RC4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https://en.wikipedia.org/wiki/RC5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BEAC-41C3-5893-0FED-D7E47CF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FA0A2AD7-8ECA-C752-2906-6AD63741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3A449145-BF36-646D-9154-70C94424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067BB-717A-A8A0-38D5-AC8B3D4BA055}"/>
              </a:ext>
            </a:extLst>
          </p:cNvPr>
          <p:cNvSpPr/>
          <p:nvPr/>
        </p:nvSpPr>
        <p:spPr>
          <a:xfrm>
            <a:off x="1006336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E2F5-5715-4FCE-6E8D-CFE0B8162424}"/>
              </a:ext>
            </a:extLst>
          </p:cNvPr>
          <p:cNvSpPr/>
          <p:nvPr/>
        </p:nvSpPr>
        <p:spPr>
          <a:xfrm>
            <a:off x="9189719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C2ABF-0FB2-5A9F-EB99-AB5E1EBFF141}"/>
              </a:ext>
            </a:extLst>
          </p:cNvPr>
          <p:cNvSpPr/>
          <p:nvPr/>
        </p:nvSpPr>
        <p:spPr>
          <a:xfrm>
            <a:off x="3021496" y="3352869"/>
            <a:ext cx="5929296" cy="12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Physically meet and share</a:t>
            </a:r>
          </a:p>
          <a:p>
            <a:pPr algn="ctr"/>
            <a:r>
              <a:rPr lang="en-US" sz="2800" dirty="0"/>
              <a:t>40~2048 bits of keys</a:t>
            </a:r>
          </a:p>
          <a:p>
            <a:pPr algn="ctr"/>
            <a:r>
              <a:rPr lang="en-US" sz="2800" dirty="0"/>
              <a:t>(max 512 bytes, short!)</a:t>
            </a:r>
          </a:p>
        </p:txBody>
      </p:sp>
    </p:spTree>
    <p:extLst>
      <p:ext uri="{BB962C8B-B14F-4D97-AF65-F5344CB8AC3E}">
        <p14:creationId xmlns:p14="http://schemas.microsoft.com/office/powerpoint/2010/main" val="249196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906-F30B-E118-3C9F-16AB86B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RC4/RC5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63D6-21AE-E8C7-58F2-282AC4E3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of random number generator based on the selected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BEAC-41C3-5893-0FED-D7E47CF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FA0A2AD7-8ECA-C752-2906-6AD63741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3A449145-BF36-646D-9154-70C94424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067BB-717A-A8A0-38D5-AC8B3D4BA055}"/>
              </a:ext>
            </a:extLst>
          </p:cNvPr>
          <p:cNvSpPr/>
          <p:nvPr/>
        </p:nvSpPr>
        <p:spPr>
          <a:xfrm>
            <a:off x="1006336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E2F5-5715-4FCE-6E8D-CFE0B8162424}"/>
              </a:ext>
            </a:extLst>
          </p:cNvPr>
          <p:cNvSpPr/>
          <p:nvPr/>
        </p:nvSpPr>
        <p:spPr>
          <a:xfrm>
            <a:off x="9189719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pic>
        <p:nvPicPr>
          <p:cNvPr id="8194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BCA7B585-4EB3-C4D4-6C4A-C636185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564638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EC991-B64D-8681-C1EF-C6CA3B6B6CA4}"/>
              </a:ext>
            </a:extLst>
          </p:cNvPr>
          <p:cNvSpPr txBox="1"/>
          <p:nvPr/>
        </p:nvSpPr>
        <p:spPr>
          <a:xfrm>
            <a:off x="0" y="6463614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pic>
        <p:nvPicPr>
          <p:cNvPr id="11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ABBB691A-7669-5F2E-7BBF-0026325B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2698" y="5608001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CD62C-8A83-E4FB-9360-F17EF1F279DC}"/>
              </a:ext>
            </a:extLst>
          </p:cNvPr>
          <p:cNvSpPr txBox="1"/>
          <p:nvPr/>
        </p:nvSpPr>
        <p:spPr>
          <a:xfrm>
            <a:off x="8132698" y="6506977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</p:spTree>
    <p:extLst>
      <p:ext uri="{BB962C8B-B14F-4D97-AF65-F5344CB8AC3E}">
        <p14:creationId xmlns:p14="http://schemas.microsoft.com/office/powerpoint/2010/main" val="82567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906-F30B-E118-3C9F-16AB86B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RC4/RC5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63D6-21AE-E8C7-58F2-282AC4E3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of random number generator based on the selected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BEAC-41C3-5893-0FED-D7E47CF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FA0A2AD7-8ECA-C752-2906-6AD63741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3A449145-BF36-646D-9154-70C94424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067BB-717A-A8A0-38D5-AC8B3D4BA055}"/>
              </a:ext>
            </a:extLst>
          </p:cNvPr>
          <p:cNvSpPr/>
          <p:nvPr/>
        </p:nvSpPr>
        <p:spPr>
          <a:xfrm>
            <a:off x="1006336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E2F5-5715-4FCE-6E8D-CFE0B8162424}"/>
              </a:ext>
            </a:extLst>
          </p:cNvPr>
          <p:cNvSpPr/>
          <p:nvPr/>
        </p:nvSpPr>
        <p:spPr>
          <a:xfrm>
            <a:off x="9189719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pic>
        <p:nvPicPr>
          <p:cNvPr id="8194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BCA7B585-4EB3-C4D4-6C4A-C636185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564638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EC991-B64D-8681-C1EF-C6CA3B6B6CA4}"/>
              </a:ext>
            </a:extLst>
          </p:cNvPr>
          <p:cNvSpPr txBox="1"/>
          <p:nvPr/>
        </p:nvSpPr>
        <p:spPr>
          <a:xfrm>
            <a:off x="0" y="6463614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pic>
        <p:nvPicPr>
          <p:cNvPr id="11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ABBB691A-7669-5F2E-7BBF-0026325B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2698" y="5608001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CD62C-8A83-E4FB-9360-F17EF1F279DC}"/>
              </a:ext>
            </a:extLst>
          </p:cNvPr>
          <p:cNvSpPr txBox="1"/>
          <p:nvPr/>
        </p:nvSpPr>
        <p:spPr>
          <a:xfrm>
            <a:off x="8132698" y="6506977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49C35-60C7-6808-2F67-2E086DD16E8E}"/>
              </a:ext>
            </a:extLst>
          </p:cNvPr>
          <p:cNvSpPr txBox="1"/>
          <p:nvPr/>
        </p:nvSpPr>
        <p:spPr>
          <a:xfrm>
            <a:off x="3275274" y="4946232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D9575-6339-A099-89CB-CA87E1A788EC}"/>
              </a:ext>
            </a:extLst>
          </p:cNvPr>
          <p:cNvSpPr txBox="1"/>
          <p:nvPr/>
        </p:nvSpPr>
        <p:spPr>
          <a:xfrm>
            <a:off x="10734023" y="4714477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2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906-F30B-E118-3C9F-16AB86B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RC4/RC5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63D6-21AE-E8C7-58F2-282AC4E3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of random number generator based on the selected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BEAC-41C3-5893-0FED-D7E47CF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FA0A2AD7-8ECA-C752-2906-6AD63741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3A449145-BF36-646D-9154-70C94424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067BB-717A-A8A0-38D5-AC8B3D4BA055}"/>
              </a:ext>
            </a:extLst>
          </p:cNvPr>
          <p:cNvSpPr/>
          <p:nvPr/>
        </p:nvSpPr>
        <p:spPr>
          <a:xfrm>
            <a:off x="1006336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E2F5-5715-4FCE-6E8D-CFE0B8162424}"/>
              </a:ext>
            </a:extLst>
          </p:cNvPr>
          <p:cNvSpPr/>
          <p:nvPr/>
        </p:nvSpPr>
        <p:spPr>
          <a:xfrm>
            <a:off x="9189719" y="5200547"/>
            <a:ext cx="162670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 or</a:t>
            </a:r>
          </a:p>
          <a:p>
            <a:pPr algn="ctr"/>
            <a:r>
              <a:rPr lang="en-US" dirty="0"/>
              <a:t>RC5</a:t>
            </a:r>
          </a:p>
          <a:p>
            <a:pPr algn="ctr"/>
            <a:r>
              <a:rPr lang="en-US" dirty="0"/>
              <a:t>Algorithm</a:t>
            </a:r>
          </a:p>
        </p:txBody>
      </p:sp>
      <p:pic>
        <p:nvPicPr>
          <p:cNvPr id="8194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BCA7B585-4EB3-C4D4-6C4A-C636185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564638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EC991-B64D-8681-C1EF-C6CA3B6B6CA4}"/>
              </a:ext>
            </a:extLst>
          </p:cNvPr>
          <p:cNvSpPr txBox="1"/>
          <p:nvPr/>
        </p:nvSpPr>
        <p:spPr>
          <a:xfrm>
            <a:off x="0" y="6463614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pic>
        <p:nvPicPr>
          <p:cNvPr id="11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ABBB691A-7669-5F2E-7BBF-0026325B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2698" y="5608001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CD62C-8A83-E4FB-9360-F17EF1F279DC}"/>
              </a:ext>
            </a:extLst>
          </p:cNvPr>
          <p:cNvSpPr txBox="1"/>
          <p:nvPr/>
        </p:nvSpPr>
        <p:spPr>
          <a:xfrm>
            <a:off x="8132698" y="6506977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49C35-60C7-6808-2F67-2E086DD16E8E}"/>
              </a:ext>
            </a:extLst>
          </p:cNvPr>
          <p:cNvSpPr txBox="1"/>
          <p:nvPr/>
        </p:nvSpPr>
        <p:spPr>
          <a:xfrm>
            <a:off x="3275274" y="4946232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D9575-6339-A099-89CB-CA87E1A788EC}"/>
              </a:ext>
            </a:extLst>
          </p:cNvPr>
          <p:cNvSpPr txBox="1"/>
          <p:nvPr/>
        </p:nvSpPr>
        <p:spPr>
          <a:xfrm>
            <a:off x="10734023" y="4714477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16E53-500C-B4DD-D47F-EBD5E24C35EE}"/>
              </a:ext>
            </a:extLst>
          </p:cNvPr>
          <p:cNvSpPr txBox="1"/>
          <p:nvPr/>
        </p:nvSpPr>
        <p:spPr>
          <a:xfrm>
            <a:off x="1028132" y="2415977"/>
            <a:ext cx="3696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 message 1 with 0x1b395a46</a:t>
            </a:r>
          </a:p>
          <a:p>
            <a:r>
              <a:rPr lang="en-US" dirty="0"/>
              <a:t>Encrypt message 2 with 0xf1737202</a:t>
            </a:r>
          </a:p>
          <a:p>
            <a:r>
              <a:rPr lang="en-US" dirty="0"/>
              <a:t>Encrypt message 3 with 0xccf0de05…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F7144-7622-775D-9676-DE5D912523C3}"/>
              </a:ext>
            </a:extLst>
          </p:cNvPr>
          <p:cNvSpPr txBox="1"/>
          <p:nvPr/>
        </p:nvSpPr>
        <p:spPr>
          <a:xfrm>
            <a:off x="7847464" y="2430002"/>
            <a:ext cx="3696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message 1 with 0x1b395a46</a:t>
            </a:r>
          </a:p>
          <a:p>
            <a:r>
              <a:rPr lang="en-US" dirty="0"/>
              <a:t>Decrypt message 2 with 0xf1737202</a:t>
            </a:r>
          </a:p>
          <a:p>
            <a:r>
              <a:rPr lang="en-US" dirty="0"/>
              <a:t>Decrypt message 3 with 0xccf0de05…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9DBD4-A5FA-C8D3-7A1D-671513E93040}"/>
              </a:ext>
            </a:extLst>
          </p:cNvPr>
          <p:cNvSpPr/>
          <p:nvPr/>
        </p:nvSpPr>
        <p:spPr>
          <a:xfrm>
            <a:off x="3660913" y="3388578"/>
            <a:ext cx="487017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securely encrypt messages with </a:t>
            </a:r>
          </a:p>
          <a:p>
            <a:pPr algn="ctr"/>
            <a:r>
              <a:rPr lang="en-US" dirty="0"/>
              <a:t>One-time Pad (e.g., XOR Cipher)</a:t>
            </a:r>
          </a:p>
        </p:txBody>
      </p:sp>
    </p:spTree>
    <p:extLst>
      <p:ext uri="{BB962C8B-B14F-4D97-AF65-F5344CB8AC3E}">
        <p14:creationId xmlns:p14="http://schemas.microsoft.com/office/powerpoint/2010/main" val="102410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7E2E-07D5-76F9-7F87-94E0E418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RC4/RC5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02E4-5AF4-1C7F-FF09-B6B60331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Wikipedia articles for their weaknesses</a:t>
            </a:r>
          </a:p>
          <a:p>
            <a:pPr lvl="1"/>
            <a:r>
              <a:rPr lang="en-US" dirty="0">
                <a:hlinkClick r:id="rId2"/>
              </a:rPr>
              <a:t>https://en.wikipedia.org/wiki/RC4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https://en.wikipedia.org/wiki/RC5</a:t>
            </a:r>
            <a:endParaRPr lang="en-US" dirty="0"/>
          </a:p>
          <a:p>
            <a:r>
              <a:rPr lang="en-US" dirty="0"/>
              <a:t>RC4						RC5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Have no mathematical proof or</a:t>
            </a:r>
          </a:p>
          <a:p>
            <a:r>
              <a:rPr lang="en-US" dirty="0"/>
              <a:t>Have an attack against these…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24CB-76BC-0F77-09C6-D54401EC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9BB0581-2F96-B65E-8AD2-6153094A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72" y="3671208"/>
            <a:ext cx="6083300" cy="125730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1DFA59-2B8B-2907-7A89-049AD4EE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99" y="3779157"/>
            <a:ext cx="4514979" cy="14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21EE-ED37-FB87-D347-D4F052DE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A214-4578-2660-43B2-A147DF8A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Cryptographers built a restricted encryption model to only encrypt</a:t>
            </a:r>
          </a:p>
          <a:p>
            <a:pPr lvl="1"/>
            <a:r>
              <a:rPr lang="en-US" dirty="0"/>
              <a:t>Fixed size message (a block, e.g., 16-byte (128-bit) or 32-byte (256-bit))</a:t>
            </a:r>
          </a:p>
          <a:p>
            <a:pPr lvl="1"/>
            <a:endParaRPr lang="en-US" dirty="0"/>
          </a:p>
          <a:p>
            <a:r>
              <a:rPr lang="en-US" dirty="0"/>
              <a:t>Why having such a restriction?</a:t>
            </a:r>
          </a:p>
          <a:p>
            <a:pPr lvl="1"/>
            <a:r>
              <a:rPr lang="en-US" dirty="0"/>
              <a:t>Restricting the size simplifies modeling the encryption</a:t>
            </a:r>
          </a:p>
          <a:p>
            <a:pPr lvl="1"/>
            <a:r>
              <a:rPr lang="en-US" dirty="0"/>
              <a:t>They may provide a </a:t>
            </a:r>
            <a:r>
              <a:rPr lang="en-US" dirty="0">
                <a:solidFill>
                  <a:srgbClr val="000CFF"/>
                </a:solidFill>
              </a:rPr>
              <a:t>proof</a:t>
            </a:r>
            <a:r>
              <a:rPr lang="en-US" dirty="0"/>
              <a:t> that attackers break this with </a:t>
            </a:r>
            <a:r>
              <a:rPr lang="en-US" dirty="0">
                <a:solidFill>
                  <a:srgbClr val="000CFF"/>
                </a:solidFill>
              </a:rPr>
              <a:t>a very low chance</a:t>
            </a:r>
          </a:p>
          <a:p>
            <a:pPr lvl="2"/>
            <a:r>
              <a:rPr lang="en-US" dirty="0"/>
              <a:t> E.g., breaking </a:t>
            </a:r>
            <a:r>
              <a:rPr lang="en-US" dirty="0">
                <a:solidFill>
                  <a:srgbClr val="000CFF"/>
                </a:solidFill>
              </a:rPr>
              <a:t>once in 2</a:t>
            </a:r>
            <a:r>
              <a:rPr lang="en-US" baseline="30000" dirty="0">
                <a:solidFill>
                  <a:srgbClr val="000CFF"/>
                </a:solidFill>
              </a:rPr>
              <a:t>126</a:t>
            </a:r>
            <a:r>
              <a:rPr lang="en-US" dirty="0">
                <a:solidFill>
                  <a:srgbClr val="000CFF"/>
                </a:solidFill>
              </a:rPr>
              <a:t> cases, requiring </a:t>
            </a:r>
            <a:r>
              <a:rPr lang="en-US" sz="1600" dirty="0">
                <a:solidFill>
                  <a:srgbClr val="000CFF"/>
                </a:solidFill>
              </a:rPr>
              <a:t>85070591730234615865843651857942052864</a:t>
            </a:r>
            <a:r>
              <a:rPr lang="en-US" dirty="0">
                <a:solidFill>
                  <a:srgbClr val="000CFF"/>
                </a:solidFill>
              </a:rPr>
              <a:t> trials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Breaking</a:t>
            </a:r>
            <a:r>
              <a:rPr lang="en-US" dirty="0"/>
              <a:t> here means that </a:t>
            </a:r>
            <a:r>
              <a:rPr lang="en-US" dirty="0">
                <a:solidFill>
                  <a:srgbClr val="FF0000"/>
                </a:solidFill>
              </a:rPr>
              <a:t>distinguishing the part ciphertext </a:t>
            </a:r>
            <a:r>
              <a:rPr lang="en-US" dirty="0"/>
              <a:t>is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 a random number at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D6603-FCAB-0B62-20A7-782AF460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88FB-873B-5A07-0BAC-2D205F20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8A7B-99D4-00CC-E5C5-E6AA364B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en-US" dirty="0"/>
              <a:t>Block: a fixed sized message (16-byte here for the example)</a:t>
            </a:r>
          </a:p>
          <a:p>
            <a:endParaRPr lang="en-US" dirty="0"/>
          </a:p>
          <a:p>
            <a:r>
              <a:rPr lang="en-US" dirty="0"/>
              <a:t>Key: A secret between sender and receiver (short, 16-byte here for the example)</a:t>
            </a:r>
          </a:p>
          <a:p>
            <a:endParaRPr lang="en-US" dirty="0"/>
          </a:p>
          <a:p>
            <a:r>
              <a:rPr lang="en-US" dirty="0"/>
              <a:t>M: Plaintext message</a:t>
            </a:r>
          </a:p>
          <a:p>
            <a:r>
              <a:rPr lang="en-US" dirty="0"/>
              <a:t>E : Encrypted message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8CC6D-B547-F546-87F3-B2C10136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1B646-06D2-79DD-F56E-54920219E581}"/>
              </a:ext>
            </a:extLst>
          </p:cNvPr>
          <p:cNvSpPr/>
          <p:nvPr/>
        </p:nvSpPr>
        <p:spPr>
          <a:xfrm>
            <a:off x="8055428" y="2616200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Block cipher</a:t>
            </a:r>
          </a:p>
        </p:txBody>
      </p:sp>
      <p:pic>
        <p:nvPicPr>
          <p:cNvPr id="6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9F7F8268-078F-2C9A-73D5-62E71DA1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890" y="2502811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9466B-F839-2EF2-F2E4-1FC7DC3B75B0}"/>
              </a:ext>
            </a:extLst>
          </p:cNvPr>
          <p:cNvSpPr txBox="1"/>
          <p:nvPr/>
        </p:nvSpPr>
        <p:spPr>
          <a:xfrm>
            <a:off x="4640823" y="4025652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01E1D-0735-5194-F7AD-5763ED6381C4}"/>
              </a:ext>
            </a:extLst>
          </p:cNvPr>
          <p:cNvSpPr txBox="1"/>
          <p:nvPr/>
        </p:nvSpPr>
        <p:spPr>
          <a:xfrm>
            <a:off x="6594562" y="342334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979EA-1CB8-4819-F18E-32CEBC181065}"/>
              </a:ext>
            </a:extLst>
          </p:cNvPr>
          <p:cNvCxnSpPr/>
          <p:nvPr/>
        </p:nvCxnSpPr>
        <p:spPr>
          <a:xfrm>
            <a:off x="7010400" y="3746512"/>
            <a:ext cx="9143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1B654-71EF-D4BA-779C-F525F148257C}"/>
              </a:ext>
            </a:extLst>
          </p:cNvPr>
          <p:cNvSpPr txBox="1"/>
          <p:nvPr/>
        </p:nvSpPr>
        <p:spPr>
          <a:xfrm>
            <a:off x="9264525" y="788660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36F1C-D973-3864-DC36-F8B0832C3459}"/>
              </a:ext>
            </a:extLst>
          </p:cNvPr>
          <p:cNvSpPr txBox="1"/>
          <p:nvPr/>
        </p:nvSpPr>
        <p:spPr>
          <a:xfrm>
            <a:off x="7399364" y="447356"/>
            <a:ext cx="19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cs370{16bytemsg}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20B391-B2AB-4D2E-B620-390041E1AE9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554027" y="1434991"/>
            <a:ext cx="1" cy="10678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94E20A-D6CE-A187-59E6-E0D9107217FE}"/>
              </a:ext>
            </a:extLst>
          </p:cNvPr>
          <p:cNvCxnSpPr>
            <a:cxnSpLocks/>
          </p:cNvCxnSpPr>
          <p:nvPr/>
        </p:nvCxnSpPr>
        <p:spPr>
          <a:xfrm>
            <a:off x="9549652" y="5001520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7992F7-2C7F-4BDC-49D4-4E241C56F496}"/>
              </a:ext>
            </a:extLst>
          </p:cNvPr>
          <p:cNvSpPr txBox="1"/>
          <p:nvPr/>
        </p:nvSpPr>
        <p:spPr>
          <a:xfrm>
            <a:off x="9361748" y="55306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FD895-513C-CD8A-B99A-EDF9BEC439D2}"/>
              </a:ext>
            </a:extLst>
          </p:cNvPr>
          <p:cNvSpPr txBox="1"/>
          <p:nvPr/>
        </p:nvSpPr>
        <p:spPr>
          <a:xfrm>
            <a:off x="5201635" y="831891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0x63733337307b3136627974656d73677d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D2CB8-1AAC-2E06-FC0A-B1696E43D023}"/>
              </a:ext>
            </a:extLst>
          </p:cNvPr>
          <p:cNvSpPr txBox="1"/>
          <p:nvPr/>
        </p:nvSpPr>
        <p:spPr>
          <a:xfrm>
            <a:off x="7403391" y="6153580"/>
            <a:ext cx="429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0x354a820534573738475066bd38bf1540</a:t>
            </a:r>
          </a:p>
        </p:txBody>
      </p:sp>
    </p:spTree>
    <p:extLst>
      <p:ext uri="{BB962C8B-B14F-4D97-AF65-F5344CB8AC3E}">
        <p14:creationId xmlns:p14="http://schemas.microsoft.com/office/powerpoint/2010/main" val="152022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88FB-873B-5A07-0BAC-2D205F20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8A7B-99D4-00CC-E5C5-E6AA364B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en-US" dirty="0"/>
              <a:t>Decryption works in backward</a:t>
            </a:r>
          </a:p>
          <a:p>
            <a:endParaRPr lang="en-US" dirty="0"/>
          </a:p>
          <a:p>
            <a:r>
              <a:rPr lang="en-US" dirty="0"/>
              <a:t>The inverse function of encryption</a:t>
            </a:r>
          </a:p>
          <a:p>
            <a:endParaRPr lang="en-US" dirty="0"/>
          </a:p>
          <a:p>
            <a:r>
              <a:rPr lang="en-US" dirty="0"/>
              <a:t>M: Plaintext message</a:t>
            </a:r>
          </a:p>
          <a:p>
            <a:r>
              <a:rPr lang="en-US" dirty="0"/>
              <a:t>E : Encrypted message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8CC6D-B547-F546-87F3-B2C10136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1B646-06D2-79DD-F56E-54920219E581}"/>
              </a:ext>
            </a:extLst>
          </p:cNvPr>
          <p:cNvSpPr/>
          <p:nvPr/>
        </p:nvSpPr>
        <p:spPr>
          <a:xfrm>
            <a:off x="8055428" y="2616200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Block cipher</a:t>
            </a:r>
          </a:p>
          <a:p>
            <a:pPr algn="ctr"/>
            <a:r>
              <a:rPr lang="en-US" sz="4000" dirty="0"/>
              <a:t>Decryption</a:t>
            </a:r>
          </a:p>
        </p:txBody>
      </p:sp>
      <p:pic>
        <p:nvPicPr>
          <p:cNvPr id="6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9F7F8268-078F-2C9A-73D5-62E71DA1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890" y="2502811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9466B-F839-2EF2-F2E4-1FC7DC3B75B0}"/>
              </a:ext>
            </a:extLst>
          </p:cNvPr>
          <p:cNvSpPr txBox="1"/>
          <p:nvPr/>
        </p:nvSpPr>
        <p:spPr>
          <a:xfrm>
            <a:off x="4640823" y="4025652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01E1D-0735-5194-F7AD-5763ED6381C4}"/>
              </a:ext>
            </a:extLst>
          </p:cNvPr>
          <p:cNvSpPr txBox="1"/>
          <p:nvPr/>
        </p:nvSpPr>
        <p:spPr>
          <a:xfrm>
            <a:off x="6594562" y="342334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979EA-1CB8-4819-F18E-32CEBC181065}"/>
              </a:ext>
            </a:extLst>
          </p:cNvPr>
          <p:cNvCxnSpPr/>
          <p:nvPr/>
        </p:nvCxnSpPr>
        <p:spPr>
          <a:xfrm>
            <a:off x="7010400" y="3746512"/>
            <a:ext cx="9143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1B654-71EF-D4BA-779C-F525F148257C}"/>
              </a:ext>
            </a:extLst>
          </p:cNvPr>
          <p:cNvSpPr txBox="1"/>
          <p:nvPr/>
        </p:nvSpPr>
        <p:spPr>
          <a:xfrm>
            <a:off x="9260149" y="5576556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36F1C-D973-3864-DC36-F8B0832C3459}"/>
              </a:ext>
            </a:extLst>
          </p:cNvPr>
          <p:cNvSpPr txBox="1"/>
          <p:nvPr/>
        </p:nvSpPr>
        <p:spPr>
          <a:xfrm>
            <a:off x="7394988" y="5235252"/>
            <a:ext cx="19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cs370{16bytemsg}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20B391-B2AB-4D2E-B620-390041E1AE96}"/>
              </a:ext>
            </a:extLst>
          </p:cNvPr>
          <p:cNvCxnSpPr>
            <a:cxnSpLocks/>
          </p:cNvCxnSpPr>
          <p:nvPr/>
        </p:nvCxnSpPr>
        <p:spPr>
          <a:xfrm flipH="1">
            <a:off x="9549651" y="1434991"/>
            <a:ext cx="1" cy="10678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94E20A-D6CE-A187-59E6-E0D9107217FE}"/>
              </a:ext>
            </a:extLst>
          </p:cNvPr>
          <p:cNvCxnSpPr>
            <a:cxnSpLocks/>
          </p:cNvCxnSpPr>
          <p:nvPr/>
        </p:nvCxnSpPr>
        <p:spPr>
          <a:xfrm>
            <a:off x="9549652" y="5001520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7992F7-2C7F-4BDC-49D4-4E241C56F496}"/>
              </a:ext>
            </a:extLst>
          </p:cNvPr>
          <p:cNvSpPr txBox="1"/>
          <p:nvPr/>
        </p:nvSpPr>
        <p:spPr>
          <a:xfrm>
            <a:off x="9344306" y="758096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FD895-513C-CD8A-B99A-EDF9BEC439D2}"/>
              </a:ext>
            </a:extLst>
          </p:cNvPr>
          <p:cNvSpPr txBox="1"/>
          <p:nvPr/>
        </p:nvSpPr>
        <p:spPr>
          <a:xfrm>
            <a:off x="5197259" y="5619787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0x63733337307b3136627974656d73677d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D2CB8-1AAC-2E06-FC0A-B1696E43D023}"/>
              </a:ext>
            </a:extLst>
          </p:cNvPr>
          <p:cNvSpPr txBox="1"/>
          <p:nvPr/>
        </p:nvSpPr>
        <p:spPr>
          <a:xfrm>
            <a:off x="5462474" y="1378051"/>
            <a:ext cx="429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0x354a820534573738475066bd38bf1540</a:t>
            </a:r>
          </a:p>
        </p:txBody>
      </p:sp>
    </p:spTree>
    <p:extLst>
      <p:ext uri="{BB962C8B-B14F-4D97-AF65-F5344CB8AC3E}">
        <p14:creationId xmlns:p14="http://schemas.microsoft.com/office/powerpoint/2010/main" val="40114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 can make our communication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2529578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Let’s have Local </a:t>
            </a:r>
            <a:r>
              <a:rPr lang="en-US" sz="2000" b="1" dirty="0" err="1">
                <a:solidFill>
                  <a:schemeClr val="tx1"/>
                </a:solidFill>
              </a:rPr>
              <a:t>Boyz</a:t>
            </a:r>
            <a:r>
              <a:rPr lang="en-US" sz="2000" b="1" dirty="0">
                <a:solidFill>
                  <a:schemeClr val="tx1"/>
                </a:solidFill>
              </a:rPr>
              <a:t> for dinner!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????????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What’s that number??</a:t>
            </a:r>
          </a:p>
        </p:txBody>
      </p:sp>
      <p:pic>
        <p:nvPicPr>
          <p:cNvPr id="3074" name="Picture 2" descr="IconExperience » G-Collection » Lock Icon">
            <a:extLst>
              <a:ext uri="{FF2B5EF4-FFF2-40B4-BE49-F238E27FC236}">
                <a16:creationId xmlns:a16="http://schemas.microsoft.com/office/drawing/2014/main" id="{DCBA0C24-1B81-80B2-4B48-E4436C56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4116" y="2582339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F12D6-987B-E3F9-D82D-D75CDE942091}"/>
              </a:ext>
            </a:extLst>
          </p:cNvPr>
          <p:cNvSpPr/>
          <p:nvPr/>
        </p:nvSpPr>
        <p:spPr>
          <a:xfrm>
            <a:off x="4014054" y="329185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32843209482390472390230966</a:t>
            </a:r>
          </a:p>
        </p:txBody>
      </p:sp>
    </p:spTree>
    <p:extLst>
      <p:ext uri="{BB962C8B-B14F-4D97-AF65-F5344CB8AC3E}">
        <p14:creationId xmlns:p14="http://schemas.microsoft.com/office/powerpoint/2010/main" val="194124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9583-695A-6500-814D-2BAE30E9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Block Cipher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20B-E392-6E73-F883-F099BCC4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permutation of the numbers in </a:t>
            </a:r>
          </a:p>
          <a:p>
            <a:pPr lvl="1"/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-&gt; {0,1}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It’s permutation, so it must be one-to-one mapping</a:t>
            </a:r>
          </a:p>
          <a:p>
            <a:pPr lvl="1"/>
            <a:endParaRPr lang="en-US" dirty="0"/>
          </a:p>
          <a:p>
            <a:r>
              <a:rPr lang="en-US" dirty="0"/>
              <a:t>It’s like shuffling the card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D9D0-EA67-4E0D-855C-B4682FF8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940428-5C86-7CC4-55D5-00A3A8EE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96583"/>
              </p:ext>
            </p:extLst>
          </p:nvPr>
        </p:nvGraphicFramePr>
        <p:xfrm>
          <a:off x="6553200" y="3429000"/>
          <a:ext cx="452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86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0xaf531b0e1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0x14a986e7a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0xad738009d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0x5ed6985c5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0xf3b8aa2e8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0xad04ec00e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0x59fd94c21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pic>
        <p:nvPicPr>
          <p:cNvPr id="12290" name="Picture 2" descr="Shuffling Deck of Cards">
            <a:extLst>
              <a:ext uri="{FF2B5EF4-FFF2-40B4-BE49-F238E27FC236}">
                <a16:creationId xmlns:a16="http://schemas.microsoft.com/office/drawing/2014/main" id="{B2801331-6EAF-FDC8-7B22-4729357C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5411" y="3995171"/>
            <a:ext cx="2315593" cy="22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9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9583-695A-6500-814D-2BAE30E9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Block Cipher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20B-E392-6E73-F883-F099BCC4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351338"/>
          </a:xfrm>
        </p:spPr>
        <p:txBody>
          <a:bodyPr/>
          <a:lstStyle/>
          <a:p>
            <a:r>
              <a:rPr lang="en-US" dirty="0"/>
              <a:t>The key (e.g., 16-byte or 32-byte) determines how to shuffle the numbers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D9D0-EA67-4E0D-855C-B4682FF8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940428-5C86-7CC4-55D5-00A3A8EE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2242"/>
              </p:ext>
            </p:extLst>
          </p:nvPr>
        </p:nvGraphicFramePr>
        <p:xfrm>
          <a:off x="838200" y="3432629"/>
          <a:ext cx="211182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0xaf531b0e1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0x14a986e7a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0xad738009d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0x5ed6985c5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0xf3b8aa2e8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0xad04ec00e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0x59fd94c21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ED1019-41EC-CBAD-71F9-D899A555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25082"/>
              </p:ext>
            </p:extLst>
          </p:nvPr>
        </p:nvGraphicFramePr>
        <p:xfrm>
          <a:off x="3399971" y="3432629"/>
          <a:ext cx="211182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0x89075eff9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0xdb441917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0xe18452e0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0x5d4566ecc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0x120a1ce0b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0x14e09f4c3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0x38057e94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010F1B-AA3F-21C4-2EB8-FAF49815C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75245"/>
              </p:ext>
            </p:extLst>
          </p:nvPr>
        </p:nvGraphicFramePr>
        <p:xfrm>
          <a:off x="6096000" y="3432629"/>
          <a:ext cx="2111829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0x3ee82813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0xbc28e1c1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0x700dba64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0xfe9586d9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0xe3b0fa46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0x41c5f70f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0x845c6d67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CB9550-B147-44F3-A2B7-78F93886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5317"/>
              </p:ext>
            </p:extLst>
          </p:nvPr>
        </p:nvGraphicFramePr>
        <p:xfrm>
          <a:off x="8792029" y="3429000"/>
          <a:ext cx="211182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0x87372de1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0x19f1a578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0x9449fe68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0xa0e82ffe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0xba9f4d4b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0x5156b9ba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0x61e0bb0d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B566D9-6763-36AA-8D48-4DA6DD0FB322}"/>
              </a:ext>
            </a:extLst>
          </p:cNvPr>
          <p:cNvSpPr txBox="1"/>
          <p:nvPr/>
        </p:nvSpPr>
        <p:spPr>
          <a:xfrm>
            <a:off x="1683159" y="29283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9D3AB-358D-AEA7-2BBC-8414342A2ACC}"/>
              </a:ext>
            </a:extLst>
          </p:cNvPr>
          <p:cNvSpPr txBox="1"/>
          <p:nvPr/>
        </p:nvSpPr>
        <p:spPr>
          <a:xfrm>
            <a:off x="4302490" y="29283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BF813-FBD6-E9D6-4F39-C0048B1DA3E7}"/>
              </a:ext>
            </a:extLst>
          </p:cNvPr>
          <p:cNvSpPr txBox="1"/>
          <p:nvPr/>
        </p:nvSpPr>
        <p:spPr>
          <a:xfrm>
            <a:off x="6940959" y="293189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19EF4-D449-60B1-C12D-D1DAED6D6C1B}"/>
              </a:ext>
            </a:extLst>
          </p:cNvPr>
          <p:cNvSpPr txBox="1"/>
          <p:nvPr/>
        </p:nvSpPr>
        <p:spPr>
          <a:xfrm>
            <a:off x="9636988" y="292473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K4</a:t>
            </a:r>
          </a:p>
        </p:txBody>
      </p:sp>
    </p:spTree>
    <p:extLst>
      <p:ext uri="{BB962C8B-B14F-4D97-AF65-F5344CB8AC3E}">
        <p14:creationId xmlns:p14="http://schemas.microsoft.com/office/powerpoint/2010/main" val="50019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need to communicate with others securely/privately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E9FB4E-BF52-0383-19B2-511577BED415}"/>
              </a:ext>
            </a:extLst>
          </p:cNvPr>
          <p:cNvSpPr/>
          <p:nvPr/>
        </p:nvSpPr>
        <p:spPr>
          <a:xfrm>
            <a:off x="3660913" y="3388578"/>
            <a:ext cx="4870173" cy="129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 and exchange the 16-byte key</a:t>
            </a:r>
          </a:p>
          <a:p>
            <a:pPr algn="ctr"/>
            <a:r>
              <a:rPr lang="en-US" dirty="0"/>
              <a:t>0x5ed6985c539dccf8e62cbaf5a8d563fb</a:t>
            </a:r>
          </a:p>
        </p:txBody>
      </p:sp>
    </p:spTree>
    <p:extLst>
      <p:ext uri="{BB962C8B-B14F-4D97-AF65-F5344CB8AC3E}">
        <p14:creationId xmlns:p14="http://schemas.microsoft.com/office/powerpoint/2010/main" val="115642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C7D8-95A8-FF3B-3440-51A065BE017D}"/>
              </a:ext>
            </a:extLst>
          </p:cNvPr>
          <p:cNvSpPr/>
          <p:nvPr/>
        </p:nvSpPr>
        <p:spPr>
          <a:xfrm>
            <a:off x="3719246" y="4309505"/>
            <a:ext cx="1502976" cy="110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cipher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C1E06-ADC0-EF11-71C1-23834FA3F0E5}"/>
              </a:ext>
            </a:extLst>
          </p:cNvPr>
          <p:cNvSpPr txBox="1"/>
          <p:nvPr/>
        </p:nvSpPr>
        <p:spPr>
          <a:xfrm>
            <a:off x="2525810" y="4478381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23053-880F-0F3C-CC09-644BBA9C6383}"/>
              </a:ext>
            </a:extLst>
          </p:cNvPr>
          <p:cNvCxnSpPr>
            <a:cxnSpLocks/>
          </p:cNvCxnSpPr>
          <p:nvPr/>
        </p:nvCxnSpPr>
        <p:spPr>
          <a:xfrm>
            <a:off x="3009869" y="4801547"/>
            <a:ext cx="4571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1678EB-FEB7-1518-4BF4-68E78BAD8C08}"/>
              </a:ext>
            </a:extLst>
          </p:cNvPr>
          <p:cNvSpPr txBox="1"/>
          <p:nvPr/>
        </p:nvSpPr>
        <p:spPr>
          <a:xfrm>
            <a:off x="4156820" y="281167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M: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914A1-42A2-95B0-03CF-D4C02CE828B8}"/>
              </a:ext>
            </a:extLst>
          </p:cNvPr>
          <p:cNvCxnSpPr>
            <a:cxnSpLocks/>
          </p:cNvCxnSpPr>
          <p:nvPr/>
        </p:nvCxnSpPr>
        <p:spPr>
          <a:xfrm>
            <a:off x="4470734" y="3528145"/>
            <a:ext cx="4375" cy="565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85812-F910-34FD-53E5-546E5D46D039}"/>
              </a:ext>
            </a:extLst>
          </p:cNvPr>
          <p:cNvCxnSpPr>
            <a:cxnSpLocks/>
          </p:cNvCxnSpPr>
          <p:nvPr/>
        </p:nvCxnSpPr>
        <p:spPr>
          <a:xfrm>
            <a:off x="4446323" y="5549330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77DBF7-4D99-64AE-C5BA-D962AF60E480}"/>
              </a:ext>
            </a:extLst>
          </p:cNvPr>
          <p:cNvSpPr txBox="1"/>
          <p:nvPr/>
        </p:nvSpPr>
        <p:spPr>
          <a:xfrm>
            <a:off x="3114560" y="6098719"/>
            <a:ext cx="30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E: </a:t>
            </a:r>
            <a:r>
              <a:rPr lang="en-US" sz="3600" dirty="0">
                <a:solidFill>
                  <a:schemeClr val="tx1"/>
                </a:solidFill>
              </a:rPr>
              <a:t>0xa0e82ffe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9AFE6-1596-F80E-3B39-1F91E025A10D}"/>
              </a:ext>
            </a:extLst>
          </p:cNvPr>
          <p:cNvSpPr txBox="1"/>
          <p:nvPr/>
        </p:nvSpPr>
        <p:spPr>
          <a:xfrm>
            <a:off x="-1039626" y="500030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0x5ed6985c539dccf8e62cbaf5a8d563fb</a:t>
            </a:r>
          </a:p>
        </p:txBody>
      </p:sp>
    </p:spTree>
    <p:extLst>
      <p:ext uri="{BB962C8B-B14F-4D97-AF65-F5344CB8AC3E}">
        <p14:creationId xmlns:p14="http://schemas.microsoft.com/office/powerpoint/2010/main" val="306355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4C44F0E-964B-6310-8123-FBFF08D16DFC}"/>
              </a:ext>
            </a:extLst>
          </p:cNvPr>
          <p:cNvSpPr/>
          <p:nvPr/>
        </p:nvSpPr>
        <p:spPr>
          <a:xfrm>
            <a:off x="3483665" y="3268428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E81B7-28CB-B499-3EE8-DB8A0D2D7AAA}"/>
              </a:ext>
            </a:extLst>
          </p:cNvPr>
          <p:cNvSpPr/>
          <p:nvPr/>
        </p:nvSpPr>
        <p:spPr>
          <a:xfrm>
            <a:off x="4226956" y="266024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0xa0e82ffe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</p:spTree>
    <p:extLst>
      <p:ext uri="{BB962C8B-B14F-4D97-AF65-F5344CB8AC3E}">
        <p14:creationId xmlns:p14="http://schemas.microsoft.com/office/powerpoint/2010/main" val="13675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C7D8-95A8-FF3B-3440-51A065BE017D}"/>
              </a:ext>
            </a:extLst>
          </p:cNvPr>
          <p:cNvSpPr/>
          <p:nvPr/>
        </p:nvSpPr>
        <p:spPr>
          <a:xfrm>
            <a:off x="10231823" y="4422455"/>
            <a:ext cx="1726662" cy="110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cipher </a:t>
            </a:r>
            <a:r>
              <a:rPr lang="en-US" sz="2000" baseline="30000" dirty="0"/>
              <a:t>-1</a:t>
            </a:r>
          </a:p>
          <a:p>
            <a:pPr algn="ctr"/>
            <a:r>
              <a:rPr lang="en-US" sz="2000" dirty="0"/>
              <a:t>Inverse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C1E06-ADC0-EF11-71C1-23834FA3F0E5}"/>
              </a:ext>
            </a:extLst>
          </p:cNvPr>
          <p:cNvSpPr txBox="1"/>
          <p:nvPr/>
        </p:nvSpPr>
        <p:spPr>
          <a:xfrm>
            <a:off x="9038387" y="4591331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23053-880F-0F3C-CC09-644BBA9C6383}"/>
              </a:ext>
            </a:extLst>
          </p:cNvPr>
          <p:cNvCxnSpPr>
            <a:cxnSpLocks/>
          </p:cNvCxnSpPr>
          <p:nvPr/>
        </p:nvCxnSpPr>
        <p:spPr>
          <a:xfrm>
            <a:off x="9522446" y="4914497"/>
            <a:ext cx="4571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1678EB-FEB7-1518-4BF4-68E78BAD8C08}"/>
              </a:ext>
            </a:extLst>
          </p:cNvPr>
          <p:cNvSpPr txBox="1"/>
          <p:nvPr/>
        </p:nvSpPr>
        <p:spPr>
          <a:xfrm>
            <a:off x="9522446" y="2733803"/>
            <a:ext cx="27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E: </a:t>
            </a:r>
            <a:r>
              <a:rPr lang="en-US" sz="3600" dirty="0">
                <a:solidFill>
                  <a:schemeClr val="tx1"/>
                </a:solidFill>
              </a:rPr>
              <a:t>0xa0e82ffe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914A1-42A2-95B0-03CF-D4C02CE828B8}"/>
              </a:ext>
            </a:extLst>
          </p:cNvPr>
          <p:cNvCxnSpPr>
            <a:cxnSpLocks/>
          </p:cNvCxnSpPr>
          <p:nvPr/>
        </p:nvCxnSpPr>
        <p:spPr>
          <a:xfrm>
            <a:off x="10983311" y="3641095"/>
            <a:ext cx="4375" cy="565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85812-F910-34FD-53E5-546E5D46D039}"/>
              </a:ext>
            </a:extLst>
          </p:cNvPr>
          <p:cNvCxnSpPr>
            <a:cxnSpLocks/>
          </p:cNvCxnSpPr>
          <p:nvPr/>
        </p:nvCxnSpPr>
        <p:spPr>
          <a:xfrm>
            <a:off x="10958900" y="5662280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77DBF7-4D99-64AE-C5BA-D962AF60E480}"/>
              </a:ext>
            </a:extLst>
          </p:cNvPr>
          <p:cNvSpPr txBox="1"/>
          <p:nvPr/>
        </p:nvSpPr>
        <p:spPr>
          <a:xfrm>
            <a:off x="10442186" y="6211669"/>
            <a:ext cx="172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M: </a:t>
            </a:r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9AFE6-1596-F80E-3B39-1F91E025A10D}"/>
              </a:ext>
            </a:extLst>
          </p:cNvPr>
          <p:cNvSpPr txBox="1"/>
          <p:nvPr/>
        </p:nvSpPr>
        <p:spPr>
          <a:xfrm>
            <a:off x="5472951" y="511325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0x5ed6985c539dccf8e62cbaf5a8d563fb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A4E6-8E7C-F815-0FAB-265AD5798D8A}"/>
              </a:ext>
            </a:extLst>
          </p:cNvPr>
          <p:cNvSpPr txBox="1"/>
          <p:nvPr/>
        </p:nvSpPr>
        <p:spPr>
          <a:xfrm>
            <a:off x="8280130" y="2375931"/>
            <a:ext cx="14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0xa0e82ffe is 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7251D34-76A4-7413-C14E-3D5480555713}"/>
              </a:ext>
            </a:extLst>
          </p:cNvPr>
          <p:cNvSpPr/>
          <p:nvPr/>
        </p:nvSpPr>
        <p:spPr>
          <a:xfrm>
            <a:off x="3483665" y="3268428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7EC17-FFD3-2AF0-262A-E6B8AAAEFFF5}"/>
              </a:ext>
            </a:extLst>
          </p:cNvPr>
          <p:cNvSpPr/>
          <p:nvPr/>
        </p:nvSpPr>
        <p:spPr>
          <a:xfrm>
            <a:off x="4226956" y="266024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0xa0e82ffe</a:t>
            </a:r>
          </a:p>
        </p:txBody>
      </p:sp>
    </p:spTree>
    <p:extLst>
      <p:ext uri="{BB962C8B-B14F-4D97-AF65-F5344CB8AC3E}">
        <p14:creationId xmlns:p14="http://schemas.microsoft.com/office/powerpoint/2010/main" val="28188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4961D-4393-0B6F-6E26-A7AAAEA62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5124"/>
              </p:ext>
            </p:extLst>
          </p:nvPr>
        </p:nvGraphicFramePr>
        <p:xfrm>
          <a:off x="2612571" y="3891280"/>
          <a:ext cx="211182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0x87372de1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0x19f1a578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0x9449fe68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C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CFF"/>
                          </a:solidFill>
                        </a:rPr>
                        <a:t>0xa0e82ffe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0xba9f4d4b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0x5156b9ba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0x61e0bb0d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24ABB9-405D-C080-3603-8B54BF067F95}"/>
              </a:ext>
            </a:extLst>
          </p:cNvPr>
          <p:cNvGraphicFramePr>
            <a:graphicFrameLocks noGrp="1"/>
          </p:cNvGraphicFramePr>
          <p:nvPr/>
        </p:nvGraphicFramePr>
        <p:xfrm>
          <a:off x="10080171" y="3872117"/>
          <a:ext cx="211182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0x87372de1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0x19f1a578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0x9449fe68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0xa0e82ffe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0xba9f4d4b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0x5156b9ba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0x61e0bb0d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</p:spTree>
    <p:extLst>
      <p:ext uri="{BB962C8B-B14F-4D97-AF65-F5344CB8AC3E}">
        <p14:creationId xmlns:p14="http://schemas.microsoft.com/office/powerpoint/2010/main" val="25323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4961D-4393-0B6F-6E26-A7AAAEA62FA5}"/>
              </a:ext>
            </a:extLst>
          </p:cNvPr>
          <p:cNvGraphicFramePr>
            <a:graphicFrameLocks noGrp="1"/>
          </p:cNvGraphicFramePr>
          <p:nvPr/>
        </p:nvGraphicFramePr>
        <p:xfrm>
          <a:off x="2612571" y="3891280"/>
          <a:ext cx="211182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0x87372de1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0x19f1a578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0x9449fe68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0xa0e82ffe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0xba9f4d4b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0x5156b9ba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0x61e0bb0d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24ABB9-405D-C080-3603-8B54BF067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78768"/>
              </p:ext>
            </p:extLst>
          </p:nvPr>
        </p:nvGraphicFramePr>
        <p:xfrm>
          <a:off x="10080171" y="3872117"/>
          <a:ext cx="211182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0x87372de1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0x19f1a578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0x9449fe68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C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CFF"/>
                          </a:solidFill>
                        </a:rPr>
                        <a:t>0xa0e82ffe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0xba9f4d4b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0x5156b9ba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0x61e0bb0d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4C44F0E-964B-6310-8123-FBFF08D16DFC}"/>
              </a:ext>
            </a:extLst>
          </p:cNvPr>
          <p:cNvSpPr/>
          <p:nvPr/>
        </p:nvSpPr>
        <p:spPr>
          <a:xfrm>
            <a:off x="3483665" y="3268428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E81B7-28CB-B499-3EE8-DB8A0D2D7AAA}"/>
              </a:ext>
            </a:extLst>
          </p:cNvPr>
          <p:cNvSpPr/>
          <p:nvPr/>
        </p:nvSpPr>
        <p:spPr>
          <a:xfrm>
            <a:off x="4226956" y="266024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0xa0e82ffe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66247-DB50-E501-FF58-6C1F4CA69D89}"/>
              </a:ext>
            </a:extLst>
          </p:cNvPr>
          <p:cNvSpPr txBox="1"/>
          <p:nvPr/>
        </p:nvSpPr>
        <p:spPr>
          <a:xfrm>
            <a:off x="9670443" y="2664154"/>
            <a:ext cx="14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0xa0e82ffe is </a:t>
            </a:r>
          </a:p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5601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4C44F0E-964B-6310-8123-FBFF08D16DFC}"/>
              </a:ext>
            </a:extLst>
          </p:cNvPr>
          <p:cNvSpPr/>
          <p:nvPr/>
        </p:nvSpPr>
        <p:spPr>
          <a:xfrm>
            <a:off x="3483665" y="3268428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E81B7-28CB-B499-3EE8-DB8A0D2D7AAA}"/>
              </a:ext>
            </a:extLst>
          </p:cNvPr>
          <p:cNvSpPr/>
          <p:nvPr/>
        </p:nvSpPr>
        <p:spPr>
          <a:xfrm>
            <a:off x="4226956" y="266024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0xa0e82ffe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66247-DB50-E501-FF58-6C1F4CA69D89}"/>
              </a:ext>
            </a:extLst>
          </p:cNvPr>
          <p:cNvSpPr txBox="1"/>
          <p:nvPr/>
        </p:nvSpPr>
        <p:spPr>
          <a:xfrm>
            <a:off x="9670443" y="2664154"/>
            <a:ext cx="14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0xa0e82ffe is </a:t>
            </a:r>
          </a:p>
          <a:p>
            <a:pPr algn="ctr"/>
            <a:r>
              <a:rPr lang="en-US" dirty="0"/>
              <a:t>3</a:t>
            </a:r>
          </a:p>
        </p:txBody>
      </p:sp>
      <p:pic>
        <p:nvPicPr>
          <p:cNvPr id="11" name="Picture 2" descr="Malicious Hacker Icons PNG - Free PNG and Icons Downloads">
            <a:extLst>
              <a:ext uri="{FF2B5EF4-FFF2-40B4-BE49-F238E27FC236}">
                <a16:creationId xmlns:a16="http://schemas.microsoft.com/office/drawing/2014/main" id="{C2CADC2A-D3C7-B483-6EFC-0A538C1D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EF04C-3369-F939-9926-EC2BD54C065A}"/>
              </a:ext>
            </a:extLst>
          </p:cNvPr>
          <p:cNvSpPr txBox="1"/>
          <p:nvPr/>
        </p:nvSpPr>
        <p:spPr>
          <a:xfrm>
            <a:off x="3042061" y="5010917"/>
            <a:ext cx="200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attacker </a:t>
            </a:r>
          </a:p>
          <a:p>
            <a:r>
              <a:rPr lang="en-US" dirty="0"/>
              <a:t>Don’t know the key</a:t>
            </a:r>
          </a:p>
        </p:txBody>
      </p:sp>
    </p:spTree>
    <p:extLst>
      <p:ext uri="{BB962C8B-B14F-4D97-AF65-F5344CB8AC3E}">
        <p14:creationId xmlns:p14="http://schemas.microsoft.com/office/powerpoint/2010/main" val="2417998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4C44F0E-964B-6310-8123-FBFF08D16DFC}"/>
              </a:ext>
            </a:extLst>
          </p:cNvPr>
          <p:cNvSpPr/>
          <p:nvPr/>
        </p:nvSpPr>
        <p:spPr>
          <a:xfrm>
            <a:off x="3483665" y="3268428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E81B7-28CB-B499-3EE8-DB8A0D2D7AAA}"/>
              </a:ext>
            </a:extLst>
          </p:cNvPr>
          <p:cNvSpPr/>
          <p:nvPr/>
        </p:nvSpPr>
        <p:spPr>
          <a:xfrm>
            <a:off x="4226956" y="266024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0xa0e82ffe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66247-DB50-E501-FF58-6C1F4CA69D89}"/>
              </a:ext>
            </a:extLst>
          </p:cNvPr>
          <p:cNvSpPr txBox="1"/>
          <p:nvPr/>
        </p:nvSpPr>
        <p:spPr>
          <a:xfrm>
            <a:off x="9670443" y="2664154"/>
            <a:ext cx="14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0xa0e82ffe is </a:t>
            </a:r>
          </a:p>
          <a:p>
            <a:pPr algn="ctr"/>
            <a:r>
              <a:rPr lang="en-US" dirty="0"/>
              <a:t>3</a:t>
            </a:r>
          </a:p>
        </p:txBody>
      </p:sp>
      <p:pic>
        <p:nvPicPr>
          <p:cNvPr id="11" name="Picture 2" descr="Malicious Hacker Icons PNG - Free PNG and Icons Downloads">
            <a:extLst>
              <a:ext uri="{FF2B5EF4-FFF2-40B4-BE49-F238E27FC236}">
                <a16:creationId xmlns:a16="http://schemas.microsoft.com/office/drawing/2014/main" id="{C2CADC2A-D3C7-B483-6EFC-0A538C1D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EF04C-3369-F939-9926-EC2BD54C065A}"/>
              </a:ext>
            </a:extLst>
          </p:cNvPr>
          <p:cNvSpPr txBox="1"/>
          <p:nvPr/>
        </p:nvSpPr>
        <p:spPr>
          <a:xfrm>
            <a:off x="3042061" y="5010917"/>
            <a:ext cx="200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attacker </a:t>
            </a:r>
          </a:p>
          <a:p>
            <a:r>
              <a:rPr lang="en-US" dirty="0"/>
              <a:t>Don’t know the key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85A3D70-A5A1-66DC-49B5-AFDE83CA334B}"/>
              </a:ext>
            </a:extLst>
          </p:cNvPr>
          <p:cNvSpPr/>
          <p:nvPr/>
        </p:nvSpPr>
        <p:spPr>
          <a:xfrm>
            <a:off x="6394174" y="4614172"/>
            <a:ext cx="2430512" cy="966099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0xa0e82ffe???</a:t>
            </a:r>
          </a:p>
        </p:txBody>
      </p:sp>
    </p:spTree>
    <p:extLst>
      <p:ext uri="{BB962C8B-B14F-4D97-AF65-F5344CB8AC3E}">
        <p14:creationId xmlns:p14="http://schemas.microsoft.com/office/powerpoint/2010/main" val="90405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0B7A-9793-169E-89FA-3DD13FDC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Perfect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664D-A5DF-CEA0-E30C-7B1F0AF2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If the distribution of the </a:t>
            </a:r>
            <a:r>
              <a:rPr lang="en-US" dirty="0">
                <a:solidFill>
                  <a:srgbClr val="FF0000"/>
                </a:solidFill>
              </a:rPr>
              <a:t>ciphertext </a:t>
            </a:r>
            <a:r>
              <a:rPr lang="en-US" dirty="0"/>
              <a:t>is the same as the distribution of a </a:t>
            </a:r>
            <a:r>
              <a:rPr lang="en-US" dirty="0">
                <a:solidFill>
                  <a:srgbClr val="000CFF"/>
                </a:solidFill>
              </a:rPr>
              <a:t>random number</a:t>
            </a:r>
            <a:r>
              <a:rPr lang="en-US" dirty="0"/>
              <a:t>, then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Adversaries may never tell if the message is a </a:t>
            </a:r>
            <a:r>
              <a:rPr lang="en-US" dirty="0">
                <a:solidFill>
                  <a:srgbClr val="FF0000"/>
                </a:solidFill>
              </a:rPr>
              <a:t>ciphertext of a plaintext</a:t>
            </a:r>
            <a:r>
              <a:rPr lang="en-US" dirty="0"/>
              <a:t> 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CFF"/>
                </a:solidFill>
              </a:rPr>
              <a:t>random number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27A86-80E1-865F-DE66-8012CBE5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4B2061C-89C6-8C45-959D-5868C2FA8FBF}"/>
              </a:ext>
            </a:extLst>
          </p:cNvPr>
          <p:cNvSpPr/>
          <p:nvPr/>
        </p:nvSpPr>
        <p:spPr>
          <a:xfrm>
            <a:off x="6341165" y="3588026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A9747-3683-A6D0-D814-0183C28D74AE}"/>
              </a:ext>
            </a:extLst>
          </p:cNvPr>
          <p:cNvSpPr/>
          <p:nvPr/>
        </p:nvSpPr>
        <p:spPr>
          <a:xfrm>
            <a:off x="7055428" y="2261221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Let’s have Local </a:t>
            </a:r>
            <a:r>
              <a:rPr lang="en-US" sz="2000" b="1" dirty="0" err="1">
                <a:solidFill>
                  <a:schemeClr val="tx1"/>
                </a:solidFill>
              </a:rPr>
              <a:t>Boyz</a:t>
            </a:r>
            <a:r>
              <a:rPr lang="en-US" sz="2000" b="1" dirty="0">
                <a:solidFill>
                  <a:schemeClr val="tx1"/>
                </a:solidFill>
              </a:rPr>
              <a:t> for dinner!</a:t>
            </a:r>
          </a:p>
        </p:txBody>
      </p:sp>
      <p:pic>
        <p:nvPicPr>
          <p:cNvPr id="8" name="Picture 2" descr="Malicious Hacker Icons PNG - Free PNG and Icons Downloads">
            <a:extLst>
              <a:ext uri="{FF2B5EF4-FFF2-40B4-BE49-F238E27FC236}">
                <a16:creationId xmlns:a16="http://schemas.microsoft.com/office/drawing/2014/main" id="{89706949-1FF8-349C-6D0E-79FCAAE2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1449" y="446397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A5E7F4C6-C8DA-03ED-B235-005BAF80433E}"/>
              </a:ext>
            </a:extLst>
          </p:cNvPr>
          <p:cNvSpPr/>
          <p:nvPr/>
        </p:nvSpPr>
        <p:spPr>
          <a:xfrm>
            <a:off x="9435548" y="4345815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????????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What’s that number??</a:t>
            </a:r>
          </a:p>
        </p:txBody>
      </p:sp>
      <p:pic>
        <p:nvPicPr>
          <p:cNvPr id="10" name="Picture 2" descr="IconExperience » G-Collection » Lock Icon">
            <a:extLst>
              <a:ext uri="{FF2B5EF4-FFF2-40B4-BE49-F238E27FC236}">
                <a16:creationId xmlns:a16="http://schemas.microsoft.com/office/drawing/2014/main" id="{CE851648-A74C-1FA2-9C93-8243ACAD5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55490" y="2313982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1AD142-D4D2-73CB-5C90-322202FDB478}"/>
              </a:ext>
            </a:extLst>
          </p:cNvPr>
          <p:cNvSpPr/>
          <p:nvPr/>
        </p:nvSpPr>
        <p:spPr>
          <a:xfrm>
            <a:off x="7055428" y="3023498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32843209482390472390230966</a:t>
            </a:r>
          </a:p>
        </p:txBody>
      </p:sp>
    </p:spTree>
    <p:extLst>
      <p:ext uri="{BB962C8B-B14F-4D97-AF65-F5344CB8AC3E}">
        <p14:creationId xmlns:p14="http://schemas.microsoft.com/office/powerpoint/2010/main" val="1972935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use the same block cipher algorithm</a:t>
            </a:r>
          </a:p>
          <a:p>
            <a:pPr lvl="1"/>
            <a:r>
              <a:rPr lang="en-US" dirty="0"/>
              <a:t>With the same key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4C44F0E-964B-6310-8123-FBFF08D16DFC}"/>
              </a:ext>
            </a:extLst>
          </p:cNvPr>
          <p:cNvSpPr/>
          <p:nvPr/>
        </p:nvSpPr>
        <p:spPr>
          <a:xfrm>
            <a:off x="3483665" y="3268428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E81B7-28CB-B499-3EE8-DB8A0D2D7AAA}"/>
              </a:ext>
            </a:extLst>
          </p:cNvPr>
          <p:cNvSpPr/>
          <p:nvPr/>
        </p:nvSpPr>
        <p:spPr>
          <a:xfrm>
            <a:off x="4226956" y="266024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0xa0e82ffe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CC6B0-A672-460B-12D6-2A264F6AE1A2}"/>
              </a:ext>
            </a:extLst>
          </p:cNvPr>
          <p:cNvSpPr txBox="1"/>
          <p:nvPr/>
        </p:nvSpPr>
        <p:spPr>
          <a:xfrm>
            <a:off x="653143" y="30334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66247-DB50-E501-FF58-6C1F4CA69D89}"/>
              </a:ext>
            </a:extLst>
          </p:cNvPr>
          <p:cNvSpPr txBox="1"/>
          <p:nvPr/>
        </p:nvSpPr>
        <p:spPr>
          <a:xfrm>
            <a:off x="9670443" y="2664154"/>
            <a:ext cx="14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0xa0e82ffe is </a:t>
            </a:r>
          </a:p>
          <a:p>
            <a:pPr algn="ctr"/>
            <a:r>
              <a:rPr lang="en-US" dirty="0"/>
              <a:t>3</a:t>
            </a:r>
          </a:p>
        </p:txBody>
      </p:sp>
      <p:pic>
        <p:nvPicPr>
          <p:cNvPr id="11" name="Picture 2" descr="Malicious Hacker Icons PNG - Free PNG and Icons Downloads">
            <a:extLst>
              <a:ext uri="{FF2B5EF4-FFF2-40B4-BE49-F238E27FC236}">
                <a16:creationId xmlns:a16="http://schemas.microsoft.com/office/drawing/2014/main" id="{C2CADC2A-D3C7-B483-6EFC-0A538C1D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EF04C-3369-F939-9926-EC2BD54C065A}"/>
              </a:ext>
            </a:extLst>
          </p:cNvPr>
          <p:cNvSpPr txBox="1"/>
          <p:nvPr/>
        </p:nvSpPr>
        <p:spPr>
          <a:xfrm>
            <a:off x="3042061" y="5010917"/>
            <a:ext cx="200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attacker </a:t>
            </a:r>
          </a:p>
          <a:p>
            <a:r>
              <a:rPr lang="en-US" dirty="0"/>
              <a:t>Don’t know the key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85A3D70-A5A1-66DC-49B5-AFDE83CA334B}"/>
              </a:ext>
            </a:extLst>
          </p:cNvPr>
          <p:cNvSpPr/>
          <p:nvPr/>
        </p:nvSpPr>
        <p:spPr>
          <a:xfrm>
            <a:off x="6394174" y="4614172"/>
            <a:ext cx="2430512" cy="966099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0xa0e82ffe???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52626-8D2F-6249-C5D4-B0B3267B04B6}"/>
              </a:ext>
            </a:extLst>
          </p:cNvPr>
          <p:cNvSpPr txBox="1"/>
          <p:nvPr/>
        </p:nvSpPr>
        <p:spPr>
          <a:xfrm>
            <a:off x="6310887" y="5642905"/>
            <a:ext cx="595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Maybe, attacker may try on all the keys to reveal the message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5EC43-1E35-7464-BEB8-2DF5FE39804E}"/>
              </a:ext>
            </a:extLst>
          </p:cNvPr>
          <p:cNvSpPr/>
          <p:nvPr/>
        </p:nvSpPr>
        <p:spPr>
          <a:xfrm>
            <a:off x="7967298" y="6033454"/>
            <a:ext cx="2220199" cy="50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Brute-force attack</a:t>
            </a:r>
          </a:p>
        </p:txBody>
      </p:sp>
    </p:spTree>
    <p:extLst>
      <p:ext uri="{BB962C8B-B14F-4D97-AF65-F5344CB8AC3E}">
        <p14:creationId xmlns:p14="http://schemas.microsoft.com/office/powerpoint/2010/main" val="3468499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0341-9543-E94C-C972-1600EBFA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Permutation (PRP)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D5BD-F893-BFA8-661C-A9274651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generates a permutation (based on a key K)</a:t>
            </a:r>
          </a:p>
          <a:p>
            <a:pPr lvl="1"/>
            <a:r>
              <a:rPr lang="en-US" dirty="0"/>
              <a:t>Whose sequence cannot be distinguished from a random permutation</a:t>
            </a:r>
          </a:p>
          <a:p>
            <a:r>
              <a:rPr lang="en-US" dirty="0">
                <a:hlinkClick r:id="rId2"/>
              </a:rPr>
              <a:t>https://en.wikipedia.org/wiki/Pseudorandom_permutation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Ideally Block Cipher must be a random permutation</a:t>
            </a:r>
          </a:p>
          <a:p>
            <a:pPr lvl="1"/>
            <a:r>
              <a:rPr lang="en-US" dirty="0"/>
              <a:t>We cannot have a true random permutation</a:t>
            </a:r>
          </a:p>
          <a:p>
            <a:endParaRPr lang="en-US" dirty="0"/>
          </a:p>
          <a:p>
            <a:r>
              <a:rPr lang="en-US" dirty="0"/>
              <a:t>Pseudorandom permutation is not a true random permutation</a:t>
            </a:r>
          </a:p>
          <a:p>
            <a:pPr lvl="1"/>
            <a:r>
              <a:rPr lang="en-US" dirty="0"/>
              <a:t>Not perfectly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E91A-DFCD-D828-1180-631BAAC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0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0341-9543-E94C-C972-1600EBFA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Permutation (PRP)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D5BD-F893-BFA8-661C-A9274651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well-designed PRP should have</a:t>
            </a:r>
          </a:p>
          <a:p>
            <a:pPr lvl="1"/>
            <a:r>
              <a:rPr lang="en-US" dirty="0"/>
              <a:t>Attacker’s chance to distinguish the permutation (shuffling) from random is</a:t>
            </a:r>
          </a:p>
          <a:p>
            <a:pPr lvl="1"/>
            <a:endParaRPr lang="en-US" dirty="0"/>
          </a:p>
          <a:p>
            <a:pPr lvl="1"/>
            <a:r>
              <a:rPr lang="en-US" sz="4000" dirty="0">
                <a:solidFill>
                  <a:srgbClr val="FF0000"/>
                </a:solidFill>
              </a:rPr>
              <a:t>EXTREMELY LOW</a:t>
            </a:r>
          </a:p>
          <a:p>
            <a:pPr lvl="1"/>
            <a:endParaRPr lang="en-US" dirty="0"/>
          </a:p>
          <a:p>
            <a:r>
              <a:rPr lang="en-US" dirty="0"/>
              <a:t>Not ideal, but works in reality</a:t>
            </a:r>
          </a:p>
          <a:p>
            <a:pPr lvl="1"/>
            <a:r>
              <a:rPr lang="en-US" dirty="0"/>
              <a:t>Example (AES): </a:t>
            </a:r>
            <a:r>
              <a:rPr lang="en-US" dirty="0">
                <a:hlinkClick r:id="rId2"/>
              </a:rPr>
              <a:t>https://en.wikipedia.org/wiki/Advanced_Encryption_Standard</a:t>
            </a:r>
            <a:endParaRPr lang="en-US" dirty="0"/>
          </a:p>
          <a:p>
            <a:pPr lvl="1"/>
            <a:r>
              <a:rPr lang="en-US" dirty="0"/>
              <a:t>After computing 2</a:t>
            </a:r>
            <a:r>
              <a:rPr lang="en-US" baseline="30000" dirty="0"/>
              <a:t>126.1</a:t>
            </a:r>
            <a:r>
              <a:rPr lang="en-US" dirty="0"/>
              <a:t>, it may be broken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E91A-DFCD-D828-1180-631BAAC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FE6081-6E5E-7A03-D9FC-1AA097B4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0" y="5146675"/>
            <a:ext cx="3263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B9C-F37F-0C47-4883-D70657D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Difficult 2</a:t>
            </a:r>
            <a:r>
              <a:rPr lang="en-US" baseline="30000" dirty="0"/>
              <a:t>126.1</a:t>
            </a:r>
            <a:r>
              <a:rPr lang="en-US" dirty="0"/>
              <a:t>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4BE2-749D-23D8-E3C6-5C30605E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126.1</a:t>
            </a:r>
          </a:p>
          <a:p>
            <a:pPr lvl="1"/>
            <a:r>
              <a:rPr lang="en-US" dirty="0"/>
              <a:t>9.1176402658 * 10</a:t>
            </a:r>
            <a:r>
              <a:rPr lang="en-US" baseline="30000" dirty="0"/>
              <a:t>37</a:t>
            </a:r>
          </a:p>
          <a:p>
            <a:pPr lvl="1"/>
            <a:endParaRPr lang="en-US" dirty="0"/>
          </a:p>
          <a:p>
            <a:r>
              <a:rPr lang="en-US" dirty="0"/>
              <a:t>Suppose you can compute AES in 1 cycle (needs 20~30 cycles though)</a:t>
            </a:r>
          </a:p>
          <a:p>
            <a:r>
              <a:rPr lang="en-US" dirty="0"/>
              <a:t>We have 6GHz CPU</a:t>
            </a:r>
          </a:p>
          <a:p>
            <a:r>
              <a:rPr lang="en-US" dirty="0"/>
              <a:t>9.1176402658 * 10</a:t>
            </a:r>
            <a:r>
              <a:rPr lang="en-US" baseline="30000" dirty="0"/>
              <a:t>37</a:t>
            </a:r>
            <a:r>
              <a:rPr lang="en-US" dirty="0"/>
              <a:t> / 6*10</a:t>
            </a:r>
            <a:r>
              <a:rPr lang="en-US" baseline="30000" dirty="0"/>
              <a:t>9</a:t>
            </a:r>
          </a:p>
          <a:p>
            <a:r>
              <a:rPr lang="en-US" dirty="0"/>
              <a:t>Would take 1.5196 * 10</a:t>
            </a:r>
            <a:r>
              <a:rPr lang="en-US" baseline="30000" dirty="0"/>
              <a:t>28</a:t>
            </a:r>
            <a:r>
              <a:rPr lang="en-US" dirty="0"/>
              <a:t> seconds</a:t>
            </a:r>
          </a:p>
          <a:p>
            <a:r>
              <a:rPr lang="en-US" dirty="0"/>
              <a:t>More than 481,860,000,000,000,000,000 years</a:t>
            </a:r>
          </a:p>
          <a:p>
            <a:pPr lvl="1"/>
            <a:r>
              <a:rPr lang="en-US" dirty="0"/>
              <a:t>With 1 billion computers? A supercomputer?</a:t>
            </a:r>
          </a:p>
          <a:p>
            <a:pPr lvl="1"/>
            <a:r>
              <a:rPr lang="en-US" dirty="0"/>
              <a:t>Would took 481,860,000,000 years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5F6F7-61F3-B2D5-7098-877479A6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9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10F-CF55-26DE-CC4E-DF36BDBA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DAFC-BE40-9479-55B1-89ABD4C6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share a short key and communicate if </a:t>
            </a:r>
          </a:p>
          <a:p>
            <a:pPr lvl="1"/>
            <a:r>
              <a:rPr lang="en-US" dirty="0"/>
              <a:t>We can generate many random numbers (or numbers looking like random)</a:t>
            </a:r>
          </a:p>
          <a:p>
            <a:pPr lvl="1"/>
            <a:r>
              <a:rPr lang="en-US" dirty="0"/>
              <a:t>It must be shared between two party (identical random number generator)</a:t>
            </a:r>
          </a:p>
          <a:p>
            <a:pPr lvl="1"/>
            <a:endParaRPr lang="en-US" dirty="0"/>
          </a:p>
          <a:p>
            <a:r>
              <a:rPr lang="en-US" dirty="0"/>
              <a:t>Stream Cipher uses random number generator but</a:t>
            </a:r>
          </a:p>
          <a:p>
            <a:pPr lvl="1"/>
            <a:r>
              <a:rPr lang="en-US" dirty="0"/>
              <a:t>It’s hard to provide mathematical proof -&gt; attack can be possible</a:t>
            </a:r>
          </a:p>
          <a:p>
            <a:pPr lvl="1"/>
            <a:endParaRPr lang="en-US" dirty="0"/>
          </a:p>
          <a:p>
            <a:r>
              <a:rPr lang="en-US" dirty="0"/>
              <a:t>Block Cipher has a restricted model but</a:t>
            </a:r>
          </a:p>
          <a:p>
            <a:pPr lvl="1"/>
            <a:r>
              <a:rPr lang="en-US" dirty="0"/>
              <a:t>Cryptographers can provide a proof that </a:t>
            </a:r>
          </a:p>
          <a:p>
            <a:pPr lvl="1"/>
            <a:r>
              <a:rPr lang="en-US" dirty="0"/>
              <a:t>A Block Cipher is PRP, and it is hard to break (e.g., requiring 2</a:t>
            </a:r>
            <a:r>
              <a:rPr lang="en-US" baseline="30000" dirty="0"/>
              <a:t>126.1</a:t>
            </a:r>
            <a:r>
              <a:rPr lang="en-US" dirty="0"/>
              <a:t> trials)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BFC93-0D66-14CF-563E-36FE9F90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39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981-2E3E-7A8E-4B96-7ED1429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History of the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43E8-3CE2-6148-2FD4-53992E1F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 (Data Encryption Standard)</a:t>
            </a:r>
          </a:p>
          <a:p>
            <a:pPr lvl="1"/>
            <a:r>
              <a:rPr lang="en-US" dirty="0">
                <a:hlinkClick r:id="rId2"/>
              </a:rPr>
              <a:t>https://en.wikipedia.org/wiki/Data_Encryption_Standard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33A21-0860-7AE3-3437-84740700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EABE597-9A48-8AAD-1D85-7B6EA333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3360" y="2677545"/>
            <a:ext cx="2471840" cy="404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FFF174-7C41-F04B-63A0-9317497264ED}"/>
              </a:ext>
            </a:extLst>
          </p:cNvPr>
          <p:cNvSpPr/>
          <p:nvPr/>
        </p:nvSpPr>
        <p:spPr>
          <a:xfrm>
            <a:off x="9071428" y="3160712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Block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7EE3E-E8CF-01B8-43A0-E7D9FC0FD727}"/>
              </a:ext>
            </a:extLst>
          </p:cNvPr>
          <p:cNvSpPr txBox="1"/>
          <p:nvPr/>
        </p:nvSpPr>
        <p:spPr>
          <a:xfrm>
            <a:off x="7352688" y="3985944"/>
            <a:ext cx="1718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  <a:p>
            <a:r>
              <a:rPr lang="en-US" sz="3600" dirty="0"/>
              <a:t>(56 bits)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9B4137-D605-3F31-855C-37027F65EDD3}"/>
              </a:ext>
            </a:extLst>
          </p:cNvPr>
          <p:cNvCxnSpPr/>
          <p:nvPr/>
        </p:nvCxnSpPr>
        <p:spPr>
          <a:xfrm>
            <a:off x="8026400" y="4291024"/>
            <a:ext cx="9143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8D3E94-019D-28A4-0785-9CF7AADE4710}"/>
              </a:ext>
            </a:extLst>
          </p:cNvPr>
          <p:cNvSpPr txBox="1"/>
          <p:nvPr/>
        </p:nvSpPr>
        <p:spPr>
          <a:xfrm>
            <a:off x="9457015" y="1309187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 (64 bits)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9FDFF2-8043-763D-C096-D01DE8974AE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5652" y="1955518"/>
            <a:ext cx="0" cy="10550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21EDC7-55DD-3442-6CEF-A53EA9DF25F2}"/>
              </a:ext>
            </a:extLst>
          </p:cNvPr>
          <p:cNvCxnSpPr>
            <a:cxnSpLocks/>
          </p:cNvCxnSpPr>
          <p:nvPr/>
        </p:nvCxnSpPr>
        <p:spPr>
          <a:xfrm>
            <a:off x="10565652" y="5546032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9059FF-8003-23FF-745A-67282A090890}"/>
              </a:ext>
            </a:extLst>
          </p:cNvPr>
          <p:cNvSpPr txBox="1"/>
          <p:nvPr/>
        </p:nvSpPr>
        <p:spPr>
          <a:xfrm>
            <a:off x="9541172" y="6084668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 (64 bits)</a:t>
            </a:r>
          </a:p>
        </p:txBody>
      </p:sp>
    </p:spTree>
    <p:extLst>
      <p:ext uri="{BB962C8B-B14F-4D97-AF65-F5344CB8AC3E}">
        <p14:creationId xmlns:p14="http://schemas.microsoft.com/office/powerpoint/2010/main" val="1137326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981-2E3E-7A8E-4B96-7ED1429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History of the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43E8-3CE2-6148-2FD4-53992E1F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 (Data Encryption Standard)</a:t>
            </a:r>
          </a:p>
          <a:p>
            <a:pPr lvl="1"/>
            <a:r>
              <a:rPr lang="en-US" dirty="0">
                <a:hlinkClick r:id="rId2"/>
              </a:rPr>
              <a:t>https://en.wikipedia.org/wiki/Data_Encryption_Standard</a:t>
            </a:r>
            <a:endParaRPr lang="en-US" dirty="0"/>
          </a:p>
          <a:p>
            <a:r>
              <a:rPr lang="en-US" dirty="0"/>
              <a:t>Federal Information Processing Standard (FIPS)</a:t>
            </a:r>
          </a:p>
          <a:p>
            <a:pPr lvl="1"/>
            <a:r>
              <a:rPr lang="en-US" dirty="0"/>
              <a:t>Developed by IBM </a:t>
            </a:r>
          </a:p>
          <a:p>
            <a:pPr lvl="1"/>
            <a:endParaRPr lang="en-US" dirty="0"/>
          </a:p>
          <a:p>
            <a:r>
              <a:rPr lang="en-US" dirty="0" err="1"/>
              <a:t>Keysize</a:t>
            </a:r>
            <a:r>
              <a:rPr lang="en-US" dirty="0"/>
              <a:t>: 56-bits, 7-bytes (short)</a:t>
            </a:r>
          </a:p>
          <a:p>
            <a:r>
              <a:rPr lang="en-US" dirty="0"/>
              <a:t>Block size: 64-bits (8-bytes)</a:t>
            </a:r>
          </a:p>
          <a:p>
            <a:r>
              <a:rPr lang="en-US" dirty="0"/>
              <a:t>Ciphertext size: 64-bits (8-bytes)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33A21-0860-7AE3-3437-84740700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F174-7C41-F04B-63A0-9317497264ED}"/>
              </a:ext>
            </a:extLst>
          </p:cNvPr>
          <p:cNvSpPr/>
          <p:nvPr/>
        </p:nvSpPr>
        <p:spPr>
          <a:xfrm>
            <a:off x="9071428" y="3160712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Block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7EE3E-E8CF-01B8-43A0-E7D9FC0FD727}"/>
              </a:ext>
            </a:extLst>
          </p:cNvPr>
          <p:cNvSpPr txBox="1"/>
          <p:nvPr/>
        </p:nvSpPr>
        <p:spPr>
          <a:xfrm>
            <a:off x="7352688" y="3985944"/>
            <a:ext cx="1755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  <a:p>
            <a:r>
              <a:rPr lang="en-US" sz="3600" dirty="0"/>
              <a:t>(56-bits)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9B4137-D605-3F31-855C-37027F65EDD3}"/>
              </a:ext>
            </a:extLst>
          </p:cNvPr>
          <p:cNvCxnSpPr/>
          <p:nvPr/>
        </p:nvCxnSpPr>
        <p:spPr>
          <a:xfrm>
            <a:off x="8026400" y="4291024"/>
            <a:ext cx="9143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8D3E94-019D-28A4-0785-9CF7AADE4710}"/>
              </a:ext>
            </a:extLst>
          </p:cNvPr>
          <p:cNvSpPr txBox="1"/>
          <p:nvPr/>
        </p:nvSpPr>
        <p:spPr>
          <a:xfrm>
            <a:off x="9427987" y="1309187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 (64-bits)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9FDFF2-8043-763D-C096-D01DE8974AE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55059" y="1955518"/>
            <a:ext cx="10593" cy="86025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21EDC7-55DD-3442-6CEF-A53EA9DF25F2}"/>
              </a:ext>
            </a:extLst>
          </p:cNvPr>
          <p:cNvCxnSpPr>
            <a:cxnSpLocks/>
          </p:cNvCxnSpPr>
          <p:nvPr/>
        </p:nvCxnSpPr>
        <p:spPr>
          <a:xfrm>
            <a:off x="10565652" y="5546032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9059FF-8003-23FF-745A-67282A090890}"/>
              </a:ext>
            </a:extLst>
          </p:cNvPr>
          <p:cNvSpPr txBox="1"/>
          <p:nvPr/>
        </p:nvSpPr>
        <p:spPr>
          <a:xfrm>
            <a:off x="9541172" y="6084668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 (64-bits)</a:t>
            </a:r>
          </a:p>
        </p:txBody>
      </p:sp>
    </p:spTree>
    <p:extLst>
      <p:ext uri="{BB962C8B-B14F-4D97-AF65-F5344CB8AC3E}">
        <p14:creationId xmlns:p14="http://schemas.microsoft.com/office/powerpoint/2010/main" val="152015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981-2E3E-7A8E-4B96-7ED1429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 Size is 56-bits?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43E8-3CE2-6148-2FD4-53992E1F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64-bits brute-forcing (trying all the keys to reveal the permutation)</a:t>
            </a:r>
          </a:p>
          <a:p>
            <a:r>
              <a:rPr lang="en-US" dirty="0"/>
              <a:t>Was difficult in 1977 (the year the DES was standardized)</a:t>
            </a:r>
          </a:p>
          <a:p>
            <a:r>
              <a:rPr lang="en-US" dirty="0"/>
              <a:t>Then why shorter key?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Broken in 1999 by EFF?!?!?!?!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33A21-0860-7AE3-3437-84740700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048F965-95E3-6B32-97EF-2F1DEDE2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3429000"/>
            <a:ext cx="5664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2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981-2E3E-7A8E-4B96-7ED1429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 Size is 56-bits?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43E8-3CE2-6148-2FD4-53992E1F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33A21-0860-7AE3-3437-84740700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47E164-A33C-E8F1-097E-2B8BF81487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136467"/>
            <a:ext cx="7772400" cy="57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8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9CD4-0FEA-5737-80F3-01CE9E64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E72A-7AB5-468B-7B4C-ADEFE7B9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size determines a block cipher’s strength</a:t>
            </a:r>
          </a:p>
          <a:p>
            <a:pPr lvl="1"/>
            <a:r>
              <a:rPr lang="en-US" dirty="0"/>
              <a:t>If the algorithm is designed well and proved as a</a:t>
            </a:r>
          </a:p>
          <a:p>
            <a:pPr lvl="1"/>
            <a:r>
              <a:rPr lang="en-US" dirty="0"/>
              <a:t>Pseudorandom Permutation (PRP)</a:t>
            </a:r>
          </a:p>
          <a:p>
            <a:pPr lvl="1"/>
            <a:endParaRPr lang="en-US" dirty="0"/>
          </a:p>
          <a:p>
            <a:r>
              <a:rPr lang="en-US" dirty="0"/>
              <a:t>Using a smaller number of bits in key would make the cipher</a:t>
            </a:r>
          </a:p>
          <a:p>
            <a:pPr lvl="1"/>
            <a:r>
              <a:rPr lang="en-US" dirty="0"/>
              <a:t>Be more easily broken by brute-force attacker</a:t>
            </a:r>
          </a:p>
          <a:p>
            <a:pPr lvl="1"/>
            <a:endParaRPr lang="en-US" dirty="0"/>
          </a:p>
          <a:p>
            <a:r>
              <a:rPr lang="en-US" dirty="0"/>
              <a:t>What is a brute-force attack against the Block Cipher?</a:t>
            </a:r>
          </a:p>
          <a:p>
            <a:pPr lvl="1"/>
            <a:r>
              <a:rPr lang="en-US" dirty="0"/>
              <a:t>Trying all the keys to decrypt the message</a:t>
            </a:r>
          </a:p>
          <a:p>
            <a:pPr lvl="1"/>
            <a:r>
              <a:rPr lang="en-US" dirty="0"/>
              <a:t>(Trying all possible permutations…)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CE569-CA43-8D76-CDB7-D26DAF71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65C5-1784-2562-5B20-493ACFA0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XOR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9228-70E9-D7F0-D380-4A9368D0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Perfect Secrecy</a:t>
            </a:r>
          </a:p>
          <a:p>
            <a:pPr lvl="1"/>
            <a:r>
              <a:rPr lang="en-US" dirty="0"/>
              <a:t>Message M = </a:t>
            </a:r>
            <a:r>
              <a:rPr lang="en-US" dirty="0">
                <a:solidFill>
                  <a:srgbClr val="FF0000"/>
                </a:solidFill>
              </a:rPr>
              <a:t>123456</a:t>
            </a:r>
          </a:p>
          <a:p>
            <a:pPr lvl="1"/>
            <a:r>
              <a:rPr lang="en-US" dirty="0"/>
              <a:t>Random Key K = </a:t>
            </a:r>
            <a:r>
              <a:rPr lang="en-US" dirty="0">
                <a:solidFill>
                  <a:srgbClr val="000CFF"/>
                </a:solidFill>
              </a:rPr>
              <a:t>284603</a:t>
            </a:r>
          </a:p>
          <a:p>
            <a:pPr lvl="1"/>
            <a:r>
              <a:rPr lang="en-US" dirty="0"/>
              <a:t>Encrypted data E = M ^ K = </a:t>
            </a:r>
            <a:r>
              <a:rPr lang="en-US" dirty="0">
                <a:solidFill>
                  <a:srgbClr val="000CFF"/>
                </a:solidFill>
              </a:rPr>
              <a:t>374267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Message M’ = </a:t>
            </a:r>
            <a:r>
              <a:rPr lang="en-US" dirty="0">
                <a:solidFill>
                  <a:srgbClr val="FF0000"/>
                </a:solidFill>
              </a:rPr>
              <a:t>123457</a:t>
            </a:r>
          </a:p>
          <a:p>
            <a:pPr lvl="1"/>
            <a:r>
              <a:rPr lang="en-US" dirty="0"/>
              <a:t>Random Key K’ = </a:t>
            </a:r>
            <a:r>
              <a:rPr lang="en-US" dirty="0">
                <a:solidFill>
                  <a:srgbClr val="000CFF"/>
                </a:solidFill>
              </a:rPr>
              <a:t>513773</a:t>
            </a:r>
          </a:p>
          <a:p>
            <a:pPr lvl="1"/>
            <a:r>
              <a:rPr lang="en-US" dirty="0"/>
              <a:t>Encrypted Data E = M’ ^ K’ = </a:t>
            </a:r>
            <a:r>
              <a:rPr lang="en-US" dirty="0">
                <a:solidFill>
                  <a:srgbClr val="000CFF"/>
                </a:solidFill>
              </a:rPr>
              <a:t>406700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Message M’’ = </a:t>
            </a:r>
            <a:r>
              <a:rPr lang="en-US" dirty="0">
                <a:solidFill>
                  <a:srgbClr val="FF0000"/>
                </a:solidFill>
              </a:rPr>
              <a:t>123458</a:t>
            </a:r>
          </a:p>
          <a:p>
            <a:pPr lvl="1"/>
            <a:r>
              <a:rPr lang="en-US" dirty="0"/>
              <a:t>Random Key K’’ = </a:t>
            </a:r>
            <a:r>
              <a:rPr lang="en-US" dirty="0">
                <a:solidFill>
                  <a:srgbClr val="000CFF"/>
                </a:solidFill>
              </a:rPr>
              <a:t>627151</a:t>
            </a:r>
          </a:p>
          <a:p>
            <a:pPr lvl="1"/>
            <a:r>
              <a:rPr lang="en-US" dirty="0"/>
              <a:t>Encrypted Data E = M’’ ^ K’’ = </a:t>
            </a:r>
            <a:r>
              <a:rPr lang="en-US" dirty="0">
                <a:solidFill>
                  <a:srgbClr val="000CFF"/>
                </a:solidFill>
              </a:rPr>
              <a:t>553869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166C-36C6-7C79-BDE8-2FCBFD61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5805DD7-D485-2959-7680-82C802D5FB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757" y="44909"/>
            <a:ext cx="2959399" cy="217467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4184A86-15DE-1D1D-63FC-91763BD23F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757" y="2219580"/>
            <a:ext cx="2959399" cy="228311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E11CD69-34BC-05ED-192A-B280BD2A2E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757" y="4464188"/>
            <a:ext cx="2959399" cy="2159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1782B-A544-8AD2-5715-5CCDF99C3108}"/>
              </a:ext>
            </a:extLst>
          </p:cNvPr>
          <p:cNvSpPr txBox="1"/>
          <p:nvPr/>
        </p:nvSpPr>
        <p:spPr>
          <a:xfrm>
            <a:off x="10522226" y="230188"/>
            <a:ext cx="1319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Plaintext:</a:t>
            </a:r>
          </a:p>
          <a:p>
            <a:r>
              <a:rPr lang="en-US" dirty="0"/>
              <a:t>0—100</a:t>
            </a:r>
          </a:p>
          <a:p>
            <a:r>
              <a:rPr lang="en-US" dirty="0"/>
              <a:t>sequentially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DDCDD-7276-50F0-5A45-62D9730E3A37}"/>
              </a:ext>
            </a:extLst>
          </p:cNvPr>
          <p:cNvSpPr txBox="1"/>
          <p:nvPr/>
        </p:nvSpPr>
        <p:spPr>
          <a:xfrm>
            <a:off x="10522226" y="2789915"/>
            <a:ext cx="1535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One-time Pad:</a:t>
            </a:r>
          </a:p>
          <a:p>
            <a:r>
              <a:rPr lang="en-US" dirty="0"/>
              <a:t>0—100</a:t>
            </a:r>
          </a:p>
          <a:p>
            <a:r>
              <a:rPr lang="en-US" dirty="0"/>
              <a:t>Randomly</a:t>
            </a:r>
          </a:p>
          <a:p>
            <a:r>
              <a:rPr lang="en-US" dirty="0"/>
              <a:t>chosen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1AA46-0FB7-898D-0D40-F5416CE08FD8}"/>
              </a:ext>
            </a:extLst>
          </p:cNvPr>
          <p:cNvSpPr txBox="1"/>
          <p:nvPr/>
        </p:nvSpPr>
        <p:spPr>
          <a:xfrm>
            <a:off x="10573261" y="5082444"/>
            <a:ext cx="1226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Ciphertext:</a:t>
            </a:r>
          </a:p>
          <a:p>
            <a:r>
              <a:rPr lang="en-US" dirty="0"/>
              <a:t>0—128</a:t>
            </a:r>
          </a:p>
          <a:p>
            <a:r>
              <a:rPr lang="en-US" dirty="0"/>
              <a:t>Randomly </a:t>
            </a:r>
          </a:p>
          <a:p>
            <a:r>
              <a:rPr lang="en-US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000198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DA97-ABE6-8F46-24BA-689298C4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Encryption Standards</a:t>
            </a:r>
            <a:br>
              <a:rPr lang="en-US" dirty="0"/>
            </a:br>
            <a:r>
              <a:rPr lang="en-US" dirty="0"/>
              <a:t>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DA69-A4DA-C70E-4412-7B7525AD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to replace weak DES</a:t>
            </a:r>
          </a:p>
          <a:p>
            <a:pPr lvl="1"/>
            <a:r>
              <a:rPr lang="en-US" dirty="0"/>
              <a:t>EFF break DES in 1999</a:t>
            </a:r>
          </a:p>
          <a:p>
            <a:pPr lvl="1"/>
            <a:r>
              <a:rPr lang="en-US" dirty="0">
                <a:hlinkClick r:id="rId2"/>
              </a:rPr>
              <a:t>https://en.wikipedia.org/wiki/EFF_DES_cracker</a:t>
            </a:r>
            <a:endParaRPr lang="en-US" dirty="0"/>
          </a:p>
          <a:p>
            <a:pPr lvl="1"/>
            <a:r>
              <a:rPr lang="en-US" dirty="0"/>
              <a:t>Deep Crack chip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6358-DBB0-137F-C22B-95C6B86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166808E6-5F02-E57A-0AF4-B042AEA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2471057"/>
            <a:ext cx="33020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0B16C66C-5F74-9F86-7F7F-527AF805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686" y="3523457"/>
            <a:ext cx="279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11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484D-A2F4-6FE0-C8A7-C6CCA46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1B64-7B8F-49BB-8BF1-1A573686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5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size</a:t>
            </a:r>
          </a:p>
          <a:p>
            <a:pPr lvl="1"/>
            <a:r>
              <a:rPr lang="en-US" dirty="0"/>
              <a:t>128-bits, 192-bits, 256-bits</a:t>
            </a:r>
          </a:p>
          <a:p>
            <a:pPr lvl="1"/>
            <a:r>
              <a:rPr lang="en-US" dirty="0"/>
              <a:t>We can choose any of bit-length of the key among those three</a:t>
            </a:r>
          </a:p>
          <a:p>
            <a:pPr lvl="1"/>
            <a:endParaRPr lang="en-US" dirty="0"/>
          </a:p>
          <a:p>
            <a:r>
              <a:rPr lang="en-US" dirty="0"/>
              <a:t>Block size</a:t>
            </a:r>
          </a:p>
          <a:p>
            <a:pPr lvl="1"/>
            <a:r>
              <a:rPr lang="en-US" dirty="0"/>
              <a:t>16-byte</a:t>
            </a:r>
          </a:p>
          <a:p>
            <a:pPr lvl="1"/>
            <a:r>
              <a:rPr lang="en-US" dirty="0"/>
              <a:t>Will have more rounds for longer keys</a:t>
            </a:r>
          </a:p>
          <a:p>
            <a:pPr lvl="1"/>
            <a:endParaRPr lang="en-US" dirty="0"/>
          </a:p>
          <a:p>
            <a:r>
              <a:rPr lang="en-US" dirty="0"/>
              <a:t>Ciphertext size</a:t>
            </a:r>
          </a:p>
          <a:p>
            <a:pPr lvl="1"/>
            <a:r>
              <a:rPr lang="en-US" dirty="0"/>
              <a:t>The same as the block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F8B74-3574-C1CE-33CE-AD5670AA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97A50118-98E0-3291-02BD-F6083DE9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4786" y="1047750"/>
            <a:ext cx="317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47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959F-4A62-5284-2988-78A801E8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AES (Encryption)?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47EF-DF0A-2708-0121-BFAECEA5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need to encrypt a 16-byte block</a:t>
            </a:r>
          </a:p>
          <a:p>
            <a:endParaRPr lang="en-US" dirty="0"/>
          </a:p>
          <a:p>
            <a:r>
              <a:rPr lang="en-US" dirty="0"/>
              <a:t>Then we can get Enc(M) = E</a:t>
            </a:r>
          </a:p>
          <a:p>
            <a:pPr lvl="1"/>
            <a:r>
              <a:rPr lang="en-US" dirty="0"/>
              <a:t>E is also in 16-byte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1744-F94E-5EAE-C243-0C751D7D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1F00-774B-8127-EFF3-E9D841E3E563}"/>
              </a:ext>
            </a:extLst>
          </p:cNvPr>
          <p:cNvSpPr/>
          <p:nvPr/>
        </p:nvSpPr>
        <p:spPr>
          <a:xfrm>
            <a:off x="9071428" y="3160712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AES</a:t>
            </a:r>
          </a:p>
          <a:p>
            <a:pPr algn="ctr"/>
            <a:r>
              <a:rPr lang="en-US" sz="4000" dirty="0"/>
              <a:t>Encryption</a:t>
            </a:r>
          </a:p>
          <a:p>
            <a:pPr algn="ctr"/>
            <a:r>
              <a:rPr lang="en-US" sz="4000" dirty="0"/>
              <a:t>Enc(M)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75A6-061E-C991-423E-D196176F023E}"/>
              </a:ext>
            </a:extLst>
          </p:cNvPr>
          <p:cNvSpPr txBox="1"/>
          <p:nvPr/>
        </p:nvSpPr>
        <p:spPr>
          <a:xfrm>
            <a:off x="7139837" y="3939797"/>
            <a:ext cx="198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  <a:p>
            <a:r>
              <a:rPr lang="en-US" sz="3600" dirty="0"/>
              <a:t>(128-bits)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3C4A30-B9D5-8AAD-9C41-404ADA9EE7FE}"/>
              </a:ext>
            </a:extLst>
          </p:cNvPr>
          <p:cNvCxnSpPr>
            <a:cxnSpLocks/>
          </p:cNvCxnSpPr>
          <p:nvPr/>
        </p:nvCxnSpPr>
        <p:spPr>
          <a:xfrm>
            <a:off x="7678057" y="4291024"/>
            <a:ext cx="12627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ADBC1-FCAE-BE18-40F2-827D03F58F25}"/>
              </a:ext>
            </a:extLst>
          </p:cNvPr>
          <p:cNvSpPr txBox="1"/>
          <p:nvPr/>
        </p:nvSpPr>
        <p:spPr>
          <a:xfrm>
            <a:off x="9427987" y="1309187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 (128-bits)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F83AA-5BCA-094C-5E0A-B3F683EB174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72078" y="1955518"/>
            <a:ext cx="0" cy="9403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AEC153-547E-147F-AF43-E8108BE50B4A}"/>
              </a:ext>
            </a:extLst>
          </p:cNvPr>
          <p:cNvCxnSpPr>
            <a:cxnSpLocks/>
          </p:cNvCxnSpPr>
          <p:nvPr/>
        </p:nvCxnSpPr>
        <p:spPr>
          <a:xfrm>
            <a:off x="10565652" y="5546032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E38219-692F-994A-152E-B52FF824DD2B}"/>
              </a:ext>
            </a:extLst>
          </p:cNvPr>
          <p:cNvSpPr txBox="1"/>
          <p:nvPr/>
        </p:nvSpPr>
        <p:spPr>
          <a:xfrm>
            <a:off x="9541172" y="608466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 (128-bits)</a:t>
            </a:r>
          </a:p>
        </p:txBody>
      </p:sp>
    </p:spTree>
    <p:extLst>
      <p:ext uri="{BB962C8B-B14F-4D97-AF65-F5344CB8AC3E}">
        <p14:creationId xmlns:p14="http://schemas.microsoft.com/office/powerpoint/2010/main" val="3232703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959F-4A62-5284-2988-78A801E8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AES (Decryption)?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47EF-DF0A-2708-0121-BFAECEA5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need to decrypt a 16-byte block</a:t>
            </a:r>
          </a:p>
          <a:p>
            <a:endParaRPr lang="en-US" dirty="0"/>
          </a:p>
          <a:p>
            <a:r>
              <a:rPr lang="en-US" dirty="0"/>
              <a:t>Then we can get Dec(E) = M</a:t>
            </a:r>
          </a:p>
          <a:p>
            <a:pPr lvl="1"/>
            <a:r>
              <a:rPr lang="en-US" dirty="0"/>
              <a:t>M is also in 16-byte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1744-F94E-5EAE-C243-0C751D7D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1F00-774B-8127-EFF3-E9D841E3E563}"/>
              </a:ext>
            </a:extLst>
          </p:cNvPr>
          <p:cNvSpPr/>
          <p:nvPr/>
        </p:nvSpPr>
        <p:spPr>
          <a:xfrm>
            <a:off x="9071428" y="3160712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AES</a:t>
            </a:r>
          </a:p>
          <a:p>
            <a:pPr algn="ctr"/>
            <a:r>
              <a:rPr lang="en-US" sz="4000" dirty="0"/>
              <a:t>Decryption</a:t>
            </a:r>
          </a:p>
          <a:p>
            <a:pPr algn="ctr"/>
            <a:r>
              <a:rPr lang="en-US" sz="4000" dirty="0"/>
              <a:t>Dec(E)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75A6-061E-C991-423E-D196176F023E}"/>
              </a:ext>
            </a:extLst>
          </p:cNvPr>
          <p:cNvSpPr txBox="1"/>
          <p:nvPr/>
        </p:nvSpPr>
        <p:spPr>
          <a:xfrm>
            <a:off x="7139837" y="3939797"/>
            <a:ext cx="198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  <a:p>
            <a:r>
              <a:rPr lang="en-US" sz="3600" dirty="0"/>
              <a:t>(128-bits)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3C4A30-B9D5-8AAD-9C41-404ADA9EE7FE}"/>
              </a:ext>
            </a:extLst>
          </p:cNvPr>
          <p:cNvCxnSpPr>
            <a:cxnSpLocks/>
          </p:cNvCxnSpPr>
          <p:nvPr/>
        </p:nvCxnSpPr>
        <p:spPr>
          <a:xfrm>
            <a:off x="7678057" y="4291024"/>
            <a:ext cx="12627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ADBC1-FCAE-BE18-40F2-827D03F58F25}"/>
              </a:ext>
            </a:extLst>
          </p:cNvPr>
          <p:cNvSpPr txBox="1"/>
          <p:nvPr/>
        </p:nvSpPr>
        <p:spPr>
          <a:xfrm>
            <a:off x="9427987" y="130918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 (128-bits)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F83AA-5BCA-094C-5E0A-B3F683EB1746}"/>
              </a:ext>
            </a:extLst>
          </p:cNvPr>
          <p:cNvCxnSpPr>
            <a:cxnSpLocks/>
          </p:cNvCxnSpPr>
          <p:nvPr/>
        </p:nvCxnSpPr>
        <p:spPr>
          <a:xfrm>
            <a:off x="10672078" y="1955518"/>
            <a:ext cx="0" cy="9403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AEC153-547E-147F-AF43-E8108BE50B4A}"/>
              </a:ext>
            </a:extLst>
          </p:cNvPr>
          <p:cNvCxnSpPr>
            <a:cxnSpLocks/>
          </p:cNvCxnSpPr>
          <p:nvPr/>
        </p:nvCxnSpPr>
        <p:spPr>
          <a:xfrm>
            <a:off x="10565652" y="5546032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E38219-692F-994A-152E-B52FF824DD2B}"/>
              </a:ext>
            </a:extLst>
          </p:cNvPr>
          <p:cNvSpPr txBox="1"/>
          <p:nvPr/>
        </p:nvSpPr>
        <p:spPr>
          <a:xfrm>
            <a:off x="9541172" y="6084668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 (128-bits)</a:t>
            </a:r>
          </a:p>
        </p:txBody>
      </p:sp>
    </p:spTree>
    <p:extLst>
      <p:ext uri="{BB962C8B-B14F-4D97-AF65-F5344CB8AC3E}">
        <p14:creationId xmlns:p14="http://schemas.microsoft.com/office/powerpoint/2010/main" val="3712782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959F-4A62-5284-2988-78A801E8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AES (Decryption)?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47EF-DF0A-2708-0121-BFAECEA5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need to decrypt a 16-byte block</a:t>
            </a:r>
          </a:p>
          <a:p>
            <a:endParaRPr lang="en-US" dirty="0"/>
          </a:p>
          <a:p>
            <a:r>
              <a:rPr lang="en-US" dirty="0"/>
              <a:t>Then we can get Dec(E) = M</a:t>
            </a:r>
          </a:p>
          <a:p>
            <a:pPr lvl="1"/>
            <a:r>
              <a:rPr lang="en-US" dirty="0"/>
              <a:t>M is also in 16-byte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1744-F94E-5EAE-C243-0C751D7D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1F00-774B-8127-EFF3-E9D841E3E563}"/>
              </a:ext>
            </a:extLst>
          </p:cNvPr>
          <p:cNvSpPr/>
          <p:nvPr/>
        </p:nvSpPr>
        <p:spPr>
          <a:xfrm>
            <a:off x="9071428" y="3160712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AES</a:t>
            </a:r>
          </a:p>
          <a:p>
            <a:pPr algn="ctr"/>
            <a:r>
              <a:rPr lang="en-US" sz="4000" dirty="0"/>
              <a:t>Decryption</a:t>
            </a:r>
          </a:p>
          <a:p>
            <a:pPr algn="ctr"/>
            <a:r>
              <a:rPr lang="en-US" sz="4000" dirty="0"/>
              <a:t>Dec(E)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75A6-061E-C991-423E-D196176F023E}"/>
              </a:ext>
            </a:extLst>
          </p:cNvPr>
          <p:cNvSpPr txBox="1"/>
          <p:nvPr/>
        </p:nvSpPr>
        <p:spPr>
          <a:xfrm>
            <a:off x="7139837" y="3939797"/>
            <a:ext cx="198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  <a:p>
            <a:r>
              <a:rPr lang="en-US" sz="3600" dirty="0"/>
              <a:t>(128-bits)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3C4A30-B9D5-8AAD-9C41-404ADA9EE7FE}"/>
              </a:ext>
            </a:extLst>
          </p:cNvPr>
          <p:cNvCxnSpPr>
            <a:cxnSpLocks/>
          </p:cNvCxnSpPr>
          <p:nvPr/>
        </p:nvCxnSpPr>
        <p:spPr>
          <a:xfrm>
            <a:off x="7678057" y="4291024"/>
            <a:ext cx="12627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ADBC1-FCAE-BE18-40F2-827D03F58F25}"/>
              </a:ext>
            </a:extLst>
          </p:cNvPr>
          <p:cNvSpPr txBox="1"/>
          <p:nvPr/>
        </p:nvSpPr>
        <p:spPr>
          <a:xfrm>
            <a:off x="9427987" y="130918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 (128-bits)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F83AA-5BCA-094C-5E0A-B3F683EB1746}"/>
              </a:ext>
            </a:extLst>
          </p:cNvPr>
          <p:cNvCxnSpPr>
            <a:cxnSpLocks/>
          </p:cNvCxnSpPr>
          <p:nvPr/>
        </p:nvCxnSpPr>
        <p:spPr>
          <a:xfrm>
            <a:off x="10672078" y="1955518"/>
            <a:ext cx="0" cy="9403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AEC153-547E-147F-AF43-E8108BE50B4A}"/>
              </a:ext>
            </a:extLst>
          </p:cNvPr>
          <p:cNvCxnSpPr>
            <a:cxnSpLocks/>
          </p:cNvCxnSpPr>
          <p:nvPr/>
        </p:nvCxnSpPr>
        <p:spPr>
          <a:xfrm>
            <a:off x="10565652" y="5546032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E38219-692F-994A-152E-B52FF824DD2B}"/>
              </a:ext>
            </a:extLst>
          </p:cNvPr>
          <p:cNvSpPr txBox="1"/>
          <p:nvPr/>
        </p:nvSpPr>
        <p:spPr>
          <a:xfrm>
            <a:off x="9541172" y="6084668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 (128-bits)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395F36-FF26-DF3F-F00A-358C8B669C67}"/>
              </a:ext>
            </a:extLst>
          </p:cNvPr>
          <p:cNvSpPr/>
          <p:nvPr/>
        </p:nvSpPr>
        <p:spPr>
          <a:xfrm>
            <a:off x="838200" y="4659086"/>
            <a:ext cx="5388429" cy="140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sometimes write Dec() as Enc</a:t>
            </a:r>
            <a:r>
              <a:rPr lang="en-US" baseline="30000" dirty="0"/>
              <a:t>-1</a:t>
            </a:r>
            <a:r>
              <a:rPr lang="en-US" dirty="0"/>
              <a:t>() because</a:t>
            </a:r>
          </a:p>
          <a:p>
            <a:pPr algn="ctr"/>
            <a:r>
              <a:rPr lang="en-US" dirty="0"/>
              <a:t>The decryption operation is actually an inverse operation of the encryption</a:t>
            </a:r>
          </a:p>
        </p:txBody>
      </p:sp>
    </p:spTree>
    <p:extLst>
      <p:ext uri="{BB962C8B-B14F-4D97-AF65-F5344CB8AC3E}">
        <p14:creationId xmlns:p14="http://schemas.microsoft.com/office/powerpoint/2010/main" val="2558016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Encrypt Blocks That Its Size</a:t>
            </a:r>
            <a:br>
              <a:rPr lang="en-US" dirty="0"/>
            </a:br>
            <a:r>
              <a:rPr lang="en-US" dirty="0"/>
              <a:t>is Less Than 16 byte?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pPr lvl="1"/>
            <a:r>
              <a:rPr lang="en-US" dirty="0"/>
              <a:t>We can ignore the rest of bits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Via padding (add some meaningless but identifiable data)</a:t>
            </a:r>
          </a:p>
          <a:p>
            <a:pPr lvl="1"/>
            <a:endParaRPr lang="en-US" dirty="0"/>
          </a:p>
          <a:p>
            <a:r>
              <a:rPr lang="en-US" dirty="0"/>
              <a:t>ECB (Electronic Code Book)</a:t>
            </a:r>
          </a:p>
          <a:p>
            <a:pPr lvl="1"/>
            <a:r>
              <a:rPr lang="en-US" dirty="0"/>
              <a:t>A padding scheme to indicate the length of the message</a:t>
            </a:r>
          </a:p>
          <a:p>
            <a:pPr lvl="1"/>
            <a:r>
              <a:rPr lang="en-US" dirty="0"/>
              <a:t>Pad the length of the padding as byte for the length of the padding…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9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15 byte of data</a:t>
            </a:r>
          </a:p>
          <a:p>
            <a:pPr lvl="1"/>
            <a:r>
              <a:rPr lang="en-US" dirty="0"/>
              <a:t>“0123456789ABCDE” </a:t>
            </a:r>
            <a:r>
              <a:rPr lang="en-US" dirty="0">
                <a:sym typeface="Wingdings" pitchFamily="2" charset="2"/>
              </a:rPr>
              <a:t> a 15-byte string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1 byte padding to make it to be 16-byte block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49038"/>
              </p:ext>
            </p:extLst>
          </p:nvPr>
        </p:nvGraphicFramePr>
        <p:xfrm>
          <a:off x="393503" y="4001294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61605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90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15 byte of data</a:t>
            </a:r>
          </a:p>
          <a:p>
            <a:pPr lvl="1"/>
            <a:r>
              <a:rPr lang="en-US" dirty="0"/>
              <a:t>“0123456789ABCDE” </a:t>
            </a:r>
            <a:r>
              <a:rPr lang="en-US" dirty="0">
                <a:sym typeface="Wingdings" pitchFamily="2" charset="2"/>
              </a:rPr>
              <a:t> a 15-byte string</a:t>
            </a:r>
          </a:p>
          <a:p>
            <a:pPr lvl="1"/>
            <a:r>
              <a:rPr lang="en-US" dirty="0">
                <a:sym typeface="Wingdings" pitchFamily="2" charset="2"/>
              </a:rPr>
              <a:t>‘0’ ~ ‘9’ are 0x31 ~ 0x39, ’A’ ~ ‘E’ are 0x41 ~ 0x45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1 byte padding to make it to be 16-byte block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the padding value as the length of the padding</a:t>
            </a:r>
          </a:p>
          <a:p>
            <a:pPr lvl="1"/>
            <a:r>
              <a:rPr lang="en-US" dirty="0">
                <a:sym typeface="Wingdings" pitchFamily="2" charset="2"/>
              </a:rPr>
              <a:t>0x1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88940"/>
              </p:ext>
            </p:extLst>
          </p:nvPr>
        </p:nvGraphicFramePr>
        <p:xfrm>
          <a:off x="393503" y="4131923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44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14 byte of data</a:t>
            </a:r>
          </a:p>
          <a:p>
            <a:pPr lvl="1"/>
            <a:r>
              <a:rPr lang="en-US" dirty="0"/>
              <a:t>“0123456789ABCD” </a:t>
            </a:r>
            <a:r>
              <a:rPr lang="en-US" dirty="0">
                <a:sym typeface="Wingdings" pitchFamily="2" charset="2"/>
              </a:rPr>
              <a:t> a 14-byte string</a:t>
            </a:r>
          </a:p>
          <a:p>
            <a:pPr lvl="1"/>
            <a:r>
              <a:rPr lang="en-US" dirty="0">
                <a:sym typeface="Wingdings" pitchFamily="2" charset="2"/>
              </a:rPr>
              <a:t>‘0’ ~ ‘9’ are 0x31 ~ 0x39, ’A’ ~ ‘E’ are 0x41 ~ 0x45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2 bytes padding to make it to be 16-byte block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the padding value as the length of the padding</a:t>
            </a:r>
          </a:p>
          <a:p>
            <a:pPr lvl="1"/>
            <a:r>
              <a:rPr lang="en-US" dirty="0">
                <a:sym typeface="Wingdings" pitchFamily="2" charset="2"/>
              </a:rPr>
              <a:t>0x2 *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94077"/>
              </p:ext>
            </p:extLst>
          </p:nvPr>
        </p:nvGraphicFramePr>
        <p:xfrm>
          <a:off x="393503" y="4131923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82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13 byte of data</a:t>
            </a:r>
          </a:p>
          <a:p>
            <a:pPr lvl="1"/>
            <a:r>
              <a:rPr lang="en-US" dirty="0"/>
              <a:t>“0123456789ABC” </a:t>
            </a:r>
            <a:r>
              <a:rPr lang="en-US" dirty="0">
                <a:sym typeface="Wingdings" pitchFamily="2" charset="2"/>
              </a:rPr>
              <a:t> a 13-byte string</a:t>
            </a:r>
          </a:p>
          <a:p>
            <a:pPr lvl="1"/>
            <a:r>
              <a:rPr lang="en-US" dirty="0">
                <a:sym typeface="Wingdings" pitchFamily="2" charset="2"/>
              </a:rPr>
              <a:t>‘0’ ~ ‘9’ are 0x31 ~ 0x39, ’A’ ~ ‘E’ are 0x41 ~ 0x45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3 bytes padding to make it to be 16-byte block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the padding value as the length of the padding</a:t>
            </a:r>
          </a:p>
          <a:p>
            <a:pPr lvl="1"/>
            <a:r>
              <a:rPr lang="en-US" dirty="0">
                <a:sym typeface="Wingdings" pitchFamily="2" charset="2"/>
              </a:rPr>
              <a:t>0x3 * 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76673"/>
              </p:ext>
            </p:extLst>
          </p:nvPr>
        </p:nvGraphicFramePr>
        <p:xfrm>
          <a:off x="393503" y="4131923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9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C117-4D4D-A3BE-F6D6-2F5BC61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in Using Perfect Secrecy</a:t>
            </a:r>
            <a:br>
              <a:rPr lang="en-US" dirty="0"/>
            </a:br>
            <a:r>
              <a:rPr lang="en-US" dirty="0"/>
              <a:t>Scheme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A49F-1339-83E7-E60C-8CC9FFF4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size must be the same with the message size</a:t>
            </a:r>
          </a:p>
          <a:p>
            <a:pPr lvl="1"/>
            <a:r>
              <a:rPr lang="en-US" dirty="0"/>
              <a:t>1GB video file, then we need an 1GB key</a:t>
            </a:r>
          </a:p>
          <a:p>
            <a:pPr lvl="1"/>
            <a:r>
              <a:rPr lang="en-US" dirty="0"/>
              <a:t>Key </a:t>
            </a:r>
            <a:r>
              <a:rPr lang="en-US" dirty="0">
                <a:solidFill>
                  <a:srgbClr val="FF0000"/>
                </a:solidFill>
              </a:rPr>
              <a:t>MUST NOT</a:t>
            </a:r>
            <a:r>
              <a:rPr lang="en-US" dirty="0"/>
              <a:t> be </a:t>
            </a:r>
            <a:r>
              <a:rPr lang="en-US" dirty="0">
                <a:solidFill>
                  <a:srgbClr val="FF0000"/>
                </a:solidFill>
              </a:rPr>
              <a:t>re-used</a:t>
            </a:r>
            <a:r>
              <a:rPr lang="en-US" dirty="0"/>
              <a:t>!!!</a:t>
            </a:r>
          </a:p>
          <a:p>
            <a:pPr lvl="1"/>
            <a:endParaRPr lang="en-US" dirty="0"/>
          </a:p>
          <a:p>
            <a:r>
              <a:rPr lang="en-US" dirty="0"/>
              <a:t>We need to share the key beforehand to the other party</a:t>
            </a:r>
          </a:p>
          <a:p>
            <a:pPr lvl="1"/>
            <a:r>
              <a:rPr lang="en-US" dirty="0"/>
              <a:t>Wait, share an 1GB key before hand to send 1GB of data later?</a:t>
            </a:r>
          </a:p>
          <a:p>
            <a:pPr lvl="1"/>
            <a:r>
              <a:rPr lang="en-US" dirty="0"/>
              <a:t>Then, what about hand out the data at that time, not the key???</a:t>
            </a:r>
          </a:p>
          <a:p>
            <a:pPr lvl="1"/>
            <a:endParaRPr lang="en-US" dirty="0"/>
          </a:p>
          <a:p>
            <a:r>
              <a:rPr lang="en-US" dirty="0"/>
              <a:t>There could be some of such use cases but</a:t>
            </a:r>
          </a:p>
          <a:p>
            <a:pPr lvl="1"/>
            <a:r>
              <a:rPr lang="en-US" dirty="0"/>
              <a:t>Impractical… we wish to have a short key to encrypt a big chunks of data..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00E55-4E16-2F26-E964-72C594C5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12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 byte of data</a:t>
            </a:r>
          </a:p>
          <a:p>
            <a:pPr lvl="1"/>
            <a:r>
              <a:rPr lang="en-US" dirty="0"/>
              <a:t>“0” </a:t>
            </a:r>
            <a:r>
              <a:rPr lang="en-US" dirty="0">
                <a:sym typeface="Wingdings" pitchFamily="2" charset="2"/>
              </a:rPr>
              <a:t> a 1-byte string</a:t>
            </a:r>
          </a:p>
          <a:p>
            <a:pPr lvl="1"/>
            <a:r>
              <a:rPr lang="en-US" dirty="0">
                <a:sym typeface="Wingdings" pitchFamily="2" charset="2"/>
              </a:rPr>
              <a:t>‘0’ ~ ‘9’ are 0x31 ~ 0x39, ’A’ ~ ‘E’ are 0x41 ~ 0x45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15 bytes padding to make it to be 16-byte block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the padding value as the length of the padding</a:t>
            </a:r>
          </a:p>
          <a:p>
            <a:pPr lvl="1"/>
            <a:r>
              <a:rPr lang="en-US" dirty="0">
                <a:sym typeface="Wingdings" pitchFamily="2" charset="2"/>
              </a:rPr>
              <a:t>0xf * 15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43348"/>
              </p:ext>
            </p:extLst>
          </p:nvPr>
        </p:nvGraphicFramePr>
        <p:xfrm>
          <a:off x="393503" y="4131923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506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D054-2921-655E-7860-59056979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Encrypt 16-byte?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BE99-7FDD-DFAA-F5D5-BCF6A7C3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”0123456789ABCDE” </a:t>
            </a:r>
            <a:r>
              <a:rPr lang="en-US" dirty="0">
                <a:sym typeface="Wingdings" pitchFamily="2" charset="2"/>
              </a:rPr>
              <a:t> a 15-byte string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What if we have a string that contains</a:t>
            </a:r>
          </a:p>
          <a:p>
            <a:pPr lvl="1"/>
            <a:r>
              <a:rPr lang="en-US" dirty="0">
                <a:sym typeface="Wingdings" pitchFamily="2" charset="2"/>
              </a:rPr>
              <a:t>“0123456789ABCDE\x01”?</a:t>
            </a:r>
          </a:p>
          <a:p>
            <a:pPr lvl="1"/>
            <a:r>
              <a:rPr lang="en-US" dirty="0">
                <a:sym typeface="Wingdings" pitchFamily="2" charset="2"/>
              </a:rPr>
              <a:t>Can we distinguish this from a 15-byte string encryption???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FD83-788D-671D-C606-EECD55F5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955C34-4AEA-01E2-359E-388074153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7459"/>
              </p:ext>
            </p:extLst>
          </p:nvPr>
        </p:nvGraphicFramePr>
        <p:xfrm>
          <a:off x="393503" y="2448265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342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D054-2921-655E-7860-59056979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Encrypt 16-byte?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BE99-7FDD-DFAA-F5D5-BCF6A7C3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”0123456789ABCDE\x01” </a:t>
            </a:r>
            <a:r>
              <a:rPr lang="en-US" dirty="0">
                <a:sym typeface="Wingdings" pitchFamily="2" charset="2"/>
              </a:rPr>
              <a:t> a 16-byte string</a:t>
            </a:r>
          </a:p>
          <a:p>
            <a:r>
              <a:rPr lang="en-US" dirty="0">
                <a:sym typeface="Wingdings" pitchFamily="2" charset="2"/>
              </a:rPr>
              <a:t>A 16-byte string will have a 16-byte of padding</a:t>
            </a:r>
          </a:p>
          <a:p>
            <a:pPr lvl="1"/>
            <a:r>
              <a:rPr lang="en-US" dirty="0">
                <a:sym typeface="Wingdings" pitchFamily="2" charset="2"/>
              </a:rPr>
              <a:t>There must be a padding block, for bytes % 16 == 0, we have 16 bytes padding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to encrypt 2 blocks for a 16-byte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FD83-788D-671D-C606-EECD55F5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955C34-4AEA-01E2-359E-388074153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027"/>
              </p:ext>
            </p:extLst>
          </p:nvPr>
        </p:nvGraphicFramePr>
        <p:xfrm>
          <a:off x="393503" y="3277757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E80F70-6E77-2895-310D-899F1512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72506"/>
              </p:ext>
            </p:extLst>
          </p:nvPr>
        </p:nvGraphicFramePr>
        <p:xfrm>
          <a:off x="393503" y="4198824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68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547D-2A57-C75F-EEEC-E6E03F92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Encrypt 2 Blocks on</a:t>
            </a:r>
            <a:br>
              <a:rPr lang="en-US" dirty="0"/>
            </a:br>
            <a:r>
              <a:rPr lang="en-US" dirty="0"/>
              <a:t>Block Cipher?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4A70-31F7-6DB2-E8D0-2DC3F03E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“0123456789ABCDE0x01” (16-byte) and “\x10\x10\x10…” (16-byte)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1FC8-592B-2D13-D125-A23655F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05966-57A0-4907-B809-1DACB6550BA6}"/>
              </a:ext>
            </a:extLst>
          </p:cNvPr>
          <p:cNvSpPr/>
          <p:nvPr/>
        </p:nvSpPr>
        <p:spPr>
          <a:xfrm>
            <a:off x="3607509" y="4032040"/>
            <a:ext cx="1502976" cy="110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A032-4B0E-168F-46F9-73C108866288}"/>
              </a:ext>
            </a:extLst>
          </p:cNvPr>
          <p:cNvSpPr txBox="1"/>
          <p:nvPr/>
        </p:nvSpPr>
        <p:spPr>
          <a:xfrm>
            <a:off x="2414073" y="420091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293B5F-FC6B-5A4F-19FC-FCE8B96A349E}"/>
              </a:ext>
            </a:extLst>
          </p:cNvPr>
          <p:cNvCxnSpPr>
            <a:cxnSpLocks/>
          </p:cNvCxnSpPr>
          <p:nvPr/>
        </p:nvCxnSpPr>
        <p:spPr>
          <a:xfrm>
            <a:off x="2898132" y="4524082"/>
            <a:ext cx="4571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0E3AB7-5D8C-5286-3AB6-587914E2CEB6}"/>
              </a:ext>
            </a:extLst>
          </p:cNvPr>
          <p:cNvSpPr txBox="1"/>
          <p:nvPr/>
        </p:nvSpPr>
        <p:spPr>
          <a:xfrm>
            <a:off x="3126731" y="2403116"/>
            <a:ext cx="822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M: ”0123456789ABCDE\x01”</a:t>
            </a:r>
          </a:p>
          <a:p>
            <a:r>
              <a:rPr lang="en-US" sz="3600" dirty="0"/>
              <a:t>30313233343536373839414243444501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AC686D-C0D7-5B0E-3EEB-20634B003E17}"/>
              </a:ext>
            </a:extLst>
          </p:cNvPr>
          <p:cNvCxnSpPr>
            <a:cxnSpLocks/>
          </p:cNvCxnSpPr>
          <p:nvPr/>
        </p:nvCxnSpPr>
        <p:spPr>
          <a:xfrm>
            <a:off x="4334586" y="527186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FF56DE-4107-CE0A-ED01-183374BC65AE}"/>
              </a:ext>
            </a:extLst>
          </p:cNvPr>
          <p:cNvSpPr txBox="1"/>
          <p:nvPr/>
        </p:nvSpPr>
        <p:spPr>
          <a:xfrm>
            <a:off x="3002822" y="5821254"/>
            <a:ext cx="772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E: 23c934b65280ff27f7c2b7e131defcb6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50C04-41FC-2A19-41C4-13C5A91BC639}"/>
              </a:ext>
            </a:extLst>
          </p:cNvPr>
          <p:cNvSpPr txBox="1"/>
          <p:nvPr/>
        </p:nvSpPr>
        <p:spPr>
          <a:xfrm>
            <a:off x="-1151363" y="472283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0x5ed6985c539dccf8e62cbaf5a8d563fb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59A26-7D1C-F11D-6679-C92B54F72139}"/>
              </a:ext>
            </a:extLst>
          </p:cNvPr>
          <p:cNvCxnSpPr>
            <a:cxnSpLocks/>
          </p:cNvCxnSpPr>
          <p:nvPr/>
        </p:nvCxnSpPr>
        <p:spPr>
          <a:xfrm>
            <a:off x="4356694" y="351098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99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547D-2A57-C75F-EEEC-E6E03F92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Encrypt 2 Blocks on</a:t>
            </a:r>
            <a:br>
              <a:rPr lang="en-US" dirty="0"/>
            </a:br>
            <a:r>
              <a:rPr lang="en-US" dirty="0"/>
              <a:t>Block Cipher?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4A70-31F7-6DB2-E8D0-2DC3F03E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“0123456789ABCDE0x01” (16-byte) and “\x10\x10\x10…” (16-byte)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1FC8-592B-2D13-D125-A23655F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05966-57A0-4907-B809-1DACB6550BA6}"/>
              </a:ext>
            </a:extLst>
          </p:cNvPr>
          <p:cNvSpPr/>
          <p:nvPr/>
        </p:nvSpPr>
        <p:spPr>
          <a:xfrm>
            <a:off x="3607509" y="4032040"/>
            <a:ext cx="1502976" cy="110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A032-4B0E-168F-46F9-73C108866288}"/>
              </a:ext>
            </a:extLst>
          </p:cNvPr>
          <p:cNvSpPr txBox="1"/>
          <p:nvPr/>
        </p:nvSpPr>
        <p:spPr>
          <a:xfrm>
            <a:off x="2414073" y="420091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293B5F-FC6B-5A4F-19FC-FCE8B96A349E}"/>
              </a:ext>
            </a:extLst>
          </p:cNvPr>
          <p:cNvCxnSpPr>
            <a:cxnSpLocks/>
          </p:cNvCxnSpPr>
          <p:nvPr/>
        </p:nvCxnSpPr>
        <p:spPr>
          <a:xfrm>
            <a:off x="2898132" y="4524082"/>
            <a:ext cx="4571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0E3AB7-5D8C-5286-3AB6-587914E2CEB6}"/>
              </a:ext>
            </a:extLst>
          </p:cNvPr>
          <p:cNvSpPr txBox="1"/>
          <p:nvPr/>
        </p:nvSpPr>
        <p:spPr>
          <a:xfrm>
            <a:off x="3126731" y="2403116"/>
            <a:ext cx="822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M: ”\x10”*16</a:t>
            </a:r>
          </a:p>
          <a:p>
            <a:r>
              <a:rPr lang="en-US" sz="3600" dirty="0"/>
              <a:t>10101010101010101010101010101010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AC686D-C0D7-5B0E-3EEB-20634B003E17}"/>
              </a:ext>
            </a:extLst>
          </p:cNvPr>
          <p:cNvCxnSpPr>
            <a:cxnSpLocks/>
          </p:cNvCxnSpPr>
          <p:nvPr/>
        </p:nvCxnSpPr>
        <p:spPr>
          <a:xfrm>
            <a:off x="4334586" y="527186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FF56DE-4107-CE0A-ED01-183374BC65AE}"/>
              </a:ext>
            </a:extLst>
          </p:cNvPr>
          <p:cNvSpPr txBox="1"/>
          <p:nvPr/>
        </p:nvSpPr>
        <p:spPr>
          <a:xfrm>
            <a:off x="3002822" y="5821254"/>
            <a:ext cx="811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E: d303fe9c04a4876930e4a5728f1eda4c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50C04-41FC-2A19-41C4-13C5A91BC639}"/>
              </a:ext>
            </a:extLst>
          </p:cNvPr>
          <p:cNvSpPr txBox="1"/>
          <p:nvPr/>
        </p:nvSpPr>
        <p:spPr>
          <a:xfrm>
            <a:off x="-1151363" y="472283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0x5ed6985c539dccf8e62cbaf5a8d563fb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59A26-7D1C-F11D-6679-C92B54F72139}"/>
              </a:ext>
            </a:extLst>
          </p:cNvPr>
          <p:cNvCxnSpPr>
            <a:cxnSpLocks/>
          </p:cNvCxnSpPr>
          <p:nvPr/>
        </p:nvCxnSpPr>
        <p:spPr>
          <a:xfrm>
            <a:off x="4356694" y="351098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0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encrypt more than 16 bytes?</a:t>
            </a:r>
          </a:p>
          <a:p>
            <a:r>
              <a:rPr lang="en-US" dirty="0"/>
              <a:t>YES</a:t>
            </a:r>
          </a:p>
          <a:p>
            <a:pPr lvl="1"/>
            <a:r>
              <a:rPr lang="en-US" dirty="0"/>
              <a:t>“0123456789ABCDEF</a:t>
            </a:r>
            <a:r>
              <a:rPr lang="en-US" dirty="0">
                <a:sym typeface="Wingdings" pitchFamily="2" charset="2"/>
              </a:rPr>
              <a:t>FEDCBA9876543210”  this is a 32-byte block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Break blocks into 16-byte granularity</a:t>
            </a:r>
          </a:p>
          <a:p>
            <a:pPr lvl="1"/>
            <a:r>
              <a:rPr lang="en-US" dirty="0">
                <a:sym typeface="Wingdings" pitchFamily="2" charset="2"/>
              </a:rPr>
              <a:t>“0123456789ABCDEF”</a:t>
            </a:r>
          </a:p>
          <a:p>
            <a:pPr lvl="1"/>
            <a:r>
              <a:rPr lang="en-US" dirty="0">
                <a:sym typeface="Wingdings" pitchFamily="2" charset="2"/>
              </a:rPr>
              <a:t>“FEDCBA9876543210”</a:t>
            </a:r>
          </a:p>
          <a:p>
            <a:pPr lvl="1"/>
            <a:r>
              <a:rPr lang="en-US" dirty="0">
                <a:sym typeface="Wingdings" pitchFamily="2" charset="2"/>
              </a:rPr>
              <a:t>Padding: “\x10” * 16</a:t>
            </a:r>
          </a:p>
          <a:p>
            <a:pPr lvl="1"/>
            <a:r>
              <a:rPr lang="en-US" dirty="0">
                <a:sym typeface="Wingdings" pitchFamily="2" charset="2"/>
              </a:rPr>
              <a:t>Encrypt those 3 blocks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53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encrypt more than 16 bytes?</a:t>
            </a:r>
          </a:p>
          <a:p>
            <a:r>
              <a:rPr lang="en-US" dirty="0"/>
              <a:t>YES</a:t>
            </a:r>
          </a:p>
          <a:p>
            <a:pPr lvl="1"/>
            <a:r>
              <a:rPr lang="en-US" dirty="0"/>
              <a:t>“0123456789ABCDEF</a:t>
            </a:r>
            <a:r>
              <a:rPr lang="en-US" dirty="0">
                <a:sym typeface="Wingdings" pitchFamily="2" charset="2"/>
              </a:rPr>
              <a:t>FEDCBA9876543210Q”  this is a 33-byte block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Break blocks into 16-byte granularity</a:t>
            </a:r>
          </a:p>
          <a:p>
            <a:pPr lvl="1"/>
            <a:r>
              <a:rPr lang="en-US" dirty="0">
                <a:sym typeface="Wingdings" pitchFamily="2" charset="2"/>
              </a:rPr>
              <a:t>“0123456789ABCDEF”</a:t>
            </a:r>
          </a:p>
          <a:p>
            <a:pPr lvl="1"/>
            <a:r>
              <a:rPr lang="en-US" dirty="0">
                <a:sym typeface="Wingdings" pitchFamily="2" charset="2"/>
              </a:rPr>
              <a:t>“FEDCBA9876543210”</a:t>
            </a:r>
          </a:p>
          <a:p>
            <a:pPr lvl="1"/>
            <a:r>
              <a:rPr lang="en-US" dirty="0">
                <a:sym typeface="Wingdings" pitchFamily="2" charset="2"/>
              </a:rPr>
              <a:t>Last block and the padding: “Q” + “\x0f” * 15</a:t>
            </a:r>
          </a:p>
          <a:p>
            <a:pPr lvl="1"/>
            <a:r>
              <a:rPr lang="en-US" dirty="0">
                <a:sym typeface="Wingdings" pitchFamily="2" charset="2"/>
              </a:rPr>
              <a:t>Encrypt those 3 blocks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13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9EC-3340-9C59-D0C0-B7BD84E3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Any Weaknesses in ECB?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D4C9-032B-5E74-A680-7ABA7E46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same key, the same plaintext block will result in the same ciphertext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793A-FBD8-32FC-FA95-1166AFCA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5C4F5-D2FF-B2C2-1DF9-EE7C99FD8F9F}"/>
              </a:ext>
            </a:extLst>
          </p:cNvPr>
          <p:cNvSpPr/>
          <p:nvPr/>
        </p:nvSpPr>
        <p:spPr>
          <a:xfrm>
            <a:off x="3607509" y="4032040"/>
            <a:ext cx="1502976" cy="110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E6A69-BAEC-9449-A03B-5A477BBD7238}"/>
              </a:ext>
            </a:extLst>
          </p:cNvPr>
          <p:cNvSpPr txBox="1"/>
          <p:nvPr/>
        </p:nvSpPr>
        <p:spPr>
          <a:xfrm>
            <a:off x="2414073" y="420091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2E2232-EF34-DC95-7E79-94A37D707048}"/>
              </a:ext>
            </a:extLst>
          </p:cNvPr>
          <p:cNvCxnSpPr>
            <a:cxnSpLocks/>
          </p:cNvCxnSpPr>
          <p:nvPr/>
        </p:nvCxnSpPr>
        <p:spPr>
          <a:xfrm>
            <a:off x="2898132" y="4524082"/>
            <a:ext cx="4571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2CF850-2375-8B1A-766E-6CD6F7D6C50C}"/>
              </a:ext>
            </a:extLst>
          </p:cNvPr>
          <p:cNvSpPr txBox="1"/>
          <p:nvPr/>
        </p:nvSpPr>
        <p:spPr>
          <a:xfrm>
            <a:off x="3126731" y="2403116"/>
            <a:ext cx="822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M: ”\x10”*16</a:t>
            </a:r>
          </a:p>
          <a:p>
            <a:r>
              <a:rPr lang="en-US" sz="3600" dirty="0"/>
              <a:t>10101010101010101010101010101010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660CE3-91CB-11F6-884A-5E3FD6866E22}"/>
              </a:ext>
            </a:extLst>
          </p:cNvPr>
          <p:cNvCxnSpPr>
            <a:cxnSpLocks/>
          </p:cNvCxnSpPr>
          <p:nvPr/>
        </p:nvCxnSpPr>
        <p:spPr>
          <a:xfrm>
            <a:off x="4334586" y="527186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923DB7-4CFB-7EBC-C67E-D991532E596F}"/>
              </a:ext>
            </a:extLst>
          </p:cNvPr>
          <p:cNvSpPr txBox="1"/>
          <p:nvPr/>
        </p:nvSpPr>
        <p:spPr>
          <a:xfrm>
            <a:off x="3002822" y="5821254"/>
            <a:ext cx="811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E: d303fe9c04a4876930e4a5728f1eda4c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D7075-230D-DD9A-B6AC-CDA3C82FF646}"/>
              </a:ext>
            </a:extLst>
          </p:cNvPr>
          <p:cNvSpPr txBox="1"/>
          <p:nvPr/>
        </p:nvSpPr>
        <p:spPr>
          <a:xfrm>
            <a:off x="-1151363" y="472283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0x5ed6985c539dccf8e62cbaf5a8d563fb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40BA4-44E0-8CF3-A40A-EA2C0AB4616C}"/>
              </a:ext>
            </a:extLst>
          </p:cNvPr>
          <p:cNvCxnSpPr>
            <a:cxnSpLocks/>
          </p:cNvCxnSpPr>
          <p:nvPr/>
        </p:nvCxnSpPr>
        <p:spPr>
          <a:xfrm>
            <a:off x="4356694" y="351098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79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9EC-3340-9C59-D0C0-B7BD84E3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Any Weaknesses in ECB?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D4C9-032B-5E74-A680-7ABA7E46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same key, the same plaintext block will result in the same ciphertext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793A-FBD8-32FC-FA95-1166AFCA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CF850-2375-8B1A-766E-6CD6F7D6C50C}"/>
              </a:ext>
            </a:extLst>
          </p:cNvPr>
          <p:cNvSpPr txBox="1"/>
          <p:nvPr/>
        </p:nvSpPr>
        <p:spPr>
          <a:xfrm>
            <a:off x="2038439" y="3105834"/>
            <a:ext cx="822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M: 10101010101010101010101010101010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23DB7-4CFB-7EBC-C67E-D991532E596F}"/>
              </a:ext>
            </a:extLst>
          </p:cNvPr>
          <p:cNvSpPr txBox="1"/>
          <p:nvPr/>
        </p:nvSpPr>
        <p:spPr>
          <a:xfrm>
            <a:off x="2038439" y="5297160"/>
            <a:ext cx="811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E: d303fe9c04a4876930e4a5728f1eda4c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8BC95-988A-75F6-3D05-632AD0331DB5}"/>
              </a:ext>
            </a:extLst>
          </p:cNvPr>
          <p:cNvSpPr/>
          <p:nvPr/>
        </p:nvSpPr>
        <p:spPr>
          <a:xfrm>
            <a:off x="1219200" y="4001294"/>
            <a:ext cx="10134600" cy="107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Whenever an attacker observe d303fe9c04a4876930e4a5728f1eda4c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They know that it is the encryption of “\x10” * 16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(maybe the end of the message for 16-byte granularity)</a:t>
            </a:r>
          </a:p>
        </p:txBody>
      </p:sp>
    </p:spTree>
    <p:extLst>
      <p:ext uri="{BB962C8B-B14F-4D97-AF65-F5344CB8AC3E}">
        <p14:creationId xmlns:p14="http://schemas.microsoft.com/office/powerpoint/2010/main" val="8626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B47-98C4-DE71-94CC-C76ACA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F07D-8676-BB06-59F7-FB03C794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message 0 is encrypted to</a:t>
            </a:r>
          </a:p>
          <a:p>
            <a:pPr lvl="1"/>
            <a:r>
              <a:rPr lang="en-US" dirty="0"/>
              <a:t>0x39827332…</a:t>
            </a:r>
          </a:p>
          <a:p>
            <a:r>
              <a:rPr lang="en-US" dirty="0"/>
              <a:t>Suppose a message 1 is encrypted to </a:t>
            </a:r>
          </a:p>
          <a:p>
            <a:pPr lvl="1"/>
            <a:r>
              <a:rPr lang="en-US" dirty="0"/>
              <a:t>0x5a83f874…</a:t>
            </a:r>
          </a:p>
          <a:p>
            <a:r>
              <a:rPr lang="en-US" dirty="0"/>
              <a:t>Suppose the attacker knows this via</a:t>
            </a:r>
          </a:p>
          <a:p>
            <a:pPr lvl="1"/>
            <a:r>
              <a:rPr lang="en-US" dirty="0"/>
              <a:t>Pattern analysis or something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DDA7B-8EB9-CE7E-E59B-1AD413B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CAC-7DFF-003D-6062-5B6AA5BC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Could Have an</a:t>
            </a:r>
            <a:br>
              <a:rPr lang="en-US" dirty="0"/>
            </a:br>
            <a:r>
              <a:rPr lang="en-US" dirty="0"/>
              <a:t>Identical Random Generator Pot?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B8A-2473-53F2-AFF7-26B96031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Dream about the world that has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78B1-6DAA-7850-F7E8-BC70B7C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4118ACC6-767B-AE00-B45D-B9D57108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E0A4CF23-0DAF-86C6-CF42-D5576DA3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ney, pot Icon in 780 Free Vector Emoji">
            <a:extLst>
              <a:ext uri="{FF2B5EF4-FFF2-40B4-BE49-F238E27FC236}">
                <a16:creationId xmlns:a16="http://schemas.microsoft.com/office/drawing/2014/main" id="{9DDD2BA4-297D-61FC-7589-54E2FFDE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5884" y="2477327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E0E71-905A-E2BC-BE65-8E96C3ACED38}"/>
              </a:ext>
            </a:extLst>
          </p:cNvPr>
          <p:cNvSpPr txBox="1"/>
          <p:nvPr/>
        </p:nvSpPr>
        <p:spPr>
          <a:xfrm>
            <a:off x="4187389" y="3678306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5967F-C91C-96C2-2708-60AAF7B0784A}"/>
              </a:ext>
            </a:extLst>
          </p:cNvPr>
          <p:cNvSpPr/>
          <p:nvPr/>
        </p:nvSpPr>
        <p:spPr>
          <a:xfrm>
            <a:off x="2822713" y="4882562"/>
            <a:ext cx="5929296" cy="12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Physically meet and share the identical generator securely</a:t>
            </a:r>
          </a:p>
        </p:txBody>
      </p:sp>
    </p:spTree>
    <p:extLst>
      <p:ext uri="{BB962C8B-B14F-4D97-AF65-F5344CB8AC3E}">
        <p14:creationId xmlns:p14="http://schemas.microsoft.com/office/powerpoint/2010/main" val="4191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B47-98C4-DE71-94CC-C76ACA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F07D-8676-BB06-59F7-FB03C794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message 0 is encrypted to</a:t>
            </a:r>
          </a:p>
          <a:p>
            <a:pPr lvl="1"/>
            <a:r>
              <a:rPr lang="en-US" dirty="0"/>
              <a:t>0x39827332…</a:t>
            </a:r>
          </a:p>
          <a:p>
            <a:r>
              <a:rPr lang="en-US" dirty="0"/>
              <a:t>Suppose a message 1 is encrypted to </a:t>
            </a:r>
          </a:p>
          <a:p>
            <a:pPr lvl="1"/>
            <a:r>
              <a:rPr lang="en-US" dirty="0"/>
              <a:t>0x5a83f874…</a:t>
            </a:r>
          </a:p>
          <a:p>
            <a:r>
              <a:rPr lang="en-US" dirty="0"/>
              <a:t>Suppose the attacker knows this via</a:t>
            </a:r>
          </a:p>
          <a:p>
            <a:pPr lvl="1"/>
            <a:r>
              <a:rPr lang="en-US" dirty="0"/>
              <a:t>Pattern analysis or something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DDA7B-8EB9-CE7E-E59B-1AD413B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549EB06B-3304-EB98-60F2-56879C55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5726" y="4771776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2A974E9A-9F80-1705-74E6-FDE0913C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423" y="4894109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FC86146-A069-2C99-04D7-6C7E43446386}"/>
              </a:ext>
            </a:extLst>
          </p:cNvPr>
          <p:cNvSpPr/>
          <p:nvPr/>
        </p:nvSpPr>
        <p:spPr>
          <a:xfrm>
            <a:off x="3537587" y="5017397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69E88-7743-CB9E-020A-4D721DE8E5ED}"/>
              </a:ext>
            </a:extLst>
          </p:cNvPr>
          <p:cNvSpPr/>
          <p:nvPr/>
        </p:nvSpPr>
        <p:spPr>
          <a:xfrm>
            <a:off x="4255604" y="4480682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0x5a83f874…</a:t>
            </a:r>
          </a:p>
        </p:txBody>
      </p:sp>
      <p:pic>
        <p:nvPicPr>
          <p:cNvPr id="9" name="Picture 2" descr="Malicious Hacker Icons PNG - Free PNG and Icons Downloads">
            <a:extLst>
              <a:ext uri="{FF2B5EF4-FFF2-40B4-BE49-F238E27FC236}">
                <a16:creationId xmlns:a16="http://schemas.microsoft.com/office/drawing/2014/main" id="{A24001FB-0BE6-019B-6DF4-893099E1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908" y="562422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44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B47-98C4-DE71-94CC-C76ACA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F07D-8676-BB06-59F7-FB03C794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message 0 is encrypted to</a:t>
            </a:r>
          </a:p>
          <a:p>
            <a:pPr lvl="1"/>
            <a:r>
              <a:rPr lang="en-US" dirty="0"/>
              <a:t>0x39827332…</a:t>
            </a:r>
          </a:p>
          <a:p>
            <a:r>
              <a:rPr lang="en-US" dirty="0"/>
              <a:t>Suppose a message 1 is encrypted to </a:t>
            </a:r>
          </a:p>
          <a:p>
            <a:pPr lvl="1"/>
            <a:r>
              <a:rPr lang="en-US" dirty="0"/>
              <a:t>0x5a83f874…</a:t>
            </a:r>
          </a:p>
          <a:p>
            <a:r>
              <a:rPr lang="en-US" dirty="0"/>
              <a:t>Suppose the attacker knows this via</a:t>
            </a:r>
          </a:p>
          <a:p>
            <a:pPr lvl="1"/>
            <a:r>
              <a:rPr lang="en-US" dirty="0"/>
              <a:t>Pattern analysis or something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DDA7B-8EB9-CE7E-E59B-1AD413B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549EB06B-3304-EB98-60F2-56879C55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5726" y="4771776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2A974E9A-9F80-1705-74E6-FDE0913C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423" y="4894109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FC86146-A069-2C99-04D7-6C7E43446386}"/>
              </a:ext>
            </a:extLst>
          </p:cNvPr>
          <p:cNvSpPr/>
          <p:nvPr/>
        </p:nvSpPr>
        <p:spPr>
          <a:xfrm>
            <a:off x="3537587" y="5017397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69E88-7743-CB9E-020A-4D721DE8E5ED}"/>
              </a:ext>
            </a:extLst>
          </p:cNvPr>
          <p:cNvSpPr/>
          <p:nvPr/>
        </p:nvSpPr>
        <p:spPr>
          <a:xfrm>
            <a:off x="4255604" y="4480682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0x5a83f874…</a:t>
            </a:r>
          </a:p>
        </p:txBody>
      </p:sp>
      <p:pic>
        <p:nvPicPr>
          <p:cNvPr id="9" name="Picture 2" descr="Malicious Hacker Icons PNG - Free PNG and Icons Downloads">
            <a:extLst>
              <a:ext uri="{FF2B5EF4-FFF2-40B4-BE49-F238E27FC236}">
                <a16:creationId xmlns:a16="http://schemas.microsoft.com/office/drawing/2014/main" id="{A24001FB-0BE6-019B-6DF4-893099E1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908" y="562422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60BE4C28-8409-F5D0-1BFB-8862270711F7}"/>
              </a:ext>
            </a:extLst>
          </p:cNvPr>
          <p:cNvSpPr/>
          <p:nvPr/>
        </p:nvSpPr>
        <p:spPr>
          <a:xfrm>
            <a:off x="6560513" y="5616607"/>
            <a:ext cx="2430512" cy="966099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1</a:t>
            </a:r>
          </a:p>
        </p:txBody>
      </p:sp>
    </p:spTree>
    <p:extLst>
      <p:ext uri="{BB962C8B-B14F-4D97-AF65-F5344CB8AC3E}">
        <p14:creationId xmlns:p14="http://schemas.microsoft.com/office/powerpoint/2010/main" val="2313909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44-AE46-9DD7-FA0D-58F8E084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7797-55F2-42E0-E4FE-E6EA61BD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Code Book can be used for encrypting data less/more than the block size</a:t>
            </a:r>
          </a:p>
          <a:p>
            <a:pPr lvl="1"/>
            <a:r>
              <a:rPr lang="en-US" dirty="0"/>
              <a:t>We can add padding</a:t>
            </a:r>
          </a:p>
          <a:p>
            <a:r>
              <a:rPr lang="en-US" dirty="0"/>
              <a:t>Padding Scheme</a:t>
            </a:r>
          </a:p>
          <a:p>
            <a:pPr lvl="1"/>
            <a:r>
              <a:rPr lang="en-US" dirty="0"/>
              <a:t>Padding size: 16 - Size % 16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Padding_size</a:t>
            </a:r>
            <a:r>
              <a:rPr lang="en-US" dirty="0"/>
              <a:t> byte” * </a:t>
            </a:r>
            <a:r>
              <a:rPr lang="en-US" dirty="0" err="1"/>
              <a:t>padding_size</a:t>
            </a:r>
            <a:r>
              <a:rPr lang="en-US" dirty="0"/>
              <a:t> is the padding</a:t>
            </a:r>
          </a:p>
          <a:p>
            <a:pPr lvl="1"/>
            <a:r>
              <a:rPr lang="en-US" dirty="0"/>
              <a:t>E.g., if padding size is 1, then add \x01 at the end</a:t>
            </a:r>
          </a:p>
          <a:p>
            <a:pPr lvl="1"/>
            <a:r>
              <a:rPr lang="en-US" dirty="0"/>
              <a:t>2, then \x02\x02</a:t>
            </a:r>
          </a:p>
          <a:p>
            <a:pPr lvl="1"/>
            <a:r>
              <a:rPr lang="en-US" dirty="0"/>
              <a:t>3, then \x03\x03\x03</a:t>
            </a:r>
          </a:p>
          <a:p>
            <a:pPr lvl="1"/>
            <a:r>
              <a:rPr lang="en-US" dirty="0"/>
              <a:t>15, then \x0f\x0f\x0f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3C81-8706-EC00-D729-87BBDD0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7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44-AE46-9DD7-FA0D-58F8E084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7797-55F2-42E0-E4FE-E6EA61BD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size % 16 == 0, we need to have 16-byte padding</a:t>
            </a:r>
          </a:p>
          <a:p>
            <a:pPr lvl="1"/>
            <a:r>
              <a:rPr lang="en-US" dirty="0"/>
              <a:t>We definitely need to have a longer ciphertext than the plaintext size</a:t>
            </a:r>
          </a:p>
          <a:p>
            <a:pPr lvl="1"/>
            <a:r>
              <a:rPr lang="en-US" dirty="0"/>
              <a:t>At most 16-byte longer per each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3C81-8706-EC00-D729-87BBDD0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3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C52-5773-72AB-1D93-D641300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684B-DD4B-5089-96D1-E12E3D9E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Using the same key will leak the information about the plaintext data in ciphertext</a:t>
            </a:r>
          </a:p>
          <a:p>
            <a:pPr lvl="1"/>
            <a:r>
              <a:rPr lang="en-US" dirty="0"/>
              <a:t>This is because the permutation is not changed, so for the same plaintext, the block cipher will result in the same encrypted data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F19C-D8D0-9A28-6E1A-1B10650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29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C52-5773-72AB-1D93-D641300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684B-DD4B-5089-96D1-E12E3D9E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In case we encrypt an image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F19C-D8D0-9A28-6E1A-1B10650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32FBAC89-4B11-B81F-4793-A0FF706D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6543" y="2913743"/>
            <a:ext cx="2489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>
            <a:extLst>
              <a:ext uri="{FF2B5EF4-FFF2-40B4-BE49-F238E27FC236}">
                <a16:creationId xmlns:a16="http://schemas.microsoft.com/office/drawing/2014/main" id="{F4CAE4E2-4168-4468-4B44-2A079C7E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2913743"/>
            <a:ext cx="2489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18DB83A-8516-01F6-2230-03A361F45008}"/>
              </a:ext>
            </a:extLst>
          </p:cNvPr>
          <p:cNvSpPr/>
          <p:nvPr/>
        </p:nvSpPr>
        <p:spPr>
          <a:xfrm>
            <a:off x="5181600" y="3788229"/>
            <a:ext cx="1640114" cy="1001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9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0407-EA4B-9664-72D9-FECB2A32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B457-0DF7-2E42-D3B8-69AAD384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take a look at the ECB encrypted Image</a:t>
            </a:r>
          </a:p>
          <a:p>
            <a:r>
              <a:rPr lang="en-US" b="0" i="0" u="sng" dirty="0">
                <a:solidFill>
                  <a:srgbClr val="0056B3"/>
                </a:solidFill>
                <a:effectLst/>
                <a:latin typeface="Lato" panose="020F0502020204030204" pitchFamily="34" charset="0"/>
                <a:hlinkClick r:id="rId2"/>
              </a:rPr>
              <a:t>https://cs370.unexploitable.systems/_static/encrypted.bmp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A83EF-E4AD-3BF2-08DC-49913EA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0F3D06-2D0A-14FC-9C06-207198D3F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972" y="2977276"/>
            <a:ext cx="4368800" cy="3515599"/>
          </a:xfrm>
          <a:prstGeom prst="rect">
            <a:avLst/>
          </a:prstGeom>
        </p:spPr>
      </p:pic>
      <p:pic>
        <p:nvPicPr>
          <p:cNvPr id="10" name="Picture 9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E683BECA-203C-8976-F0EA-A470EAD7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4223657"/>
            <a:ext cx="5599027" cy="15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CAC-7DFF-003D-6062-5B6AA5BC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Could Have an</a:t>
            </a:r>
            <a:br>
              <a:rPr lang="en-US" dirty="0"/>
            </a:br>
            <a:r>
              <a:rPr lang="en-US" dirty="0"/>
              <a:t>Identical Random Generator Pot?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B8A-2473-53F2-AFF7-26B96031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Dream about the world that has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78B1-6DAA-7850-F7E8-BC70B7C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4118ACC6-767B-AE00-B45D-B9D57108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E0A4CF23-0DAF-86C6-CF42-D5576DA3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ney, pot Icon in 780 Free Vector Emoji">
            <a:extLst>
              <a:ext uri="{FF2B5EF4-FFF2-40B4-BE49-F238E27FC236}">
                <a16:creationId xmlns:a16="http://schemas.microsoft.com/office/drawing/2014/main" id="{9DDD2BA4-297D-61FC-7589-54E2FFDE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E0E71-905A-E2BC-BE65-8E96C3ACED38}"/>
              </a:ext>
            </a:extLst>
          </p:cNvPr>
          <p:cNvSpPr txBox="1"/>
          <p:nvPr/>
        </p:nvSpPr>
        <p:spPr>
          <a:xfrm>
            <a:off x="380704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pic>
        <p:nvPicPr>
          <p:cNvPr id="8" name="Picture 2" descr="Honey, pot Icon in 780 Free Vector Emoji">
            <a:extLst>
              <a:ext uri="{FF2B5EF4-FFF2-40B4-BE49-F238E27FC236}">
                <a16:creationId xmlns:a16="http://schemas.microsoft.com/office/drawing/2014/main" id="{36BE14F5-1BAA-6145-DEC5-8E311BD5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4328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3D57F-8F2E-0D96-8319-17FEBEF814C5}"/>
              </a:ext>
            </a:extLst>
          </p:cNvPr>
          <p:cNvSpPr txBox="1"/>
          <p:nvPr/>
        </p:nvSpPr>
        <p:spPr>
          <a:xfrm>
            <a:off x="8475833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353363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CAC-7DFF-003D-6062-5B6AA5BC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Could Have an</a:t>
            </a:r>
            <a:br>
              <a:rPr lang="en-US" dirty="0"/>
            </a:br>
            <a:r>
              <a:rPr lang="en-US" dirty="0"/>
              <a:t>Identical Random Generator Pot?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B8A-2473-53F2-AFF7-26B96031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Dream about the world that has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78B1-6DAA-7850-F7E8-BC70B7C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4118ACC6-767B-AE00-B45D-B9D57108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E0A4CF23-0DAF-86C6-CF42-D5576DA3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ney, pot Icon in 780 Free Vector Emoji">
            <a:extLst>
              <a:ext uri="{FF2B5EF4-FFF2-40B4-BE49-F238E27FC236}">
                <a16:creationId xmlns:a16="http://schemas.microsoft.com/office/drawing/2014/main" id="{9DDD2BA4-297D-61FC-7589-54E2FFDE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E0E71-905A-E2BC-BE65-8E96C3ACED38}"/>
              </a:ext>
            </a:extLst>
          </p:cNvPr>
          <p:cNvSpPr txBox="1"/>
          <p:nvPr/>
        </p:nvSpPr>
        <p:spPr>
          <a:xfrm>
            <a:off x="380704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pic>
        <p:nvPicPr>
          <p:cNvPr id="8" name="Picture 2" descr="Honey, pot Icon in 780 Free Vector Emoji">
            <a:extLst>
              <a:ext uri="{FF2B5EF4-FFF2-40B4-BE49-F238E27FC236}">
                <a16:creationId xmlns:a16="http://schemas.microsoft.com/office/drawing/2014/main" id="{36BE14F5-1BAA-6145-DEC5-8E311BD5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4328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3D57F-8F2E-0D96-8319-17FEBEF814C5}"/>
              </a:ext>
            </a:extLst>
          </p:cNvPr>
          <p:cNvSpPr txBox="1"/>
          <p:nvPr/>
        </p:nvSpPr>
        <p:spPr>
          <a:xfrm>
            <a:off x="8475833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BE3E9-E7C5-D7AF-A437-A8EB7B2CDB42}"/>
              </a:ext>
            </a:extLst>
          </p:cNvPr>
          <p:cNvSpPr txBox="1"/>
          <p:nvPr/>
        </p:nvSpPr>
        <p:spPr>
          <a:xfrm>
            <a:off x="3258671" y="4789329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13C76-FBB3-F74B-6B5A-862BBEC0A0E7}"/>
              </a:ext>
            </a:extLst>
          </p:cNvPr>
          <p:cNvSpPr txBox="1"/>
          <p:nvPr/>
        </p:nvSpPr>
        <p:spPr>
          <a:xfrm>
            <a:off x="10717420" y="4557574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274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CAC-7DFF-003D-6062-5B6AA5BC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Could Have an</a:t>
            </a:r>
            <a:br>
              <a:rPr lang="en-US" dirty="0"/>
            </a:br>
            <a:r>
              <a:rPr lang="en-US" dirty="0"/>
              <a:t>Identical Random Generator Pot?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B8A-2473-53F2-AFF7-26B96031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Dream about the world that has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78B1-6DAA-7850-F7E8-BC70B7C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4118ACC6-767B-AE00-B45D-B9D57108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E0A4CF23-0DAF-86C6-CF42-D5576DA3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ney, pot Icon in 780 Free Vector Emoji">
            <a:extLst>
              <a:ext uri="{FF2B5EF4-FFF2-40B4-BE49-F238E27FC236}">
                <a16:creationId xmlns:a16="http://schemas.microsoft.com/office/drawing/2014/main" id="{9DDD2BA4-297D-61FC-7589-54E2FFDE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E0E71-905A-E2BC-BE65-8E96C3ACED38}"/>
              </a:ext>
            </a:extLst>
          </p:cNvPr>
          <p:cNvSpPr txBox="1"/>
          <p:nvPr/>
        </p:nvSpPr>
        <p:spPr>
          <a:xfrm>
            <a:off x="380704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pic>
        <p:nvPicPr>
          <p:cNvPr id="8" name="Picture 2" descr="Honey, pot Icon in 780 Free Vector Emoji">
            <a:extLst>
              <a:ext uri="{FF2B5EF4-FFF2-40B4-BE49-F238E27FC236}">
                <a16:creationId xmlns:a16="http://schemas.microsoft.com/office/drawing/2014/main" id="{36BE14F5-1BAA-6145-DEC5-8E311BD5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4328" y="497598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3D57F-8F2E-0D96-8319-17FEBEF814C5}"/>
              </a:ext>
            </a:extLst>
          </p:cNvPr>
          <p:cNvSpPr txBox="1"/>
          <p:nvPr/>
        </p:nvSpPr>
        <p:spPr>
          <a:xfrm>
            <a:off x="8475833" y="617696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random number 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BE3E9-E7C5-D7AF-A437-A8EB7B2CDB42}"/>
              </a:ext>
            </a:extLst>
          </p:cNvPr>
          <p:cNvSpPr txBox="1"/>
          <p:nvPr/>
        </p:nvSpPr>
        <p:spPr>
          <a:xfrm>
            <a:off x="3258671" y="4789329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13C76-FBB3-F74B-6B5A-862BBEC0A0E7}"/>
              </a:ext>
            </a:extLst>
          </p:cNvPr>
          <p:cNvSpPr txBox="1"/>
          <p:nvPr/>
        </p:nvSpPr>
        <p:spPr>
          <a:xfrm>
            <a:off x="10717420" y="4557574"/>
            <a:ext cx="15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0x1b395a46</a:t>
            </a:r>
          </a:p>
          <a:p>
            <a:r>
              <a:rPr lang="en-US" dirty="0"/>
              <a:t>2: 0xf1737202</a:t>
            </a:r>
          </a:p>
          <a:p>
            <a:r>
              <a:rPr lang="en-US" dirty="0"/>
              <a:t>3: 0xccf0de05</a:t>
            </a:r>
          </a:p>
          <a:p>
            <a:r>
              <a:rPr lang="en-US" dirty="0"/>
              <a:t>4: 0x908b0feb</a:t>
            </a:r>
          </a:p>
          <a:p>
            <a:r>
              <a:rPr lang="en-US" dirty="0"/>
              <a:t>5: 0x9d4c9add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1CBA8-A1E7-5592-FA9D-070E8E148B78}"/>
              </a:ext>
            </a:extLst>
          </p:cNvPr>
          <p:cNvSpPr txBox="1"/>
          <p:nvPr/>
        </p:nvSpPr>
        <p:spPr>
          <a:xfrm>
            <a:off x="1028132" y="2415977"/>
            <a:ext cx="3696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 message 1 with 0x1b395a46</a:t>
            </a:r>
          </a:p>
          <a:p>
            <a:r>
              <a:rPr lang="en-US" dirty="0"/>
              <a:t>Encrypt message 2 with 0xf1737202</a:t>
            </a:r>
          </a:p>
          <a:p>
            <a:r>
              <a:rPr lang="en-US" dirty="0"/>
              <a:t>Encrypt message 3 with 0xccf0de05…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01FED-7141-71A3-7B53-5577B6513CE8}"/>
              </a:ext>
            </a:extLst>
          </p:cNvPr>
          <p:cNvSpPr txBox="1"/>
          <p:nvPr/>
        </p:nvSpPr>
        <p:spPr>
          <a:xfrm>
            <a:off x="7847464" y="2430002"/>
            <a:ext cx="3696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message 1 with 0x1b395a46</a:t>
            </a:r>
          </a:p>
          <a:p>
            <a:r>
              <a:rPr lang="en-US" dirty="0"/>
              <a:t>Decrypt message 2 with 0xf1737202</a:t>
            </a:r>
          </a:p>
          <a:p>
            <a:r>
              <a:rPr lang="en-US" dirty="0"/>
              <a:t>Decrypt message 3 with 0xccf0de05…</a:t>
            </a:r>
          </a:p>
        </p:txBody>
      </p:sp>
    </p:spTree>
    <p:extLst>
      <p:ext uri="{BB962C8B-B14F-4D97-AF65-F5344CB8AC3E}">
        <p14:creationId xmlns:p14="http://schemas.microsoft.com/office/powerpoint/2010/main" val="396872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3683</Words>
  <Application>Microsoft Macintosh PowerPoint</Application>
  <PresentationFormat>Widescreen</PresentationFormat>
  <Paragraphs>1135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Kannada MN</vt:lpstr>
      <vt:lpstr>Lato</vt:lpstr>
      <vt:lpstr>Office Theme</vt:lpstr>
      <vt:lpstr>CS 370 Introduction to Security</vt:lpstr>
      <vt:lpstr>Recap: Cryptography</vt:lpstr>
      <vt:lpstr>Recap: Perfect Secrecy</vt:lpstr>
      <vt:lpstr>Recap: XOR Cipher</vt:lpstr>
      <vt:lpstr>Limitations in Using Perfect Secrecy Scheme in Reality</vt:lpstr>
      <vt:lpstr>What if We Could Have an Identical Random Generator Pot?</vt:lpstr>
      <vt:lpstr>What if We Could Have an Identical Random Generator Pot?</vt:lpstr>
      <vt:lpstr>What if We Could Have an Identical Random Generator Pot?</vt:lpstr>
      <vt:lpstr>What if We Could Have an Identical Random Generator Pot?</vt:lpstr>
      <vt:lpstr>What if We Could Have an Identical Random Generator Pot?</vt:lpstr>
      <vt:lpstr>Stream Cipher</vt:lpstr>
      <vt:lpstr>RC4/RC5</vt:lpstr>
      <vt:lpstr>RC4/RC5</vt:lpstr>
      <vt:lpstr>RC4/RC5</vt:lpstr>
      <vt:lpstr>RC4/RC5</vt:lpstr>
      <vt:lpstr>Insecure RC4/RC5</vt:lpstr>
      <vt:lpstr>Block Cipher</vt:lpstr>
      <vt:lpstr>Block Cipher</vt:lpstr>
      <vt:lpstr>Block Cipher Decryption</vt:lpstr>
      <vt:lpstr>What Does the Block Cipher Do?</vt:lpstr>
      <vt:lpstr>What Does the Block Cipher Do?</vt:lpstr>
      <vt:lpstr>How Can We Use a Block Cipher</vt:lpstr>
      <vt:lpstr>How Can We Use a Block Cipher</vt:lpstr>
      <vt:lpstr>How Can We Use a Block Cipher</vt:lpstr>
      <vt:lpstr>How Can We Use a Block Cipher</vt:lpstr>
      <vt:lpstr>How Can We Use a Block Cipher</vt:lpstr>
      <vt:lpstr>How Can We Use a Block Cipher</vt:lpstr>
      <vt:lpstr>How Can We Use a Block Cipher</vt:lpstr>
      <vt:lpstr>How Can We Use a Block Cipher</vt:lpstr>
      <vt:lpstr>How Can We Use a Block Cipher</vt:lpstr>
      <vt:lpstr>Pseudorandom Permutation (PRP)</vt:lpstr>
      <vt:lpstr>Pseudorandom Permutation (PRP)</vt:lpstr>
      <vt:lpstr>How Difficult 2126.1 is?</vt:lpstr>
      <vt:lpstr>Summary</vt:lpstr>
      <vt:lpstr>A History of the Block Cipher</vt:lpstr>
      <vt:lpstr>A History of the Block Cipher</vt:lpstr>
      <vt:lpstr>Why the Key Size is 56-bits?</vt:lpstr>
      <vt:lpstr>Why the Key Size is 56-bits?</vt:lpstr>
      <vt:lpstr>Implications</vt:lpstr>
      <vt:lpstr>Advanced Encryption Standards (AES)</vt:lpstr>
      <vt:lpstr>AES</vt:lpstr>
      <vt:lpstr>How Can We Use AES (Encryption)?</vt:lpstr>
      <vt:lpstr>How Can We Use AES (Decryption)?</vt:lpstr>
      <vt:lpstr>How Can We Use AES (Decryption)?</vt:lpstr>
      <vt:lpstr>Can We Encrypt Blocks That Its Size is Less Than 16 byte?</vt:lpstr>
      <vt:lpstr>How ECB Works?</vt:lpstr>
      <vt:lpstr>How ECB Works?</vt:lpstr>
      <vt:lpstr>How ECB Works?</vt:lpstr>
      <vt:lpstr>How ECB Works?</vt:lpstr>
      <vt:lpstr>How ECB Works?</vt:lpstr>
      <vt:lpstr>How Can We Encrypt 16-byte?</vt:lpstr>
      <vt:lpstr>How Can We Encrypt 16-byte?</vt:lpstr>
      <vt:lpstr>How to Encrypt 2 Blocks on Block Cipher?</vt:lpstr>
      <vt:lpstr>How to Encrypt 2 Blocks on Block Cipher?</vt:lpstr>
      <vt:lpstr>How ECB Works?</vt:lpstr>
      <vt:lpstr>How ECB Works?</vt:lpstr>
      <vt:lpstr>Are There Any Weaknesses in ECB?</vt:lpstr>
      <vt:lpstr>Are There Any Weaknesses in ECB?</vt:lpstr>
      <vt:lpstr>ECB Weakness</vt:lpstr>
      <vt:lpstr>ECB Weakness</vt:lpstr>
      <vt:lpstr>ECB Weakness</vt:lpstr>
      <vt:lpstr>ECB Summary</vt:lpstr>
      <vt:lpstr>ECB Summary</vt:lpstr>
      <vt:lpstr>ECB Summary</vt:lpstr>
      <vt:lpstr>ECB Summary</vt:lpstr>
      <vt:lpstr>ECB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52</cp:revision>
  <dcterms:created xsi:type="dcterms:W3CDTF">2020-09-24T00:44:09Z</dcterms:created>
  <dcterms:modified xsi:type="dcterms:W3CDTF">2022-09-30T17:08:18Z</dcterms:modified>
</cp:coreProperties>
</file>