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558" r:id="rId3"/>
    <p:sldId id="561" r:id="rId4"/>
    <p:sldId id="620" r:id="rId5"/>
    <p:sldId id="621" r:id="rId6"/>
    <p:sldId id="562" r:id="rId7"/>
    <p:sldId id="559" r:id="rId8"/>
    <p:sldId id="564" r:id="rId9"/>
    <p:sldId id="563" r:id="rId10"/>
    <p:sldId id="565" r:id="rId11"/>
    <p:sldId id="560" r:id="rId12"/>
    <p:sldId id="566" r:id="rId13"/>
    <p:sldId id="567" r:id="rId14"/>
    <p:sldId id="568" r:id="rId15"/>
    <p:sldId id="571" r:id="rId16"/>
    <p:sldId id="570" r:id="rId17"/>
    <p:sldId id="569" r:id="rId18"/>
    <p:sldId id="622" r:id="rId19"/>
    <p:sldId id="623" r:id="rId20"/>
    <p:sldId id="624" r:id="rId21"/>
    <p:sldId id="625" r:id="rId22"/>
    <p:sldId id="626" r:id="rId23"/>
    <p:sldId id="572" r:id="rId24"/>
    <p:sldId id="573" r:id="rId25"/>
    <p:sldId id="576" r:id="rId26"/>
    <p:sldId id="574" r:id="rId27"/>
    <p:sldId id="575" r:id="rId28"/>
    <p:sldId id="577" r:id="rId29"/>
    <p:sldId id="578" r:id="rId30"/>
    <p:sldId id="630" r:id="rId31"/>
    <p:sldId id="579" r:id="rId32"/>
    <p:sldId id="580" r:id="rId33"/>
    <p:sldId id="582" r:id="rId34"/>
    <p:sldId id="583" r:id="rId35"/>
    <p:sldId id="584" r:id="rId36"/>
    <p:sldId id="586" r:id="rId37"/>
    <p:sldId id="587" r:id="rId38"/>
    <p:sldId id="588" r:id="rId39"/>
    <p:sldId id="581" r:id="rId40"/>
    <p:sldId id="589" r:id="rId41"/>
    <p:sldId id="590" r:id="rId42"/>
    <p:sldId id="595" r:id="rId43"/>
    <p:sldId id="604" r:id="rId44"/>
    <p:sldId id="605" r:id="rId45"/>
    <p:sldId id="606" r:id="rId46"/>
    <p:sldId id="607" r:id="rId47"/>
    <p:sldId id="608" r:id="rId48"/>
    <p:sldId id="609" r:id="rId49"/>
    <p:sldId id="611" r:id="rId50"/>
    <p:sldId id="610" r:id="rId51"/>
    <p:sldId id="591" r:id="rId52"/>
    <p:sldId id="593" r:id="rId53"/>
    <p:sldId id="594" r:id="rId54"/>
    <p:sldId id="596" r:id="rId55"/>
    <p:sldId id="597" r:id="rId56"/>
    <p:sldId id="598" r:id="rId57"/>
    <p:sldId id="599" r:id="rId58"/>
    <p:sldId id="612" r:id="rId59"/>
    <p:sldId id="613" r:id="rId60"/>
    <p:sldId id="614" r:id="rId61"/>
    <p:sldId id="615" r:id="rId62"/>
    <p:sldId id="617" r:id="rId63"/>
    <p:sldId id="618" r:id="rId64"/>
    <p:sldId id="619" r:id="rId65"/>
    <p:sldId id="627" r:id="rId66"/>
    <p:sldId id="628" r:id="rId67"/>
    <p:sldId id="62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FF"/>
    <a:srgbClr val="E15101"/>
    <a:srgbClr val="00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405"/>
  </p:normalViewPr>
  <p:slideViewPr>
    <p:cSldViewPr snapToGrid="0" snapToObjects="1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D3D46-709D-EE4F-9951-18578BF9957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6534D-9716-7046-85CE-732F0B11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6534D-9716-7046-85CE-732F0B11E5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9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6534D-9716-7046-85CE-732F0B11E5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98DF-88B6-A541-81E5-0B9D35B4CC74}" type="datetime1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587320"/>
            <a:ext cx="12192000" cy="1270680"/>
          </a:xfrm>
          <a:prstGeom prst="rect">
            <a:avLst/>
          </a:prstGeom>
          <a:solidFill>
            <a:srgbClr val="E1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781" y="5692095"/>
            <a:ext cx="3270437" cy="10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E83E-F98B-9541-A47F-6AC26A0B843C}" type="datetime1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5EDC-31DC-2140-AEC8-9EF06ACF5E2F}" type="datetime1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C48C-BD00-F743-8537-F7FCF8076B66}" type="datetime1">
              <a:rPr lang="en-US" smtClean="0"/>
              <a:t>10/6/22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719A7ED9-D9CA-CB41-8473-7B8166EC3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6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E507-C9F2-3B44-A449-07A7EC7F64F1}" type="datetime1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B459-987D-C244-960D-11366F9795EE}" type="datetime1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B85C-DFE4-B545-ADF8-8BC535C4E152}" type="datetime1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F393-BAE6-1948-8A84-D14C99E402A2}" type="datetime1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72AD-FBD2-6541-AD62-12F059411C96}" type="datetime1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2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9ABA-7DBC-4A44-8154-14ACD2203E7A}" type="datetime1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C5B-00AD-8F45-B118-A74B3874F4C0}" type="datetime1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6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57A8-BBD0-9249-991D-95E7AC4FCBD4}" type="datetime1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 370</a:t>
            </a:r>
            <a:br>
              <a:rPr lang="en-US" dirty="0"/>
            </a:br>
            <a:r>
              <a:rPr lang="en-US" dirty="0"/>
              <a:t>Introduction to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Message Authentication Code and </a:t>
            </a:r>
          </a:p>
          <a:p>
            <a:r>
              <a:rPr lang="en-US" dirty="0"/>
              <a:t>Asymmetric Encryption</a:t>
            </a:r>
          </a:p>
          <a:p>
            <a:r>
              <a:rPr lang="en-US" dirty="0" err="1"/>
              <a:t>Yeongjin</a:t>
            </a:r>
            <a:r>
              <a:rPr lang="en-US" dirty="0"/>
              <a:t> Jang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5CEEE-A655-9D4B-AA1D-8E725CF4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A401-377C-FBF3-651E-E62ABD0E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CBC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F148-1FCD-0570-25AD-C50E0827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specific bit error in </a:t>
            </a:r>
            <a:r>
              <a:rPr lang="en-US" dirty="0" err="1"/>
              <a:t>cipertext</a:t>
            </a:r>
            <a:r>
              <a:rPr lang="en-US" dirty="0"/>
              <a:t>-n will be a specific bit error in plaintext-(n+1)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41CF2-40FC-A07E-D5DA-F6B55603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3A97C6-F1B4-DE9F-5B72-231949E689D6}"/>
              </a:ext>
            </a:extLst>
          </p:cNvPr>
          <p:cNvSpPr/>
          <p:nvPr/>
        </p:nvSpPr>
        <p:spPr>
          <a:xfrm>
            <a:off x="1377043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6B8D6D-CAEC-DEDA-36E4-E45896518F7D}"/>
              </a:ext>
            </a:extLst>
          </p:cNvPr>
          <p:cNvCxnSpPr/>
          <p:nvPr/>
        </p:nvCxnSpPr>
        <p:spPr>
          <a:xfrm>
            <a:off x="1872344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589A53-583F-B6BC-9F8C-9AA6C35CB516}"/>
              </a:ext>
            </a:extLst>
          </p:cNvPr>
          <p:cNvCxnSpPr/>
          <p:nvPr/>
        </p:nvCxnSpPr>
        <p:spPr>
          <a:xfrm>
            <a:off x="1872343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47F3C58-93FA-F7AC-D7C6-7439A13FEA0D}"/>
              </a:ext>
            </a:extLst>
          </p:cNvPr>
          <p:cNvSpPr/>
          <p:nvPr/>
        </p:nvSpPr>
        <p:spPr>
          <a:xfrm>
            <a:off x="3943841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9BB1077-1936-91A0-6CEF-664A7CDB2D9B}"/>
              </a:ext>
            </a:extLst>
          </p:cNvPr>
          <p:cNvCxnSpPr/>
          <p:nvPr/>
        </p:nvCxnSpPr>
        <p:spPr>
          <a:xfrm>
            <a:off x="4439142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17AF12-4943-3B8B-907C-8288A09E907B}"/>
              </a:ext>
            </a:extLst>
          </p:cNvPr>
          <p:cNvCxnSpPr/>
          <p:nvPr/>
        </p:nvCxnSpPr>
        <p:spPr>
          <a:xfrm>
            <a:off x="4439141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8E2259A-4D34-4999-760B-942751369416}"/>
              </a:ext>
            </a:extLst>
          </p:cNvPr>
          <p:cNvSpPr/>
          <p:nvPr/>
        </p:nvSpPr>
        <p:spPr>
          <a:xfrm>
            <a:off x="6493997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E1AB91-6419-F2E0-B246-76CCAD761109}"/>
              </a:ext>
            </a:extLst>
          </p:cNvPr>
          <p:cNvCxnSpPr/>
          <p:nvPr/>
        </p:nvCxnSpPr>
        <p:spPr>
          <a:xfrm>
            <a:off x="6989298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A338E9-9753-6628-5344-99152BAD8DBD}"/>
              </a:ext>
            </a:extLst>
          </p:cNvPr>
          <p:cNvCxnSpPr/>
          <p:nvPr/>
        </p:nvCxnSpPr>
        <p:spPr>
          <a:xfrm>
            <a:off x="6989297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C76794A-26FF-1083-4940-8EFEC54E5641}"/>
              </a:ext>
            </a:extLst>
          </p:cNvPr>
          <p:cNvSpPr/>
          <p:nvPr/>
        </p:nvSpPr>
        <p:spPr>
          <a:xfrm>
            <a:off x="9015957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C30AA2-E3CD-8391-8DB1-F2D940A7FA1C}"/>
              </a:ext>
            </a:extLst>
          </p:cNvPr>
          <p:cNvCxnSpPr/>
          <p:nvPr/>
        </p:nvCxnSpPr>
        <p:spPr>
          <a:xfrm>
            <a:off x="9511258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5477DA-0F3C-9D33-BA8A-CD2AAF2464F7}"/>
              </a:ext>
            </a:extLst>
          </p:cNvPr>
          <p:cNvCxnSpPr/>
          <p:nvPr/>
        </p:nvCxnSpPr>
        <p:spPr>
          <a:xfrm>
            <a:off x="9511257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A9B9ECD-C437-7D5C-E53D-C186989B604F}"/>
              </a:ext>
            </a:extLst>
          </p:cNvPr>
          <p:cNvSpPr/>
          <p:nvPr/>
        </p:nvSpPr>
        <p:spPr>
          <a:xfrm>
            <a:off x="1018129" y="376950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E35446-84C3-299C-D3F8-F5B70EC07008}"/>
              </a:ext>
            </a:extLst>
          </p:cNvPr>
          <p:cNvSpPr/>
          <p:nvPr/>
        </p:nvSpPr>
        <p:spPr>
          <a:xfrm>
            <a:off x="1018129" y="588537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CB21E6-7B2D-0AC3-B4CE-937DD4A357BF}"/>
              </a:ext>
            </a:extLst>
          </p:cNvPr>
          <p:cNvSpPr/>
          <p:nvPr/>
        </p:nvSpPr>
        <p:spPr>
          <a:xfrm>
            <a:off x="3568285" y="3773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11000</a:t>
            </a:r>
            <a:r>
              <a:rPr lang="en-US" b="1" dirty="0">
                <a:solidFill>
                  <a:srgbClr val="FF0000"/>
                </a:solidFill>
              </a:rPr>
              <a:t>0000</a:t>
            </a:r>
            <a:r>
              <a:rPr lang="en-US" dirty="0"/>
              <a:t>0101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234B762-FBB5-3A36-5342-AE6D76E66C38}"/>
              </a:ext>
            </a:extLst>
          </p:cNvPr>
          <p:cNvSpPr/>
          <p:nvPr/>
        </p:nvSpPr>
        <p:spPr>
          <a:xfrm>
            <a:off x="3568285" y="5887687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3EDBC6C-8E9F-BD4E-B89F-DCDB9D74F377}"/>
              </a:ext>
            </a:extLst>
          </p:cNvPr>
          <p:cNvSpPr/>
          <p:nvPr/>
        </p:nvSpPr>
        <p:spPr>
          <a:xfrm>
            <a:off x="6118441" y="373163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0001110111011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6EF8D7-2944-30BF-12D4-B52700A289EE}"/>
              </a:ext>
            </a:extLst>
          </p:cNvPr>
          <p:cNvSpPr/>
          <p:nvPr/>
        </p:nvSpPr>
        <p:spPr>
          <a:xfrm>
            <a:off x="6073136" y="588537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</a:t>
            </a:r>
            <a:r>
              <a:rPr lang="en-US" b="1" dirty="0">
                <a:solidFill>
                  <a:srgbClr val="FF0000"/>
                </a:solidFill>
              </a:rPr>
              <a:t>1111</a:t>
            </a:r>
            <a:r>
              <a:rPr lang="en-US" dirty="0"/>
              <a:t>0000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B94E6D-C34C-4940-436E-77D2810788A4}"/>
              </a:ext>
            </a:extLst>
          </p:cNvPr>
          <p:cNvSpPr/>
          <p:nvPr/>
        </p:nvSpPr>
        <p:spPr>
          <a:xfrm>
            <a:off x="8640400" y="373163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1101011101110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8AA5CC-7CBC-DF62-03B9-B8EEBBA17761}"/>
              </a:ext>
            </a:extLst>
          </p:cNvPr>
          <p:cNvSpPr/>
          <p:nvPr/>
        </p:nvSpPr>
        <p:spPr>
          <a:xfrm>
            <a:off x="8668596" y="588537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D2901C-D87D-8C87-6C3E-4DADCACF6E50}"/>
              </a:ext>
            </a:extLst>
          </p:cNvPr>
          <p:cNvSpPr txBox="1"/>
          <p:nvPr/>
        </p:nvSpPr>
        <p:spPr>
          <a:xfrm>
            <a:off x="5830191" y="47645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0F51320-10C4-78B2-D1BB-E3A1F8CDBB62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6135083" y="494920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298F31D-6722-E369-9290-7D0444EC41BD}"/>
              </a:ext>
            </a:extLst>
          </p:cNvPr>
          <p:cNvSpPr txBox="1"/>
          <p:nvPr/>
        </p:nvSpPr>
        <p:spPr>
          <a:xfrm>
            <a:off x="3250857" y="47645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9DA13A-85F7-2931-DB02-CC2DD2970FFD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3555749" y="494920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9FCD664-A49A-FB3E-1581-DC03B07493F7}"/>
              </a:ext>
            </a:extLst>
          </p:cNvPr>
          <p:cNvSpPr txBox="1"/>
          <p:nvPr/>
        </p:nvSpPr>
        <p:spPr>
          <a:xfrm>
            <a:off x="685754" y="47645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848BDF9-4D95-BA73-46AB-65976E81A20B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90646" y="494920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150BFE9-7EDF-4EEA-CE18-00E4A41B8127}"/>
              </a:ext>
            </a:extLst>
          </p:cNvPr>
          <p:cNvSpPr txBox="1"/>
          <p:nvPr/>
        </p:nvSpPr>
        <p:spPr>
          <a:xfrm>
            <a:off x="8294618" y="47712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D3040A1-D91F-6E3C-49A8-CFAA22F3A896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599510" y="4955940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18E8946-9597-A80D-491A-660EE9AF7360}"/>
              </a:ext>
            </a:extLst>
          </p:cNvPr>
          <p:cNvSpPr/>
          <p:nvPr/>
        </p:nvSpPr>
        <p:spPr>
          <a:xfrm>
            <a:off x="44970" y="5521519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101011101010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C85530-8022-4EC0-CA92-5A1065FCF4CD}"/>
              </a:ext>
            </a:extLst>
          </p:cNvPr>
          <p:cNvSpPr txBox="1"/>
          <p:nvPr/>
        </p:nvSpPr>
        <p:spPr>
          <a:xfrm>
            <a:off x="1605194" y="5361605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ED2A11-D8FE-6C03-E10F-29729DA6C706}"/>
              </a:ext>
            </a:extLst>
          </p:cNvPr>
          <p:cNvSpPr txBox="1"/>
          <p:nvPr/>
        </p:nvSpPr>
        <p:spPr>
          <a:xfrm>
            <a:off x="14990" y="515218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BE5A5802-4FD6-4F60-F70E-BD4BB4F93811}"/>
              </a:ext>
            </a:extLst>
          </p:cNvPr>
          <p:cNvCxnSpPr>
            <a:cxnSpLocks/>
          </p:cNvCxnSpPr>
          <p:nvPr/>
        </p:nvCxnSpPr>
        <p:spPr>
          <a:xfrm>
            <a:off x="1884880" y="4221462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1C54AA3-9DF5-F23B-4AEE-704C23E4B85C}"/>
              </a:ext>
            </a:extLst>
          </p:cNvPr>
          <p:cNvSpPr txBox="1"/>
          <p:nvPr/>
        </p:nvSpPr>
        <p:spPr>
          <a:xfrm>
            <a:off x="4172123" y="536187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F7B6311B-DE03-BD00-5D9B-432BC9443EEB}"/>
              </a:ext>
            </a:extLst>
          </p:cNvPr>
          <p:cNvCxnSpPr>
            <a:cxnSpLocks/>
          </p:cNvCxnSpPr>
          <p:nvPr/>
        </p:nvCxnSpPr>
        <p:spPr>
          <a:xfrm>
            <a:off x="4435932" y="4179509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0EEAF1A-9ECE-712C-92B5-2B50AD026FBF}"/>
              </a:ext>
            </a:extLst>
          </p:cNvPr>
          <p:cNvSpPr txBox="1"/>
          <p:nvPr/>
        </p:nvSpPr>
        <p:spPr>
          <a:xfrm>
            <a:off x="6723175" y="5364896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FBD9FC9F-4191-6E59-1221-E7213F06B4FB}"/>
              </a:ext>
            </a:extLst>
          </p:cNvPr>
          <p:cNvCxnSpPr>
            <a:cxnSpLocks/>
          </p:cNvCxnSpPr>
          <p:nvPr/>
        </p:nvCxnSpPr>
        <p:spPr>
          <a:xfrm>
            <a:off x="6972618" y="4221462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61A502D-E328-D87D-F9B0-05609BE53634}"/>
              </a:ext>
            </a:extLst>
          </p:cNvPr>
          <p:cNvSpPr txBox="1"/>
          <p:nvPr/>
        </p:nvSpPr>
        <p:spPr>
          <a:xfrm>
            <a:off x="9259861" y="536187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3CBAC7-8016-8B54-BD97-72317F6B6DBF}"/>
              </a:ext>
            </a:extLst>
          </p:cNvPr>
          <p:cNvSpPr txBox="1"/>
          <p:nvPr/>
        </p:nvSpPr>
        <p:spPr>
          <a:xfrm>
            <a:off x="1178424" y="626685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 = IV </a:t>
            </a:r>
            <a:r>
              <a:rPr lang="en-US" sz="1800" b="1" dirty="0"/>
              <a:t>⊕ D0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2C5A9E0-2CD9-51C2-337F-CBF101D043F4}"/>
              </a:ext>
            </a:extLst>
          </p:cNvPr>
          <p:cNvSpPr txBox="1"/>
          <p:nvPr/>
        </p:nvSpPr>
        <p:spPr>
          <a:xfrm>
            <a:off x="2785719" y="37013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C93FA9-EE6D-6536-ABAE-8A4B9527E48A}"/>
              </a:ext>
            </a:extLst>
          </p:cNvPr>
          <p:cNvSpPr txBox="1"/>
          <p:nvPr/>
        </p:nvSpPr>
        <p:spPr>
          <a:xfrm>
            <a:off x="5322222" y="37013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996C56-DCD4-FCD2-FB78-E48D92B574B5}"/>
              </a:ext>
            </a:extLst>
          </p:cNvPr>
          <p:cNvSpPr txBox="1"/>
          <p:nvPr/>
        </p:nvSpPr>
        <p:spPr>
          <a:xfrm>
            <a:off x="7904742" y="37148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D8D2580-AEC2-00A4-78C4-948639B61861}"/>
              </a:ext>
            </a:extLst>
          </p:cNvPr>
          <p:cNvSpPr txBox="1"/>
          <p:nvPr/>
        </p:nvSpPr>
        <p:spPr>
          <a:xfrm>
            <a:off x="10426701" y="36930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6C3825-9AFE-B87A-11E6-0955623A7E80}"/>
              </a:ext>
            </a:extLst>
          </p:cNvPr>
          <p:cNvSpPr txBox="1"/>
          <p:nvPr/>
        </p:nvSpPr>
        <p:spPr>
          <a:xfrm>
            <a:off x="3715222" y="6245707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 = C0 </a:t>
            </a:r>
            <a:r>
              <a:rPr lang="en-US" sz="1800" b="1" dirty="0"/>
              <a:t>⊕ D1</a:t>
            </a:r>
            <a:endParaRPr lang="en-US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32F2DB-6B1D-A87D-502E-F450C8868608}"/>
              </a:ext>
            </a:extLst>
          </p:cNvPr>
          <p:cNvSpPr txBox="1"/>
          <p:nvPr/>
        </p:nvSpPr>
        <p:spPr>
          <a:xfrm>
            <a:off x="6180196" y="6219165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 = C1 </a:t>
            </a:r>
            <a:r>
              <a:rPr lang="en-US" sz="1800" b="1" dirty="0"/>
              <a:t>⊕ D2</a:t>
            </a:r>
            <a:endParaRPr 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0BF154-FB20-A870-BEE6-EAF5B245DAC8}"/>
              </a:ext>
            </a:extLst>
          </p:cNvPr>
          <p:cNvSpPr txBox="1"/>
          <p:nvPr/>
        </p:nvSpPr>
        <p:spPr>
          <a:xfrm>
            <a:off x="8943603" y="6219165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= C2 </a:t>
            </a:r>
            <a:r>
              <a:rPr lang="en-US" sz="1800" b="1" dirty="0"/>
              <a:t>⊕ D3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963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A934-C6BE-96AC-0724-10224883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Counter Mode (CTR)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1B7B-E3E9-6260-B7A6-7C078D6B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 (Counter mode)</a:t>
            </a:r>
          </a:p>
          <a:p>
            <a:r>
              <a:rPr lang="en-US" dirty="0"/>
              <a:t>Start with a random nonce || counter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56D21-9892-DBEC-9C26-BB38ACEA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E9851-104C-A1E8-FD1D-988F1028F60D}"/>
              </a:ext>
            </a:extLst>
          </p:cNvPr>
          <p:cNvSpPr/>
          <p:nvPr/>
        </p:nvSpPr>
        <p:spPr>
          <a:xfrm>
            <a:off x="1001487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8B6FC-7561-FE55-82B4-55EAF7B1F522}"/>
              </a:ext>
            </a:extLst>
          </p:cNvPr>
          <p:cNvSpPr/>
          <p:nvPr/>
        </p:nvSpPr>
        <p:spPr>
          <a:xfrm>
            <a:off x="1377043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71C4A-8697-47B3-2A21-EE705B6DFF09}"/>
              </a:ext>
            </a:extLst>
          </p:cNvPr>
          <p:cNvSpPr/>
          <p:nvPr/>
        </p:nvSpPr>
        <p:spPr>
          <a:xfrm>
            <a:off x="1001487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2B3A35-5561-2E77-FF7F-D412598D2199}"/>
              </a:ext>
            </a:extLst>
          </p:cNvPr>
          <p:cNvCxnSpPr>
            <a:cxnSpLocks/>
          </p:cNvCxnSpPr>
          <p:nvPr/>
        </p:nvCxnSpPr>
        <p:spPr>
          <a:xfrm>
            <a:off x="1872344" y="3821451"/>
            <a:ext cx="0" cy="9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FE474C-37D8-DD74-A676-5C524521C5B1}"/>
              </a:ext>
            </a:extLst>
          </p:cNvPr>
          <p:cNvCxnSpPr/>
          <p:nvPr/>
        </p:nvCxnSpPr>
        <p:spPr>
          <a:xfrm>
            <a:off x="1872343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96698F9-C6EC-07B4-F859-56A2C7F847F4}"/>
              </a:ext>
            </a:extLst>
          </p:cNvPr>
          <p:cNvSpPr/>
          <p:nvPr/>
        </p:nvSpPr>
        <p:spPr>
          <a:xfrm>
            <a:off x="3568285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39C321-CFA9-44FA-DA87-0780361DF440}"/>
              </a:ext>
            </a:extLst>
          </p:cNvPr>
          <p:cNvSpPr/>
          <p:nvPr/>
        </p:nvSpPr>
        <p:spPr>
          <a:xfrm>
            <a:off x="3943841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4D1D7-4D04-B415-24A9-C46F29F8B3FA}"/>
              </a:ext>
            </a:extLst>
          </p:cNvPr>
          <p:cNvSpPr/>
          <p:nvPr/>
        </p:nvSpPr>
        <p:spPr>
          <a:xfrm>
            <a:off x="3568285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1100011110101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C0CAA4-AF6A-352F-87CD-EC089163A8FB}"/>
              </a:ext>
            </a:extLst>
          </p:cNvPr>
          <p:cNvCxnSpPr>
            <a:cxnSpLocks/>
          </p:cNvCxnSpPr>
          <p:nvPr/>
        </p:nvCxnSpPr>
        <p:spPr>
          <a:xfrm>
            <a:off x="4439141" y="3821451"/>
            <a:ext cx="1" cy="9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B02FE8-EEE4-163E-4C7D-73D61FB497FD}"/>
              </a:ext>
            </a:extLst>
          </p:cNvPr>
          <p:cNvCxnSpPr/>
          <p:nvPr/>
        </p:nvCxnSpPr>
        <p:spPr>
          <a:xfrm>
            <a:off x="4439141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52E6DD-47B2-F12F-7C70-6C94BD11CB8E}"/>
              </a:ext>
            </a:extLst>
          </p:cNvPr>
          <p:cNvSpPr/>
          <p:nvPr/>
        </p:nvSpPr>
        <p:spPr>
          <a:xfrm>
            <a:off x="6118441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90ED07-7654-32E1-1487-A260549408CE}"/>
              </a:ext>
            </a:extLst>
          </p:cNvPr>
          <p:cNvSpPr/>
          <p:nvPr/>
        </p:nvSpPr>
        <p:spPr>
          <a:xfrm>
            <a:off x="6493997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3B65AD-0F7F-B0FC-E9CD-D1BFE13D8590}"/>
              </a:ext>
            </a:extLst>
          </p:cNvPr>
          <p:cNvSpPr/>
          <p:nvPr/>
        </p:nvSpPr>
        <p:spPr>
          <a:xfrm>
            <a:off x="6118441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0001110111011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A2DD2B-F1F1-0107-EF41-BA389BE0FB4C}"/>
              </a:ext>
            </a:extLst>
          </p:cNvPr>
          <p:cNvCxnSpPr>
            <a:cxnSpLocks/>
          </p:cNvCxnSpPr>
          <p:nvPr/>
        </p:nvCxnSpPr>
        <p:spPr>
          <a:xfrm>
            <a:off x="6989298" y="372620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8EAC60-9B4E-0C45-9280-5C2A799D37A9}"/>
              </a:ext>
            </a:extLst>
          </p:cNvPr>
          <p:cNvCxnSpPr/>
          <p:nvPr/>
        </p:nvCxnSpPr>
        <p:spPr>
          <a:xfrm>
            <a:off x="6989297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B124EC-AD7E-87EB-9D0A-A99C8E3D050A}"/>
              </a:ext>
            </a:extLst>
          </p:cNvPr>
          <p:cNvSpPr/>
          <p:nvPr/>
        </p:nvSpPr>
        <p:spPr>
          <a:xfrm>
            <a:off x="8640401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5A14DF-7AA5-B214-ED5B-4E89B1F0F800}"/>
              </a:ext>
            </a:extLst>
          </p:cNvPr>
          <p:cNvSpPr/>
          <p:nvPr/>
        </p:nvSpPr>
        <p:spPr>
          <a:xfrm>
            <a:off x="9015957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DBFFDA-F89C-A49E-5E82-82B042AEC2C4}"/>
              </a:ext>
            </a:extLst>
          </p:cNvPr>
          <p:cNvSpPr/>
          <p:nvPr/>
        </p:nvSpPr>
        <p:spPr>
          <a:xfrm>
            <a:off x="8640401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1101011101110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BFEB0E-0851-2F8A-096B-50660DC9B62F}"/>
              </a:ext>
            </a:extLst>
          </p:cNvPr>
          <p:cNvCxnSpPr>
            <a:cxnSpLocks/>
          </p:cNvCxnSpPr>
          <p:nvPr/>
        </p:nvCxnSpPr>
        <p:spPr>
          <a:xfrm>
            <a:off x="9511258" y="372620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995A1B-8F98-1B26-0F59-3B3D9D42A77E}"/>
              </a:ext>
            </a:extLst>
          </p:cNvPr>
          <p:cNvCxnSpPr/>
          <p:nvPr/>
        </p:nvCxnSpPr>
        <p:spPr>
          <a:xfrm>
            <a:off x="9511257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D00C68-5923-C3C6-BAD6-A707A2BDE7D1}"/>
              </a:ext>
            </a:extLst>
          </p:cNvPr>
          <p:cNvSpPr txBox="1"/>
          <p:nvPr/>
        </p:nvSpPr>
        <p:spPr>
          <a:xfrm>
            <a:off x="696595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5F9095-0B37-97DB-771D-97937A9835E4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1001487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385AD6-4A2E-C722-4967-EF9CD3FA4205}"/>
              </a:ext>
            </a:extLst>
          </p:cNvPr>
          <p:cNvSpPr txBox="1"/>
          <p:nvPr/>
        </p:nvSpPr>
        <p:spPr>
          <a:xfrm>
            <a:off x="3276331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C1BC54-CC95-878C-10AF-73434969D1D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581223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1469D3-E0CA-A006-1E70-29A8DF7BAF51}"/>
              </a:ext>
            </a:extLst>
          </p:cNvPr>
          <p:cNvSpPr txBox="1"/>
          <p:nvPr/>
        </p:nvSpPr>
        <p:spPr>
          <a:xfrm>
            <a:off x="5830191" y="423987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5F42CB-315C-276C-4DB5-B383DCE0877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135083" y="4424545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0DCE71-4FAD-88E8-E4F6-4C2803587D56}"/>
              </a:ext>
            </a:extLst>
          </p:cNvPr>
          <p:cNvSpPr txBox="1"/>
          <p:nvPr/>
        </p:nvSpPr>
        <p:spPr>
          <a:xfrm>
            <a:off x="8300039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8EB6B3-505B-A789-2ADE-1DE7E15F382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04931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5EA00A6-6921-0FE2-3F0C-CDF6642982FE}"/>
              </a:ext>
            </a:extLst>
          </p:cNvPr>
          <p:cNvSpPr/>
          <p:nvPr/>
        </p:nvSpPr>
        <p:spPr>
          <a:xfrm>
            <a:off x="861979" y="2846132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0BF391-2F10-F962-0DD7-C60B7398BB67}"/>
              </a:ext>
            </a:extLst>
          </p:cNvPr>
          <p:cNvSpPr txBox="1"/>
          <p:nvPr/>
        </p:nvSpPr>
        <p:spPr>
          <a:xfrm>
            <a:off x="1322678" y="310483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1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3E21A9-B881-526D-9B21-624A44922ACA}"/>
              </a:ext>
            </a:extLst>
          </p:cNvPr>
          <p:cNvSpPr txBox="1"/>
          <p:nvPr/>
        </p:nvSpPr>
        <p:spPr>
          <a:xfrm>
            <a:off x="58440" y="27709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C071C-AE40-9945-E388-ED93F5950817}"/>
              </a:ext>
            </a:extLst>
          </p:cNvPr>
          <p:cNvSpPr txBox="1"/>
          <p:nvPr/>
        </p:nvSpPr>
        <p:spPr>
          <a:xfrm>
            <a:off x="3902175" y="310618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2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B3175C-CD07-54A3-11D1-E56B815C9521}"/>
              </a:ext>
            </a:extLst>
          </p:cNvPr>
          <p:cNvSpPr txBox="1"/>
          <p:nvPr/>
        </p:nvSpPr>
        <p:spPr>
          <a:xfrm>
            <a:off x="6310492" y="3094693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3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0A16D7-9702-2280-FEE0-C0EA363870E8}"/>
              </a:ext>
            </a:extLst>
          </p:cNvPr>
          <p:cNvSpPr txBox="1"/>
          <p:nvPr/>
        </p:nvSpPr>
        <p:spPr>
          <a:xfrm>
            <a:off x="8980487" y="306506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4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2A656E-49A4-2166-5291-6FC7C967B7F6}"/>
              </a:ext>
            </a:extLst>
          </p:cNvPr>
          <p:cNvSpPr txBox="1"/>
          <p:nvPr/>
        </p:nvSpPr>
        <p:spPr>
          <a:xfrm>
            <a:off x="1624626" y="552597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432250-6FC3-0EC5-B091-C4D46B1A6A6F}"/>
              </a:ext>
            </a:extLst>
          </p:cNvPr>
          <p:cNvSpPr/>
          <p:nvPr/>
        </p:nvSpPr>
        <p:spPr>
          <a:xfrm>
            <a:off x="1001486" y="5985841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uid</a:t>
            </a:r>
            <a:r>
              <a:rPr lang="en-US" dirty="0"/>
              <a:t> =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4ED2EAD-D078-586A-6AAD-A7E740B85A02}"/>
              </a:ext>
            </a:extLst>
          </p:cNvPr>
          <p:cNvSpPr/>
          <p:nvPr/>
        </p:nvSpPr>
        <p:spPr>
          <a:xfrm>
            <a:off x="1001486" y="6408284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0010101110101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3A8461-E13E-345C-C0AA-97567F4DAF0C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>
            <a:off x="1872343" y="6247097"/>
            <a:ext cx="0" cy="16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7C7E427-E947-ECD7-9012-BC065D1049FF}"/>
              </a:ext>
            </a:extLst>
          </p:cNvPr>
          <p:cNvSpPr txBox="1"/>
          <p:nvPr/>
        </p:nvSpPr>
        <p:spPr>
          <a:xfrm>
            <a:off x="4174740" y="552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7A0721-D6A6-712D-00D7-1E8C4D12C8C3}"/>
              </a:ext>
            </a:extLst>
          </p:cNvPr>
          <p:cNvSpPr/>
          <p:nvPr/>
        </p:nvSpPr>
        <p:spPr>
          <a:xfrm>
            <a:off x="3551600" y="5987001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1AF454-3C9D-4A32-CEF8-7C8FDDC86453}"/>
              </a:ext>
            </a:extLst>
          </p:cNvPr>
          <p:cNvSpPr/>
          <p:nvPr/>
        </p:nvSpPr>
        <p:spPr>
          <a:xfrm>
            <a:off x="3551600" y="6409444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110111101101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B805B8-32E0-62D7-E915-224BB3ACADFA}"/>
              </a:ext>
            </a:extLst>
          </p:cNvPr>
          <p:cNvSpPr txBox="1"/>
          <p:nvPr/>
        </p:nvSpPr>
        <p:spPr>
          <a:xfrm>
            <a:off x="6724853" y="552597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57AEB40-A93A-140F-E97A-173C1BD34957}"/>
              </a:ext>
            </a:extLst>
          </p:cNvPr>
          <p:cNvSpPr/>
          <p:nvPr/>
        </p:nvSpPr>
        <p:spPr>
          <a:xfrm>
            <a:off x="6101713" y="5985841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6209158-C648-D76F-7DD1-C8CB45F57A20}"/>
              </a:ext>
            </a:extLst>
          </p:cNvPr>
          <p:cNvSpPr/>
          <p:nvPr/>
        </p:nvSpPr>
        <p:spPr>
          <a:xfrm>
            <a:off x="6101713" y="6408284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001110101011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1AA773-9823-0876-F436-E7462F675B66}"/>
              </a:ext>
            </a:extLst>
          </p:cNvPr>
          <p:cNvSpPr txBox="1"/>
          <p:nvPr/>
        </p:nvSpPr>
        <p:spPr>
          <a:xfrm>
            <a:off x="9261623" y="5527767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9B2A4FA-718D-F107-E2BE-F36E0F64572A}"/>
              </a:ext>
            </a:extLst>
          </p:cNvPr>
          <p:cNvSpPr/>
          <p:nvPr/>
        </p:nvSpPr>
        <p:spPr>
          <a:xfrm>
            <a:off x="8638483" y="5987635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F491A4-98BA-1C33-3CEF-88DD5285AC73}"/>
              </a:ext>
            </a:extLst>
          </p:cNvPr>
          <p:cNvSpPr/>
          <p:nvPr/>
        </p:nvSpPr>
        <p:spPr>
          <a:xfrm>
            <a:off x="8638483" y="6410078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1101111101111</a:t>
            </a:r>
          </a:p>
        </p:txBody>
      </p:sp>
    </p:spTree>
    <p:extLst>
      <p:ext uri="{BB962C8B-B14F-4D97-AF65-F5344CB8AC3E}">
        <p14:creationId xmlns:p14="http://schemas.microsoft.com/office/powerpoint/2010/main" val="409598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A934-C6BE-96AC-0724-10224883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CTR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1B7B-E3E9-6260-B7A6-7C078D6B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specific bit error in </a:t>
            </a:r>
            <a:r>
              <a:rPr lang="en-US" dirty="0" err="1"/>
              <a:t>cipertext</a:t>
            </a:r>
            <a:r>
              <a:rPr lang="en-US" dirty="0"/>
              <a:t>-n will be a specific bit error in plaintext-n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56D21-9892-DBEC-9C26-BB38ACEA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E9851-104C-A1E8-FD1D-988F1028F60D}"/>
              </a:ext>
            </a:extLst>
          </p:cNvPr>
          <p:cNvSpPr/>
          <p:nvPr/>
        </p:nvSpPr>
        <p:spPr>
          <a:xfrm>
            <a:off x="1001487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8B6FC-7561-FE55-82B4-55EAF7B1F522}"/>
              </a:ext>
            </a:extLst>
          </p:cNvPr>
          <p:cNvSpPr/>
          <p:nvPr/>
        </p:nvSpPr>
        <p:spPr>
          <a:xfrm>
            <a:off x="1377043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71C4A-8697-47B3-2A21-EE705B6DFF09}"/>
              </a:ext>
            </a:extLst>
          </p:cNvPr>
          <p:cNvSpPr/>
          <p:nvPr/>
        </p:nvSpPr>
        <p:spPr>
          <a:xfrm>
            <a:off x="1001487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2B3A35-5561-2E77-FF7F-D412598D2199}"/>
              </a:ext>
            </a:extLst>
          </p:cNvPr>
          <p:cNvCxnSpPr>
            <a:cxnSpLocks/>
          </p:cNvCxnSpPr>
          <p:nvPr/>
        </p:nvCxnSpPr>
        <p:spPr>
          <a:xfrm>
            <a:off x="1872344" y="3821451"/>
            <a:ext cx="0" cy="9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FE474C-37D8-DD74-A676-5C524521C5B1}"/>
              </a:ext>
            </a:extLst>
          </p:cNvPr>
          <p:cNvCxnSpPr/>
          <p:nvPr/>
        </p:nvCxnSpPr>
        <p:spPr>
          <a:xfrm>
            <a:off x="1872343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96698F9-C6EC-07B4-F859-56A2C7F847F4}"/>
              </a:ext>
            </a:extLst>
          </p:cNvPr>
          <p:cNvSpPr/>
          <p:nvPr/>
        </p:nvSpPr>
        <p:spPr>
          <a:xfrm>
            <a:off x="3568285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39C321-CFA9-44FA-DA87-0780361DF440}"/>
              </a:ext>
            </a:extLst>
          </p:cNvPr>
          <p:cNvSpPr/>
          <p:nvPr/>
        </p:nvSpPr>
        <p:spPr>
          <a:xfrm>
            <a:off x="3943841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4D1D7-4D04-B415-24A9-C46F29F8B3FA}"/>
              </a:ext>
            </a:extLst>
          </p:cNvPr>
          <p:cNvSpPr/>
          <p:nvPr/>
        </p:nvSpPr>
        <p:spPr>
          <a:xfrm>
            <a:off x="3568285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1100011110101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C0CAA4-AF6A-352F-87CD-EC089163A8FB}"/>
              </a:ext>
            </a:extLst>
          </p:cNvPr>
          <p:cNvCxnSpPr>
            <a:cxnSpLocks/>
          </p:cNvCxnSpPr>
          <p:nvPr/>
        </p:nvCxnSpPr>
        <p:spPr>
          <a:xfrm>
            <a:off x="4439141" y="3821451"/>
            <a:ext cx="1" cy="9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B02FE8-EEE4-163E-4C7D-73D61FB497FD}"/>
              </a:ext>
            </a:extLst>
          </p:cNvPr>
          <p:cNvCxnSpPr/>
          <p:nvPr/>
        </p:nvCxnSpPr>
        <p:spPr>
          <a:xfrm>
            <a:off x="4439141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52E6DD-47B2-F12F-7C70-6C94BD11CB8E}"/>
              </a:ext>
            </a:extLst>
          </p:cNvPr>
          <p:cNvSpPr/>
          <p:nvPr/>
        </p:nvSpPr>
        <p:spPr>
          <a:xfrm>
            <a:off x="6118441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90ED07-7654-32E1-1487-A260549408CE}"/>
              </a:ext>
            </a:extLst>
          </p:cNvPr>
          <p:cNvSpPr/>
          <p:nvPr/>
        </p:nvSpPr>
        <p:spPr>
          <a:xfrm>
            <a:off x="6493997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3B65AD-0F7F-B0FC-E9CD-D1BFE13D8590}"/>
              </a:ext>
            </a:extLst>
          </p:cNvPr>
          <p:cNvSpPr/>
          <p:nvPr/>
        </p:nvSpPr>
        <p:spPr>
          <a:xfrm>
            <a:off x="6118441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0001110111011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A2DD2B-F1F1-0107-EF41-BA389BE0FB4C}"/>
              </a:ext>
            </a:extLst>
          </p:cNvPr>
          <p:cNvCxnSpPr>
            <a:cxnSpLocks/>
          </p:cNvCxnSpPr>
          <p:nvPr/>
        </p:nvCxnSpPr>
        <p:spPr>
          <a:xfrm>
            <a:off x="6989298" y="372620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8EAC60-9B4E-0C45-9280-5C2A799D37A9}"/>
              </a:ext>
            </a:extLst>
          </p:cNvPr>
          <p:cNvCxnSpPr/>
          <p:nvPr/>
        </p:nvCxnSpPr>
        <p:spPr>
          <a:xfrm>
            <a:off x="6989297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B124EC-AD7E-87EB-9D0A-A99C8E3D050A}"/>
              </a:ext>
            </a:extLst>
          </p:cNvPr>
          <p:cNvSpPr/>
          <p:nvPr/>
        </p:nvSpPr>
        <p:spPr>
          <a:xfrm>
            <a:off x="8640401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5A14DF-7AA5-B214-ED5B-4E89B1F0F800}"/>
              </a:ext>
            </a:extLst>
          </p:cNvPr>
          <p:cNvSpPr/>
          <p:nvPr/>
        </p:nvSpPr>
        <p:spPr>
          <a:xfrm>
            <a:off x="9015957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DBFFDA-F89C-A49E-5E82-82B042AEC2C4}"/>
              </a:ext>
            </a:extLst>
          </p:cNvPr>
          <p:cNvSpPr/>
          <p:nvPr/>
        </p:nvSpPr>
        <p:spPr>
          <a:xfrm>
            <a:off x="8640401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1101011101110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BFEB0E-0851-2F8A-096B-50660DC9B62F}"/>
              </a:ext>
            </a:extLst>
          </p:cNvPr>
          <p:cNvCxnSpPr>
            <a:cxnSpLocks/>
          </p:cNvCxnSpPr>
          <p:nvPr/>
        </p:nvCxnSpPr>
        <p:spPr>
          <a:xfrm>
            <a:off x="9511258" y="372620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995A1B-8F98-1B26-0F59-3B3D9D42A77E}"/>
              </a:ext>
            </a:extLst>
          </p:cNvPr>
          <p:cNvCxnSpPr/>
          <p:nvPr/>
        </p:nvCxnSpPr>
        <p:spPr>
          <a:xfrm>
            <a:off x="9511257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D00C68-5923-C3C6-BAD6-A707A2BDE7D1}"/>
              </a:ext>
            </a:extLst>
          </p:cNvPr>
          <p:cNvSpPr txBox="1"/>
          <p:nvPr/>
        </p:nvSpPr>
        <p:spPr>
          <a:xfrm>
            <a:off x="696595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5F9095-0B37-97DB-771D-97937A9835E4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1001487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385AD6-4A2E-C722-4967-EF9CD3FA4205}"/>
              </a:ext>
            </a:extLst>
          </p:cNvPr>
          <p:cNvSpPr txBox="1"/>
          <p:nvPr/>
        </p:nvSpPr>
        <p:spPr>
          <a:xfrm>
            <a:off x="3276331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C1BC54-CC95-878C-10AF-73434969D1D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581223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1469D3-E0CA-A006-1E70-29A8DF7BAF51}"/>
              </a:ext>
            </a:extLst>
          </p:cNvPr>
          <p:cNvSpPr txBox="1"/>
          <p:nvPr/>
        </p:nvSpPr>
        <p:spPr>
          <a:xfrm>
            <a:off x="5830191" y="423987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5F42CB-315C-276C-4DB5-B383DCE0877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135083" y="4424545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0DCE71-4FAD-88E8-E4F6-4C2803587D56}"/>
              </a:ext>
            </a:extLst>
          </p:cNvPr>
          <p:cNvSpPr txBox="1"/>
          <p:nvPr/>
        </p:nvSpPr>
        <p:spPr>
          <a:xfrm>
            <a:off x="8300039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8EB6B3-505B-A789-2ADE-1DE7E15F382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04931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5EA00A6-6921-0FE2-3F0C-CDF6642982FE}"/>
              </a:ext>
            </a:extLst>
          </p:cNvPr>
          <p:cNvSpPr/>
          <p:nvPr/>
        </p:nvSpPr>
        <p:spPr>
          <a:xfrm>
            <a:off x="861979" y="2846132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0BF391-2F10-F962-0DD7-C60B7398BB67}"/>
              </a:ext>
            </a:extLst>
          </p:cNvPr>
          <p:cNvSpPr txBox="1"/>
          <p:nvPr/>
        </p:nvSpPr>
        <p:spPr>
          <a:xfrm>
            <a:off x="1322678" y="310483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1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3E21A9-B881-526D-9B21-624A44922ACA}"/>
              </a:ext>
            </a:extLst>
          </p:cNvPr>
          <p:cNvSpPr txBox="1"/>
          <p:nvPr/>
        </p:nvSpPr>
        <p:spPr>
          <a:xfrm>
            <a:off x="58440" y="27709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C071C-AE40-9945-E388-ED93F5950817}"/>
              </a:ext>
            </a:extLst>
          </p:cNvPr>
          <p:cNvSpPr txBox="1"/>
          <p:nvPr/>
        </p:nvSpPr>
        <p:spPr>
          <a:xfrm>
            <a:off x="3902175" y="310618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2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B3175C-CD07-54A3-11D1-E56B815C9521}"/>
              </a:ext>
            </a:extLst>
          </p:cNvPr>
          <p:cNvSpPr txBox="1"/>
          <p:nvPr/>
        </p:nvSpPr>
        <p:spPr>
          <a:xfrm>
            <a:off x="6310492" y="3094693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3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0A16D7-9702-2280-FEE0-C0EA363870E8}"/>
              </a:ext>
            </a:extLst>
          </p:cNvPr>
          <p:cNvSpPr txBox="1"/>
          <p:nvPr/>
        </p:nvSpPr>
        <p:spPr>
          <a:xfrm>
            <a:off x="8980487" y="306506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4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2A656E-49A4-2166-5291-6FC7C967B7F6}"/>
              </a:ext>
            </a:extLst>
          </p:cNvPr>
          <p:cNvSpPr txBox="1"/>
          <p:nvPr/>
        </p:nvSpPr>
        <p:spPr>
          <a:xfrm>
            <a:off x="1624626" y="552597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3A8461-E13E-345C-C0AA-97567F4DAF0C}"/>
              </a:ext>
            </a:extLst>
          </p:cNvPr>
          <p:cNvCxnSpPr>
            <a:cxnSpLocks/>
          </p:cNvCxnSpPr>
          <p:nvPr/>
        </p:nvCxnSpPr>
        <p:spPr>
          <a:xfrm>
            <a:off x="1872343" y="6247097"/>
            <a:ext cx="0" cy="16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7C7E427-E947-ECD7-9012-BC065D1049FF}"/>
              </a:ext>
            </a:extLst>
          </p:cNvPr>
          <p:cNvSpPr txBox="1"/>
          <p:nvPr/>
        </p:nvSpPr>
        <p:spPr>
          <a:xfrm>
            <a:off x="4174740" y="552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B805B8-32E0-62D7-E915-224BB3ACADFA}"/>
              </a:ext>
            </a:extLst>
          </p:cNvPr>
          <p:cNvSpPr txBox="1"/>
          <p:nvPr/>
        </p:nvSpPr>
        <p:spPr>
          <a:xfrm>
            <a:off x="6724853" y="552597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1AA773-9823-0876-F436-E7462F675B66}"/>
              </a:ext>
            </a:extLst>
          </p:cNvPr>
          <p:cNvSpPr txBox="1"/>
          <p:nvPr/>
        </p:nvSpPr>
        <p:spPr>
          <a:xfrm>
            <a:off x="9261623" y="5527767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EC6373-7F7C-C8C9-E7B0-71F30A94BFB0}"/>
              </a:ext>
            </a:extLst>
          </p:cNvPr>
          <p:cNvSpPr/>
          <p:nvPr/>
        </p:nvSpPr>
        <p:spPr>
          <a:xfrm>
            <a:off x="988996" y="5961079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0010101110101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601560-7466-51EB-1773-45C261CF79E6}"/>
              </a:ext>
            </a:extLst>
          </p:cNvPr>
          <p:cNvSpPr/>
          <p:nvPr/>
        </p:nvSpPr>
        <p:spPr>
          <a:xfrm>
            <a:off x="3539110" y="5962239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110111101101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01639D-D137-4430-DD7C-154AE528EDB2}"/>
              </a:ext>
            </a:extLst>
          </p:cNvPr>
          <p:cNvSpPr/>
          <p:nvPr/>
        </p:nvSpPr>
        <p:spPr>
          <a:xfrm>
            <a:off x="6089223" y="5961079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001110101011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8A8AE7-8269-7BFE-E591-504FB6B199DF}"/>
              </a:ext>
            </a:extLst>
          </p:cNvPr>
          <p:cNvSpPr/>
          <p:nvPr/>
        </p:nvSpPr>
        <p:spPr>
          <a:xfrm>
            <a:off x="8625993" y="5962873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1101111101111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77E4E4-E237-F716-6EF8-FEE2AC75F867}"/>
              </a:ext>
            </a:extLst>
          </p:cNvPr>
          <p:cNvSpPr/>
          <p:nvPr/>
        </p:nvSpPr>
        <p:spPr>
          <a:xfrm>
            <a:off x="1001486" y="6435666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  <a:endParaRPr lang="en-US" b="1" dirty="0">
              <a:solidFill>
                <a:srgbClr val="000C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2D7882-730C-62E3-976B-2D203DF39E65}"/>
              </a:ext>
            </a:extLst>
          </p:cNvPr>
          <p:cNvSpPr/>
          <p:nvPr/>
        </p:nvSpPr>
        <p:spPr>
          <a:xfrm>
            <a:off x="3551600" y="6436826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A1F8DD-FD53-BAAE-04B0-0C14308D19CF}"/>
              </a:ext>
            </a:extLst>
          </p:cNvPr>
          <p:cNvSpPr/>
          <p:nvPr/>
        </p:nvSpPr>
        <p:spPr>
          <a:xfrm>
            <a:off x="6101713" y="6435666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A23C4D-DCEF-A872-177E-100C8B62E3BE}"/>
              </a:ext>
            </a:extLst>
          </p:cNvPr>
          <p:cNvSpPr/>
          <p:nvPr/>
        </p:nvSpPr>
        <p:spPr>
          <a:xfrm>
            <a:off x="8638483" y="6437460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 </a:t>
            </a:r>
          </a:p>
        </p:txBody>
      </p:sp>
    </p:spTree>
    <p:extLst>
      <p:ext uri="{BB962C8B-B14F-4D97-AF65-F5344CB8AC3E}">
        <p14:creationId xmlns:p14="http://schemas.microsoft.com/office/powerpoint/2010/main" val="378458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A934-C6BE-96AC-0724-10224883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CTR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1B7B-E3E9-6260-B7A6-7C078D6B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specific bit error in </a:t>
            </a:r>
            <a:r>
              <a:rPr lang="en-US" dirty="0" err="1"/>
              <a:t>cipertext</a:t>
            </a:r>
            <a:r>
              <a:rPr lang="en-US" dirty="0"/>
              <a:t>-n will be a specific bit error in plaintext-n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56D21-9892-DBEC-9C26-BB38ACEA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E9851-104C-A1E8-FD1D-988F1028F60D}"/>
              </a:ext>
            </a:extLst>
          </p:cNvPr>
          <p:cNvSpPr/>
          <p:nvPr/>
        </p:nvSpPr>
        <p:spPr>
          <a:xfrm>
            <a:off x="1001487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8B6FC-7561-FE55-82B4-55EAF7B1F522}"/>
              </a:ext>
            </a:extLst>
          </p:cNvPr>
          <p:cNvSpPr/>
          <p:nvPr/>
        </p:nvSpPr>
        <p:spPr>
          <a:xfrm>
            <a:off x="1377043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71C4A-8697-47B3-2A21-EE705B6DFF09}"/>
              </a:ext>
            </a:extLst>
          </p:cNvPr>
          <p:cNvSpPr/>
          <p:nvPr/>
        </p:nvSpPr>
        <p:spPr>
          <a:xfrm>
            <a:off x="1001487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2B3A35-5561-2E77-FF7F-D412598D2199}"/>
              </a:ext>
            </a:extLst>
          </p:cNvPr>
          <p:cNvCxnSpPr>
            <a:cxnSpLocks/>
          </p:cNvCxnSpPr>
          <p:nvPr/>
        </p:nvCxnSpPr>
        <p:spPr>
          <a:xfrm>
            <a:off x="1872344" y="3821451"/>
            <a:ext cx="0" cy="9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FE474C-37D8-DD74-A676-5C524521C5B1}"/>
              </a:ext>
            </a:extLst>
          </p:cNvPr>
          <p:cNvCxnSpPr/>
          <p:nvPr/>
        </p:nvCxnSpPr>
        <p:spPr>
          <a:xfrm>
            <a:off x="1872343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96698F9-C6EC-07B4-F859-56A2C7F847F4}"/>
              </a:ext>
            </a:extLst>
          </p:cNvPr>
          <p:cNvSpPr/>
          <p:nvPr/>
        </p:nvSpPr>
        <p:spPr>
          <a:xfrm>
            <a:off x="3568285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39C321-CFA9-44FA-DA87-0780361DF440}"/>
              </a:ext>
            </a:extLst>
          </p:cNvPr>
          <p:cNvSpPr/>
          <p:nvPr/>
        </p:nvSpPr>
        <p:spPr>
          <a:xfrm>
            <a:off x="3943841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4D1D7-4D04-B415-24A9-C46F29F8B3FA}"/>
              </a:ext>
            </a:extLst>
          </p:cNvPr>
          <p:cNvSpPr/>
          <p:nvPr/>
        </p:nvSpPr>
        <p:spPr>
          <a:xfrm>
            <a:off x="3568285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1100011110101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C0CAA4-AF6A-352F-87CD-EC089163A8FB}"/>
              </a:ext>
            </a:extLst>
          </p:cNvPr>
          <p:cNvCxnSpPr>
            <a:cxnSpLocks/>
          </p:cNvCxnSpPr>
          <p:nvPr/>
        </p:nvCxnSpPr>
        <p:spPr>
          <a:xfrm>
            <a:off x="4439141" y="3821451"/>
            <a:ext cx="1" cy="9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B02FE8-EEE4-163E-4C7D-73D61FB497FD}"/>
              </a:ext>
            </a:extLst>
          </p:cNvPr>
          <p:cNvCxnSpPr/>
          <p:nvPr/>
        </p:nvCxnSpPr>
        <p:spPr>
          <a:xfrm>
            <a:off x="4439141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52E6DD-47B2-F12F-7C70-6C94BD11CB8E}"/>
              </a:ext>
            </a:extLst>
          </p:cNvPr>
          <p:cNvSpPr/>
          <p:nvPr/>
        </p:nvSpPr>
        <p:spPr>
          <a:xfrm>
            <a:off x="6118441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90ED07-7654-32E1-1487-A260549408CE}"/>
              </a:ext>
            </a:extLst>
          </p:cNvPr>
          <p:cNvSpPr/>
          <p:nvPr/>
        </p:nvSpPr>
        <p:spPr>
          <a:xfrm>
            <a:off x="6493997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3B65AD-0F7F-B0FC-E9CD-D1BFE13D8590}"/>
              </a:ext>
            </a:extLst>
          </p:cNvPr>
          <p:cNvSpPr/>
          <p:nvPr/>
        </p:nvSpPr>
        <p:spPr>
          <a:xfrm>
            <a:off x="6118441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0001110111011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A2DD2B-F1F1-0107-EF41-BA389BE0FB4C}"/>
              </a:ext>
            </a:extLst>
          </p:cNvPr>
          <p:cNvCxnSpPr>
            <a:cxnSpLocks/>
          </p:cNvCxnSpPr>
          <p:nvPr/>
        </p:nvCxnSpPr>
        <p:spPr>
          <a:xfrm>
            <a:off x="6989298" y="372620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8EAC60-9B4E-0C45-9280-5C2A799D37A9}"/>
              </a:ext>
            </a:extLst>
          </p:cNvPr>
          <p:cNvCxnSpPr/>
          <p:nvPr/>
        </p:nvCxnSpPr>
        <p:spPr>
          <a:xfrm>
            <a:off x="6989297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B124EC-AD7E-87EB-9D0A-A99C8E3D050A}"/>
              </a:ext>
            </a:extLst>
          </p:cNvPr>
          <p:cNvSpPr/>
          <p:nvPr/>
        </p:nvSpPr>
        <p:spPr>
          <a:xfrm>
            <a:off x="8640401" y="3567656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3a88dff8000004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5A14DF-7AA5-B214-ED5B-4E89B1F0F800}"/>
              </a:ext>
            </a:extLst>
          </p:cNvPr>
          <p:cNvSpPr/>
          <p:nvPr/>
        </p:nvSpPr>
        <p:spPr>
          <a:xfrm>
            <a:off x="9015957" y="3923673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DBFFDA-F89C-A49E-5E82-82B042AEC2C4}"/>
              </a:ext>
            </a:extLst>
          </p:cNvPr>
          <p:cNvSpPr/>
          <p:nvPr/>
        </p:nvSpPr>
        <p:spPr>
          <a:xfrm>
            <a:off x="8640401" y="5335756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1101011101110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BFEB0E-0851-2F8A-096B-50660DC9B62F}"/>
              </a:ext>
            </a:extLst>
          </p:cNvPr>
          <p:cNvCxnSpPr>
            <a:cxnSpLocks/>
          </p:cNvCxnSpPr>
          <p:nvPr/>
        </p:nvCxnSpPr>
        <p:spPr>
          <a:xfrm>
            <a:off x="9511258" y="372620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995A1B-8F98-1B26-0F59-3B3D9D42A77E}"/>
              </a:ext>
            </a:extLst>
          </p:cNvPr>
          <p:cNvCxnSpPr/>
          <p:nvPr/>
        </p:nvCxnSpPr>
        <p:spPr>
          <a:xfrm>
            <a:off x="9511257" y="495475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D00C68-5923-C3C6-BAD6-A707A2BDE7D1}"/>
              </a:ext>
            </a:extLst>
          </p:cNvPr>
          <p:cNvSpPr txBox="1"/>
          <p:nvPr/>
        </p:nvSpPr>
        <p:spPr>
          <a:xfrm>
            <a:off x="696595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5F9095-0B37-97DB-771D-97937A9835E4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1001487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385AD6-4A2E-C722-4967-EF9CD3FA4205}"/>
              </a:ext>
            </a:extLst>
          </p:cNvPr>
          <p:cNvSpPr txBox="1"/>
          <p:nvPr/>
        </p:nvSpPr>
        <p:spPr>
          <a:xfrm>
            <a:off x="3276331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C1BC54-CC95-878C-10AF-73434969D1D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581223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1469D3-E0CA-A006-1E70-29A8DF7BAF51}"/>
              </a:ext>
            </a:extLst>
          </p:cNvPr>
          <p:cNvSpPr txBox="1"/>
          <p:nvPr/>
        </p:nvSpPr>
        <p:spPr>
          <a:xfrm>
            <a:off x="5830191" y="423987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5F42CB-315C-276C-4DB5-B383DCE0877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135083" y="4424545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0DCE71-4FAD-88E8-E4F6-4C2803587D56}"/>
              </a:ext>
            </a:extLst>
          </p:cNvPr>
          <p:cNvSpPr txBox="1"/>
          <p:nvPr/>
        </p:nvSpPr>
        <p:spPr>
          <a:xfrm>
            <a:off x="8300039" y="4239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8EB6B3-505B-A789-2ADE-1DE7E15F382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04931" y="4424414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5EA00A6-6921-0FE2-3F0C-CDF6642982FE}"/>
              </a:ext>
            </a:extLst>
          </p:cNvPr>
          <p:cNvSpPr/>
          <p:nvPr/>
        </p:nvSpPr>
        <p:spPr>
          <a:xfrm>
            <a:off x="861979" y="2846132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3a88dff8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0BF391-2F10-F962-0DD7-C60B7398BB67}"/>
              </a:ext>
            </a:extLst>
          </p:cNvPr>
          <p:cNvSpPr txBox="1"/>
          <p:nvPr/>
        </p:nvSpPr>
        <p:spPr>
          <a:xfrm>
            <a:off x="1322678" y="310483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1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3E21A9-B881-526D-9B21-624A44922ACA}"/>
              </a:ext>
            </a:extLst>
          </p:cNvPr>
          <p:cNvSpPr txBox="1"/>
          <p:nvPr/>
        </p:nvSpPr>
        <p:spPr>
          <a:xfrm>
            <a:off x="58440" y="27709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C071C-AE40-9945-E388-ED93F5950817}"/>
              </a:ext>
            </a:extLst>
          </p:cNvPr>
          <p:cNvSpPr txBox="1"/>
          <p:nvPr/>
        </p:nvSpPr>
        <p:spPr>
          <a:xfrm>
            <a:off x="3902175" y="310618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2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B3175C-CD07-54A3-11D1-E56B815C9521}"/>
              </a:ext>
            </a:extLst>
          </p:cNvPr>
          <p:cNvSpPr txBox="1"/>
          <p:nvPr/>
        </p:nvSpPr>
        <p:spPr>
          <a:xfrm>
            <a:off x="6310492" y="3094693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3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0A16D7-9702-2280-FEE0-C0EA363870E8}"/>
              </a:ext>
            </a:extLst>
          </p:cNvPr>
          <p:cNvSpPr txBox="1"/>
          <p:nvPr/>
        </p:nvSpPr>
        <p:spPr>
          <a:xfrm>
            <a:off x="8980487" y="306506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Nonce || </a:t>
            </a:r>
            <a:r>
              <a:rPr lang="en-US" sz="1800" b="1" dirty="0"/>
              <a:t> 4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2A656E-49A4-2166-5291-6FC7C967B7F6}"/>
              </a:ext>
            </a:extLst>
          </p:cNvPr>
          <p:cNvSpPr txBox="1"/>
          <p:nvPr/>
        </p:nvSpPr>
        <p:spPr>
          <a:xfrm>
            <a:off x="1624626" y="552597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3A8461-E13E-345C-C0AA-97567F4DAF0C}"/>
              </a:ext>
            </a:extLst>
          </p:cNvPr>
          <p:cNvCxnSpPr>
            <a:cxnSpLocks/>
          </p:cNvCxnSpPr>
          <p:nvPr/>
        </p:nvCxnSpPr>
        <p:spPr>
          <a:xfrm>
            <a:off x="1872343" y="6247097"/>
            <a:ext cx="0" cy="16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7C7E427-E947-ECD7-9012-BC065D1049FF}"/>
              </a:ext>
            </a:extLst>
          </p:cNvPr>
          <p:cNvSpPr txBox="1"/>
          <p:nvPr/>
        </p:nvSpPr>
        <p:spPr>
          <a:xfrm>
            <a:off x="4174740" y="552713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B805B8-32E0-62D7-E915-224BB3ACADFA}"/>
              </a:ext>
            </a:extLst>
          </p:cNvPr>
          <p:cNvSpPr txBox="1"/>
          <p:nvPr/>
        </p:nvSpPr>
        <p:spPr>
          <a:xfrm>
            <a:off x="6724853" y="552597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1AA773-9823-0876-F436-E7462F675B66}"/>
              </a:ext>
            </a:extLst>
          </p:cNvPr>
          <p:cNvSpPr txBox="1"/>
          <p:nvPr/>
        </p:nvSpPr>
        <p:spPr>
          <a:xfrm>
            <a:off x="9261623" y="5527767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EC6373-7F7C-C8C9-E7B0-71F30A94BFB0}"/>
              </a:ext>
            </a:extLst>
          </p:cNvPr>
          <p:cNvSpPr/>
          <p:nvPr/>
        </p:nvSpPr>
        <p:spPr>
          <a:xfrm>
            <a:off x="988996" y="5961079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001010111010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601560-7466-51EB-1773-45C261CF79E6}"/>
              </a:ext>
            </a:extLst>
          </p:cNvPr>
          <p:cNvSpPr/>
          <p:nvPr/>
        </p:nvSpPr>
        <p:spPr>
          <a:xfrm>
            <a:off x="3539110" y="5962239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110111101101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01639D-D137-4430-DD7C-154AE528EDB2}"/>
              </a:ext>
            </a:extLst>
          </p:cNvPr>
          <p:cNvSpPr/>
          <p:nvPr/>
        </p:nvSpPr>
        <p:spPr>
          <a:xfrm>
            <a:off x="6089223" y="5961079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001110101011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8A8AE7-8269-7BFE-E591-504FB6B199DF}"/>
              </a:ext>
            </a:extLst>
          </p:cNvPr>
          <p:cNvSpPr/>
          <p:nvPr/>
        </p:nvSpPr>
        <p:spPr>
          <a:xfrm>
            <a:off x="8625993" y="5962873"/>
            <a:ext cx="1741714" cy="261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1101111101111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77E4E4-E237-F716-6EF8-FEE2AC75F867}"/>
              </a:ext>
            </a:extLst>
          </p:cNvPr>
          <p:cNvSpPr/>
          <p:nvPr/>
        </p:nvSpPr>
        <p:spPr>
          <a:xfrm>
            <a:off x="1001486" y="6435666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</a:t>
            </a:r>
            <a:r>
              <a:rPr lang="en-US" b="1" dirty="0">
                <a:solidFill>
                  <a:srgbClr val="000CFF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2D7882-730C-62E3-976B-2D203DF39E65}"/>
              </a:ext>
            </a:extLst>
          </p:cNvPr>
          <p:cNvSpPr/>
          <p:nvPr/>
        </p:nvSpPr>
        <p:spPr>
          <a:xfrm>
            <a:off x="3551600" y="6436826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notadministrato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A1F8DD-FD53-BAAE-04B0-0C14308D19CF}"/>
              </a:ext>
            </a:extLst>
          </p:cNvPr>
          <p:cNvSpPr/>
          <p:nvPr/>
        </p:nvSpPr>
        <p:spPr>
          <a:xfrm>
            <a:off x="6101713" y="6435666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passwordpassw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A23C4D-DCEF-A872-177E-100C8B62E3BE}"/>
              </a:ext>
            </a:extLst>
          </p:cNvPr>
          <p:cNvSpPr/>
          <p:nvPr/>
        </p:nvSpPr>
        <p:spPr>
          <a:xfrm>
            <a:off x="8638483" y="6437460"/>
            <a:ext cx="1741714" cy="261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sky is blue, </a:t>
            </a:r>
          </a:p>
        </p:txBody>
      </p:sp>
    </p:spTree>
    <p:extLst>
      <p:ext uri="{BB962C8B-B14F-4D97-AF65-F5344CB8AC3E}">
        <p14:creationId xmlns:p14="http://schemas.microsoft.com/office/powerpoint/2010/main" val="202764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A0B1-848A-ACDC-2F63-7D821DCE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25617-3125-EE46-AC73-900A76CDB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block cipher itself cannot protect encrypted data modified by attackers</a:t>
            </a:r>
          </a:p>
          <a:p>
            <a:pPr lvl="1"/>
            <a:r>
              <a:rPr lang="en-US" dirty="0"/>
              <a:t>ECB, we can substitute blocks to known-plaintext-encrypted-block</a:t>
            </a:r>
          </a:p>
          <a:p>
            <a:pPr lvl="1"/>
            <a:r>
              <a:rPr lang="en-US" dirty="0"/>
              <a:t>CBC, we can apply XOR to the ciphertext that is one-block before the plaintext</a:t>
            </a:r>
          </a:p>
          <a:p>
            <a:pPr lvl="1"/>
            <a:r>
              <a:rPr lang="en-US" dirty="0"/>
              <a:t>CTR, we can apply XOR to the ciphertext then the result will show on the plaintext</a:t>
            </a:r>
          </a:p>
          <a:p>
            <a:pPr lvl="1"/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Block Cipher gives us data confidentiality</a:t>
            </a:r>
          </a:p>
          <a:p>
            <a:pPr lvl="1"/>
            <a:r>
              <a:rPr lang="en-US" dirty="0"/>
              <a:t>Not data integrity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C30B6-A743-CF9C-D6B2-95851331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1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EA0E-B5DF-973A-CA8F-D9D625CC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-, </a:t>
            </a:r>
            <a:r>
              <a:rPr lang="en-US" dirty="0" err="1"/>
              <a:t>cbc</a:t>
            </a:r>
            <a:r>
              <a:rPr lang="en-US" dirty="0"/>
              <a:t>-, ctr-attack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047E-52D8-1F24-1796-15EFC928B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 model</a:t>
            </a:r>
          </a:p>
          <a:p>
            <a:pPr lvl="1"/>
            <a:r>
              <a:rPr lang="en-US" dirty="0"/>
              <a:t>We have a verifier with the secret key</a:t>
            </a:r>
          </a:p>
          <a:p>
            <a:pPr lvl="1"/>
            <a:r>
              <a:rPr lang="en-US" dirty="0"/>
              <a:t>We have an encrypted user data, </a:t>
            </a:r>
            <a:r>
              <a:rPr lang="en-US" dirty="0" err="1"/>
              <a:t>encrypted.user</a:t>
            </a:r>
            <a:endParaRPr lang="en-US" dirty="0"/>
          </a:p>
          <a:p>
            <a:pPr lvl="1"/>
            <a:r>
              <a:rPr lang="en-US" dirty="0"/>
              <a:t>We don’t have the key -&gt; </a:t>
            </a:r>
            <a:r>
              <a:rPr lang="en-US" dirty="0">
                <a:solidFill>
                  <a:srgbClr val="FF0000"/>
                </a:solidFill>
              </a:rPr>
              <a:t>cannot arbitrarily generate valid encrypted file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can we do?</a:t>
            </a:r>
          </a:p>
          <a:p>
            <a:pPr lvl="1"/>
            <a:r>
              <a:rPr lang="en-US" dirty="0"/>
              <a:t>Edit the ciphertext in </a:t>
            </a:r>
            <a:r>
              <a:rPr lang="en-US" dirty="0" err="1"/>
              <a:t>encrypted.user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can we achieve?</a:t>
            </a:r>
          </a:p>
          <a:p>
            <a:pPr lvl="1"/>
            <a:r>
              <a:rPr lang="en-US" dirty="0"/>
              <a:t>Change the plaintext at our own will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F0F9-9133-A67A-0DFA-5A796E56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0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EA0E-B5DF-973A-CA8F-D9D625CC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ecb</a:t>
            </a:r>
            <a:r>
              <a:rPr lang="en-US" dirty="0"/>
              <a:t>-, </a:t>
            </a:r>
            <a:r>
              <a:rPr lang="en-US" dirty="0" err="1"/>
              <a:t>cbc</a:t>
            </a:r>
            <a:r>
              <a:rPr lang="en-US" dirty="0"/>
              <a:t>-, ctr-attack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047E-52D8-1F24-1796-15EFC928B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 model</a:t>
            </a:r>
          </a:p>
          <a:p>
            <a:pPr lvl="1"/>
            <a:r>
              <a:rPr lang="en-US" dirty="0"/>
              <a:t>We have a verifier with the secret key</a:t>
            </a:r>
          </a:p>
          <a:p>
            <a:pPr lvl="1"/>
            <a:r>
              <a:rPr lang="en-US" dirty="0"/>
              <a:t>We have an encrypted user data, </a:t>
            </a:r>
            <a:r>
              <a:rPr lang="en-US" dirty="0" err="1"/>
              <a:t>encrypted.user</a:t>
            </a:r>
            <a:endParaRPr lang="en-US" dirty="0"/>
          </a:p>
          <a:p>
            <a:pPr lvl="1"/>
            <a:r>
              <a:rPr lang="en-US" dirty="0"/>
              <a:t>We don’t have the key</a:t>
            </a:r>
          </a:p>
          <a:p>
            <a:pPr lvl="1"/>
            <a:endParaRPr lang="en-US" dirty="0"/>
          </a:p>
          <a:p>
            <a:r>
              <a:rPr lang="en-US" dirty="0"/>
              <a:t>What can we do?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Edit the ciphertext in </a:t>
            </a:r>
            <a:r>
              <a:rPr lang="en-US" dirty="0" err="1">
                <a:solidFill>
                  <a:srgbClr val="FF0000"/>
                </a:solidFill>
              </a:rPr>
              <a:t>encrypted.user</a:t>
            </a:r>
            <a:r>
              <a:rPr lang="en-US" dirty="0">
                <a:solidFill>
                  <a:srgbClr val="FF0000"/>
                </a:solidFill>
              </a:rPr>
              <a:t>	 &lt;- dangerous</a:t>
            </a:r>
          </a:p>
          <a:p>
            <a:pPr lvl="1"/>
            <a:endParaRPr lang="en-US" dirty="0"/>
          </a:p>
          <a:p>
            <a:r>
              <a:rPr lang="en-US" dirty="0"/>
              <a:t>What can we achieve?</a:t>
            </a:r>
          </a:p>
          <a:p>
            <a:pPr lvl="1"/>
            <a:r>
              <a:rPr lang="en-US" dirty="0"/>
              <a:t>Change the plaintext at our own will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F0F9-9133-A67A-0DFA-5A796E56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9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019C-90BA-EDA3-4499-687267A7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any cryptographic tool that we can check the integrity of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AFC7-67F8-D580-0DF6-457248C56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have</a:t>
            </a:r>
          </a:p>
          <a:p>
            <a:pPr lvl="1"/>
            <a:r>
              <a:rPr lang="en-US" dirty="0"/>
              <a:t>Encrypted data, e.g.,</a:t>
            </a:r>
          </a:p>
          <a:p>
            <a:pPr lvl="1"/>
            <a:r>
              <a:rPr lang="en-US" dirty="0" err="1"/>
              <a:t>encrypted.user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we want</a:t>
            </a:r>
          </a:p>
          <a:p>
            <a:pPr lvl="1"/>
            <a:r>
              <a:rPr lang="en-US" dirty="0"/>
              <a:t>Detect if the attacker has modified the file </a:t>
            </a:r>
            <a:r>
              <a:rPr lang="en-US" dirty="0" err="1"/>
              <a:t>encrypted.user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tool can we use?</a:t>
            </a:r>
          </a:p>
          <a:p>
            <a:pPr lvl="1"/>
            <a:r>
              <a:rPr lang="en-US" dirty="0"/>
              <a:t>Cryptographic hash!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601E-CCFA-052F-D1FA-FB49032A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2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90B5-E4DB-9A18-D7A3-14047EC2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Ideal 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B765-C0D8-24BE-7896-947F02E09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 function f(x) that</a:t>
            </a:r>
          </a:p>
          <a:p>
            <a:pPr lvl="1"/>
            <a:r>
              <a:rPr lang="en-US" dirty="0"/>
              <a:t>Generates a fixed length message (e.g., 32-byte)</a:t>
            </a:r>
          </a:p>
          <a:p>
            <a:pPr lvl="1"/>
            <a:r>
              <a:rPr lang="en-US" dirty="0"/>
              <a:t>You cannot get easily get f</a:t>
            </a:r>
            <a:r>
              <a:rPr lang="en-US" baseline="30000" dirty="0"/>
              <a:t>-1</a:t>
            </a:r>
            <a:r>
              <a:rPr lang="en-US" dirty="0"/>
              <a:t>(y) = x from y</a:t>
            </a:r>
          </a:p>
          <a:p>
            <a:pPr lvl="1"/>
            <a:r>
              <a:rPr lang="en-US" dirty="0"/>
              <a:t>A slight value change in x for f(x) = y will result in drastic change in y</a:t>
            </a:r>
          </a:p>
          <a:p>
            <a:pPr lvl="2"/>
            <a:r>
              <a:rPr lang="en-US" dirty="0"/>
              <a:t>So you cannot correlate any f(x’) = y’ from f(x) = y</a:t>
            </a:r>
          </a:p>
          <a:p>
            <a:pPr lvl="1"/>
            <a:endParaRPr lang="en-US" dirty="0"/>
          </a:p>
          <a:p>
            <a:r>
              <a:rPr lang="en-US" dirty="0"/>
              <a:t>What I will do:</a:t>
            </a:r>
          </a:p>
          <a:p>
            <a:pPr lvl="1"/>
            <a:r>
              <a:rPr lang="en-US" dirty="0"/>
              <a:t>f(“secret-key” + </a:t>
            </a:r>
            <a:r>
              <a:rPr lang="en-US" dirty="0" err="1"/>
              <a:t>encrypted_data</a:t>
            </a:r>
            <a:r>
              <a:rPr lang="en-US" dirty="0"/>
              <a:t>) = </a:t>
            </a:r>
            <a:r>
              <a:rPr lang="en-US" dirty="0" err="1"/>
              <a:t>message_authentication_code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2F5BF-547B-3CF8-395C-BDAA4573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0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90B5-E4DB-9A18-D7A3-14047EC2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MAC</a:t>
            </a:r>
            <a:br>
              <a:rPr lang="en-US" dirty="0"/>
            </a:br>
            <a:r>
              <a:rPr lang="en-US" dirty="0"/>
              <a:t>(Message Authentication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B765-C0D8-24BE-7896-947F02E09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will do:</a:t>
            </a:r>
          </a:p>
          <a:p>
            <a:pPr lvl="1"/>
            <a:r>
              <a:rPr lang="en-US" dirty="0"/>
              <a:t>f(“secret-key” + </a:t>
            </a:r>
            <a:r>
              <a:rPr lang="en-US" dirty="0" err="1"/>
              <a:t>encrypted_data</a:t>
            </a:r>
            <a:r>
              <a:rPr lang="en-US" dirty="0"/>
              <a:t>) = </a:t>
            </a:r>
            <a:r>
              <a:rPr lang="en-US" dirty="0" err="1"/>
              <a:t>message_authentication_code</a:t>
            </a:r>
            <a:endParaRPr lang="en-US" dirty="0"/>
          </a:p>
          <a:p>
            <a:pPr lvl="1"/>
            <a:r>
              <a:rPr lang="en-US" dirty="0"/>
              <a:t>MAC = f(“secret-key” +                                                                                       )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2F5BF-547B-3CF8-395C-BDAA4573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BD264-365F-8EBC-979E-26A1E5AD0903}"/>
              </a:ext>
            </a:extLst>
          </p:cNvPr>
          <p:cNvSpPr/>
          <p:nvPr/>
        </p:nvSpPr>
        <p:spPr>
          <a:xfrm>
            <a:off x="1022888" y="4152216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94BB1-806F-615E-DDCF-2666B93F709C}"/>
              </a:ext>
            </a:extLst>
          </p:cNvPr>
          <p:cNvSpPr/>
          <p:nvPr/>
        </p:nvSpPr>
        <p:spPr>
          <a:xfrm>
            <a:off x="2927888" y="4152216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12A0B0-F580-3470-3B40-347DCFCC3D51}"/>
              </a:ext>
            </a:extLst>
          </p:cNvPr>
          <p:cNvSpPr/>
          <p:nvPr/>
        </p:nvSpPr>
        <p:spPr>
          <a:xfrm>
            <a:off x="4832888" y="4152215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5D001A-F0B0-7401-9948-1030B2EA0C3B}"/>
              </a:ext>
            </a:extLst>
          </p:cNvPr>
          <p:cNvSpPr/>
          <p:nvPr/>
        </p:nvSpPr>
        <p:spPr>
          <a:xfrm>
            <a:off x="6737888" y="4152214"/>
            <a:ext cx="3810000" cy="6749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4A9EFC-0835-D283-39F6-C8872B0181FA}"/>
              </a:ext>
            </a:extLst>
          </p:cNvPr>
          <p:cNvSpPr/>
          <p:nvPr/>
        </p:nvSpPr>
        <p:spPr>
          <a:xfrm>
            <a:off x="4472185" y="2651463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6E7C29-8A57-F88C-811F-2C4413FD5784}"/>
              </a:ext>
            </a:extLst>
          </p:cNvPr>
          <p:cNvSpPr/>
          <p:nvPr/>
        </p:nvSpPr>
        <p:spPr>
          <a:xfrm>
            <a:off x="6377185" y="2651463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4B8C75-BC90-27E1-8E70-16CEDE9F48F5}"/>
              </a:ext>
            </a:extLst>
          </p:cNvPr>
          <p:cNvSpPr/>
          <p:nvPr/>
        </p:nvSpPr>
        <p:spPr>
          <a:xfrm>
            <a:off x="8282185" y="2651462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84C857-9E1A-616A-184C-90B1FE48F367}"/>
              </a:ext>
            </a:extLst>
          </p:cNvPr>
          <p:cNvCxnSpPr/>
          <p:nvPr/>
        </p:nvCxnSpPr>
        <p:spPr>
          <a:xfrm>
            <a:off x="2030278" y="2988919"/>
            <a:ext cx="6462793" cy="10096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23DA77-2EB7-9264-506A-E7640222AB16}"/>
              </a:ext>
            </a:extLst>
          </p:cNvPr>
          <p:cNvSpPr txBox="1"/>
          <p:nvPr/>
        </p:nvSpPr>
        <p:spPr>
          <a:xfrm>
            <a:off x="8728252" y="3647945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this at the end</a:t>
            </a:r>
          </a:p>
        </p:txBody>
      </p:sp>
    </p:spTree>
    <p:extLst>
      <p:ext uri="{BB962C8B-B14F-4D97-AF65-F5344CB8AC3E}">
        <p14:creationId xmlns:p14="http://schemas.microsoft.com/office/powerpoint/2010/main" val="264555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BF94-1DB7-FEF2-26B1-31A3717B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Electronic Code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6279-A1B8-EEA9-839F-443117E8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run encryption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6487E-AA8E-2FA8-8557-05A79C2D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D01B49-5B5F-AE3E-8DCC-FD4A417FE1C4}"/>
              </a:ext>
            </a:extLst>
          </p:cNvPr>
          <p:cNvSpPr/>
          <p:nvPr/>
        </p:nvSpPr>
        <p:spPr>
          <a:xfrm>
            <a:off x="1001487" y="274320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F3B791-E354-C652-9152-7E916C954BC1}"/>
              </a:ext>
            </a:extLst>
          </p:cNvPr>
          <p:cNvSpPr/>
          <p:nvPr/>
        </p:nvSpPr>
        <p:spPr>
          <a:xfrm>
            <a:off x="1377043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F24E58-046B-F762-E8D7-75F656EA89A4}"/>
              </a:ext>
            </a:extLst>
          </p:cNvPr>
          <p:cNvSpPr/>
          <p:nvPr/>
        </p:nvSpPr>
        <p:spPr>
          <a:xfrm>
            <a:off x="1001487" y="484108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B867BE-21C0-1DF6-27D8-7A8E581478C8}"/>
              </a:ext>
            </a:extLst>
          </p:cNvPr>
          <p:cNvCxnSpPr/>
          <p:nvPr/>
        </p:nvCxnSpPr>
        <p:spPr>
          <a:xfrm>
            <a:off x="1872344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8D8D8F-337E-697E-9F93-1E469CD99481}"/>
              </a:ext>
            </a:extLst>
          </p:cNvPr>
          <p:cNvCxnSpPr/>
          <p:nvPr/>
        </p:nvCxnSpPr>
        <p:spPr>
          <a:xfrm>
            <a:off x="1872343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2675009-1E9A-D7F2-9401-93E8870AF889}"/>
              </a:ext>
            </a:extLst>
          </p:cNvPr>
          <p:cNvSpPr/>
          <p:nvPr/>
        </p:nvSpPr>
        <p:spPr>
          <a:xfrm>
            <a:off x="3568285" y="274320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7846FC-0E1C-B22B-66E6-79DC719386E6}"/>
              </a:ext>
            </a:extLst>
          </p:cNvPr>
          <p:cNvSpPr/>
          <p:nvPr/>
        </p:nvSpPr>
        <p:spPr>
          <a:xfrm>
            <a:off x="3943841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D5D1CD-4E8E-EB25-5188-9D0FCD2BCE18}"/>
              </a:ext>
            </a:extLst>
          </p:cNvPr>
          <p:cNvSpPr/>
          <p:nvPr/>
        </p:nvSpPr>
        <p:spPr>
          <a:xfrm>
            <a:off x="3568285" y="484108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1111011101011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A2602E-DCD9-9887-32CD-F8A2C5934FE2}"/>
              </a:ext>
            </a:extLst>
          </p:cNvPr>
          <p:cNvCxnSpPr/>
          <p:nvPr/>
        </p:nvCxnSpPr>
        <p:spPr>
          <a:xfrm>
            <a:off x="4439142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FD596E-45EB-8EF6-BCE6-4E8DD03637C0}"/>
              </a:ext>
            </a:extLst>
          </p:cNvPr>
          <p:cNvCxnSpPr/>
          <p:nvPr/>
        </p:nvCxnSpPr>
        <p:spPr>
          <a:xfrm>
            <a:off x="4439141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61B5323-D954-8883-C7F7-D166C2440E03}"/>
              </a:ext>
            </a:extLst>
          </p:cNvPr>
          <p:cNvSpPr/>
          <p:nvPr/>
        </p:nvSpPr>
        <p:spPr>
          <a:xfrm>
            <a:off x="6118441" y="274320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77DCAF-414D-5036-00C6-D943BEC58227}"/>
              </a:ext>
            </a:extLst>
          </p:cNvPr>
          <p:cNvSpPr/>
          <p:nvPr/>
        </p:nvSpPr>
        <p:spPr>
          <a:xfrm>
            <a:off x="6493997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4F16989-0118-119C-C8F2-4E05099E974F}"/>
              </a:ext>
            </a:extLst>
          </p:cNvPr>
          <p:cNvSpPr/>
          <p:nvPr/>
        </p:nvSpPr>
        <p:spPr>
          <a:xfrm>
            <a:off x="6118441" y="484108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9428A2-EFC0-811D-6193-E400E52B0952}"/>
              </a:ext>
            </a:extLst>
          </p:cNvPr>
          <p:cNvCxnSpPr/>
          <p:nvPr/>
        </p:nvCxnSpPr>
        <p:spPr>
          <a:xfrm>
            <a:off x="6989298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27CF6D5-4A39-C36D-B6E7-B15FFD774720}"/>
              </a:ext>
            </a:extLst>
          </p:cNvPr>
          <p:cNvCxnSpPr/>
          <p:nvPr/>
        </p:nvCxnSpPr>
        <p:spPr>
          <a:xfrm>
            <a:off x="6989297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FEE6F47-C07E-5B80-FDFF-DD76D082D103}"/>
              </a:ext>
            </a:extLst>
          </p:cNvPr>
          <p:cNvSpPr/>
          <p:nvPr/>
        </p:nvSpPr>
        <p:spPr>
          <a:xfrm>
            <a:off x="8640401" y="274320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E8F71E1-FCCA-1C1F-74AC-F507F01FBC59}"/>
              </a:ext>
            </a:extLst>
          </p:cNvPr>
          <p:cNvSpPr/>
          <p:nvPr/>
        </p:nvSpPr>
        <p:spPr>
          <a:xfrm>
            <a:off x="9015957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2F28DE-40FA-5911-0AB4-8CD58BAB5EE0}"/>
              </a:ext>
            </a:extLst>
          </p:cNvPr>
          <p:cNvSpPr/>
          <p:nvPr/>
        </p:nvSpPr>
        <p:spPr>
          <a:xfrm>
            <a:off x="8640401" y="484108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1111011101011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770192-FBD9-3737-F262-16D7554415BE}"/>
              </a:ext>
            </a:extLst>
          </p:cNvPr>
          <p:cNvCxnSpPr/>
          <p:nvPr/>
        </p:nvCxnSpPr>
        <p:spPr>
          <a:xfrm>
            <a:off x="9511258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FDFA0E-974C-D899-AF04-A65F4B03350C}"/>
              </a:ext>
            </a:extLst>
          </p:cNvPr>
          <p:cNvCxnSpPr/>
          <p:nvPr/>
        </p:nvCxnSpPr>
        <p:spPr>
          <a:xfrm>
            <a:off x="9511257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FB528BE-EB04-4DD5-EB42-14C90D995050}"/>
              </a:ext>
            </a:extLst>
          </p:cNvPr>
          <p:cNvSpPr txBox="1"/>
          <p:nvPr/>
        </p:nvSpPr>
        <p:spPr>
          <a:xfrm>
            <a:off x="696595" y="37450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6CA512-2621-BE1C-B613-47C7FDC877C5}"/>
              </a:ext>
            </a:extLst>
          </p:cNvPr>
          <p:cNvCxnSpPr>
            <a:cxnSpLocks/>
            <a:stCxn id="65" idx="3"/>
            <a:endCxn id="46" idx="1"/>
          </p:cNvCxnSpPr>
          <p:nvPr/>
        </p:nvCxnSpPr>
        <p:spPr>
          <a:xfrm>
            <a:off x="1001487" y="3929741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F8119BA-C454-B63D-51FD-CED65BB446F5}"/>
              </a:ext>
            </a:extLst>
          </p:cNvPr>
          <p:cNvSpPr txBox="1"/>
          <p:nvPr/>
        </p:nvSpPr>
        <p:spPr>
          <a:xfrm>
            <a:off x="3276331" y="37450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1EC3AF8-BD65-3B16-B452-EF7B000E68F2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3581223" y="3929741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6A389EC-81A8-1058-1213-988340E97E4B}"/>
              </a:ext>
            </a:extLst>
          </p:cNvPr>
          <p:cNvSpPr txBox="1"/>
          <p:nvPr/>
        </p:nvSpPr>
        <p:spPr>
          <a:xfrm>
            <a:off x="5830191" y="3745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35E4D8F-6AF8-1DC1-8754-AA6F2692D914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6135083" y="392987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71855FB-70ED-1D25-B445-B3F5D4F02933}"/>
              </a:ext>
            </a:extLst>
          </p:cNvPr>
          <p:cNvSpPr txBox="1"/>
          <p:nvPr/>
        </p:nvSpPr>
        <p:spPr>
          <a:xfrm>
            <a:off x="8300039" y="37450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3221A18-D735-8FAD-D0EB-6A0F2531CB45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8604931" y="3929741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21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532C-892A-E100-A7BB-530CF58E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D820-EF36-65E6-B83F-43CF709CA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 read the encrypted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MAC = f(“secret-key” +                                                                        )  </a:t>
            </a:r>
          </a:p>
          <a:p>
            <a:endParaRPr lang="en-US" dirty="0"/>
          </a:p>
          <a:p>
            <a:r>
              <a:rPr lang="en-US" dirty="0"/>
              <a:t>MAC should be equal to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45FEC-1F2B-2C8C-80BF-F6A0F6E9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20CB1-B34D-ACD8-A7F3-C05E113DD769}"/>
              </a:ext>
            </a:extLst>
          </p:cNvPr>
          <p:cNvSpPr/>
          <p:nvPr/>
        </p:nvSpPr>
        <p:spPr>
          <a:xfrm>
            <a:off x="1333500" y="2413357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CAFE2-7337-273D-4FC4-4C07C54E176F}"/>
              </a:ext>
            </a:extLst>
          </p:cNvPr>
          <p:cNvSpPr/>
          <p:nvPr/>
        </p:nvSpPr>
        <p:spPr>
          <a:xfrm>
            <a:off x="3238500" y="2413357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955F7-83CF-ED30-89DE-7A8A5CCD4A1C}"/>
              </a:ext>
            </a:extLst>
          </p:cNvPr>
          <p:cNvSpPr/>
          <p:nvPr/>
        </p:nvSpPr>
        <p:spPr>
          <a:xfrm>
            <a:off x="5143500" y="2413356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21B402-117F-C10C-2E04-D7878DE06196}"/>
              </a:ext>
            </a:extLst>
          </p:cNvPr>
          <p:cNvSpPr/>
          <p:nvPr/>
        </p:nvSpPr>
        <p:spPr>
          <a:xfrm>
            <a:off x="7048500" y="2413355"/>
            <a:ext cx="3810000" cy="6749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A89A3A-0A2B-1E5E-6A5C-BE8C308FAAF4}"/>
              </a:ext>
            </a:extLst>
          </p:cNvPr>
          <p:cNvSpPr/>
          <p:nvPr/>
        </p:nvSpPr>
        <p:spPr>
          <a:xfrm>
            <a:off x="4498923" y="3769730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0C33B9-5E18-ED6E-F809-9D539A6FDB29}"/>
              </a:ext>
            </a:extLst>
          </p:cNvPr>
          <p:cNvSpPr/>
          <p:nvPr/>
        </p:nvSpPr>
        <p:spPr>
          <a:xfrm>
            <a:off x="6403923" y="3769730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A39EA-2427-B931-F9FE-89AA5F5C6CCD}"/>
              </a:ext>
            </a:extLst>
          </p:cNvPr>
          <p:cNvSpPr/>
          <p:nvPr/>
        </p:nvSpPr>
        <p:spPr>
          <a:xfrm>
            <a:off x="8308923" y="3769729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845E93-6B4D-2D0B-3EFE-CCBA9941A491}"/>
              </a:ext>
            </a:extLst>
          </p:cNvPr>
          <p:cNvSpPr/>
          <p:nvPr/>
        </p:nvSpPr>
        <p:spPr>
          <a:xfrm>
            <a:off x="4724400" y="4788644"/>
            <a:ext cx="3810000" cy="6749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3412296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EF8E-E1F5-2F89-3105-3A297045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Attackers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8D07-D671-E740-4547-8C12A434C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they edited data?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MAC’ = f(“secret-key” +                                                                               )  </a:t>
            </a:r>
          </a:p>
          <a:p>
            <a:endParaRPr lang="en-US" dirty="0"/>
          </a:p>
          <a:p>
            <a:r>
              <a:rPr lang="en-US" dirty="0"/>
              <a:t>MAC’ !=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 we have a function f(x) that</a:t>
            </a:r>
          </a:p>
          <a:p>
            <a:pPr lvl="1"/>
            <a:r>
              <a:rPr lang="en-US" dirty="0"/>
              <a:t>A slight value change in x for f(x) = y will result in drastic change in 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4D61F-FADB-C95F-2E59-4C6C5FC8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24693-BC7A-8FD3-79EC-4C178195F213}"/>
              </a:ext>
            </a:extLst>
          </p:cNvPr>
          <p:cNvSpPr/>
          <p:nvPr/>
        </p:nvSpPr>
        <p:spPr>
          <a:xfrm>
            <a:off x="1333500" y="2413357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6722A-78E2-B544-CF84-8AB42DA0CBB7}"/>
              </a:ext>
            </a:extLst>
          </p:cNvPr>
          <p:cNvSpPr/>
          <p:nvPr/>
        </p:nvSpPr>
        <p:spPr>
          <a:xfrm>
            <a:off x="3238500" y="2413357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C14645-C631-5272-9C74-ED340D4D360D}"/>
              </a:ext>
            </a:extLst>
          </p:cNvPr>
          <p:cNvSpPr/>
          <p:nvPr/>
        </p:nvSpPr>
        <p:spPr>
          <a:xfrm>
            <a:off x="5143500" y="2413356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9D222D-5FA1-49F5-0379-5965A99C7369}"/>
              </a:ext>
            </a:extLst>
          </p:cNvPr>
          <p:cNvSpPr/>
          <p:nvPr/>
        </p:nvSpPr>
        <p:spPr>
          <a:xfrm>
            <a:off x="7048500" y="2413355"/>
            <a:ext cx="3810000" cy="6749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6A83A-4346-1055-4CAE-6CE9F6097150}"/>
              </a:ext>
            </a:extLst>
          </p:cNvPr>
          <p:cNvSpPr/>
          <p:nvPr/>
        </p:nvSpPr>
        <p:spPr>
          <a:xfrm>
            <a:off x="4803411" y="2413355"/>
            <a:ext cx="226726" cy="6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8DA28-9E18-DB29-B74B-CB329C963042}"/>
              </a:ext>
            </a:extLst>
          </p:cNvPr>
          <p:cNvSpPr/>
          <p:nvPr/>
        </p:nvSpPr>
        <p:spPr>
          <a:xfrm>
            <a:off x="4378377" y="3163378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200BCA-00FA-D07B-CE80-D98CCAF613B5}"/>
              </a:ext>
            </a:extLst>
          </p:cNvPr>
          <p:cNvSpPr/>
          <p:nvPr/>
        </p:nvSpPr>
        <p:spPr>
          <a:xfrm>
            <a:off x="6283377" y="3163378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A360B-26AB-FFFB-A81D-BD5DB9AFB742}"/>
              </a:ext>
            </a:extLst>
          </p:cNvPr>
          <p:cNvSpPr/>
          <p:nvPr/>
        </p:nvSpPr>
        <p:spPr>
          <a:xfrm>
            <a:off x="8188377" y="3163377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7248-ECF8-D96F-EB60-7928B31E0EB7}"/>
              </a:ext>
            </a:extLst>
          </p:cNvPr>
          <p:cNvSpPr/>
          <p:nvPr/>
        </p:nvSpPr>
        <p:spPr>
          <a:xfrm>
            <a:off x="7785204" y="3179177"/>
            <a:ext cx="226726" cy="6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3BDA2-DFBC-714F-0BF0-C0333F8CACF6}"/>
              </a:ext>
            </a:extLst>
          </p:cNvPr>
          <p:cNvSpPr/>
          <p:nvPr/>
        </p:nvSpPr>
        <p:spPr>
          <a:xfrm>
            <a:off x="2318167" y="3913399"/>
            <a:ext cx="3810000" cy="6749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3242728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EF8E-E1F5-2F89-3105-3A297045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Can Generate Valid MAC if</a:t>
            </a:r>
            <a:br>
              <a:rPr lang="en-US" dirty="0"/>
            </a:br>
            <a:r>
              <a:rPr lang="en-US" dirty="0"/>
              <a:t>They know the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8D07-D671-E740-4547-8C12A434C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if they edited data?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MAC_X = f(“</a:t>
            </a:r>
            <a:r>
              <a:rPr lang="en-US" b="1" dirty="0">
                <a:solidFill>
                  <a:srgbClr val="000CFF"/>
                </a:solidFill>
              </a:rPr>
              <a:t>secret-key</a:t>
            </a:r>
            <a:r>
              <a:rPr lang="en-US" dirty="0"/>
              <a:t>” +                                                                               )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they don’t know the secret key; can’t generate it</a:t>
            </a:r>
          </a:p>
          <a:p>
            <a:r>
              <a:rPr lang="en-US" dirty="0"/>
              <a:t>Suppose we have a function f(x) that</a:t>
            </a:r>
          </a:p>
          <a:p>
            <a:pPr lvl="1"/>
            <a:r>
              <a:rPr lang="en-US" dirty="0"/>
              <a:t>You cannot get easily get f</a:t>
            </a:r>
            <a:r>
              <a:rPr lang="en-US" baseline="30000" dirty="0"/>
              <a:t>-1</a:t>
            </a:r>
            <a:r>
              <a:rPr lang="en-US" dirty="0"/>
              <a:t>(y) = x from y</a:t>
            </a:r>
          </a:p>
          <a:p>
            <a:pPr lvl="1"/>
            <a:r>
              <a:rPr lang="en-US" dirty="0"/>
              <a:t>A slight value change in x for f(x) = y will result in drastic change in 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4D61F-FADB-C95F-2E59-4C6C5FC8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24693-BC7A-8FD3-79EC-4C178195F213}"/>
              </a:ext>
            </a:extLst>
          </p:cNvPr>
          <p:cNvSpPr/>
          <p:nvPr/>
        </p:nvSpPr>
        <p:spPr>
          <a:xfrm>
            <a:off x="1333500" y="2218487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6722A-78E2-B544-CF84-8AB42DA0CBB7}"/>
              </a:ext>
            </a:extLst>
          </p:cNvPr>
          <p:cNvSpPr/>
          <p:nvPr/>
        </p:nvSpPr>
        <p:spPr>
          <a:xfrm>
            <a:off x="3238500" y="2218487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C14645-C631-5272-9C74-ED340D4D360D}"/>
              </a:ext>
            </a:extLst>
          </p:cNvPr>
          <p:cNvSpPr/>
          <p:nvPr/>
        </p:nvSpPr>
        <p:spPr>
          <a:xfrm>
            <a:off x="5143500" y="2218486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9D222D-5FA1-49F5-0379-5965A99C7369}"/>
              </a:ext>
            </a:extLst>
          </p:cNvPr>
          <p:cNvSpPr/>
          <p:nvPr/>
        </p:nvSpPr>
        <p:spPr>
          <a:xfrm>
            <a:off x="7048500" y="2218485"/>
            <a:ext cx="3810000" cy="6749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6A83A-4346-1055-4CAE-6CE9F6097150}"/>
              </a:ext>
            </a:extLst>
          </p:cNvPr>
          <p:cNvSpPr/>
          <p:nvPr/>
        </p:nvSpPr>
        <p:spPr>
          <a:xfrm>
            <a:off x="4803411" y="2218485"/>
            <a:ext cx="226726" cy="6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8DA28-9E18-DB29-B74B-CB329C963042}"/>
              </a:ext>
            </a:extLst>
          </p:cNvPr>
          <p:cNvSpPr/>
          <p:nvPr/>
        </p:nvSpPr>
        <p:spPr>
          <a:xfrm>
            <a:off x="4603227" y="3043458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200BCA-00FA-D07B-CE80-D98CCAF613B5}"/>
              </a:ext>
            </a:extLst>
          </p:cNvPr>
          <p:cNvSpPr/>
          <p:nvPr/>
        </p:nvSpPr>
        <p:spPr>
          <a:xfrm>
            <a:off x="6508227" y="3043458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A360B-26AB-FFFB-A81D-BD5DB9AFB742}"/>
              </a:ext>
            </a:extLst>
          </p:cNvPr>
          <p:cNvSpPr/>
          <p:nvPr/>
        </p:nvSpPr>
        <p:spPr>
          <a:xfrm>
            <a:off x="8413227" y="3043457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7248-ECF8-D96F-EB60-7928B31E0EB7}"/>
              </a:ext>
            </a:extLst>
          </p:cNvPr>
          <p:cNvSpPr/>
          <p:nvPr/>
        </p:nvSpPr>
        <p:spPr>
          <a:xfrm>
            <a:off x="8010054" y="3059257"/>
            <a:ext cx="226726" cy="6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78D650-095E-CAC0-D0F2-9B519E2692EC}"/>
              </a:ext>
            </a:extLst>
          </p:cNvPr>
          <p:cNvSpPr/>
          <p:nvPr/>
        </p:nvSpPr>
        <p:spPr>
          <a:xfrm>
            <a:off x="1051185" y="3868430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629C31-7F76-27C2-4649-C5FF38CFEA4C}"/>
              </a:ext>
            </a:extLst>
          </p:cNvPr>
          <p:cNvSpPr/>
          <p:nvPr/>
        </p:nvSpPr>
        <p:spPr>
          <a:xfrm>
            <a:off x="2956185" y="3868430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ABD4B-2441-6F9A-A71C-07C8ABD219EB}"/>
              </a:ext>
            </a:extLst>
          </p:cNvPr>
          <p:cNvSpPr/>
          <p:nvPr/>
        </p:nvSpPr>
        <p:spPr>
          <a:xfrm>
            <a:off x="4861185" y="3868429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9DB99-6832-AFC9-F134-F26999B7CA23}"/>
              </a:ext>
            </a:extLst>
          </p:cNvPr>
          <p:cNvSpPr/>
          <p:nvPr/>
        </p:nvSpPr>
        <p:spPr>
          <a:xfrm>
            <a:off x="6766185" y="3868428"/>
            <a:ext cx="3810000" cy="6749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MAC_X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3C9A0D-F7B5-C88C-6753-792FCD27B461}"/>
              </a:ext>
            </a:extLst>
          </p:cNvPr>
          <p:cNvSpPr/>
          <p:nvPr/>
        </p:nvSpPr>
        <p:spPr>
          <a:xfrm>
            <a:off x="4521096" y="3868428"/>
            <a:ext cx="226726" cy="6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25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7BD6-2DF7-155F-37EA-B48EACAD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0C80-3D4A-6551-CC28-6EAD9391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hash function that generates a fingerprint of a data</a:t>
            </a:r>
          </a:p>
          <a:p>
            <a:r>
              <a:rPr lang="en-US" dirty="0"/>
              <a:t>SHA256(‘Hello, world’)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03675ac53ff9cd1535ccc7dfcdfa2c458c5218371f418dc136f2d19ac1fbe8a5</a:t>
            </a:r>
          </a:p>
          <a:p>
            <a:endParaRPr lang="en-US" dirty="0"/>
          </a:p>
          <a:p>
            <a:r>
              <a:rPr lang="en-US" dirty="0"/>
              <a:t>With characteristics of:</a:t>
            </a:r>
          </a:p>
          <a:p>
            <a:pPr lvl="1"/>
            <a:r>
              <a:rPr lang="en-US" dirty="0"/>
              <a:t>One-way function</a:t>
            </a:r>
          </a:p>
          <a:p>
            <a:pPr lvl="1"/>
            <a:r>
              <a:rPr lang="en-US" dirty="0"/>
              <a:t>Hard to find x for given y where H(x) = y</a:t>
            </a:r>
          </a:p>
          <a:p>
            <a:pPr lvl="1"/>
            <a:r>
              <a:rPr lang="en-US" dirty="0"/>
              <a:t>Hard to find x’ for given </a:t>
            </a:r>
            <a:r>
              <a:rPr lang="en-US" dirty="0" err="1"/>
              <a:t>x,y</a:t>
            </a:r>
            <a:r>
              <a:rPr lang="en-US" dirty="0"/>
              <a:t> where x != x’, H(x) = y and H(x’) = 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33BCE-6781-8A1D-4DE2-B8ECA64D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24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EF65-9CEF-702A-3650-89B0B220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SHA256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8A5C-CAEB-4C67-9243-F2F2D408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 Hash Algorithm (SHA)</a:t>
            </a:r>
          </a:p>
          <a:p>
            <a:pPr lvl="1"/>
            <a:r>
              <a:rPr lang="en-US" dirty="0"/>
              <a:t>SHA256 is in the SHA2 standard</a:t>
            </a:r>
          </a:p>
          <a:p>
            <a:pPr lvl="1"/>
            <a:r>
              <a:rPr lang="en-US" dirty="0"/>
              <a:t>Input can be any length data</a:t>
            </a:r>
          </a:p>
          <a:p>
            <a:pPr lvl="1"/>
            <a:r>
              <a:rPr lang="en-US" dirty="0"/>
              <a:t>Output is 256-bit, 32-byte</a:t>
            </a:r>
          </a:p>
          <a:p>
            <a:r>
              <a:rPr lang="en-US" dirty="0"/>
              <a:t>SHA256 is a cryptographic hash function that</a:t>
            </a:r>
          </a:p>
          <a:p>
            <a:pPr lvl="1"/>
            <a:r>
              <a:rPr lang="en-US" dirty="0"/>
              <a:t>It is one-way function</a:t>
            </a:r>
          </a:p>
          <a:p>
            <a:pPr lvl="1"/>
            <a:r>
              <a:rPr lang="en-US" dirty="0"/>
              <a:t>SHA256(‘Hello, world’)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03675ac53ff9cd1535ccc7dfcdfa2c458c5218371f418dc136f2d19ac1fbe8a5</a:t>
            </a:r>
          </a:p>
          <a:p>
            <a:pPr lvl="1"/>
            <a:r>
              <a:rPr lang="en-US" dirty="0"/>
              <a:t>SHA256</a:t>
            </a:r>
            <a:r>
              <a:rPr lang="en-US" baseline="30000" dirty="0"/>
              <a:t>-1</a:t>
            </a:r>
            <a:r>
              <a:rPr lang="en-US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03675ac53ff9cd1535ccc7dfcdfa2c458c5218371f418 dc136f2d19ac1fbe8a5</a:t>
            </a:r>
            <a:r>
              <a:rPr lang="en-US" dirty="0"/>
              <a:t>) == </a:t>
            </a:r>
            <a:r>
              <a:rPr lang="en-US" dirty="0">
                <a:solidFill>
                  <a:srgbClr val="000CFF"/>
                </a:solidFill>
              </a:rPr>
              <a:t>???? there could be many..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E84B4-3D32-F01C-BADA-FAF5A557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94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1954-26DF-C88C-11FB-1FDFED69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SHA256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88FFD-6A61-AD87-37BF-EE8185DD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9BB657-4FC1-EB79-59E3-B99788C9CE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577" y="1789191"/>
            <a:ext cx="9972846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6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EF65-9CEF-702A-3650-89B0B220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SHA256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8A5C-CAEB-4C67-9243-F2F2D408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SHA256 is a cryptographic hash function that</a:t>
            </a:r>
          </a:p>
          <a:p>
            <a:pPr lvl="1"/>
            <a:r>
              <a:rPr lang="en-US" dirty="0"/>
              <a:t>Hard to find x for given y where H(x) = y</a:t>
            </a:r>
          </a:p>
          <a:p>
            <a:pPr lvl="1"/>
            <a:r>
              <a:rPr lang="en-US" dirty="0"/>
              <a:t>Find SHA256(x) for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00000000000000000000000000000000000000000f418dc136f2d19ac1fbe8a5</a:t>
            </a:r>
          </a:p>
          <a:p>
            <a:pPr lvl="1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/>
              <a:t>This task requires around the 2</a:t>
            </a:r>
            <a:r>
              <a:rPr lang="en-US" baseline="30000" dirty="0"/>
              <a:t>256</a:t>
            </a:r>
            <a:r>
              <a:rPr lang="en-US" dirty="0"/>
              <a:t> times of search…</a:t>
            </a:r>
          </a:p>
          <a:p>
            <a:pPr lvl="1"/>
            <a:endParaRPr lang="en-US" b="1" dirty="0"/>
          </a:p>
          <a:p>
            <a:r>
              <a:rPr lang="en-US" b="1" dirty="0"/>
              <a:t>Implication</a:t>
            </a:r>
          </a:p>
          <a:p>
            <a:pPr lvl="1"/>
            <a:r>
              <a:rPr lang="en-US" b="1" dirty="0"/>
              <a:t>If we know X, it is easy to get SHA256(X) = Y</a:t>
            </a:r>
          </a:p>
          <a:p>
            <a:pPr lvl="1"/>
            <a:r>
              <a:rPr lang="en-US" b="1" dirty="0"/>
              <a:t>But if we don’t know X, even if we know Y, it is hard to calculate 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E84B4-3D32-F01C-BADA-FAF5A557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36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EF65-9CEF-702A-3650-89B0B220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SHA256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8A5C-CAEB-4C67-9243-F2F2D408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SHA256 is a cryptographic hash function that</a:t>
            </a:r>
          </a:p>
          <a:p>
            <a:pPr lvl="1"/>
            <a:r>
              <a:rPr lang="en-US" dirty="0"/>
              <a:t>Hard to find x’ for given </a:t>
            </a:r>
            <a:r>
              <a:rPr lang="en-US" dirty="0" err="1"/>
              <a:t>x,y</a:t>
            </a:r>
            <a:r>
              <a:rPr lang="en-US" dirty="0"/>
              <a:t> where x’ != x, H(x) = y, H(x’) = H(x)</a:t>
            </a:r>
          </a:p>
          <a:p>
            <a:pPr lvl="1"/>
            <a:r>
              <a:rPr lang="en-US" dirty="0"/>
              <a:t>SHA256(‘Hello, world’)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03675ac53ff9cd1535ccc7dfcdfa2c458c5218371f418dc136f2d19ac1fbe8a5</a:t>
            </a:r>
          </a:p>
          <a:p>
            <a:pPr lvl="1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/>
              <a:t>Can you find another x’ that produces SHA256(x’) =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03675ac53ff9cd1535ccc7dfcdfa2c458c5218371f418dc136f2d19ac1fbe8a5</a:t>
            </a:r>
          </a:p>
          <a:p>
            <a:pPr lvl="1"/>
            <a:r>
              <a:rPr lang="en-US" dirty="0"/>
              <a:t>Other than ‘Hello, world’?</a:t>
            </a:r>
          </a:p>
          <a:p>
            <a:pPr lvl="1"/>
            <a:endParaRPr lang="en-US" b="1" dirty="0"/>
          </a:p>
          <a:p>
            <a:r>
              <a:rPr lang="en-US" b="1" dirty="0"/>
              <a:t>Implication</a:t>
            </a:r>
          </a:p>
          <a:p>
            <a:pPr lvl="1"/>
            <a:r>
              <a:rPr lang="en-US" b="1" dirty="0"/>
              <a:t>Even if we know X, Y where SHA256(X) = Y</a:t>
            </a:r>
          </a:p>
          <a:p>
            <a:pPr lvl="1"/>
            <a:r>
              <a:rPr lang="en-US" b="1" dirty="0"/>
              <a:t>It is hard to find SHA256(X’) = 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E84B4-3D32-F01C-BADA-FAF5A557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30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4553-2431-01CF-7BDB-5D2BF9B4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Avalanche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9C2A-8F4D-C9EF-06A4-CB5ADE11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with a slight change in input, we want to have a huge change in output to not making attackers correlate output values based on their inputs…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FE9A7-72F6-A5FA-7C68-D8F2E3AE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1B59672-AE71-E11C-C2B6-0D261BB377A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7470" y="2878517"/>
            <a:ext cx="8666330" cy="32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30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1B5C-E0E6-474C-BC4F-74C7FB50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Hash:</a:t>
            </a:r>
            <a:br>
              <a:rPr lang="en-US" dirty="0"/>
            </a:br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44C6-F1B2-5AAC-FB60-B2DD89C9D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SHA256 is a cryptographic hash that is included in the SHA2 standard</a:t>
            </a:r>
          </a:p>
          <a:p>
            <a:endParaRPr lang="en-US" dirty="0"/>
          </a:p>
          <a:p>
            <a:r>
              <a:rPr lang="en-US" dirty="0"/>
              <a:t>SHA256 is a one-way function and</a:t>
            </a:r>
          </a:p>
          <a:p>
            <a:endParaRPr lang="en-US" dirty="0"/>
          </a:p>
          <a:p>
            <a:r>
              <a:rPr lang="en-US" dirty="0"/>
              <a:t>It is hard to calculate x from y</a:t>
            </a:r>
          </a:p>
          <a:p>
            <a:pPr lvl="1"/>
            <a:r>
              <a:rPr lang="en-US" dirty="0"/>
              <a:t>where y = SHA256(x)</a:t>
            </a:r>
          </a:p>
          <a:p>
            <a:endParaRPr lang="en-US" dirty="0"/>
          </a:p>
          <a:p>
            <a:r>
              <a:rPr lang="en-US" dirty="0"/>
              <a:t>It is hard to calculate x’ from </a:t>
            </a:r>
            <a:r>
              <a:rPr lang="en-US" dirty="0" err="1"/>
              <a:t>x,y</a:t>
            </a:r>
            <a:endParaRPr lang="en-US" dirty="0"/>
          </a:p>
          <a:p>
            <a:pPr lvl="1"/>
            <a:r>
              <a:rPr lang="en-US" dirty="0"/>
              <a:t>where x’ != x, SHA256(x) = y, SHA256(x’) = y</a:t>
            </a:r>
          </a:p>
          <a:p>
            <a:endParaRPr lang="en-US" dirty="0"/>
          </a:p>
          <a:p>
            <a:r>
              <a:rPr lang="en-US" dirty="0"/>
              <a:t>It is hard to correlate x and x’ from x, y, y’</a:t>
            </a:r>
          </a:p>
          <a:p>
            <a:pPr lvl="1"/>
            <a:r>
              <a:rPr lang="en-US" dirty="0"/>
              <a:t>where SHA256(x) = y, SHA256(x’) = y’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5E2FF-87DF-FFB1-AA69-277824DC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4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BF94-1DB7-FEF2-26B1-31A3717B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Electronic Code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6279-A1B8-EEA9-839F-443117E8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specific bit error in ciphertext would result in a random error in plaintext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6487E-AA8E-2FA8-8557-05A79C2D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D01B49-5B5F-AE3E-8DCC-FD4A417FE1C4}"/>
              </a:ext>
            </a:extLst>
          </p:cNvPr>
          <p:cNvSpPr/>
          <p:nvPr/>
        </p:nvSpPr>
        <p:spPr>
          <a:xfrm>
            <a:off x="1001487" y="274320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F3B791-E354-C652-9152-7E916C954BC1}"/>
              </a:ext>
            </a:extLst>
          </p:cNvPr>
          <p:cNvSpPr/>
          <p:nvPr/>
        </p:nvSpPr>
        <p:spPr>
          <a:xfrm>
            <a:off x="1377043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F24E58-046B-F762-E8D7-75F656EA89A4}"/>
              </a:ext>
            </a:extLst>
          </p:cNvPr>
          <p:cNvSpPr/>
          <p:nvPr/>
        </p:nvSpPr>
        <p:spPr>
          <a:xfrm>
            <a:off x="1001487" y="484108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B867BE-21C0-1DF6-27D8-7A8E581478C8}"/>
              </a:ext>
            </a:extLst>
          </p:cNvPr>
          <p:cNvCxnSpPr/>
          <p:nvPr/>
        </p:nvCxnSpPr>
        <p:spPr>
          <a:xfrm>
            <a:off x="1872344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8D8D8F-337E-697E-9F93-1E469CD99481}"/>
              </a:ext>
            </a:extLst>
          </p:cNvPr>
          <p:cNvCxnSpPr/>
          <p:nvPr/>
        </p:nvCxnSpPr>
        <p:spPr>
          <a:xfrm>
            <a:off x="1872343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2675009-1E9A-D7F2-9401-93E8870AF889}"/>
              </a:ext>
            </a:extLst>
          </p:cNvPr>
          <p:cNvSpPr/>
          <p:nvPr/>
        </p:nvSpPr>
        <p:spPr>
          <a:xfrm>
            <a:off x="3568285" y="274320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0000001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7846FC-0E1C-B22B-66E6-79DC719386E6}"/>
              </a:ext>
            </a:extLst>
          </p:cNvPr>
          <p:cNvSpPr/>
          <p:nvPr/>
        </p:nvSpPr>
        <p:spPr>
          <a:xfrm>
            <a:off x="3943841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D5D1CD-4E8E-EB25-5188-9D0FCD2BCE18}"/>
              </a:ext>
            </a:extLst>
          </p:cNvPr>
          <p:cNvSpPr/>
          <p:nvPr/>
        </p:nvSpPr>
        <p:spPr>
          <a:xfrm>
            <a:off x="3568285" y="484108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001010111011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A2602E-DCD9-9887-32CD-F8A2C5934FE2}"/>
              </a:ext>
            </a:extLst>
          </p:cNvPr>
          <p:cNvCxnSpPr/>
          <p:nvPr/>
        </p:nvCxnSpPr>
        <p:spPr>
          <a:xfrm>
            <a:off x="4439142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FD596E-45EB-8EF6-BCE6-4E8DD03637C0}"/>
              </a:ext>
            </a:extLst>
          </p:cNvPr>
          <p:cNvCxnSpPr/>
          <p:nvPr/>
        </p:nvCxnSpPr>
        <p:spPr>
          <a:xfrm>
            <a:off x="4439141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61B5323-D954-8883-C7F7-D166C2440E03}"/>
              </a:ext>
            </a:extLst>
          </p:cNvPr>
          <p:cNvSpPr/>
          <p:nvPr/>
        </p:nvSpPr>
        <p:spPr>
          <a:xfrm>
            <a:off x="6118441" y="274320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77DCAF-414D-5036-00C6-D943BEC58227}"/>
              </a:ext>
            </a:extLst>
          </p:cNvPr>
          <p:cNvSpPr/>
          <p:nvPr/>
        </p:nvSpPr>
        <p:spPr>
          <a:xfrm>
            <a:off x="6493997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4F16989-0118-119C-C8F2-4E05099E974F}"/>
              </a:ext>
            </a:extLst>
          </p:cNvPr>
          <p:cNvSpPr/>
          <p:nvPr/>
        </p:nvSpPr>
        <p:spPr>
          <a:xfrm>
            <a:off x="6118441" y="484108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9428A2-EFC0-811D-6193-E400E52B0952}"/>
              </a:ext>
            </a:extLst>
          </p:cNvPr>
          <p:cNvCxnSpPr/>
          <p:nvPr/>
        </p:nvCxnSpPr>
        <p:spPr>
          <a:xfrm>
            <a:off x="6989298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27CF6D5-4A39-C36D-B6E7-B15FFD774720}"/>
              </a:ext>
            </a:extLst>
          </p:cNvPr>
          <p:cNvCxnSpPr/>
          <p:nvPr/>
        </p:nvCxnSpPr>
        <p:spPr>
          <a:xfrm>
            <a:off x="6989297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FEE6F47-C07E-5B80-FDFF-DD76D082D103}"/>
              </a:ext>
            </a:extLst>
          </p:cNvPr>
          <p:cNvSpPr/>
          <p:nvPr/>
        </p:nvSpPr>
        <p:spPr>
          <a:xfrm>
            <a:off x="8640401" y="274320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E8F71E1-FCCA-1C1F-74AC-F507F01FBC59}"/>
              </a:ext>
            </a:extLst>
          </p:cNvPr>
          <p:cNvSpPr/>
          <p:nvPr/>
        </p:nvSpPr>
        <p:spPr>
          <a:xfrm>
            <a:off x="9015957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2F28DE-40FA-5911-0AB4-8CD58BAB5EE0}"/>
              </a:ext>
            </a:extLst>
          </p:cNvPr>
          <p:cNvSpPr/>
          <p:nvPr/>
        </p:nvSpPr>
        <p:spPr>
          <a:xfrm>
            <a:off x="8640401" y="484108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1111011101011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770192-FBD9-3737-F262-16D7554415BE}"/>
              </a:ext>
            </a:extLst>
          </p:cNvPr>
          <p:cNvCxnSpPr/>
          <p:nvPr/>
        </p:nvCxnSpPr>
        <p:spPr>
          <a:xfrm>
            <a:off x="9511258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FDFA0E-974C-D899-AF04-A65F4B03350C}"/>
              </a:ext>
            </a:extLst>
          </p:cNvPr>
          <p:cNvCxnSpPr/>
          <p:nvPr/>
        </p:nvCxnSpPr>
        <p:spPr>
          <a:xfrm>
            <a:off x="9511257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FB528BE-EB04-4DD5-EB42-14C90D995050}"/>
              </a:ext>
            </a:extLst>
          </p:cNvPr>
          <p:cNvSpPr txBox="1"/>
          <p:nvPr/>
        </p:nvSpPr>
        <p:spPr>
          <a:xfrm>
            <a:off x="696595" y="37450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6CA512-2621-BE1C-B613-47C7FDC877C5}"/>
              </a:ext>
            </a:extLst>
          </p:cNvPr>
          <p:cNvCxnSpPr>
            <a:cxnSpLocks/>
            <a:stCxn id="65" idx="3"/>
            <a:endCxn id="46" idx="1"/>
          </p:cNvCxnSpPr>
          <p:nvPr/>
        </p:nvCxnSpPr>
        <p:spPr>
          <a:xfrm>
            <a:off x="1001487" y="3929741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F8119BA-C454-B63D-51FD-CED65BB446F5}"/>
              </a:ext>
            </a:extLst>
          </p:cNvPr>
          <p:cNvSpPr txBox="1"/>
          <p:nvPr/>
        </p:nvSpPr>
        <p:spPr>
          <a:xfrm>
            <a:off x="3276331" y="37450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1EC3AF8-BD65-3B16-B452-EF7B000E68F2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3581223" y="3929741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6A389EC-81A8-1058-1213-988340E97E4B}"/>
              </a:ext>
            </a:extLst>
          </p:cNvPr>
          <p:cNvSpPr txBox="1"/>
          <p:nvPr/>
        </p:nvSpPr>
        <p:spPr>
          <a:xfrm>
            <a:off x="5830191" y="3745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35E4D8F-6AF8-1DC1-8754-AA6F2692D914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6135083" y="392987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71855FB-70ED-1D25-B445-B3F5D4F02933}"/>
              </a:ext>
            </a:extLst>
          </p:cNvPr>
          <p:cNvSpPr txBox="1"/>
          <p:nvPr/>
        </p:nvSpPr>
        <p:spPr>
          <a:xfrm>
            <a:off x="8300039" y="37450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3221A18-D735-8FAD-D0EB-6A0F2531CB45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8604931" y="3929741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43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A274-CACA-881D-9DFA-F50B9226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Hash:</a:t>
            </a:r>
            <a:br>
              <a:rPr lang="en-US" dirty="0"/>
            </a:br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A764-3418-4D12-1B2B-812FE9D26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find inverse, so it 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H(“secret” + message) = hash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 to find the “secret” from hash</a:t>
            </a:r>
          </a:p>
          <a:p>
            <a:pPr lvl="1"/>
            <a:endParaRPr lang="en-US" dirty="0"/>
          </a:p>
          <a:p>
            <a:r>
              <a:rPr lang="en-US" dirty="0"/>
              <a:t>Hard to generate a valid hash without knowing the secret</a:t>
            </a:r>
          </a:p>
          <a:p>
            <a:pPr lvl="1"/>
            <a:r>
              <a:rPr lang="en-US" dirty="0"/>
              <a:t>From given M, h where H (“secret” + M) = h</a:t>
            </a:r>
          </a:p>
          <a:p>
            <a:pPr lvl="1"/>
            <a:r>
              <a:rPr lang="en-US" dirty="0"/>
              <a:t>H (“secret” + M’) = h’ without knowing the “secret”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85996-F26F-18B3-970A-D2C12E0F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03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28AA-290C-A856-8028-03D3A82B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A9976-BB34-B808-0088-93834A2E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Hash-based Message Authentication Code (HMAC)</a:t>
            </a:r>
          </a:p>
          <a:p>
            <a:pPr lvl="1"/>
            <a:r>
              <a:rPr lang="en-US" dirty="0"/>
              <a:t>H = a hash function (e.g., SHA256)</a:t>
            </a:r>
          </a:p>
          <a:p>
            <a:pPr lvl="1"/>
            <a:r>
              <a:rPr lang="en-US" dirty="0"/>
              <a:t>HMAC = H(H(K) || M)</a:t>
            </a:r>
          </a:p>
          <a:p>
            <a:pPr lvl="1"/>
            <a:r>
              <a:rPr lang="en-US" dirty="0"/>
              <a:t>K: secret key</a:t>
            </a:r>
          </a:p>
          <a:p>
            <a:pPr lvl="1"/>
            <a:r>
              <a:rPr lang="en-US" dirty="0"/>
              <a:t>H(K): hash of the key</a:t>
            </a:r>
          </a:p>
          <a:p>
            <a:pPr lvl="1"/>
            <a:r>
              <a:rPr lang="en-US" dirty="0"/>
              <a:t>M: message or data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AB015-842D-E6F9-E174-DB69D465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02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28AA-290C-A856-8028-03D3A82B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 Data with CBC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A9976-BB34-B808-0088-93834A2E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CBC Data (32-byte blocks)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 you have a hash key = ‘</a:t>
            </a:r>
            <a:r>
              <a:rPr lang="en-US" dirty="0" err="1"/>
              <a:t>asdf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HMAC = SHA256( SHA256(‘</a:t>
            </a:r>
            <a:r>
              <a:rPr lang="en-US" dirty="0" err="1"/>
              <a:t>asdf</a:t>
            </a:r>
            <a:r>
              <a:rPr lang="en-US" dirty="0"/>
              <a:t>’) || </a:t>
            </a:r>
            <a:r>
              <a:rPr lang="en-US" dirty="0" err="1"/>
              <a:t>encrypted_data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7624e1f89ce009f8ec7e6e39781a42c0a27fa38f94db4f05f78b0f301007e06a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AB015-842D-E6F9-E174-DB69D465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EB4576-814A-FCF1-B11D-9D73E7E5B1D1}"/>
              </a:ext>
            </a:extLst>
          </p:cNvPr>
          <p:cNvSpPr/>
          <p:nvPr/>
        </p:nvSpPr>
        <p:spPr>
          <a:xfrm>
            <a:off x="2100944" y="2503714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90E88-5011-EF3A-A266-C80D86E87E6B}"/>
              </a:ext>
            </a:extLst>
          </p:cNvPr>
          <p:cNvSpPr/>
          <p:nvPr/>
        </p:nvSpPr>
        <p:spPr>
          <a:xfrm>
            <a:off x="4005944" y="2503714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A3474-D7A0-DC5D-308E-207C3522A76C}"/>
              </a:ext>
            </a:extLst>
          </p:cNvPr>
          <p:cNvSpPr/>
          <p:nvPr/>
        </p:nvSpPr>
        <p:spPr>
          <a:xfrm>
            <a:off x="5910944" y="2503713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5A0EE-4EC8-4C01-5992-DEF085BB9046}"/>
              </a:ext>
            </a:extLst>
          </p:cNvPr>
          <p:cNvSpPr/>
          <p:nvPr/>
        </p:nvSpPr>
        <p:spPr>
          <a:xfrm>
            <a:off x="914400" y="5502048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FA6D4-246D-0E80-5AB1-BC06E42238D0}"/>
              </a:ext>
            </a:extLst>
          </p:cNvPr>
          <p:cNvSpPr/>
          <p:nvPr/>
        </p:nvSpPr>
        <p:spPr>
          <a:xfrm>
            <a:off x="2819400" y="5502048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D4D9A8-4262-5AF5-CE88-F75FF56CAE14}"/>
              </a:ext>
            </a:extLst>
          </p:cNvPr>
          <p:cNvSpPr/>
          <p:nvPr/>
        </p:nvSpPr>
        <p:spPr>
          <a:xfrm>
            <a:off x="4724400" y="5502047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B4B78B-E226-038E-1722-1EA96DB77BE8}"/>
              </a:ext>
            </a:extLst>
          </p:cNvPr>
          <p:cNvSpPr/>
          <p:nvPr/>
        </p:nvSpPr>
        <p:spPr>
          <a:xfrm>
            <a:off x="6629400" y="5502046"/>
            <a:ext cx="3810000" cy="6749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 (key || IV+Block0+Block1)</a:t>
            </a:r>
          </a:p>
        </p:txBody>
      </p:sp>
    </p:spTree>
    <p:extLst>
      <p:ext uri="{BB962C8B-B14F-4D97-AF65-F5344CB8AC3E}">
        <p14:creationId xmlns:p14="http://schemas.microsoft.com/office/powerpoint/2010/main" val="962637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066F-50AC-E8EA-AA13-CC78F9F0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38F2D-3FDF-0C7D-5E7C-27FF7F42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26" name="Picture 2" descr="User icon - Free download on Iconfinder">
            <a:extLst>
              <a:ext uri="{FF2B5EF4-FFF2-40B4-BE49-F238E27FC236}">
                <a16:creationId xmlns:a16="http://schemas.microsoft.com/office/drawing/2014/main" id="{C16BD1AC-5EF5-95C8-F3DD-36E516DBC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2224" y="1367852"/>
            <a:ext cx="18796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43A671A-9E56-9FDA-CFFD-1BADB4C7187A}"/>
              </a:ext>
            </a:extLst>
          </p:cNvPr>
          <p:cNvSpPr/>
          <p:nvPr/>
        </p:nvSpPr>
        <p:spPr>
          <a:xfrm>
            <a:off x="4641954" y="700790"/>
            <a:ext cx="2908091" cy="5456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250FE-1513-1B59-A525-2A05097AD6F1}"/>
              </a:ext>
            </a:extLst>
          </p:cNvPr>
          <p:cNvSpPr txBox="1"/>
          <p:nvPr/>
        </p:nvSpPr>
        <p:spPr>
          <a:xfrm>
            <a:off x="2301824" y="1822738"/>
            <a:ext cx="1916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encrypt data</a:t>
            </a:r>
          </a:p>
          <a:p>
            <a:r>
              <a:rPr lang="en-US" dirty="0"/>
              <a:t>&amp; added HMAC!</a:t>
            </a:r>
          </a:p>
          <a:p>
            <a:r>
              <a:rPr lang="en-US" dirty="0"/>
              <a:t>HMAC(key||0000)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70FB88-7470-C466-0ED0-841A99351168}"/>
              </a:ext>
            </a:extLst>
          </p:cNvPr>
          <p:cNvSpPr/>
          <p:nvPr/>
        </p:nvSpPr>
        <p:spPr>
          <a:xfrm>
            <a:off x="5153401" y="1822738"/>
            <a:ext cx="1199214" cy="6396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EAFA1A-E54C-895D-F57E-B46485307925}"/>
              </a:ext>
            </a:extLst>
          </p:cNvPr>
          <p:cNvSpPr/>
          <p:nvPr/>
        </p:nvSpPr>
        <p:spPr>
          <a:xfrm>
            <a:off x="6352615" y="1822738"/>
            <a:ext cx="809468" cy="6396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</a:t>
            </a:r>
          </a:p>
        </p:txBody>
      </p:sp>
    </p:spTree>
    <p:extLst>
      <p:ext uri="{BB962C8B-B14F-4D97-AF65-F5344CB8AC3E}">
        <p14:creationId xmlns:p14="http://schemas.microsoft.com/office/powerpoint/2010/main" val="1257034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066F-50AC-E8EA-AA13-CC78F9F0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38F2D-3FDF-0C7D-5E7C-27FF7F42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26" name="Picture 2" descr="User icon - Free download on Iconfinder">
            <a:extLst>
              <a:ext uri="{FF2B5EF4-FFF2-40B4-BE49-F238E27FC236}">
                <a16:creationId xmlns:a16="http://schemas.microsoft.com/office/drawing/2014/main" id="{C16BD1AC-5EF5-95C8-F3DD-36E516DBC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2224" y="1367852"/>
            <a:ext cx="18796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43A671A-9E56-9FDA-CFFD-1BADB4C7187A}"/>
              </a:ext>
            </a:extLst>
          </p:cNvPr>
          <p:cNvSpPr/>
          <p:nvPr/>
        </p:nvSpPr>
        <p:spPr>
          <a:xfrm>
            <a:off x="4641954" y="700790"/>
            <a:ext cx="2908091" cy="5456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250FE-1513-1B59-A525-2A05097AD6F1}"/>
              </a:ext>
            </a:extLst>
          </p:cNvPr>
          <p:cNvSpPr txBox="1"/>
          <p:nvPr/>
        </p:nvSpPr>
        <p:spPr>
          <a:xfrm>
            <a:off x="2301824" y="1822738"/>
            <a:ext cx="1916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encrypt data</a:t>
            </a:r>
          </a:p>
          <a:p>
            <a:r>
              <a:rPr lang="en-US" dirty="0"/>
              <a:t>&amp; added HMAC!</a:t>
            </a:r>
          </a:p>
          <a:p>
            <a:r>
              <a:rPr lang="en-US" dirty="0"/>
              <a:t>HMAC(key||0000)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70FB88-7470-C466-0ED0-841A99351168}"/>
              </a:ext>
            </a:extLst>
          </p:cNvPr>
          <p:cNvSpPr/>
          <p:nvPr/>
        </p:nvSpPr>
        <p:spPr>
          <a:xfrm>
            <a:off x="5153401" y="1822738"/>
            <a:ext cx="1199214" cy="6396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EAFA1A-E54C-895D-F57E-B46485307925}"/>
              </a:ext>
            </a:extLst>
          </p:cNvPr>
          <p:cNvSpPr/>
          <p:nvPr/>
        </p:nvSpPr>
        <p:spPr>
          <a:xfrm>
            <a:off x="6352615" y="1822738"/>
            <a:ext cx="809468" cy="6396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</a:t>
            </a:r>
          </a:p>
        </p:txBody>
      </p:sp>
      <p:pic>
        <p:nvPicPr>
          <p:cNvPr id="2050" name="Picture 2" descr="Attacker Images – Browse 673,547 Stock Photos, Vectors, and Video | Adobe  Stock">
            <a:extLst>
              <a:ext uri="{FF2B5EF4-FFF2-40B4-BE49-F238E27FC236}">
                <a16:creationId xmlns:a16="http://schemas.microsoft.com/office/drawing/2014/main" id="{3362BFEE-1529-E7D4-5F8B-AAAA0F68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2554" y="2413624"/>
            <a:ext cx="1667656" cy="166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401615-7E46-BD7C-A522-2FC2ADE6F5A4}"/>
              </a:ext>
            </a:extLst>
          </p:cNvPr>
          <p:cNvSpPr txBox="1"/>
          <p:nvPr/>
        </p:nvSpPr>
        <p:spPr>
          <a:xfrm>
            <a:off x="8049718" y="2578308"/>
            <a:ext cx="11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data…</a:t>
            </a:r>
          </a:p>
        </p:txBody>
      </p:sp>
    </p:spTree>
    <p:extLst>
      <p:ext uri="{BB962C8B-B14F-4D97-AF65-F5344CB8AC3E}">
        <p14:creationId xmlns:p14="http://schemas.microsoft.com/office/powerpoint/2010/main" val="214307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066F-50AC-E8EA-AA13-CC78F9F0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38F2D-3FDF-0C7D-5E7C-27FF7F42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026" name="Picture 2" descr="User icon - Free download on Iconfinder">
            <a:extLst>
              <a:ext uri="{FF2B5EF4-FFF2-40B4-BE49-F238E27FC236}">
                <a16:creationId xmlns:a16="http://schemas.microsoft.com/office/drawing/2014/main" id="{C16BD1AC-5EF5-95C8-F3DD-36E516DBC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2224" y="1367852"/>
            <a:ext cx="18796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43A671A-9E56-9FDA-CFFD-1BADB4C7187A}"/>
              </a:ext>
            </a:extLst>
          </p:cNvPr>
          <p:cNvSpPr/>
          <p:nvPr/>
        </p:nvSpPr>
        <p:spPr>
          <a:xfrm>
            <a:off x="4641954" y="700790"/>
            <a:ext cx="2908091" cy="5456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250FE-1513-1B59-A525-2A05097AD6F1}"/>
              </a:ext>
            </a:extLst>
          </p:cNvPr>
          <p:cNvSpPr txBox="1"/>
          <p:nvPr/>
        </p:nvSpPr>
        <p:spPr>
          <a:xfrm>
            <a:off x="2301824" y="1822738"/>
            <a:ext cx="1710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encrypt data</a:t>
            </a:r>
          </a:p>
          <a:p>
            <a:r>
              <a:rPr lang="en-US" dirty="0"/>
              <a:t>&amp; added HMAC!</a:t>
            </a:r>
          </a:p>
          <a:p>
            <a:r>
              <a:rPr lang="en-US" dirty="0"/>
              <a:t>HMAC(K||0000)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70FB88-7470-C466-0ED0-841A99351168}"/>
              </a:ext>
            </a:extLst>
          </p:cNvPr>
          <p:cNvSpPr/>
          <p:nvPr/>
        </p:nvSpPr>
        <p:spPr>
          <a:xfrm>
            <a:off x="5153401" y="1822738"/>
            <a:ext cx="1199214" cy="6396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EAFA1A-E54C-895D-F57E-B46485307925}"/>
              </a:ext>
            </a:extLst>
          </p:cNvPr>
          <p:cNvSpPr/>
          <p:nvPr/>
        </p:nvSpPr>
        <p:spPr>
          <a:xfrm>
            <a:off x="6352615" y="1822738"/>
            <a:ext cx="809468" cy="6396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</a:t>
            </a:r>
          </a:p>
        </p:txBody>
      </p:sp>
      <p:pic>
        <p:nvPicPr>
          <p:cNvPr id="2050" name="Picture 2" descr="Attacker Images – Browse 673,547 Stock Photos, Vectors, and Video | Adobe  Stock">
            <a:extLst>
              <a:ext uri="{FF2B5EF4-FFF2-40B4-BE49-F238E27FC236}">
                <a16:creationId xmlns:a16="http://schemas.microsoft.com/office/drawing/2014/main" id="{3362BFEE-1529-E7D4-5F8B-AAAA0F68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2554" y="2413624"/>
            <a:ext cx="1667656" cy="166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401615-7E46-BD7C-A522-2FC2ADE6F5A4}"/>
              </a:ext>
            </a:extLst>
          </p:cNvPr>
          <p:cNvSpPr txBox="1"/>
          <p:nvPr/>
        </p:nvSpPr>
        <p:spPr>
          <a:xfrm>
            <a:off x="8049718" y="2578308"/>
            <a:ext cx="11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E13B16-2BA1-BC53-385E-3D7561048DB8}"/>
              </a:ext>
            </a:extLst>
          </p:cNvPr>
          <p:cNvSpPr/>
          <p:nvPr/>
        </p:nvSpPr>
        <p:spPr>
          <a:xfrm>
            <a:off x="5286980" y="1822738"/>
            <a:ext cx="90658" cy="6396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B20903-DE1C-F7AA-03CD-D1AA3608E1C1}"/>
              </a:ext>
            </a:extLst>
          </p:cNvPr>
          <p:cNvSpPr/>
          <p:nvPr/>
        </p:nvSpPr>
        <p:spPr>
          <a:xfrm>
            <a:off x="6113321" y="1829439"/>
            <a:ext cx="90658" cy="6396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27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066F-50AC-E8EA-AA13-CC78F9F0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38F2D-3FDF-0C7D-5E7C-27FF7F42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26" name="Picture 2" descr="User icon - Free download on Iconfinder">
            <a:extLst>
              <a:ext uri="{FF2B5EF4-FFF2-40B4-BE49-F238E27FC236}">
                <a16:creationId xmlns:a16="http://schemas.microsoft.com/office/drawing/2014/main" id="{C16BD1AC-5EF5-95C8-F3DD-36E516DBC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322" y="3946160"/>
            <a:ext cx="18796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43A671A-9E56-9FDA-CFFD-1BADB4C7187A}"/>
              </a:ext>
            </a:extLst>
          </p:cNvPr>
          <p:cNvSpPr/>
          <p:nvPr/>
        </p:nvSpPr>
        <p:spPr>
          <a:xfrm>
            <a:off x="4641954" y="700790"/>
            <a:ext cx="2908091" cy="5456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250FE-1513-1B59-A525-2A05097AD6F1}"/>
              </a:ext>
            </a:extLst>
          </p:cNvPr>
          <p:cNvSpPr txBox="1"/>
          <p:nvPr/>
        </p:nvSpPr>
        <p:spPr>
          <a:xfrm>
            <a:off x="2145143" y="3908080"/>
            <a:ext cx="2055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check if</a:t>
            </a:r>
          </a:p>
          <a:p>
            <a:r>
              <a:rPr lang="en-US" dirty="0"/>
              <a:t>H(K||Data) = HMAC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70FB88-7470-C466-0ED0-841A99351168}"/>
              </a:ext>
            </a:extLst>
          </p:cNvPr>
          <p:cNvSpPr/>
          <p:nvPr/>
        </p:nvSpPr>
        <p:spPr>
          <a:xfrm>
            <a:off x="5153401" y="1822738"/>
            <a:ext cx="1199214" cy="6396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EAFA1A-E54C-895D-F57E-B46485307925}"/>
              </a:ext>
            </a:extLst>
          </p:cNvPr>
          <p:cNvSpPr/>
          <p:nvPr/>
        </p:nvSpPr>
        <p:spPr>
          <a:xfrm>
            <a:off x="6352615" y="1822738"/>
            <a:ext cx="809468" cy="6396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</a:t>
            </a:r>
          </a:p>
        </p:txBody>
      </p:sp>
      <p:pic>
        <p:nvPicPr>
          <p:cNvPr id="2050" name="Picture 2" descr="Attacker Images – Browse 673,547 Stock Photos, Vectors, and Video | Adobe  Stock">
            <a:extLst>
              <a:ext uri="{FF2B5EF4-FFF2-40B4-BE49-F238E27FC236}">
                <a16:creationId xmlns:a16="http://schemas.microsoft.com/office/drawing/2014/main" id="{3362BFEE-1529-E7D4-5F8B-AAAA0F68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2554" y="2413624"/>
            <a:ext cx="1667656" cy="166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401615-7E46-BD7C-A522-2FC2ADE6F5A4}"/>
              </a:ext>
            </a:extLst>
          </p:cNvPr>
          <p:cNvSpPr txBox="1"/>
          <p:nvPr/>
        </p:nvSpPr>
        <p:spPr>
          <a:xfrm>
            <a:off x="8049718" y="2578308"/>
            <a:ext cx="11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E13B16-2BA1-BC53-385E-3D7561048DB8}"/>
              </a:ext>
            </a:extLst>
          </p:cNvPr>
          <p:cNvSpPr/>
          <p:nvPr/>
        </p:nvSpPr>
        <p:spPr>
          <a:xfrm>
            <a:off x="5286980" y="1822738"/>
            <a:ext cx="90658" cy="6396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B20903-DE1C-F7AA-03CD-D1AA3608E1C1}"/>
              </a:ext>
            </a:extLst>
          </p:cNvPr>
          <p:cNvSpPr/>
          <p:nvPr/>
        </p:nvSpPr>
        <p:spPr>
          <a:xfrm>
            <a:off x="6113321" y="1829439"/>
            <a:ext cx="90658" cy="6396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90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066F-50AC-E8EA-AA13-CC78F9F0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38F2D-3FDF-0C7D-5E7C-27FF7F42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26" name="Picture 2" descr="User icon - Free download on Iconfinder">
            <a:extLst>
              <a:ext uri="{FF2B5EF4-FFF2-40B4-BE49-F238E27FC236}">
                <a16:creationId xmlns:a16="http://schemas.microsoft.com/office/drawing/2014/main" id="{C16BD1AC-5EF5-95C8-F3DD-36E516DBC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322" y="3946160"/>
            <a:ext cx="18796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43A671A-9E56-9FDA-CFFD-1BADB4C7187A}"/>
              </a:ext>
            </a:extLst>
          </p:cNvPr>
          <p:cNvSpPr/>
          <p:nvPr/>
        </p:nvSpPr>
        <p:spPr>
          <a:xfrm>
            <a:off x="4641954" y="700790"/>
            <a:ext cx="2908091" cy="5456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250FE-1513-1B59-A525-2A05097AD6F1}"/>
              </a:ext>
            </a:extLst>
          </p:cNvPr>
          <p:cNvSpPr txBox="1"/>
          <p:nvPr/>
        </p:nvSpPr>
        <p:spPr>
          <a:xfrm>
            <a:off x="2145143" y="3908080"/>
            <a:ext cx="2055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check if</a:t>
            </a:r>
          </a:p>
          <a:p>
            <a:r>
              <a:rPr lang="en-US" dirty="0"/>
              <a:t>H(K||Data) = HMAC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70FB88-7470-C466-0ED0-841A99351168}"/>
              </a:ext>
            </a:extLst>
          </p:cNvPr>
          <p:cNvSpPr/>
          <p:nvPr/>
        </p:nvSpPr>
        <p:spPr>
          <a:xfrm>
            <a:off x="5153401" y="1822738"/>
            <a:ext cx="1199214" cy="6396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EAFA1A-E54C-895D-F57E-B46485307925}"/>
              </a:ext>
            </a:extLst>
          </p:cNvPr>
          <p:cNvSpPr/>
          <p:nvPr/>
        </p:nvSpPr>
        <p:spPr>
          <a:xfrm>
            <a:off x="6352615" y="1822738"/>
            <a:ext cx="809468" cy="6396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</a:t>
            </a:r>
          </a:p>
        </p:txBody>
      </p:sp>
      <p:pic>
        <p:nvPicPr>
          <p:cNvPr id="2050" name="Picture 2" descr="Attacker Images – Browse 673,547 Stock Photos, Vectors, and Video | Adobe  Stock">
            <a:extLst>
              <a:ext uri="{FF2B5EF4-FFF2-40B4-BE49-F238E27FC236}">
                <a16:creationId xmlns:a16="http://schemas.microsoft.com/office/drawing/2014/main" id="{3362BFEE-1529-E7D4-5F8B-AAAA0F68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2554" y="2413624"/>
            <a:ext cx="1667656" cy="166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401615-7E46-BD7C-A522-2FC2ADE6F5A4}"/>
              </a:ext>
            </a:extLst>
          </p:cNvPr>
          <p:cNvSpPr txBox="1"/>
          <p:nvPr/>
        </p:nvSpPr>
        <p:spPr>
          <a:xfrm>
            <a:off x="8049718" y="2578308"/>
            <a:ext cx="11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E13B16-2BA1-BC53-385E-3D7561048DB8}"/>
              </a:ext>
            </a:extLst>
          </p:cNvPr>
          <p:cNvSpPr/>
          <p:nvPr/>
        </p:nvSpPr>
        <p:spPr>
          <a:xfrm>
            <a:off x="5286980" y="1822738"/>
            <a:ext cx="90658" cy="6396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B20903-DE1C-F7AA-03CD-D1AA3608E1C1}"/>
              </a:ext>
            </a:extLst>
          </p:cNvPr>
          <p:cNvSpPr/>
          <p:nvPr/>
        </p:nvSpPr>
        <p:spPr>
          <a:xfrm>
            <a:off x="6113321" y="1829439"/>
            <a:ext cx="90658" cy="6396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228CE-D0F7-C1C6-89C5-FD591F78C209}"/>
              </a:ext>
            </a:extLst>
          </p:cNvPr>
          <p:cNvSpPr/>
          <p:nvPr/>
        </p:nvSpPr>
        <p:spPr>
          <a:xfrm>
            <a:off x="2325769" y="4657895"/>
            <a:ext cx="1199214" cy="6396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20194-F43E-C262-E3CD-2751BDB5A343}"/>
              </a:ext>
            </a:extLst>
          </p:cNvPr>
          <p:cNvSpPr/>
          <p:nvPr/>
        </p:nvSpPr>
        <p:spPr>
          <a:xfrm>
            <a:off x="2459348" y="4657895"/>
            <a:ext cx="90658" cy="6396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FBFE2-6858-E8B9-1A0A-180D65B7B0A9}"/>
              </a:ext>
            </a:extLst>
          </p:cNvPr>
          <p:cNvSpPr/>
          <p:nvPr/>
        </p:nvSpPr>
        <p:spPr>
          <a:xfrm>
            <a:off x="3285689" y="4664596"/>
            <a:ext cx="90658" cy="6396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EE8C4-5A45-674D-83AD-41B273E9EE58}"/>
              </a:ext>
            </a:extLst>
          </p:cNvPr>
          <p:cNvSpPr txBox="1"/>
          <p:nvPr/>
        </p:nvSpPr>
        <p:spPr>
          <a:xfrm>
            <a:off x="1946955" y="5407710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 K || 1001) !=</a:t>
            </a:r>
          </a:p>
          <a:p>
            <a:r>
              <a:rPr lang="en-US" dirty="0"/>
              <a:t>H( K || 0000)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F17C7-9B48-BF48-F1AF-C70B2FB96641}"/>
              </a:ext>
            </a:extLst>
          </p:cNvPr>
          <p:cNvSpPr txBox="1"/>
          <p:nvPr/>
        </p:nvSpPr>
        <p:spPr>
          <a:xfrm>
            <a:off x="2301824" y="1822738"/>
            <a:ext cx="1710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encrypt data</a:t>
            </a:r>
          </a:p>
          <a:p>
            <a:r>
              <a:rPr lang="en-US" dirty="0"/>
              <a:t>&amp; added HMAC!</a:t>
            </a:r>
          </a:p>
          <a:p>
            <a:r>
              <a:rPr lang="en-US" dirty="0"/>
              <a:t>HMAC(K||0000)</a:t>
            </a:r>
          </a:p>
        </p:txBody>
      </p:sp>
    </p:spTree>
    <p:extLst>
      <p:ext uri="{BB962C8B-B14F-4D97-AF65-F5344CB8AC3E}">
        <p14:creationId xmlns:p14="http://schemas.microsoft.com/office/powerpoint/2010/main" val="2867895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066F-50AC-E8EA-AA13-CC78F9F0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38F2D-3FDF-0C7D-5E7C-27FF7F42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026" name="Picture 2" descr="User icon - Free download on Iconfinder">
            <a:extLst>
              <a:ext uri="{FF2B5EF4-FFF2-40B4-BE49-F238E27FC236}">
                <a16:creationId xmlns:a16="http://schemas.microsoft.com/office/drawing/2014/main" id="{C16BD1AC-5EF5-95C8-F3DD-36E516DBC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322" y="3946160"/>
            <a:ext cx="18796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43A671A-9E56-9FDA-CFFD-1BADB4C7187A}"/>
              </a:ext>
            </a:extLst>
          </p:cNvPr>
          <p:cNvSpPr/>
          <p:nvPr/>
        </p:nvSpPr>
        <p:spPr>
          <a:xfrm>
            <a:off x="4641954" y="700790"/>
            <a:ext cx="2908091" cy="5456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250FE-1513-1B59-A525-2A05097AD6F1}"/>
              </a:ext>
            </a:extLst>
          </p:cNvPr>
          <p:cNvSpPr txBox="1"/>
          <p:nvPr/>
        </p:nvSpPr>
        <p:spPr>
          <a:xfrm>
            <a:off x="2145143" y="3908080"/>
            <a:ext cx="2055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check if</a:t>
            </a:r>
          </a:p>
          <a:p>
            <a:r>
              <a:rPr lang="en-US" dirty="0"/>
              <a:t>H(K||Data) = HMAC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70FB88-7470-C466-0ED0-841A99351168}"/>
              </a:ext>
            </a:extLst>
          </p:cNvPr>
          <p:cNvSpPr/>
          <p:nvPr/>
        </p:nvSpPr>
        <p:spPr>
          <a:xfrm>
            <a:off x="5153401" y="1822738"/>
            <a:ext cx="1199214" cy="6396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EAFA1A-E54C-895D-F57E-B46485307925}"/>
              </a:ext>
            </a:extLst>
          </p:cNvPr>
          <p:cNvSpPr/>
          <p:nvPr/>
        </p:nvSpPr>
        <p:spPr>
          <a:xfrm>
            <a:off x="6352615" y="1822738"/>
            <a:ext cx="809468" cy="6396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</a:t>
            </a:r>
          </a:p>
        </p:txBody>
      </p:sp>
      <p:pic>
        <p:nvPicPr>
          <p:cNvPr id="2050" name="Picture 2" descr="Attacker Images – Browse 673,547 Stock Photos, Vectors, and Video | Adobe  Stock">
            <a:extLst>
              <a:ext uri="{FF2B5EF4-FFF2-40B4-BE49-F238E27FC236}">
                <a16:creationId xmlns:a16="http://schemas.microsoft.com/office/drawing/2014/main" id="{3362BFEE-1529-E7D4-5F8B-AAAA0F68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2554" y="2413624"/>
            <a:ext cx="1667656" cy="166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401615-7E46-BD7C-A522-2FC2ADE6F5A4}"/>
              </a:ext>
            </a:extLst>
          </p:cNvPr>
          <p:cNvSpPr txBox="1"/>
          <p:nvPr/>
        </p:nvSpPr>
        <p:spPr>
          <a:xfrm>
            <a:off x="8049718" y="2578308"/>
            <a:ext cx="11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E13B16-2BA1-BC53-385E-3D7561048DB8}"/>
              </a:ext>
            </a:extLst>
          </p:cNvPr>
          <p:cNvSpPr/>
          <p:nvPr/>
        </p:nvSpPr>
        <p:spPr>
          <a:xfrm>
            <a:off x="5286980" y="1822738"/>
            <a:ext cx="90658" cy="6396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B20903-DE1C-F7AA-03CD-D1AA3608E1C1}"/>
              </a:ext>
            </a:extLst>
          </p:cNvPr>
          <p:cNvSpPr/>
          <p:nvPr/>
        </p:nvSpPr>
        <p:spPr>
          <a:xfrm>
            <a:off x="6113321" y="1829439"/>
            <a:ext cx="90658" cy="6396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33B4EB-B578-2DED-CA1F-5C553770DA5F}"/>
              </a:ext>
            </a:extLst>
          </p:cNvPr>
          <p:cNvSpPr txBox="1"/>
          <p:nvPr/>
        </p:nvSpPr>
        <p:spPr>
          <a:xfrm>
            <a:off x="1789895" y="5984010"/>
            <a:ext cx="1495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Reject!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906B4B-2EF7-07DA-39B0-D6924B061FFA}"/>
              </a:ext>
            </a:extLst>
          </p:cNvPr>
          <p:cNvSpPr/>
          <p:nvPr/>
        </p:nvSpPr>
        <p:spPr>
          <a:xfrm>
            <a:off x="2325769" y="4657895"/>
            <a:ext cx="1199214" cy="6396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30A307-10CA-2EE9-8562-B8F8F5867A81}"/>
              </a:ext>
            </a:extLst>
          </p:cNvPr>
          <p:cNvSpPr/>
          <p:nvPr/>
        </p:nvSpPr>
        <p:spPr>
          <a:xfrm>
            <a:off x="2459348" y="4657895"/>
            <a:ext cx="90658" cy="6396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360DDD-03AC-59A4-55A6-E553DCBFBB14}"/>
              </a:ext>
            </a:extLst>
          </p:cNvPr>
          <p:cNvSpPr/>
          <p:nvPr/>
        </p:nvSpPr>
        <p:spPr>
          <a:xfrm>
            <a:off x="3285689" y="4664596"/>
            <a:ext cx="90658" cy="6396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F30321-4925-A623-196D-F52869FD4412}"/>
              </a:ext>
            </a:extLst>
          </p:cNvPr>
          <p:cNvSpPr txBox="1"/>
          <p:nvPr/>
        </p:nvSpPr>
        <p:spPr>
          <a:xfrm>
            <a:off x="1946955" y="5407710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 K || 1001) !=</a:t>
            </a:r>
          </a:p>
          <a:p>
            <a:r>
              <a:rPr lang="en-US" dirty="0"/>
              <a:t>H( K || 0000)</a:t>
            </a:r>
          </a:p>
        </p:txBody>
      </p:sp>
    </p:spTree>
    <p:extLst>
      <p:ext uri="{BB962C8B-B14F-4D97-AF65-F5344CB8AC3E}">
        <p14:creationId xmlns:p14="http://schemas.microsoft.com/office/powerpoint/2010/main" val="1654230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28AA-290C-A856-8028-03D3A82B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 Data with CBC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A9976-BB34-B808-0088-93834A2E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have a hash key = ‘</a:t>
            </a:r>
            <a:r>
              <a:rPr lang="en-US" dirty="0" err="1"/>
              <a:t>asdf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HMAC = SHA256( SHA256(‘</a:t>
            </a:r>
            <a:r>
              <a:rPr lang="en-US" dirty="0" err="1"/>
              <a:t>asdf</a:t>
            </a:r>
            <a:r>
              <a:rPr lang="en-US" dirty="0"/>
              <a:t>’) || </a:t>
            </a:r>
            <a:r>
              <a:rPr lang="en-US" dirty="0" err="1"/>
              <a:t>encrypted_data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7624e1f89ce009f8ec7e6e39781a42c0a27fa38f94db4f05f78b0f301007e06a</a:t>
            </a:r>
            <a:endParaRPr lang="en-US" dirty="0"/>
          </a:p>
          <a:p>
            <a:r>
              <a:rPr lang="en-US" dirty="0"/>
              <a:t>Suppose the attacker changed the </a:t>
            </a:r>
            <a:r>
              <a:rPr lang="en-US" dirty="0" err="1"/>
              <a:t>encrypted_data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HMAC = SHA256( SHA256(‘</a:t>
            </a:r>
            <a:r>
              <a:rPr lang="en-US" dirty="0" err="1"/>
              <a:t>asdf</a:t>
            </a:r>
            <a:r>
              <a:rPr lang="en-US" dirty="0"/>
              <a:t>’) || </a:t>
            </a:r>
            <a:r>
              <a:rPr lang="en-US" b="1" dirty="0" err="1">
                <a:solidFill>
                  <a:srgbClr val="FF0000"/>
                </a:solidFill>
              </a:rPr>
              <a:t>encrypted_data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389205904d6c7bb83fc676513911226f2be25bf1465616bb9b29587100ab1414</a:t>
            </a:r>
          </a:p>
          <a:p>
            <a:pPr lvl="1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Mismatch with HMAC!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AB015-842D-E6F9-E174-DB69D465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BA0A4A-7610-FEC6-9FB3-38965887BD09}"/>
              </a:ext>
            </a:extLst>
          </p:cNvPr>
          <p:cNvSpPr/>
          <p:nvPr/>
        </p:nvSpPr>
        <p:spPr>
          <a:xfrm>
            <a:off x="1334124" y="3602691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1CC516-C5A8-4797-9C07-ECFF3290EDE5}"/>
              </a:ext>
            </a:extLst>
          </p:cNvPr>
          <p:cNvSpPr/>
          <p:nvPr/>
        </p:nvSpPr>
        <p:spPr>
          <a:xfrm>
            <a:off x="3239124" y="3602691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FFD703-45FF-6958-5283-74658B974812}"/>
              </a:ext>
            </a:extLst>
          </p:cNvPr>
          <p:cNvSpPr/>
          <p:nvPr/>
        </p:nvSpPr>
        <p:spPr>
          <a:xfrm>
            <a:off x="5144124" y="3602690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E2383-011A-CFE8-4BD3-186B13CF01B1}"/>
              </a:ext>
            </a:extLst>
          </p:cNvPr>
          <p:cNvSpPr/>
          <p:nvPr/>
        </p:nvSpPr>
        <p:spPr>
          <a:xfrm>
            <a:off x="7049124" y="3602689"/>
            <a:ext cx="3810000" cy="6749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 (key || IV+Block0+Block1)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485DE-DEDA-C024-143B-CB6978757D8F}"/>
              </a:ext>
            </a:extLst>
          </p:cNvPr>
          <p:cNvSpPr/>
          <p:nvPr/>
        </p:nvSpPr>
        <p:spPr>
          <a:xfrm>
            <a:off x="3523761" y="3602689"/>
            <a:ext cx="97971" cy="6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6082F2-9D7B-A73D-A780-93273B8DD7BC}"/>
              </a:ext>
            </a:extLst>
          </p:cNvPr>
          <p:cNvSpPr/>
          <p:nvPr/>
        </p:nvSpPr>
        <p:spPr>
          <a:xfrm>
            <a:off x="4830045" y="3602689"/>
            <a:ext cx="97971" cy="6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BF94-1DB7-FEF2-26B1-31A3717B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Electronic Code 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6487E-AA8E-2FA8-8557-05A79C2D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4C690-7A38-0112-CC09-F7FBB5DC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launch a message block substitution attack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D64C31-1C65-545A-C236-095FD98027B7}"/>
              </a:ext>
            </a:extLst>
          </p:cNvPr>
          <p:cNvSpPr/>
          <p:nvPr/>
        </p:nvSpPr>
        <p:spPr>
          <a:xfrm>
            <a:off x="1377043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9DB81E-5DDB-2BD8-3848-0FB9800A0E27}"/>
              </a:ext>
            </a:extLst>
          </p:cNvPr>
          <p:cNvCxnSpPr/>
          <p:nvPr/>
        </p:nvCxnSpPr>
        <p:spPr>
          <a:xfrm>
            <a:off x="1872344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2463B6-D3FB-5BEE-353A-1EFEEB6ED3D0}"/>
              </a:ext>
            </a:extLst>
          </p:cNvPr>
          <p:cNvCxnSpPr/>
          <p:nvPr/>
        </p:nvCxnSpPr>
        <p:spPr>
          <a:xfrm>
            <a:off x="1872343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31E24DC-0D55-B160-871A-149C9412D6EB}"/>
              </a:ext>
            </a:extLst>
          </p:cNvPr>
          <p:cNvSpPr/>
          <p:nvPr/>
        </p:nvSpPr>
        <p:spPr>
          <a:xfrm>
            <a:off x="3943841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F253D4-025E-32DC-C6B4-5191D617568B}"/>
              </a:ext>
            </a:extLst>
          </p:cNvPr>
          <p:cNvCxnSpPr/>
          <p:nvPr/>
        </p:nvCxnSpPr>
        <p:spPr>
          <a:xfrm>
            <a:off x="4439142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BCC739-F052-4FDB-E8BE-ECD0A77DBE3D}"/>
              </a:ext>
            </a:extLst>
          </p:cNvPr>
          <p:cNvCxnSpPr/>
          <p:nvPr/>
        </p:nvCxnSpPr>
        <p:spPr>
          <a:xfrm>
            <a:off x="4439141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BDA3AC0-D32B-3910-A71D-58440A4FB2E3}"/>
              </a:ext>
            </a:extLst>
          </p:cNvPr>
          <p:cNvSpPr/>
          <p:nvPr/>
        </p:nvSpPr>
        <p:spPr>
          <a:xfrm>
            <a:off x="6493997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F7D559-7059-8D73-C550-FAB17489769B}"/>
              </a:ext>
            </a:extLst>
          </p:cNvPr>
          <p:cNvCxnSpPr/>
          <p:nvPr/>
        </p:nvCxnSpPr>
        <p:spPr>
          <a:xfrm>
            <a:off x="6989298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EDA1BD-D9ED-E25F-5B25-EAAA7FC4E991}"/>
              </a:ext>
            </a:extLst>
          </p:cNvPr>
          <p:cNvCxnSpPr/>
          <p:nvPr/>
        </p:nvCxnSpPr>
        <p:spPr>
          <a:xfrm>
            <a:off x="6989297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12E582-1717-36E0-3375-29DE9F34AA26}"/>
              </a:ext>
            </a:extLst>
          </p:cNvPr>
          <p:cNvSpPr/>
          <p:nvPr/>
        </p:nvSpPr>
        <p:spPr>
          <a:xfrm>
            <a:off x="9015957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9CB933-B1A1-1E51-ED4D-84B1E97B7155}"/>
              </a:ext>
            </a:extLst>
          </p:cNvPr>
          <p:cNvCxnSpPr/>
          <p:nvPr/>
        </p:nvCxnSpPr>
        <p:spPr>
          <a:xfrm>
            <a:off x="9511258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B6EC40-A787-4E43-8B54-0E475E938D63}"/>
              </a:ext>
            </a:extLst>
          </p:cNvPr>
          <p:cNvCxnSpPr/>
          <p:nvPr/>
        </p:nvCxnSpPr>
        <p:spPr>
          <a:xfrm>
            <a:off x="9511257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69427-8B9B-DBFF-2463-72BA3E8E4E2E}"/>
              </a:ext>
            </a:extLst>
          </p:cNvPr>
          <p:cNvSpPr/>
          <p:nvPr/>
        </p:nvSpPr>
        <p:spPr>
          <a:xfrm>
            <a:off x="1018129" y="275017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B023EB-ADC1-7371-2111-911786C39E1A}"/>
              </a:ext>
            </a:extLst>
          </p:cNvPr>
          <p:cNvSpPr/>
          <p:nvPr/>
        </p:nvSpPr>
        <p:spPr>
          <a:xfrm>
            <a:off x="1018129" y="486604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B3352F-E07E-98F0-D75E-F140D793FE1C}"/>
              </a:ext>
            </a:extLst>
          </p:cNvPr>
          <p:cNvSpPr/>
          <p:nvPr/>
        </p:nvSpPr>
        <p:spPr>
          <a:xfrm>
            <a:off x="3568285" y="275395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1111011101011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A03571-D713-2E7A-7F78-3B0740E3C9B5}"/>
              </a:ext>
            </a:extLst>
          </p:cNvPr>
          <p:cNvSpPr/>
          <p:nvPr/>
        </p:nvSpPr>
        <p:spPr>
          <a:xfrm>
            <a:off x="3568285" y="4868357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B93E81-8DB1-DD40-9626-E0D153C09F06}"/>
              </a:ext>
            </a:extLst>
          </p:cNvPr>
          <p:cNvSpPr/>
          <p:nvPr/>
        </p:nvSpPr>
        <p:spPr>
          <a:xfrm>
            <a:off x="6118441" y="271230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D1769D-A805-D535-C95E-38D868F3FF6C}"/>
              </a:ext>
            </a:extLst>
          </p:cNvPr>
          <p:cNvSpPr/>
          <p:nvPr/>
        </p:nvSpPr>
        <p:spPr>
          <a:xfrm>
            <a:off x="6073136" y="486604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2E4EC7-6C90-02D1-B0FD-801ECF86DEB4}"/>
              </a:ext>
            </a:extLst>
          </p:cNvPr>
          <p:cNvSpPr/>
          <p:nvPr/>
        </p:nvSpPr>
        <p:spPr>
          <a:xfrm>
            <a:off x="8640400" y="271230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1111011101011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1814D6-70FB-2393-0BFF-E7D3833C109B}"/>
              </a:ext>
            </a:extLst>
          </p:cNvPr>
          <p:cNvSpPr/>
          <p:nvPr/>
        </p:nvSpPr>
        <p:spPr>
          <a:xfrm>
            <a:off x="8668596" y="486604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168FAE-0EC5-32A5-214F-D86715C039D9}"/>
              </a:ext>
            </a:extLst>
          </p:cNvPr>
          <p:cNvSpPr txBox="1"/>
          <p:nvPr/>
        </p:nvSpPr>
        <p:spPr>
          <a:xfrm>
            <a:off x="5830191" y="3745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E6C0A3-D4E6-E356-027A-A66EC353704C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135083" y="392987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56BB2A-A16D-778F-83EE-9D06BAD221BD}"/>
              </a:ext>
            </a:extLst>
          </p:cNvPr>
          <p:cNvSpPr txBox="1"/>
          <p:nvPr/>
        </p:nvSpPr>
        <p:spPr>
          <a:xfrm>
            <a:off x="3250857" y="3745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25DDA4-688D-4F63-7644-F496AA15AD8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555749" y="392987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B5F82D7-7D44-8802-75F7-B672F28F7729}"/>
              </a:ext>
            </a:extLst>
          </p:cNvPr>
          <p:cNvSpPr txBox="1"/>
          <p:nvPr/>
        </p:nvSpPr>
        <p:spPr>
          <a:xfrm>
            <a:off x="685754" y="3745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7D03C6-428B-6C36-A169-8B133AEF1A9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990646" y="392987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0C5BE4-5E63-BBB1-6C49-E0E14E7B7385}"/>
              </a:ext>
            </a:extLst>
          </p:cNvPr>
          <p:cNvSpPr txBox="1"/>
          <p:nvPr/>
        </p:nvSpPr>
        <p:spPr>
          <a:xfrm>
            <a:off x="8294618" y="3751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A9CE58-04FA-BCD2-4700-EB4F32B0785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8599510" y="3936610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24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647B-8B54-7EBC-9865-6B51AD72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Cannot edit data because we have HMAC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D0B6-28FE-1180-9945-623E0824F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Then, can attacker edit HMAC to match that to the edited ciphertext?</a:t>
            </a:r>
          </a:p>
          <a:p>
            <a:endParaRPr lang="en-US" dirty="0"/>
          </a:p>
          <a:p>
            <a:r>
              <a:rPr lang="en-US" dirty="0"/>
              <a:t>HMAC = SHA256( SHA256(‘key’) || </a:t>
            </a:r>
            <a:r>
              <a:rPr lang="en-US" dirty="0" err="1"/>
              <a:t>edited_data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Attackers don’t know the key</a:t>
            </a:r>
          </a:p>
          <a:p>
            <a:pPr lvl="1"/>
            <a:r>
              <a:rPr lang="en-US" dirty="0"/>
              <a:t>That’s why we need to use key to SHA256.</a:t>
            </a:r>
          </a:p>
          <a:p>
            <a:pPr lvl="1"/>
            <a:r>
              <a:rPr lang="en-US" dirty="0"/>
              <a:t>Otherwise, anyone can generate valid MAC!</a:t>
            </a:r>
          </a:p>
          <a:p>
            <a:endParaRPr lang="en-US" dirty="0"/>
          </a:p>
          <a:p>
            <a:r>
              <a:rPr lang="en-US" dirty="0"/>
              <a:t>Even they know SHA256(SHA256(‘key’)|| </a:t>
            </a:r>
            <a:r>
              <a:rPr lang="en-US" dirty="0" err="1"/>
              <a:t>encrypted_data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They cannot generate a valid HMAC</a:t>
            </a:r>
          </a:p>
          <a:p>
            <a:pPr lvl="1"/>
            <a:r>
              <a:rPr lang="en-US" dirty="0"/>
              <a:t>They cannot correlate that value from this one…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A60F8-56E2-EA12-114F-74820605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4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E681-3295-76D2-F497-DF1BF301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E79F-2FCD-9798-F0FE-B45DEDBA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Cipher modes lets attacker play with ciphertext freely</a:t>
            </a:r>
          </a:p>
          <a:p>
            <a:pPr lvl="1"/>
            <a:r>
              <a:rPr lang="en-US" dirty="0"/>
              <a:t>They cannot be secure as we proved in challenges</a:t>
            </a:r>
          </a:p>
          <a:p>
            <a:r>
              <a:rPr lang="en-US" dirty="0"/>
              <a:t>That’s because Block Cipher protects only the </a:t>
            </a:r>
            <a:r>
              <a:rPr lang="en-US" dirty="0">
                <a:solidFill>
                  <a:srgbClr val="000CFF"/>
                </a:solidFill>
              </a:rPr>
              <a:t>data confidentiality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Data Integrity </a:t>
            </a:r>
            <a:r>
              <a:rPr lang="en-US" dirty="0"/>
              <a:t>left unprotected</a:t>
            </a:r>
          </a:p>
          <a:p>
            <a:r>
              <a:rPr lang="en-US" dirty="0"/>
              <a:t>To protect </a:t>
            </a:r>
            <a:r>
              <a:rPr lang="en-US" dirty="0">
                <a:solidFill>
                  <a:srgbClr val="FF0000"/>
                </a:solidFill>
              </a:rPr>
              <a:t>data integrity</a:t>
            </a:r>
            <a:r>
              <a:rPr lang="en-US" dirty="0"/>
              <a:t>, we can use </a:t>
            </a:r>
            <a:r>
              <a:rPr lang="en-US" dirty="0">
                <a:solidFill>
                  <a:srgbClr val="7030A0"/>
                </a:solidFill>
              </a:rPr>
              <a:t>cryptographic hash function</a:t>
            </a:r>
          </a:p>
          <a:p>
            <a:pPr lvl="1"/>
            <a:r>
              <a:rPr lang="en-US" dirty="0"/>
              <a:t>One way, it is </a:t>
            </a:r>
            <a:r>
              <a:rPr lang="en-US" dirty="0">
                <a:solidFill>
                  <a:srgbClr val="000CFF"/>
                </a:solidFill>
              </a:rPr>
              <a:t>hard to find an inverse of the result</a:t>
            </a:r>
            <a:r>
              <a:rPr lang="en-US" dirty="0"/>
              <a:t>…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HMAC</a:t>
            </a:r>
            <a:r>
              <a:rPr lang="en-US" dirty="0"/>
              <a:t>, running </a:t>
            </a:r>
            <a:r>
              <a:rPr lang="en-US" dirty="0">
                <a:solidFill>
                  <a:srgbClr val="000CFF"/>
                </a:solidFill>
              </a:rPr>
              <a:t>cryptographic hash function with key </a:t>
            </a:r>
            <a:r>
              <a:rPr lang="en-US" dirty="0"/>
              <a:t>on the data can protect </a:t>
            </a:r>
            <a:r>
              <a:rPr lang="en-US" dirty="0">
                <a:solidFill>
                  <a:srgbClr val="FF0000"/>
                </a:solidFill>
              </a:rPr>
              <a:t>data integrity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E769B-8C95-549E-942C-FC529CD1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1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3C3B-6ACE-CA1B-CF29-DCE9644F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CAEC-33EB-FDC6-D594-8161AB626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Encrypt-then-MAC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the only secure composition of using MAC with Encrypted data</a:t>
            </a:r>
          </a:p>
          <a:p>
            <a:endParaRPr lang="en-US" dirty="0"/>
          </a:p>
          <a:p>
            <a:r>
              <a:rPr lang="en-US" dirty="0"/>
              <a:t>You must</a:t>
            </a:r>
          </a:p>
          <a:p>
            <a:pPr lvl="1"/>
            <a:r>
              <a:rPr lang="en-US" dirty="0"/>
              <a:t>Encrypt the data, and supply the entire encrypted data to HMAC</a:t>
            </a:r>
          </a:p>
          <a:p>
            <a:r>
              <a:rPr lang="en-US" dirty="0"/>
              <a:t>No MAC-then-encrypt</a:t>
            </a:r>
          </a:p>
          <a:p>
            <a:pPr lvl="1"/>
            <a:r>
              <a:rPr lang="en-US" dirty="0"/>
              <a:t>Cryptanalysis exists (proven to be insecure)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5D1E0-F27A-7A52-F04A-BB05760D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152F94-EFB8-B212-D5DB-73C8A360F75C}"/>
              </a:ext>
            </a:extLst>
          </p:cNvPr>
          <p:cNvSpPr/>
          <p:nvPr/>
        </p:nvSpPr>
        <p:spPr>
          <a:xfrm>
            <a:off x="1138004" y="2403477"/>
            <a:ext cx="5716248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91C38C-ADDF-7ECD-46EF-7C8B9E5BD76A}"/>
              </a:ext>
            </a:extLst>
          </p:cNvPr>
          <p:cNvSpPr/>
          <p:nvPr/>
        </p:nvSpPr>
        <p:spPr>
          <a:xfrm>
            <a:off x="6854252" y="2403476"/>
            <a:ext cx="3810000" cy="6749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HMAC: H(H(key)||Encrypted data)</a:t>
            </a:r>
          </a:p>
        </p:txBody>
      </p:sp>
    </p:spTree>
    <p:extLst>
      <p:ext uri="{BB962C8B-B14F-4D97-AF65-F5344CB8AC3E}">
        <p14:creationId xmlns:p14="http://schemas.microsoft.com/office/powerpoint/2010/main" val="1152220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A72E-89AA-C3E6-5B69-43CA68D7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(Asymmetric) 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DCD4-419E-C471-4217-F9021F1D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scheme that we use different key to encryption and decryption</a:t>
            </a:r>
          </a:p>
          <a:p>
            <a:pPr lvl="1"/>
            <a:r>
              <a:rPr lang="en-US" dirty="0"/>
              <a:t>Why is it important? We will discuss this later about the ‘key exchange’</a:t>
            </a:r>
          </a:p>
          <a:p>
            <a:endParaRPr lang="en-US" dirty="0"/>
          </a:p>
          <a:p>
            <a:r>
              <a:rPr lang="en-US" dirty="0"/>
              <a:t>RSA (Rivest, Shamir, Adleman)</a:t>
            </a:r>
          </a:p>
          <a:p>
            <a:pPr lvl="1"/>
            <a:r>
              <a:rPr lang="en-US" dirty="0"/>
              <a:t>A public-key cryptography algorithm</a:t>
            </a:r>
          </a:p>
          <a:p>
            <a:pPr lvl="1"/>
            <a:r>
              <a:rPr lang="en-US" dirty="0"/>
              <a:t>Based on the difficulty of prime factorization</a:t>
            </a:r>
          </a:p>
          <a:p>
            <a:pPr lvl="2"/>
            <a:r>
              <a:rPr lang="en-US" dirty="0"/>
              <a:t>i.e., if the prime factorization of a large prime number is difficult, then the cryptography scheme is secure</a:t>
            </a:r>
          </a:p>
          <a:p>
            <a:pPr lvl="1"/>
            <a:r>
              <a:rPr lang="en-US" dirty="0"/>
              <a:t>Can be used for digital signature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0DC9E-EA23-1D86-9647-D1F4451E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85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B5E4-63AF-5607-BD1D-0458C7AE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RSA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5189-B051-4A3F-8A69-520162F0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two large prime number, p and q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0CFF"/>
                </a:solidFill>
              </a:rPr>
              <a:t>N = </a:t>
            </a:r>
            <a:r>
              <a:rPr lang="en-US" dirty="0" err="1">
                <a:solidFill>
                  <a:srgbClr val="000CFF"/>
                </a:solidFill>
              </a:rPr>
              <a:t>pq</a:t>
            </a:r>
            <a:endParaRPr lang="en-US" dirty="0">
              <a:solidFill>
                <a:srgbClr val="000CFF"/>
              </a:solidFill>
            </a:endParaRPr>
          </a:p>
          <a:p>
            <a:r>
              <a:rPr lang="en-US" dirty="0"/>
              <a:t> </a:t>
            </a:r>
            <a:r>
              <a:rPr lang="el-GR" dirty="0">
                <a:solidFill>
                  <a:srgbClr val="FF0000"/>
                </a:solidFill>
              </a:rPr>
              <a:t>φ</a:t>
            </a:r>
            <a:r>
              <a:rPr lang="en-US" dirty="0">
                <a:solidFill>
                  <a:srgbClr val="FF0000"/>
                </a:solidFill>
              </a:rPr>
              <a:t> = (p-1)(q-1)</a:t>
            </a:r>
          </a:p>
          <a:p>
            <a:endParaRPr lang="en-US" dirty="0"/>
          </a:p>
          <a:p>
            <a:r>
              <a:rPr lang="en-US" dirty="0"/>
              <a:t>Choose public key, say, </a:t>
            </a:r>
            <a:r>
              <a:rPr lang="en-US" dirty="0">
                <a:solidFill>
                  <a:srgbClr val="000CFF"/>
                </a:solidFill>
              </a:rPr>
              <a:t>e = 65537 </a:t>
            </a:r>
            <a:r>
              <a:rPr lang="en-US" dirty="0"/>
              <a:t>(a prime), that is coprime to </a:t>
            </a:r>
            <a:r>
              <a:rPr lang="el-GR" dirty="0"/>
              <a:t>φ</a:t>
            </a:r>
            <a:endParaRPr lang="en-US" dirty="0"/>
          </a:p>
          <a:p>
            <a:r>
              <a:rPr lang="en-US" dirty="0"/>
              <a:t>Find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 == 1 (mod </a:t>
            </a:r>
            <a:r>
              <a:rPr lang="el-GR" dirty="0"/>
              <a:t>φ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 can be efficiently be computed if you know </a:t>
            </a:r>
            <a:r>
              <a:rPr lang="el-GR" dirty="0"/>
              <a:t>φ</a:t>
            </a:r>
            <a:endParaRPr lang="en-US" dirty="0"/>
          </a:p>
          <a:p>
            <a:pPr lvl="1"/>
            <a:r>
              <a:rPr lang="en-US" dirty="0"/>
              <a:t>Blue: public key, Red: private key</a:t>
            </a:r>
          </a:p>
          <a:p>
            <a:pPr lvl="1"/>
            <a:r>
              <a:rPr lang="en-US" dirty="0"/>
              <a:t>Attackers don’t know </a:t>
            </a:r>
            <a:r>
              <a:rPr lang="el-GR" dirty="0"/>
              <a:t>φ</a:t>
            </a:r>
            <a:r>
              <a:rPr lang="en-US" dirty="0"/>
              <a:t>, to know </a:t>
            </a:r>
            <a:r>
              <a:rPr lang="el-GR" dirty="0"/>
              <a:t>φ</a:t>
            </a:r>
            <a:r>
              <a:rPr lang="en-US" dirty="0"/>
              <a:t>, you need to factor 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87119-7FB6-45CD-BA88-9D05133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25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A42D-D736-DABB-9929-09D7BC50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A3B8-FE89-A08D-123C-F2A7D139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key: e, N</a:t>
            </a:r>
          </a:p>
          <a:p>
            <a:r>
              <a:rPr lang="en-US" dirty="0"/>
              <a:t>Message: 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F4348-4323-33E3-DDA6-0D231F2F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91F29-7BD6-D64D-B0FD-64298EA9A870}"/>
              </a:ext>
            </a:extLst>
          </p:cNvPr>
          <p:cNvSpPr txBox="1"/>
          <p:nvPr/>
        </p:nvSpPr>
        <p:spPr>
          <a:xfrm>
            <a:off x="4413559" y="3108742"/>
            <a:ext cx="30540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/>
              <a:t>M</a:t>
            </a:r>
            <a:r>
              <a:rPr lang="en-US" sz="5200" baseline="30000" dirty="0"/>
              <a:t>e</a:t>
            </a:r>
            <a:r>
              <a:rPr lang="en-US" sz="5200" dirty="0"/>
              <a:t> mod N</a:t>
            </a:r>
          </a:p>
        </p:txBody>
      </p:sp>
    </p:spTree>
    <p:extLst>
      <p:ext uri="{BB962C8B-B14F-4D97-AF65-F5344CB8AC3E}">
        <p14:creationId xmlns:p14="http://schemas.microsoft.com/office/powerpoint/2010/main" val="1280147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A42D-D736-DABB-9929-09D7BC50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A3B8-FE89-A08D-123C-F2A7D139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key: d</a:t>
            </a:r>
          </a:p>
          <a:p>
            <a:r>
              <a:rPr lang="en-US" dirty="0"/>
              <a:t>Public key: e N</a:t>
            </a:r>
          </a:p>
          <a:p>
            <a:r>
              <a:rPr lang="en-US" dirty="0"/>
              <a:t>Ciphertext = C = M</a:t>
            </a:r>
            <a:r>
              <a:rPr lang="en-US" baseline="30000" dirty="0"/>
              <a:t>e</a:t>
            </a:r>
          </a:p>
          <a:p>
            <a:r>
              <a:rPr lang="en-US" dirty="0"/>
              <a:t>ed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F4348-4323-33E3-DDA6-0D231F2F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91F29-7BD6-D64D-B0FD-64298EA9A870}"/>
              </a:ext>
            </a:extLst>
          </p:cNvPr>
          <p:cNvSpPr txBox="1"/>
          <p:nvPr/>
        </p:nvSpPr>
        <p:spPr>
          <a:xfrm>
            <a:off x="4413559" y="3108742"/>
            <a:ext cx="343074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/>
              <a:t>C</a:t>
            </a:r>
            <a:r>
              <a:rPr lang="en-US" sz="5200" baseline="30000" dirty="0"/>
              <a:t>d</a:t>
            </a:r>
            <a:r>
              <a:rPr lang="en-US" sz="5200" dirty="0"/>
              <a:t> mod N</a:t>
            </a:r>
          </a:p>
          <a:p>
            <a:r>
              <a:rPr lang="en-US" sz="5200" dirty="0"/>
              <a:t>(M</a:t>
            </a:r>
            <a:r>
              <a:rPr lang="en-US" sz="5200" baseline="30000" dirty="0"/>
              <a:t>e</a:t>
            </a:r>
            <a:r>
              <a:rPr lang="en-US" sz="5200" dirty="0"/>
              <a:t>)</a:t>
            </a:r>
            <a:r>
              <a:rPr lang="en-US" sz="5200" baseline="30000" dirty="0" err="1"/>
              <a:t>d</a:t>
            </a:r>
            <a:r>
              <a:rPr lang="en-US" sz="5200" dirty="0" err="1"/>
              <a:t>mod</a:t>
            </a:r>
            <a:r>
              <a:rPr lang="en-US" sz="5200" dirty="0"/>
              <a:t> N</a:t>
            </a:r>
          </a:p>
          <a:p>
            <a:r>
              <a:rPr lang="en-US" sz="5200" dirty="0"/>
              <a:t>M</a:t>
            </a:r>
            <a:r>
              <a:rPr lang="en-US" sz="5200" baseline="30000" dirty="0"/>
              <a:t>ed</a:t>
            </a:r>
            <a:r>
              <a:rPr lang="en-US" sz="5200" dirty="0"/>
              <a:t> mod N</a:t>
            </a:r>
          </a:p>
          <a:p>
            <a:r>
              <a:rPr lang="en-US" sz="5200" dirty="0"/>
              <a:t>M mod N</a:t>
            </a:r>
          </a:p>
        </p:txBody>
      </p:sp>
    </p:spTree>
    <p:extLst>
      <p:ext uri="{BB962C8B-B14F-4D97-AF65-F5344CB8AC3E}">
        <p14:creationId xmlns:p14="http://schemas.microsoft.com/office/powerpoint/2010/main" val="2467582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3B6C-2BA1-9ED3-0729-BC1ACE1F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reality: RSA-4096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F6C2D0-57B2-7028-9F61-FBBB47D13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687576"/>
            <a:ext cx="10515600" cy="10421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82C99-AD07-81D3-3CA1-90F9013C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C11EF98-08AF-62D2-BACA-871E37689CC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3166261"/>
            <a:ext cx="7772400" cy="1079242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1C70126E-31D7-5CEF-44CE-6787E835398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4943051"/>
            <a:ext cx="7772400" cy="9767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320F0C-60F4-FB5C-AF7D-93A0ACD62F54}"/>
              </a:ext>
            </a:extLst>
          </p:cNvPr>
          <p:cNvSpPr txBox="1"/>
          <p:nvPr/>
        </p:nvSpPr>
        <p:spPr>
          <a:xfrm>
            <a:off x="504454" y="135496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2228C-B2FB-1957-2460-D1562EE736CA}"/>
              </a:ext>
            </a:extLst>
          </p:cNvPr>
          <p:cNvSpPr txBox="1"/>
          <p:nvPr/>
        </p:nvSpPr>
        <p:spPr>
          <a:xfrm>
            <a:off x="504454" y="280348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pq</a:t>
            </a:r>
            <a:r>
              <a:rPr lang="en-US" dirty="0"/>
              <a:t> =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5A6FB-018D-E10D-EC18-BCEF430371D5}"/>
              </a:ext>
            </a:extLst>
          </p:cNvPr>
          <p:cNvSpPr txBox="1"/>
          <p:nvPr/>
        </p:nvSpPr>
        <p:spPr>
          <a:xfrm>
            <a:off x="614597" y="455701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e,d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18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8D82-CBF8-19B2-CF17-737ED10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reality: RSA-4096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929D-603A-7587-6C52-62A7C4FD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Decryption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309D7-4A53-B598-F57F-97D82D5D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79B32DF-5EAF-A6C9-E294-5D031DEA8A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371" y="2258180"/>
            <a:ext cx="10547972" cy="1325563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6C23ADD-526D-6CF5-A155-D29D9615B6D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7157" y="4971113"/>
            <a:ext cx="7772400" cy="102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2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D106-E480-5EE6-0CBC-6A07B2D1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2B08-C5B0-CA55-663B-ADE47FA97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separate key for encryption and decryption</a:t>
            </a:r>
          </a:p>
          <a:p>
            <a:pPr lvl="1"/>
            <a:r>
              <a:rPr lang="en-US" dirty="0"/>
              <a:t>Encryption key: public key (e, N)</a:t>
            </a:r>
          </a:p>
          <a:p>
            <a:pPr lvl="1"/>
            <a:r>
              <a:rPr lang="en-US" dirty="0"/>
              <a:t>Decryption key: private key (d)</a:t>
            </a:r>
          </a:p>
          <a:p>
            <a:pPr lvl="1"/>
            <a:endParaRPr lang="en-US" dirty="0"/>
          </a:p>
          <a:p>
            <a:r>
              <a:rPr lang="en-US" dirty="0"/>
              <a:t>Attackers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guess the private key from the public key</a:t>
            </a:r>
          </a:p>
          <a:p>
            <a:pPr lvl="1"/>
            <a:r>
              <a:rPr lang="en-US" dirty="0"/>
              <a:t>In RSA, attacker </a:t>
            </a:r>
            <a:r>
              <a:rPr lang="en-US" dirty="0">
                <a:solidFill>
                  <a:srgbClr val="FF0000"/>
                </a:solidFill>
              </a:rPr>
              <a:t>must factor the prime number N = </a:t>
            </a:r>
            <a:r>
              <a:rPr lang="en-US" dirty="0" err="1">
                <a:solidFill>
                  <a:srgbClr val="FF0000"/>
                </a:solidFill>
              </a:rPr>
              <a:t>pq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In creating the key, </a:t>
            </a:r>
            <a:r>
              <a:rPr lang="en-US" dirty="0">
                <a:solidFill>
                  <a:srgbClr val="000CFF"/>
                </a:solidFill>
              </a:rPr>
              <a:t>we choose p and q as a big prime number</a:t>
            </a:r>
          </a:p>
          <a:p>
            <a:pPr lvl="1"/>
            <a:r>
              <a:rPr lang="en-US" dirty="0"/>
              <a:t>Factoring a multiplication of </a:t>
            </a:r>
            <a:r>
              <a:rPr lang="en-US" dirty="0">
                <a:solidFill>
                  <a:srgbClr val="000CFF"/>
                </a:solidFill>
              </a:rPr>
              <a:t>two big prime numbers </a:t>
            </a:r>
            <a:r>
              <a:rPr lang="en-US" dirty="0"/>
              <a:t>is a difficult task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362B8-56F6-C572-6908-DD7DAB44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1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BF94-1DB7-FEF2-26B1-31A3717B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Electronic Code 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6487E-AA8E-2FA8-8557-05A79C2D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4C690-7A38-0112-CC09-F7FBB5DC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launch a message block substitution attack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D64C31-1C65-545A-C236-095FD98027B7}"/>
              </a:ext>
            </a:extLst>
          </p:cNvPr>
          <p:cNvSpPr/>
          <p:nvPr/>
        </p:nvSpPr>
        <p:spPr>
          <a:xfrm>
            <a:off x="1377043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9DB81E-5DDB-2BD8-3848-0FB9800A0E27}"/>
              </a:ext>
            </a:extLst>
          </p:cNvPr>
          <p:cNvCxnSpPr/>
          <p:nvPr/>
        </p:nvCxnSpPr>
        <p:spPr>
          <a:xfrm>
            <a:off x="1872344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2463B6-D3FB-5BEE-353A-1EFEEB6ED3D0}"/>
              </a:ext>
            </a:extLst>
          </p:cNvPr>
          <p:cNvCxnSpPr/>
          <p:nvPr/>
        </p:nvCxnSpPr>
        <p:spPr>
          <a:xfrm>
            <a:off x="1872343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31E24DC-0D55-B160-871A-149C9412D6EB}"/>
              </a:ext>
            </a:extLst>
          </p:cNvPr>
          <p:cNvSpPr/>
          <p:nvPr/>
        </p:nvSpPr>
        <p:spPr>
          <a:xfrm>
            <a:off x="3943841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F253D4-025E-32DC-C6B4-5191D617568B}"/>
              </a:ext>
            </a:extLst>
          </p:cNvPr>
          <p:cNvCxnSpPr/>
          <p:nvPr/>
        </p:nvCxnSpPr>
        <p:spPr>
          <a:xfrm>
            <a:off x="4439142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BCC739-F052-4FDB-E8BE-ECD0A77DBE3D}"/>
              </a:ext>
            </a:extLst>
          </p:cNvPr>
          <p:cNvCxnSpPr/>
          <p:nvPr/>
        </p:nvCxnSpPr>
        <p:spPr>
          <a:xfrm>
            <a:off x="4439141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BDA3AC0-D32B-3910-A71D-58440A4FB2E3}"/>
              </a:ext>
            </a:extLst>
          </p:cNvPr>
          <p:cNvSpPr/>
          <p:nvPr/>
        </p:nvSpPr>
        <p:spPr>
          <a:xfrm>
            <a:off x="6493997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F7D559-7059-8D73-C550-FAB17489769B}"/>
              </a:ext>
            </a:extLst>
          </p:cNvPr>
          <p:cNvCxnSpPr/>
          <p:nvPr/>
        </p:nvCxnSpPr>
        <p:spPr>
          <a:xfrm>
            <a:off x="6989298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EDA1BD-D9ED-E25F-5B25-EAAA7FC4E991}"/>
              </a:ext>
            </a:extLst>
          </p:cNvPr>
          <p:cNvCxnSpPr/>
          <p:nvPr/>
        </p:nvCxnSpPr>
        <p:spPr>
          <a:xfrm>
            <a:off x="6989297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12E582-1717-36E0-3375-29DE9F34AA26}"/>
              </a:ext>
            </a:extLst>
          </p:cNvPr>
          <p:cNvSpPr/>
          <p:nvPr/>
        </p:nvSpPr>
        <p:spPr>
          <a:xfrm>
            <a:off x="9015957" y="342900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9CB933-B1A1-1E51-ED4D-84B1E97B7155}"/>
              </a:ext>
            </a:extLst>
          </p:cNvPr>
          <p:cNvCxnSpPr/>
          <p:nvPr/>
        </p:nvCxnSpPr>
        <p:spPr>
          <a:xfrm>
            <a:off x="9511258" y="304102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B6EC40-A787-4E43-8B54-0E475E938D63}"/>
              </a:ext>
            </a:extLst>
          </p:cNvPr>
          <p:cNvCxnSpPr/>
          <p:nvPr/>
        </p:nvCxnSpPr>
        <p:spPr>
          <a:xfrm>
            <a:off x="9511257" y="446008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69427-8B9B-DBFF-2463-72BA3E8E4E2E}"/>
              </a:ext>
            </a:extLst>
          </p:cNvPr>
          <p:cNvSpPr/>
          <p:nvPr/>
        </p:nvSpPr>
        <p:spPr>
          <a:xfrm>
            <a:off x="1018129" y="275017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B023EB-ADC1-7371-2111-911786C39E1A}"/>
              </a:ext>
            </a:extLst>
          </p:cNvPr>
          <p:cNvSpPr/>
          <p:nvPr/>
        </p:nvSpPr>
        <p:spPr>
          <a:xfrm>
            <a:off x="1018129" y="486604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B3352F-E07E-98F0-D75E-F140D793FE1C}"/>
              </a:ext>
            </a:extLst>
          </p:cNvPr>
          <p:cNvSpPr/>
          <p:nvPr/>
        </p:nvSpPr>
        <p:spPr>
          <a:xfrm>
            <a:off x="3568285" y="275395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1111011101011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A03571-D713-2E7A-7F78-3B0740E3C9B5}"/>
              </a:ext>
            </a:extLst>
          </p:cNvPr>
          <p:cNvSpPr/>
          <p:nvPr/>
        </p:nvSpPr>
        <p:spPr>
          <a:xfrm>
            <a:off x="3568285" y="4868357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B93E81-8DB1-DD40-9626-E0D153C09F06}"/>
              </a:ext>
            </a:extLst>
          </p:cNvPr>
          <p:cNvSpPr/>
          <p:nvPr/>
        </p:nvSpPr>
        <p:spPr>
          <a:xfrm>
            <a:off x="6118441" y="271230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D1769D-A805-D535-C95E-38D868F3FF6C}"/>
              </a:ext>
            </a:extLst>
          </p:cNvPr>
          <p:cNvSpPr/>
          <p:nvPr/>
        </p:nvSpPr>
        <p:spPr>
          <a:xfrm>
            <a:off x="6073136" y="486604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2E4EC7-6C90-02D1-B0FD-801ECF86DEB4}"/>
              </a:ext>
            </a:extLst>
          </p:cNvPr>
          <p:cNvSpPr/>
          <p:nvPr/>
        </p:nvSpPr>
        <p:spPr>
          <a:xfrm>
            <a:off x="8640400" y="271230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1111011101011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1814D6-70FB-2393-0BFF-E7D3833C109B}"/>
              </a:ext>
            </a:extLst>
          </p:cNvPr>
          <p:cNvSpPr/>
          <p:nvPr/>
        </p:nvSpPr>
        <p:spPr>
          <a:xfrm>
            <a:off x="8668596" y="486604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168FAE-0EC5-32A5-214F-D86715C039D9}"/>
              </a:ext>
            </a:extLst>
          </p:cNvPr>
          <p:cNvSpPr txBox="1"/>
          <p:nvPr/>
        </p:nvSpPr>
        <p:spPr>
          <a:xfrm>
            <a:off x="5830191" y="3745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E6C0A3-D4E6-E356-027A-A66EC353704C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135083" y="392987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56BB2A-A16D-778F-83EE-9D06BAD221BD}"/>
              </a:ext>
            </a:extLst>
          </p:cNvPr>
          <p:cNvSpPr txBox="1"/>
          <p:nvPr/>
        </p:nvSpPr>
        <p:spPr>
          <a:xfrm>
            <a:off x="3250857" y="3745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25DDA4-688D-4F63-7644-F496AA15AD8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555749" y="392987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B5F82D7-7D44-8802-75F7-B672F28F7729}"/>
              </a:ext>
            </a:extLst>
          </p:cNvPr>
          <p:cNvSpPr txBox="1"/>
          <p:nvPr/>
        </p:nvSpPr>
        <p:spPr>
          <a:xfrm>
            <a:off x="685754" y="3745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7D03C6-428B-6C36-A169-8B133AEF1A9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990646" y="392987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0C5BE4-5E63-BBB1-6C49-E0E14E7B7385}"/>
              </a:ext>
            </a:extLst>
          </p:cNvPr>
          <p:cNvSpPr txBox="1"/>
          <p:nvPr/>
        </p:nvSpPr>
        <p:spPr>
          <a:xfrm>
            <a:off x="8294618" y="3751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A9CE58-04FA-BCD2-4700-EB4F32B0785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8599510" y="3936610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0FD6D41-94B5-202D-7B49-A7232C17402C}"/>
              </a:ext>
            </a:extLst>
          </p:cNvPr>
          <p:cNvSpPr/>
          <p:nvPr/>
        </p:nvSpPr>
        <p:spPr>
          <a:xfrm>
            <a:off x="1046326" y="267464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1111011101011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68786-5E6A-4899-4656-ECD1E13CDDEA}"/>
              </a:ext>
            </a:extLst>
          </p:cNvPr>
          <p:cNvSpPr/>
          <p:nvPr/>
        </p:nvSpPr>
        <p:spPr>
          <a:xfrm>
            <a:off x="1063434" y="4790513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</p:spTree>
    <p:extLst>
      <p:ext uri="{BB962C8B-B14F-4D97-AF65-F5344CB8AC3E}">
        <p14:creationId xmlns:p14="http://schemas.microsoft.com/office/powerpoint/2010/main" val="107903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FCA5-C763-0473-CBF0-6DC8C209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A176-9253-D9FA-AAF2-DF290709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public key for encryption</a:t>
            </a:r>
          </a:p>
          <a:p>
            <a:pPr lvl="1"/>
            <a:r>
              <a:rPr lang="en-US" dirty="0"/>
              <a:t>We can publicize this key</a:t>
            </a:r>
          </a:p>
          <a:p>
            <a:pPr lvl="1"/>
            <a:r>
              <a:rPr lang="en-US" dirty="0"/>
              <a:t>If you publish your key, anyone who can access that can encrypt message</a:t>
            </a:r>
          </a:p>
          <a:p>
            <a:pPr lvl="2"/>
            <a:r>
              <a:rPr lang="en-US" dirty="0"/>
              <a:t>(e, N) is public, m</a:t>
            </a:r>
            <a:r>
              <a:rPr lang="en-US" baseline="30000" dirty="0"/>
              <a:t>e</a:t>
            </a:r>
            <a:r>
              <a:rPr lang="en-US" dirty="0"/>
              <a:t> mod N!</a:t>
            </a:r>
          </a:p>
          <a:p>
            <a:pPr lvl="1"/>
            <a:r>
              <a:rPr lang="en-US" dirty="0"/>
              <a:t>Only the holder of the private key can decrypt the message</a:t>
            </a:r>
          </a:p>
          <a:p>
            <a:pPr lvl="2"/>
            <a:r>
              <a:rPr lang="en-US" dirty="0"/>
              <a:t>d is private, m</a:t>
            </a:r>
            <a:r>
              <a:rPr lang="en-US" baseline="30000" dirty="0"/>
              <a:t>ed</a:t>
            </a:r>
            <a:r>
              <a:rPr lang="en-US" dirty="0"/>
              <a:t> == m</a:t>
            </a:r>
            <a:r>
              <a:rPr lang="en-US" baseline="30000" dirty="0"/>
              <a:t>1</a:t>
            </a:r>
            <a:r>
              <a:rPr lang="en-US" dirty="0"/>
              <a:t> == m (mod 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Why is this important?</a:t>
            </a:r>
          </a:p>
          <a:p>
            <a:pPr lvl="1"/>
            <a:r>
              <a:rPr lang="en-US" dirty="0"/>
              <a:t>Let’s talk about the key exchange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EA82D-BA6A-61FD-06A1-F2C22251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8861668-CAB8-8F68-43C9-C09F07B4A35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0780" y="1242156"/>
            <a:ext cx="5596328" cy="125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60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7BE2-E452-7536-8DC0-CDE03E19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E815-1B3A-695B-FC65-7B57AD4A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we have 5 people, A, B, C, D, E</a:t>
            </a:r>
          </a:p>
          <a:p>
            <a:pPr lvl="1"/>
            <a:r>
              <a:rPr lang="en-US" dirty="0"/>
              <a:t>How many keys do we need to have to make them communicate securely?</a:t>
            </a:r>
          </a:p>
          <a:p>
            <a:pPr lvl="1"/>
            <a:r>
              <a:rPr lang="en-US" dirty="0"/>
              <a:t>E.g., if A talks to B, C or others must not see the message</a:t>
            </a:r>
          </a:p>
          <a:p>
            <a:pPr lvl="1"/>
            <a:r>
              <a:rPr lang="en-US" dirty="0"/>
              <a:t>But anyone should be able to talk to anyone…</a:t>
            </a:r>
          </a:p>
          <a:p>
            <a:r>
              <a:rPr lang="en-US" dirty="0"/>
              <a:t>A block cipher</a:t>
            </a:r>
          </a:p>
          <a:p>
            <a:pPr lvl="1"/>
            <a:r>
              <a:rPr lang="en-US" dirty="0"/>
              <a:t>We need 1 key for A and B can talk securely</a:t>
            </a:r>
          </a:p>
          <a:p>
            <a:pPr lvl="1"/>
            <a:endParaRPr lang="en-US" dirty="0"/>
          </a:p>
          <a:p>
            <a:r>
              <a:rPr lang="en-US" dirty="0"/>
              <a:t>How many keys do we need to let them communicate securely?</a:t>
            </a:r>
          </a:p>
          <a:p>
            <a:pPr lvl="1"/>
            <a:r>
              <a:rPr lang="en-US" dirty="0"/>
              <a:t>A-B, A-C, A-D, A-E</a:t>
            </a:r>
          </a:p>
          <a:p>
            <a:pPr lvl="1"/>
            <a:r>
              <a:rPr lang="en-US" dirty="0"/>
              <a:t>B-C, B-D, B-E</a:t>
            </a:r>
          </a:p>
          <a:p>
            <a:pPr lvl="1"/>
            <a:r>
              <a:rPr lang="en-US" dirty="0"/>
              <a:t>C-D, C-E</a:t>
            </a:r>
          </a:p>
          <a:p>
            <a:pPr lvl="1"/>
            <a:r>
              <a:rPr lang="en-US" dirty="0"/>
              <a:t>D-E</a:t>
            </a:r>
          </a:p>
          <a:p>
            <a:pPr lvl="1"/>
            <a:r>
              <a:rPr lang="en-US" dirty="0"/>
              <a:t>10 keys (5*4/2 = 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202C2-379C-368A-CF81-2CE6FD2B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5" name="Picture 2" descr="Find number of diagonals in n sided convex polygon - GeeksforGeeks">
            <a:extLst>
              <a:ext uri="{FF2B5EF4-FFF2-40B4-BE49-F238E27FC236}">
                <a16:creationId xmlns:a16="http://schemas.microsoft.com/office/drawing/2014/main" id="{A998C3B5-0E8B-134A-0E31-5CD883012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78964" y="4675578"/>
            <a:ext cx="1611755" cy="168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4484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DD06-6DF7-E30D-8D6B-BC8019DB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78C9-E11B-5B18-0D79-53376E17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and the decryption operations are using the same key</a:t>
            </a:r>
          </a:p>
          <a:p>
            <a:pPr lvl="1"/>
            <a:r>
              <a:rPr lang="en-US" dirty="0"/>
              <a:t>Block Cipher – encryption key == decryption key</a:t>
            </a:r>
          </a:p>
          <a:p>
            <a:pPr lvl="1"/>
            <a:r>
              <a:rPr lang="en-US" dirty="0"/>
              <a:t>You cannot share that other than 2 people</a:t>
            </a:r>
          </a:p>
          <a:p>
            <a:pPr lvl="1"/>
            <a:endParaRPr lang="en-US" dirty="0"/>
          </a:p>
          <a:p>
            <a:r>
              <a:rPr lang="en-US" dirty="0"/>
              <a:t>Key exchange complexity</a:t>
            </a:r>
          </a:p>
          <a:p>
            <a:pPr lvl="1"/>
            <a:r>
              <a:rPr lang="en-US" dirty="0"/>
              <a:t>We need 1 key per each pair of people</a:t>
            </a:r>
          </a:p>
          <a:p>
            <a:pPr lvl="1"/>
            <a:r>
              <a:rPr lang="en-US" dirty="0"/>
              <a:t>N (N – 1) / 2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C0445-DD4A-062F-2D96-E2BEB622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2" descr="Find number of diagonals in n sided convex polygon - GeeksforGeeks">
            <a:extLst>
              <a:ext uri="{FF2B5EF4-FFF2-40B4-BE49-F238E27FC236}">
                <a16:creationId xmlns:a16="http://schemas.microsoft.com/office/drawing/2014/main" id="{3B4E6124-2097-0996-ECA3-F8C7043BE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4570" y="3328724"/>
            <a:ext cx="2903304" cy="302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427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156C-849F-CAA2-CE90-259A5D4A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8AA9-6499-D3E3-0AE7-513BC8DB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use a different key for the encryption and decryption?</a:t>
            </a:r>
          </a:p>
          <a:p>
            <a:pPr lvl="1"/>
            <a:r>
              <a:rPr lang="en-US" dirty="0"/>
              <a:t>K = k1, k2</a:t>
            </a:r>
          </a:p>
          <a:p>
            <a:pPr lvl="1"/>
            <a:r>
              <a:rPr lang="en-US" dirty="0"/>
              <a:t>Enc(k1, M) = C, Dec(k2, C) = M?</a:t>
            </a:r>
          </a:p>
          <a:p>
            <a:pPr lvl="1"/>
            <a:endParaRPr lang="en-US" dirty="0"/>
          </a:p>
          <a:p>
            <a:r>
              <a:rPr lang="en-US" dirty="0"/>
              <a:t>Preferably, can we publish the encryption key to public?</a:t>
            </a:r>
          </a:p>
          <a:p>
            <a:pPr lvl="1"/>
            <a:r>
              <a:rPr lang="en-US" dirty="0"/>
              <a:t>While keeping the decryption key secret</a:t>
            </a:r>
          </a:p>
          <a:p>
            <a:endParaRPr lang="en-US" dirty="0"/>
          </a:p>
          <a:p>
            <a:r>
              <a:rPr lang="en-US" dirty="0"/>
              <a:t>Then we need O(N) keys</a:t>
            </a:r>
          </a:p>
          <a:p>
            <a:pPr lvl="1"/>
            <a:r>
              <a:rPr lang="en-US" dirty="0"/>
              <a:t>Each member’s public key, that’s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1B0CF-2D35-B446-5607-8A13E6ED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07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D8A6-B7CB-9E5E-FAB0-2C7C05BD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O(N)?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0ABB-0DCF-2B54-6582-58EF0C76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O(N</a:t>
            </a:r>
            <a:r>
              <a:rPr lang="en-US" baseline="30000" dirty="0"/>
              <a:t>2</a:t>
            </a:r>
            <a:r>
              <a:rPr lang="en-US" dirty="0"/>
              <a:t>) keys for symmetric encryption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0044B-A2CF-BB86-5F02-4B7445C6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Picture 2" descr="Find number of diagonals in n sided convex polygon - GeeksforGeeks">
            <a:extLst>
              <a:ext uri="{FF2B5EF4-FFF2-40B4-BE49-F238E27FC236}">
                <a16:creationId xmlns:a16="http://schemas.microsoft.com/office/drawing/2014/main" id="{FC2603E8-5B93-8FEA-FDDA-2A741AE4B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4348" y="2729117"/>
            <a:ext cx="2903304" cy="302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2712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D8A6-B7CB-9E5E-FAB0-2C7C05BD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O(N)?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0ABB-0DCF-2B54-6582-58EF0C76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each will generate public and private key</a:t>
            </a:r>
          </a:p>
          <a:p>
            <a:endParaRPr lang="en-US" dirty="0"/>
          </a:p>
          <a:p>
            <a:r>
              <a:rPr lang="en-US" dirty="0" err="1"/>
              <a:t>Public_A</a:t>
            </a:r>
            <a:r>
              <a:rPr lang="en-US" dirty="0"/>
              <a:t>, </a:t>
            </a:r>
            <a:r>
              <a:rPr lang="en-US" dirty="0" err="1"/>
              <a:t>Private_A</a:t>
            </a:r>
            <a:endParaRPr lang="en-US" dirty="0"/>
          </a:p>
          <a:p>
            <a:r>
              <a:rPr lang="en-US" dirty="0" err="1"/>
              <a:t>Public_B</a:t>
            </a:r>
            <a:r>
              <a:rPr lang="en-US" dirty="0"/>
              <a:t>, </a:t>
            </a:r>
            <a:r>
              <a:rPr lang="en-US" dirty="0" err="1"/>
              <a:t>Private_B</a:t>
            </a:r>
            <a:endParaRPr lang="en-US" dirty="0"/>
          </a:p>
          <a:p>
            <a:r>
              <a:rPr lang="en-US" dirty="0" err="1"/>
              <a:t>Public_C</a:t>
            </a:r>
            <a:r>
              <a:rPr lang="en-US" dirty="0"/>
              <a:t>, </a:t>
            </a:r>
            <a:r>
              <a:rPr lang="en-US" dirty="0" err="1"/>
              <a:t>Private_C</a:t>
            </a:r>
            <a:endParaRPr lang="en-US" dirty="0"/>
          </a:p>
          <a:p>
            <a:r>
              <a:rPr lang="en-US" dirty="0" err="1"/>
              <a:t>Public_D</a:t>
            </a:r>
            <a:r>
              <a:rPr lang="en-US" dirty="0"/>
              <a:t>, </a:t>
            </a:r>
            <a:r>
              <a:rPr lang="en-US" dirty="0" err="1"/>
              <a:t>Private_D</a:t>
            </a:r>
            <a:endParaRPr lang="en-US" dirty="0"/>
          </a:p>
          <a:p>
            <a:r>
              <a:rPr lang="en-US" dirty="0" err="1"/>
              <a:t>Public_E</a:t>
            </a:r>
            <a:r>
              <a:rPr lang="en-US" dirty="0"/>
              <a:t>, </a:t>
            </a:r>
            <a:r>
              <a:rPr lang="en-US" dirty="0" err="1"/>
              <a:t>Private_E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0044B-A2CF-BB86-5F02-4B7445C6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225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D8A6-B7CB-9E5E-FAB0-2C7C05BD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O(N)?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0ABB-0DCF-2B54-6582-58EF0C76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will have their own private key, and then,</a:t>
            </a:r>
          </a:p>
          <a:p>
            <a:pPr lvl="1"/>
            <a:r>
              <a:rPr lang="en-US" dirty="0"/>
              <a:t>publish all their public keys</a:t>
            </a:r>
          </a:p>
          <a:p>
            <a:r>
              <a:rPr lang="en-US" dirty="0"/>
              <a:t>A: </a:t>
            </a:r>
            <a:r>
              <a:rPr lang="en-US" dirty="0" err="1"/>
              <a:t>Private_A</a:t>
            </a:r>
            <a:endParaRPr lang="en-US" dirty="0"/>
          </a:p>
          <a:p>
            <a:r>
              <a:rPr lang="en-US" dirty="0"/>
              <a:t>B: </a:t>
            </a:r>
            <a:r>
              <a:rPr lang="en-US" dirty="0" err="1"/>
              <a:t>Private_B</a:t>
            </a:r>
            <a:endParaRPr lang="en-US" dirty="0"/>
          </a:p>
          <a:p>
            <a:r>
              <a:rPr lang="en-US" dirty="0"/>
              <a:t>C: </a:t>
            </a:r>
            <a:r>
              <a:rPr lang="en-US" dirty="0" err="1"/>
              <a:t>Private_C</a:t>
            </a:r>
            <a:endParaRPr lang="en-US" dirty="0"/>
          </a:p>
          <a:p>
            <a:r>
              <a:rPr lang="en-US" dirty="0"/>
              <a:t>D: </a:t>
            </a:r>
            <a:r>
              <a:rPr lang="en-US" dirty="0" err="1"/>
              <a:t>Private_D</a:t>
            </a:r>
            <a:endParaRPr lang="en-US" dirty="0"/>
          </a:p>
          <a:p>
            <a:r>
              <a:rPr lang="en-US" dirty="0"/>
              <a:t>E: </a:t>
            </a:r>
            <a:r>
              <a:rPr lang="en-US" dirty="0" err="1"/>
              <a:t>Private_E</a:t>
            </a:r>
            <a:endParaRPr lang="en-US" dirty="0"/>
          </a:p>
          <a:p>
            <a:r>
              <a:rPr lang="en-US" dirty="0"/>
              <a:t>Public keys: </a:t>
            </a:r>
            <a:r>
              <a:rPr lang="en-US" dirty="0" err="1"/>
              <a:t>Public_A</a:t>
            </a:r>
            <a:r>
              <a:rPr lang="en-US" dirty="0"/>
              <a:t>, </a:t>
            </a:r>
            <a:r>
              <a:rPr lang="en-US" dirty="0" err="1"/>
              <a:t>Public_B</a:t>
            </a:r>
            <a:r>
              <a:rPr lang="en-US" dirty="0"/>
              <a:t>, </a:t>
            </a:r>
            <a:r>
              <a:rPr lang="en-US" dirty="0" err="1"/>
              <a:t>Public_C</a:t>
            </a:r>
            <a:r>
              <a:rPr lang="en-US" dirty="0"/>
              <a:t>, </a:t>
            </a:r>
            <a:r>
              <a:rPr lang="en-US" dirty="0" err="1"/>
              <a:t>Public_D</a:t>
            </a:r>
            <a:r>
              <a:rPr lang="en-US" dirty="0"/>
              <a:t>, </a:t>
            </a:r>
            <a:r>
              <a:rPr lang="en-US" dirty="0" err="1"/>
              <a:t>Public_E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0044B-A2CF-BB86-5F02-4B7445C6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208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8E7A-3F4B-585D-8C50-2596B3AF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 Send an Encrypted message to 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CD0E-A195-C74D-1106-D7273DD8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A send an encrypted message to B?</a:t>
            </a:r>
          </a:p>
          <a:p>
            <a:pPr lvl="1"/>
            <a:r>
              <a:rPr lang="en-US" dirty="0"/>
              <a:t>Yes, encrypt data using </a:t>
            </a:r>
            <a:r>
              <a:rPr lang="en-US" dirty="0" err="1"/>
              <a:t>Public_B</a:t>
            </a:r>
            <a:r>
              <a:rPr lang="en-US" dirty="0"/>
              <a:t>; only B (holder of </a:t>
            </a:r>
            <a:r>
              <a:rPr lang="en-US" dirty="0" err="1"/>
              <a:t>Private_B</a:t>
            </a:r>
            <a:r>
              <a:rPr lang="en-US" dirty="0"/>
              <a:t>) can decrypt it</a:t>
            </a:r>
          </a:p>
          <a:p>
            <a:r>
              <a:rPr lang="en-US" dirty="0"/>
              <a:t>Can C send an encrypted message to E?</a:t>
            </a:r>
          </a:p>
          <a:p>
            <a:pPr lvl="1"/>
            <a:r>
              <a:rPr lang="en-US" dirty="0"/>
              <a:t>Yes, encrypt data using </a:t>
            </a:r>
            <a:r>
              <a:rPr lang="en-US" dirty="0" err="1"/>
              <a:t>Public_E</a:t>
            </a:r>
            <a:r>
              <a:rPr lang="en-US" dirty="0"/>
              <a:t>; only E (holder of </a:t>
            </a:r>
            <a:r>
              <a:rPr lang="en-US" dirty="0" err="1"/>
              <a:t>Private_E</a:t>
            </a:r>
            <a:r>
              <a:rPr lang="en-US" dirty="0"/>
              <a:t>) can decrypt it</a:t>
            </a:r>
          </a:p>
          <a:p>
            <a:pPr lvl="1"/>
            <a:endParaRPr lang="en-US" dirty="0"/>
          </a:p>
          <a:p>
            <a:r>
              <a:rPr lang="en-US" dirty="0"/>
              <a:t>Can X send an encrypted message to Y?</a:t>
            </a:r>
          </a:p>
          <a:p>
            <a:pPr lvl="1"/>
            <a:r>
              <a:rPr lang="en-US" dirty="0"/>
              <a:t>Yes, if X knows the public key of Y</a:t>
            </a:r>
          </a:p>
          <a:p>
            <a:pPr lvl="1"/>
            <a:endParaRPr lang="en-US" dirty="0"/>
          </a:p>
          <a:p>
            <a:r>
              <a:rPr lang="en-US" dirty="0"/>
              <a:t>We only need to know the receiver’s public key</a:t>
            </a:r>
          </a:p>
          <a:p>
            <a:pPr lvl="1"/>
            <a:r>
              <a:rPr lang="en-US" dirty="0"/>
              <a:t>Sender does not matter, that’s why we have O(N)</a:t>
            </a:r>
          </a:p>
          <a:p>
            <a:pPr lvl="1"/>
            <a:r>
              <a:rPr lang="en-US" dirty="0"/>
              <a:t>Suppose we have N = 200, we need 19900 keys in symmetric, and we need 400 keys for asymmetric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05E08-11E7-6C40-4860-5D5F30D3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70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CCF2-55EC-D369-80CD-682E820C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89FA-15D8-B0F9-9ECE-5D56AA4B6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can be used as a digital signature scheme</a:t>
            </a:r>
          </a:p>
          <a:p>
            <a:r>
              <a:rPr lang="en-US" dirty="0"/>
              <a:t>What is that?</a:t>
            </a:r>
          </a:p>
          <a:p>
            <a:endParaRPr lang="en-US" dirty="0"/>
          </a:p>
          <a:p>
            <a:r>
              <a:rPr lang="en-US" dirty="0"/>
              <a:t>In RSA, encryption is applying the public exponent to the message</a:t>
            </a:r>
          </a:p>
          <a:p>
            <a:pPr lvl="1"/>
            <a:r>
              <a:rPr lang="en-US" dirty="0"/>
              <a:t>                            </a:t>
            </a:r>
            <a:r>
              <a:rPr lang="en-US" sz="3600" dirty="0"/>
              <a:t>M</a:t>
            </a:r>
            <a:r>
              <a:rPr lang="en-US" sz="3600" baseline="30000" dirty="0"/>
              <a:t>e</a:t>
            </a:r>
            <a:r>
              <a:rPr lang="en-US" sz="3600" dirty="0"/>
              <a:t> mod N</a:t>
            </a:r>
          </a:p>
          <a:p>
            <a:r>
              <a:rPr lang="en-US" dirty="0"/>
              <a:t>In RSA, decryption is applying the private exponent to the message</a:t>
            </a:r>
          </a:p>
          <a:p>
            <a:pPr lvl="1"/>
            <a:r>
              <a:rPr lang="en-US" dirty="0"/>
              <a:t>                             </a:t>
            </a:r>
            <a:r>
              <a:rPr lang="en-US" sz="3600" dirty="0"/>
              <a:t>C</a:t>
            </a:r>
            <a:r>
              <a:rPr lang="en-US" sz="3600" baseline="30000" dirty="0"/>
              <a:t>d</a:t>
            </a:r>
            <a:r>
              <a:rPr lang="en-US" sz="3600" dirty="0"/>
              <a:t> mod 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ED590-E3DB-DBE7-5DC8-24FE1A1E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42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EEBD-EB2B-F0D2-F0BB-0CF213C6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What will be the meaning of private encrypt?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72DF-CDF2-DBB6-C64C-5AF33014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encrypts the following message with her private key</a:t>
            </a:r>
          </a:p>
          <a:p>
            <a:pPr lvl="1"/>
            <a:r>
              <a:rPr lang="en-US" dirty="0"/>
              <a:t>“I would like to donate $100 to OSU if I get A from CS 370”</a:t>
            </a:r>
          </a:p>
          <a:p>
            <a:r>
              <a:rPr lang="en-US" dirty="0"/>
              <a:t>M = 53151406333611257093956293411584759988053228938724427101859883089254119711739486837784167497839141764612450119856395995171455585519613744</a:t>
            </a:r>
          </a:p>
          <a:p>
            <a:r>
              <a:rPr lang="en-US" dirty="0"/>
              <a:t>C = m</a:t>
            </a:r>
            <a:r>
              <a:rPr lang="en-US" baseline="30000" dirty="0"/>
              <a:t>d</a:t>
            </a:r>
            <a:r>
              <a:rPr lang="en-US" dirty="0"/>
              <a:t> mod 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294B-9C34-5076-240B-A28FAA3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8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5143-1028-CA03-336F-EC032964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Electronic Code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4D6F-8BBF-E836-79D9-055F2EA4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encrypt in parallel</a:t>
            </a:r>
          </a:p>
          <a:p>
            <a:r>
              <a:rPr lang="en-US" dirty="0"/>
              <a:t>Can decrypt in parallel</a:t>
            </a:r>
          </a:p>
          <a:p>
            <a:endParaRPr lang="en-US" dirty="0"/>
          </a:p>
          <a:p>
            <a:r>
              <a:rPr lang="en-US" dirty="0"/>
              <a:t>Ciphertext block leaks plaintext block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E799F-1661-452C-C810-E9EF4C2B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C8D1088-080B-E2CE-6566-64A58E4149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3863262"/>
            <a:ext cx="7772400" cy="26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101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EEBD-EB2B-F0D2-F0BB-0CF213C6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What will be the meaning of private encrypt?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72DF-CDF2-DBB6-C64C-5AF33014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= 53151406333611257093956293411584759988053228938724427101859883089254119711739486837784167497839141764612450119856395995171455585519613744</a:t>
            </a:r>
          </a:p>
          <a:p>
            <a:r>
              <a:rPr lang="en-US" dirty="0"/>
              <a:t>C = m</a:t>
            </a:r>
            <a:r>
              <a:rPr lang="en-US" baseline="30000" dirty="0"/>
              <a:t>d</a:t>
            </a:r>
            <a:r>
              <a:rPr lang="en-US" dirty="0"/>
              <a:t> mod N</a:t>
            </a:r>
          </a:p>
          <a:p>
            <a:r>
              <a:rPr lang="en-US" dirty="0"/>
              <a:t>Anyone can have e. That means, anyone can decrypt C</a:t>
            </a:r>
          </a:p>
          <a:p>
            <a:pPr lvl="1"/>
            <a:r>
              <a:rPr lang="en-US" dirty="0"/>
              <a:t>C</a:t>
            </a:r>
            <a:r>
              <a:rPr lang="en-US" baseline="30000" dirty="0"/>
              <a:t>e</a:t>
            </a:r>
            <a:r>
              <a:rPr lang="en-US" dirty="0"/>
              <a:t> == </a:t>
            </a:r>
            <a:r>
              <a:rPr lang="en-US" dirty="0" err="1"/>
              <a:t>m</a:t>
            </a:r>
            <a:r>
              <a:rPr lang="en-US" baseline="30000" dirty="0" err="1"/>
              <a:t>de</a:t>
            </a:r>
            <a:r>
              <a:rPr lang="en-US" dirty="0"/>
              <a:t> == m</a:t>
            </a:r>
            <a:r>
              <a:rPr lang="en-US" baseline="30000" dirty="0"/>
              <a:t>1</a:t>
            </a:r>
            <a:r>
              <a:rPr lang="en-US" dirty="0"/>
              <a:t> == m (mod N)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294B-9C34-5076-240B-A28FAA3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456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EEBD-EB2B-F0D2-F0BB-0CF213C6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What will be the meaning of private encrypt?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72DF-CDF2-DBB6-C64C-5AF33014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 = 53151406333611257093956293411584759988053228938724427101859883089254119711739486837784167497839141764612450119856395995171455585519613744</a:t>
            </a:r>
          </a:p>
          <a:p>
            <a:r>
              <a:rPr lang="en-US" dirty="0"/>
              <a:t>C = m</a:t>
            </a:r>
            <a:r>
              <a:rPr lang="en-US" baseline="30000" dirty="0"/>
              <a:t>d</a:t>
            </a:r>
            <a:r>
              <a:rPr lang="en-US" dirty="0"/>
              <a:t> mod N</a:t>
            </a:r>
          </a:p>
          <a:p>
            <a:r>
              <a:rPr lang="en-US" dirty="0"/>
              <a:t>Anyone can have e. That means, anyone can decrypt C</a:t>
            </a:r>
          </a:p>
          <a:p>
            <a:pPr lvl="1"/>
            <a:r>
              <a:rPr lang="en-US" dirty="0"/>
              <a:t>C</a:t>
            </a:r>
            <a:r>
              <a:rPr lang="en-US" baseline="30000" dirty="0"/>
              <a:t>e</a:t>
            </a:r>
            <a:r>
              <a:rPr lang="en-US" dirty="0"/>
              <a:t> == </a:t>
            </a:r>
            <a:r>
              <a:rPr lang="en-US" dirty="0" err="1"/>
              <a:t>m</a:t>
            </a:r>
            <a:r>
              <a:rPr lang="en-US" baseline="30000" dirty="0" err="1"/>
              <a:t>de</a:t>
            </a:r>
            <a:r>
              <a:rPr lang="en-US" dirty="0"/>
              <a:t> == m</a:t>
            </a:r>
            <a:r>
              <a:rPr lang="en-US" baseline="30000" dirty="0"/>
              <a:t>1</a:t>
            </a:r>
            <a:r>
              <a:rPr lang="en-US" dirty="0"/>
              <a:t> == m (mod N)</a:t>
            </a:r>
          </a:p>
          <a:p>
            <a:pPr lvl="1"/>
            <a:r>
              <a:rPr lang="en-US" dirty="0"/>
              <a:t>m = 53151406333611257093956293411584759988053228938724427101859883089254119711739486837784167497839141764612450119856395995171455585519613744</a:t>
            </a:r>
          </a:p>
          <a:p>
            <a:pPr lvl="1"/>
            <a:r>
              <a:rPr lang="en-US" dirty="0"/>
              <a:t>"I would like to donate $100 to OSU if I get A from CS 370"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294B-9C34-5076-240B-A28FAA3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745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EEBD-EB2B-F0D2-F0BB-0CF213C6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What will be the meaning of private encrypt?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72DF-CDF2-DBB6-C64C-5AF33014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 = 53151406333611257093956293411584759988053228938724427101859883089254119711739486837784167497839141764612450119856395995171455585519613744</a:t>
            </a:r>
          </a:p>
          <a:p>
            <a:r>
              <a:rPr lang="en-US" dirty="0"/>
              <a:t>C = m</a:t>
            </a:r>
            <a:r>
              <a:rPr lang="en-US" baseline="30000" dirty="0"/>
              <a:t>d</a:t>
            </a:r>
            <a:r>
              <a:rPr lang="en-US" dirty="0"/>
              <a:t> mod N</a:t>
            </a:r>
          </a:p>
          <a:p>
            <a:r>
              <a:rPr lang="en-US" dirty="0"/>
              <a:t>Anyone can have e. That means, anyone can decrypt C</a:t>
            </a:r>
          </a:p>
          <a:p>
            <a:pPr lvl="1"/>
            <a:r>
              <a:rPr lang="en-US" dirty="0"/>
              <a:t>C</a:t>
            </a:r>
            <a:r>
              <a:rPr lang="en-US" baseline="30000" dirty="0"/>
              <a:t>e</a:t>
            </a:r>
            <a:r>
              <a:rPr lang="en-US" dirty="0"/>
              <a:t> == </a:t>
            </a:r>
            <a:r>
              <a:rPr lang="en-US" dirty="0" err="1"/>
              <a:t>m</a:t>
            </a:r>
            <a:r>
              <a:rPr lang="en-US" baseline="30000" dirty="0" err="1"/>
              <a:t>de</a:t>
            </a:r>
            <a:r>
              <a:rPr lang="en-US" dirty="0"/>
              <a:t> == m</a:t>
            </a:r>
            <a:r>
              <a:rPr lang="en-US" baseline="30000" dirty="0"/>
              <a:t>1</a:t>
            </a:r>
            <a:r>
              <a:rPr lang="en-US" dirty="0"/>
              <a:t> == m (mod N)</a:t>
            </a:r>
          </a:p>
          <a:p>
            <a:pPr lvl="1"/>
            <a:r>
              <a:rPr lang="en-US" dirty="0"/>
              <a:t>m = 53151406333611257093956293411584759988053228938724427101859883089254119711739486837784167497839141764612450119856395995171455585519613744</a:t>
            </a:r>
          </a:p>
          <a:p>
            <a:pPr lvl="1"/>
            <a:r>
              <a:rPr lang="en-US" dirty="0"/>
              <a:t>"I would like to donate $100 to OSU if I get A from CS 370"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294B-9C34-5076-240B-A28FAA3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080211-48F8-7A45-0B07-30C72BD0E5BB}"/>
              </a:ext>
            </a:extLst>
          </p:cNvPr>
          <p:cNvSpPr/>
          <p:nvPr/>
        </p:nvSpPr>
        <p:spPr>
          <a:xfrm>
            <a:off x="2402237" y="1027906"/>
            <a:ext cx="9401014" cy="21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can verify that the encrypted content C contains</a:t>
            </a:r>
          </a:p>
          <a:p>
            <a:pPr algn="ctr"/>
            <a:r>
              <a:rPr lang="en-US" sz="2400" dirty="0"/>
              <a:t>The ciphertext that only the holder of private key can generate.</a:t>
            </a:r>
          </a:p>
          <a:p>
            <a:pPr algn="ctr"/>
            <a:r>
              <a:rPr lang="en-US" sz="2400" dirty="0"/>
              <a:t>We all have public key, and if that is decrypted to</a:t>
            </a:r>
          </a:p>
          <a:p>
            <a:pPr algn="ctr"/>
            <a:r>
              <a:rPr lang="en-US" sz="2400" dirty="0"/>
              <a:t>"I would like to donate $100 to OSU if I get A from CS 370”,</a:t>
            </a:r>
          </a:p>
          <a:p>
            <a:pPr algn="ctr"/>
            <a:r>
              <a:rPr lang="en-US" sz="2400" dirty="0"/>
              <a:t>then, we know that the holder of private key ‘endorsed it’</a:t>
            </a:r>
          </a:p>
        </p:txBody>
      </p:sp>
    </p:spTree>
    <p:extLst>
      <p:ext uri="{BB962C8B-B14F-4D97-AF65-F5344CB8AC3E}">
        <p14:creationId xmlns:p14="http://schemas.microsoft.com/office/powerpoint/2010/main" val="39161480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EC6F-DD83-EBA8-275D-AFBDA101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</a:t>
            </a:r>
            <a:r>
              <a:rPr lang="en-US" dirty="0" err="1"/>
              <a:t>private_encrypt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F52A-C675-9A73-3E3B-1689AF35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RSA Encryption using the private key is so-called as ‘Signing’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The ciphertext will be decrypted as a plaintext using the public key</a:t>
            </a:r>
          </a:p>
          <a:p>
            <a:pPr lvl="2"/>
            <a:r>
              <a:rPr lang="en-US" dirty="0"/>
              <a:t>Anyone can decrypt!</a:t>
            </a:r>
          </a:p>
          <a:p>
            <a:pPr lvl="1"/>
            <a:r>
              <a:rPr lang="en-US" dirty="0"/>
              <a:t>But the ciphertext can only be generated with the private key</a:t>
            </a:r>
          </a:p>
          <a:p>
            <a:pPr lvl="2"/>
            <a:r>
              <a:rPr lang="en-US" dirty="0"/>
              <a:t>Only the private key owner can generate it!</a:t>
            </a:r>
          </a:p>
          <a:p>
            <a:pPr lvl="1"/>
            <a:endParaRPr lang="en-US" dirty="0"/>
          </a:p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Holder of the private key generated a ciphertext message of message M</a:t>
            </a:r>
          </a:p>
          <a:p>
            <a:pPr lvl="1"/>
            <a:r>
              <a:rPr lang="en-US" dirty="0"/>
              <a:t>M is signed, endorsed by the holder’s private key</a:t>
            </a:r>
          </a:p>
          <a:p>
            <a:pPr lvl="1"/>
            <a:r>
              <a:rPr lang="en-US" dirty="0"/>
              <a:t>(Because it can only be generated with the private key)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67C33-7259-3F02-AFB9-E34E89CE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03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2451-8488-4480-0827-68986FB5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80124-2047-C739-70B1-06B0DFAF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Public/Private key Scheme</a:t>
            </a:r>
          </a:p>
          <a:p>
            <a:pPr lvl="1"/>
            <a:r>
              <a:rPr lang="en-US" dirty="0"/>
              <a:t>We can publish the public key – encryption key</a:t>
            </a:r>
          </a:p>
          <a:p>
            <a:pPr lvl="1"/>
            <a:r>
              <a:rPr lang="en-US" dirty="0"/>
              <a:t>We must hide the private key – decryption key</a:t>
            </a:r>
          </a:p>
          <a:p>
            <a:r>
              <a:rPr lang="en-US" dirty="0"/>
              <a:t>Based on the difficulty of prime factorization</a:t>
            </a:r>
          </a:p>
          <a:p>
            <a:pPr lvl="1"/>
            <a:r>
              <a:rPr lang="en-US" dirty="0"/>
              <a:t>You cannot correlate the private key from the public key unless</a:t>
            </a:r>
          </a:p>
          <a:p>
            <a:pPr lvl="1"/>
            <a:r>
              <a:rPr lang="en-US" dirty="0"/>
              <a:t>You can factor a big number (a multiple of 2 big prime numbers)</a:t>
            </a:r>
          </a:p>
          <a:p>
            <a:r>
              <a:rPr lang="en-US" dirty="0"/>
              <a:t>Anyone can encrypt message to the private key owner</a:t>
            </a:r>
          </a:p>
          <a:p>
            <a:pPr lvl="1"/>
            <a:r>
              <a:rPr lang="en-US" dirty="0"/>
              <a:t>Enc(</a:t>
            </a:r>
            <a:r>
              <a:rPr lang="en-US" dirty="0" err="1"/>
              <a:t>public_key</a:t>
            </a:r>
            <a:r>
              <a:rPr lang="en-US" dirty="0"/>
              <a:t>, message)</a:t>
            </a:r>
          </a:p>
          <a:p>
            <a:r>
              <a:rPr lang="en-US" dirty="0"/>
              <a:t>Only the private key owner can decrypt message</a:t>
            </a:r>
          </a:p>
          <a:p>
            <a:pPr lvl="1"/>
            <a:r>
              <a:rPr lang="en-US" dirty="0"/>
              <a:t>Dec(</a:t>
            </a:r>
            <a:r>
              <a:rPr lang="en-US" dirty="0" err="1"/>
              <a:t>private_key</a:t>
            </a:r>
            <a:r>
              <a:rPr lang="en-US" dirty="0"/>
              <a:t>, </a:t>
            </a:r>
            <a:r>
              <a:rPr lang="en-US" dirty="0" err="1"/>
              <a:t>encrypted_message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646BD-0EE0-60D0-8B7C-CD14A798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614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2451-8488-4480-0827-68986FB5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80124-2047-C739-70B1-06B0DFAF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Encryption with private key could be a ‘digital-signature’</a:t>
            </a:r>
          </a:p>
          <a:p>
            <a:pPr lvl="1"/>
            <a:r>
              <a:rPr lang="en-US" dirty="0" err="1"/>
              <a:t>Signed_message</a:t>
            </a:r>
            <a:r>
              <a:rPr lang="en-US" dirty="0"/>
              <a:t> = Enc(</a:t>
            </a:r>
            <a:r>
              <a:rPr lang="en-US" dirty="0" err="1"/>
              <a:t>private_key</a:t>
            </a:r>
            <a:r>
              <a:rPr lang="en-US" dirty="0"/>
              <a:t>, message)</a:t>
            </a:r>
          </a:p>
          <a:p>
            <a:pPr lvl="1"/>
            <a:r>
              <a:rPr lang="en-US" dirty="0"/>
              <a:t>Message = Dec(</a:t>
            </a:r>
            <a:r>
              <a:rPr lang="en-US" dirty="0" err="1"/>
              <a:t>public_key</a:t>
            </a:r>
            <a:r>
              <a:rPr lang="en-US" dirty="0"/>
              <a:t>, </a:t>
            </a:r>
            <a:r>
              <a:rPr lang="en-US" dirty="0" err="1"/>
              <a:t>signed_message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The correctly decrypted message using public key means that the private key holder have endorsed (‘encrypted’) the data</a:t>
            </a:r>
          </a:p>
          <a:p>
            <a:pPr lvl="1"/>
            <a:r>
              <a:rPr lang="en-US" dirty="0"/>
              <a:t>Anyone can verify this using the public key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646BD-0EE0-60D0-8B7C-CD14A798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698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2451-8488-4480-0827-68986FB5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vs. Asymmetric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80124-2047-C739-70B1-06B0DFAF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use symmetric key as digital signature?</a:t>
            </a:r>
          </a:p>
          <a:p>
            <a:pPr lvl="1"/>
            <a:r>
              <a:rPr lang="en-US" dirty="0"/>
              <a:t>A-B, A-C, A-D, A-E</a:t>
            </a:r>
          </a:p>
          <a:p>
            <a:pPr lvl="1"/>
            <a:r>
              <a:rPr lang="en-US" dirty="0"/>
              <a:t>B-C, B-D, B-E</a:t>
            </a:r>
          </a:p>
          <a:p>
            <a:pPr lvl="1"/>
            <a:r>
              <a:rPr lang="en-US" dirty="0"/>
              <a:t>C-D, C-E</a:t>
            </a:r>
          </a:p>
          <a:p>
            <a:pPr lvl="1"/>
            <a:r>
              <a:rPr lang="en-US" dirty="0"/>
              <a:t>D-E</a:t>
            </a:r>
          </a:p>
          <a:p>
            <a:pPr lvl="1"/>
            <a:endParaRPr lang="en-US" dirty="0"/>
          </a:p>
          <a:p>
            <a:r>
              <a:rPr lang="en-US" dirty="0"/>
              <a:t>If a message was encrypted with key D-E</a:t>
            </a:r>
          </a:p>
          <a:p>
            <a:pPr lvl="1"/>
            <a:r>
              <a:rPr lang="en-US" dirty="0"/>
              <a:t>Then either D or E generated the message -&gt; </a:t>
            </a:r>
            <a:r>
              <a:rPr lang="en-US" dirty="0">
                <a:solidFill>
                  <a:srgbClr val="FF0000"/>
                </a:solidFill>
              </a:rPr>
              <a:t>ambiguity</a:t>
            </a:r>
          </a:p>
          <a:p>
            <a:pPr lvl="1"/>
            <a:r>
              <a:rPr lang="en-US" dirty="0"/>
              <a:t>Only D or E can verify that -&gt; </a:t>
            </a:r>
            <a:r>
              <a:rPr lang="en-US" dirty="0">
                <a:solidFill>
                  <a:srgbClr val="FF0000"/>
                </a:solidFill>
              </a:rPr>
              <a:t>result is not public</a:t>
            </a:r>
          </a:p>
          <a:p>
            <a:pPr lvl="1"/>
            <a:r>
              <a:rPr lang="en-US" dirty="0"/>
              <a:t>They must leak the key D-E for verification -&gt; </a:t>
            </a:r>
            <a:r>
              <a:rPr lang="en-US" dirty="0">
                <a:solidFill>
                  <a:srgbClr val="FF0000"/>
                </a:solidFill>
              </a:rPr>
              <a:t>key need to be leaked to verify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646BD-0EE0-60D0-8B7C-CD14A798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825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2451-8488-4480-0827-68986FB5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vs. Asymmetric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80124-2047-C739-70B1-06B0DFAF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asymmetric key scheme</a:t>
            </a:r>
          </a:p>
          <a:p>
            <a:pPr lvl="1"/>
            <a:r>
              <a:rPr lang="en-US" dirty="0" err="1"/>
              <a:t>Public_A</a:t>
            </a:r>
            <a:r>
              <a:rPr lang="en-US" dirty="0"/>
              <a:t>, </a:t>
            </a:r>
            <a:r>
              <a:rPr lang="en-US" dirty="0" err="1"/>
              <a:t>Private_A</a:t>
            </a:r>
            <a:endParaRPr lang="en-US" dirty="0"/>
          </a:p>
          <a:p>
            <a:pPr lvl="1"/>
            <a:r>
              <a:rPr lang="en-US" dirty="0" err="1"/>
              <a:t>Public_B</a:t>
            </a:r>
            <a:r>
              <a:rPr lang="en-US" dirty="0"/>
              <a:t>, </a:t>
            </a:r>
            <a:r>
              <a:rPr lang="en-US" dirty="0" err="1"/>
              <a:t>Private_B</a:t>
            </a:r>
            <a:endParaRPr lang="en-US" dirty="0"/>
          </a:p>
          <a:p>
            <a:pPr lvl="1"/>
            <a:r>
              <a:rPr lang="en-US" dirty="0" err="1"/>
              <a:t>Public_C</a:t>
            </a:r>
            <a:r>
              <a:rPr lang="en-US" dirty="0"/>
              <a:t>, </a:t>
            </a:r>
            <a:r>
              <a:rPr lang="en-US" dirty="0" err="1"/>
              <a:t>Private_C</a:t>
            </a:r>
            <a:endParaRPr lang="en-US" dirty="0"/>
          </a:p>
          <a:p>
            <a:pPr lvl="1"/>
            <a:r>
              <a:rPr lang="en-US" dirty="0" err="1"/>
              <a:t>Public_D</a:t>
            </a:r>
            <a:r>
              <a:rPr lang="en-US" dirty="0"/>
              <a:t>, </a:t>
            </a:r>
            <a:r>
              <a:rPr lang="en-US" dirty="0" err="1"/>
              <a:t>Private_D</a:t>
            </a:r>
            <a:endParaRPr lang="en-US" dirty="0"/>
          </a:p>
          <a:p>
            <a:pPr lvl="1"/>
            <a:r>
              <a:rPr lang="en-US" dirty="0" err="1"/>
              <a:t>Public_E</a:t>
            </a:r>
            <a:r>
              <a:rPr lang="en-US" dirty="0"/>
              <a:t>, </a:t>
            </a:r>
            <a:r>
              <a:rPr lang="en-US" dirty="0" err="1"/>
              <a:t>Private_E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a message was encrypted with </a:t>
            </a:r>
            <a:r>
              <a:rPr lang="en-US" dirty="0" err="1"/>
              <a:t>Private_D</a:t>
            </a:r>
            <a:endParaRPr lang="en-US" dirty="0"/>
          </a:p>
          <a:p>
            <a:pPr lvl="1"/>
            <a:r>
              <a:rPr lang="en-US" dirty="0"/>
              <a:t>We can decrypt the data using </a:t>
            </a:r>
            <a:r>
              <a:rPr lang="en-US" dirty="0" err="1"/>
              <a:t>Public_D</a:t>
            </a:r>
            <a:r>
              <a:rPr lang="en-US" dirty="0"/>
              <a:t> -&gt; generated by D -&gt; </a:t>
            </a:r>
            <a:r>
              <a:rPr lang="en-US" dirty="0">
                <a:solidFill>
                  <a:srgbClr val="000CFF"/>
                </a:solidFill>
              </a:rPr>
              <a:t>not ambiguous</a:t>
            </a:r>
          </a:p>
          <a:p>
            <a:pPr lvl="1"/>
            <a:r>
              <a:rPr lang="en-US" dirty="0"/>
              <a:t>Anyone can verify this -&gt;</a:t>
            </a:r>
            <a:r>
              <a:rPr lang="en-US" dirty="0">
                <a:solidFill>
                  <a:srgbClr val="000CFF"/>
                </a:solidFill>
              </a:rPr>
              <a:t> result is public</a:t>
            </a:r>
          </a:p>
          <a:p>
            <a:pPr lvl="1"/>
            <a:r>
              <a:rPr lang="en-US" dirty="0"/>
              <a:t>Does not need to leak the private key -&gt; </a:t>
            </a:r>
            <a:r>
              <a:rPr lang="en-US" dirty="0">
                <a:solidFill>
                  <a:srgbClr val="000CFF"/>
                </a:solidFill>
              </a:rPr>
              <a:t>don’t leak the key for verification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646BD-0EE0-60D0-8B7C-CD14A798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1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4B88-A7E2-A3D4-E884-8A4C3EDE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Cipher Block Chain (CBC)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AC39-E35F-0BFA-52E2-40B4415C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XOR between the IV (Initialization Vector) and the plaintext</a:t>
            </a:r>
          </a:p>
          <a:p>
            <a:r>
              <a:rPr lang="en-US" dirty="0"/>
              <a:t>Chain the previous ciphertext block to the plaintext with XOR</a:t>
            </a:r>
          </a:p>
          <a:p>
            <a:r>
              <a:rPr lang="en-US" dirty="0"/>
              <a:t>Run Encryption on </a:t>
            </a:r>
            <a:r>
              <a:rPr lang="en-US" dirty="0" err="1"/>
              <a:t>Xor’ed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6400F-B3D7-85AD-2F88-EDBE0F9F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CE1FB-48A2-93AA-D255-7BE016BC94EE}"/>
              </a:ext>
            </a:extLst>
          </p:cNvPr>
          <p:cNvSpPr/>
          <p:nvPr/>
        </p:nvSpPr>
        <p:spPr>
          <a:xfrm>
            <a:off x="1001487" y="3957399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03C80-CCFE-4208-93C3-65E50AA0BC02}"/>
              </a:ext>
            </a:extLst>
          </p:cNvPr>
          <p:cNvSpPr/>
          <p:nvPr/>
        </p:nvSpPr>
        <p:spPr>
          <a:xfrm>
            <a:off x="1377043" y="4643197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BD9BBC-4CC5-74CB-0001-E224D6C1DED0}"/>
              </a:ext>
            </a:extLst>
          </p:cNvPr>
          <p:cNvSpPr/>
          <p:nvPr/>
        </p:nvSpPr>
        <p:spPr>
          <a:xfrm>
            <a:off x="1001487" y="6055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3CF1D2-EC87-089E-2E07-F5D563E50392}"/>
              </a:ext>
            </a:extLst>
          </p:cNvPr>
          <p:cNvCxnSpPr/>
          <p:nvPr/>
        </p:nvCxnSpPr>
        <p:spPr>
          <a:xfrm>
            <a:off x="1872344" y="425522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E8060-1458-FCC5-E2A0-4152415FCFB0}"/>
              </a:ext>
            </a:extLst>
          </p:cNvPr>
          <p:cNvCxnSpPr/>
          <p:nvPr/>
        </p:nvCxnSpPr>
        <p:spPr>
          <a:xfrm>
            <a:off x="1872343" y="56742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DDE0496-2B99-253A-33A5-2D5E20E0E881}"/>
              </a:ext>
            </a:extLst>
          </p:cNvPr>
          <p:cNvSpPr/>
          <p:nvPr/>
        </p:nvSpPr>
        <p:spPr>
          <a:xfrm>
            <a:off x="3568285" y="3957399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A182E-9AAE-EB9B-C4AB-DC94EA2D9ACF}"/>
              </a:ext>
            </a:extLst>
          </p:cNvPr>
          <p:cNvSpPr/>
          <p:nvPr/>
        </p:nvSpPr>
        <p:spPr>
          <a:xfrm>
            <a:off x="3943841" y="4643197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2684B-0AE6-B839-836D-BA3F07C5AE07}"/>
              </a:ext>
            </a:extLst>
          </p:cNvPr>
          <p:cNvSpPr/>
          <p:nvPr/>
        </p:nvSpPr>
        <p:spPr>
          <a:xfrm>
            <a:off x="3568285" y="6055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1100011110101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C1AD-6DAD-8363-B8F2-D324B9BD3831}"/>
              </a:ext>
            </a:extLst>
          </p:cNvPr>
          <p:cNvCxnSpPr/>
          <p:nvPr/>
        </p:nvCxnSpPr>
        <p:spPr>
          <a:xfrm>
            <a:off x="4439142" y="425522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0ACC2D-C27F-97DC-2BA4-F9CCF0DFFE17}"/>
              </a:ext>
            </a:extLst>
          </p:cNvPr>
          <p:cNvCxnSpPr/>
          <p:nvPr/>
        </p:nvCxnSpPr>
        <p:spPr>
          <a:xfrm>
            <a:off x="4439141" y="56742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B15FF-2925-B29F-EDA7-6972A2FC23D4}"/>
              </a:ext>
            </a:extLst>
          </p:cNvPr>
          <p:cNvSpPr/>
          <p:nvPr/>
        </p:nvSpPr>
        <p:spPr>
          <a:xfrm>
            <a:off x="6118441" y="3957399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51DA7D-303A-7BE0-0DA3-25C22BBC27A1}"/>
              </a:ext>
            </a:extLst>
          </p:cNvPr>
          <p:cNvSpPr/>
          <p:nvPr/>
        </p:nvSpPr>
        <p:spPr>
          <a:xfrm>
            <a:off x="6493997" y="4643197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D0F9BC-B154-1B12-DD22-2FA1B829E0DF}"/>
              </a:ext>
            </a:extLst>
          </p:cNvPr>
          <p:cNvSpPr/>
          <p:nvPr/>
        </p:nvSpPr>
        <p:spPr>
          <a:xfrm>
            <a:off x="6118441" y="6055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0001110111011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44DF87-A161-C29C-FDD0-BAC92389B688}"/>
              </a:ext>
            </a:extLst>
          </p:cNvPr>
          <p:cNvCxnSpPr/>
          <p:nvPr/>
        </p:nvCxnSpPr>
        <p:spPr>
          <a:xfrm>
            <a:off x="6989298" y="425522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63AF2B-638D-AE39-EBDA-57EFC2F5F1C4}"/>
              </a:ext>
            </a:extLst>
          </p:cNvPr>
          <p:cNvCxnSpPr/>
          <p:nvPr/>
        </p:nvCxnSpPr>
        <p:spPr>
          <a:xfrm>
            <a:off x="6989297" y="56742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1B5477A-76D7-D5ED-558E-EFC9BCF1DB1E}"/>
              </a:ext>
            </a:extLst>
          </p:cNvPr>
          <p:cNvSpPr/>
          <p:nvPr/>
        </p:nvSpPr>
        <p:spPr>
          <a:xfrm>
            <a:off x="8640401" y="3957399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0031F-F79F-6E57-9580-5F85D53B990C}"/>
              </a:ext>
            </a:extLst>
          </p:cNvPr>
          <p:cNvSpPr/>
          <p:nvPr/>
        </p:nvSpPr>
        <p:spPr>
          <a:xfrm>
            <a:off x="9015957" y="4643197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A0E182-F0F9-8676-0B06-067CFA925057}"/>
              </a:ext>
            </a:extLst>
          </p:cNvPr>
          <p:cNvSpPr/>
          <p:nvPr/>
        </p:nvSpPr>
        <p:spPr>
          <a:xfrm>
            <a:off x="8640401" y="6055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1101011101110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DDDE1D-86E6-E31B-0D57-797D531E763C}"/>
              </a:ext>
            </a:extLst>
          </p:cNvPr>
          <p:cNvCxnSpPr/>
          <p:nvPr/>
        </p:nvCxnSpPr>
        <p:spPr>
          <a:xfrm>
            <a:off x="9511258" y="4255225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F68D3F-6022-3D83-B816-BE4215D74257}"/>
              </a:ext>
            </a:extLst>
          </p:cNvPr>
          <p:cNvCxnSpPr/>
          <p:nvPr/>
        </p:nvCxnSpPr>
        <p:spPr>
          <a:xfrm>
            <a:off x="9511257" y="5674279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24B8FF-19AC-AB49-51C8-6E5D68ECA5A9}"/>
              </a:ext>
            </a:extLst>
          </p:cNvPr>
          <p:cNvSpPr txBox="1"/>
          <p:nvPr/>
        </p:nvSpPr>
        <p:spPr>
          <a:xfrm>
            <a:off x="696595" y="49592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7CA0C4-BFD2-B042-C230-DCA14389D089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>
            <a:off x="1001487" y="5143938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568BF4-4F44-E21A-B671-5112D093E5FB}"/>
              </a:ext>
            </a:extLst>
          </p:cNvPr>
          <p:cNvSpPr txBox="1"/>
          <p:nvPr/>
        </p:nvSpPr>
        <p:spPr>
          <a:xfrm>
            <a:off x="3276331" y="49592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8C9615-8F60-32DA-4B83-6AE296FBDFC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581223" y="5143938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382097-4DAA-B130-521E-8F785D5773BC}"/>
              </a:ext>
            </a:extLst>
          </p:cNvPr>
          <p:cNvSpPr txBox="1"/>
          <p:nvPr/>
        </p:nvSpPr>
        <p:spPr>
          <a:xfrm>
            <a:off x="5830191" y="495940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367D10-BF45-A042-CF86-69926737E674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135083" y="5144069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57A640-8DC8-BF48-2C7F-428F6BF61A7F}"/>
              </a:ext>
            </a:extLst>
          </p:cNvPr>
          <p:cNvSpPr txBox="1"/>
          <p:nvPr/>
        </p:nvSpPr>
        <p:spPr>
          <a:xfrm>
            <a:off x="8300039" y="49592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CB6269-A14B-B27A-FB44-065B13C1106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604931" y="5143938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29310A4-C063-5522-CED2-D270108D36CB}"/>
              </a:ext>
            </a:extLst>
          </p:cNvPr>
          <p:cNvSpPr/>
          <p:nvPr/>
        </p:nvSpPr>
        <p:spPr>
          <a:xfrm>
            <a:off x="29980" y="4277289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101011101010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690CDC-912F-4F1E-545F-FC0DBD2AA213}"/>
              </a:ext>
            </a:extLst>
          </p:cNvPr>
          <p:cNvSpPr txBox="1"/>
          <p:nvPr/>
        </p:nvSpPr>
        <p:spPr>
          <a:xfrm>
            <a:off x="1605194" y="4162345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B406474-B702-3926-77F0-C81BFCB853C0}"/>
              </a:ext>
            </a:extLst>
          </p:cNvPr>
          <p:cNvCxnSpPr/>
          <p:nvPr/>
        </p:nvCxnSpPr>
        <p:spPr>
          <a:xfrm flipV="1">
            <a:off x="1872343" y="4423601"/>
            <a:ext cx="2402217" cy="1452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2B2462-C85D-491E-FA3F-3A38AEAA9DBE}"/>
              </a:ext>
            </a:extLst>
          </p:cNvPr>
          <p:cNvSpPr txBox="1"/>
          <p:nvPr/>
        </p:nvSpPr>
        <p:spPr>
          <a:xfrm>
            <a:off x="4185329" y="4119977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4920F7E-66F1-03B8-981C-D13382AA2083}"/>
              </a:ext>
            </a:extLst>
          </p:cNvPr>
          <p:cNvCxnSpPr>
            <a:cxnSpLocks/>
          </p:cNvCxnSpPr>
          <p:nvPr/>
        </p:nvCxnSpPr>
        <p:spPr>
          <a:xfrm flipV="1">
            <a:off x="4452079" y="4423601"/>
            <a:ext cx="2358519" cy="1458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4352A3-B7FD-7999-5907-9EB807F16716}"/>
              </a:ext>
            </a:extLst>
          </p:cNvPr>
          <p:cNvSpPr txBox="1"/>
          <p:nvPr/>
        </p:nvSpPr>
        <p:spPr>
          <a:xfrm>
            <a:off x="6721367" y="4119977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F1E5A0BA-08B0-5110-3697-718235DE9EBB}"/>
              </a:ext>
            </a:extLst>
          </p:cNvPr>
          <p:cNvCxnSpPr>
            <a:cxnSpLocks/>
          </p:cNvCxnSpPr>
          <p:nvPr/>
        </p:nvCxnSpPr>
        <p:spPr>
          <a:xfrm flipV="1">
            <a:off x="7019143" y="4425917"/>
            <a:ext cx="2298403" cy="1433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AEF2F99-5D37-9757-CEAA-2DEC7C1411AD}"/>
              </a:ext>
            </a:extLst>
          </p:cNvPr>
          <p:cNvSpPr txBox="1"/>
          <p:nvPr/>
        </p:nvSpPr>
        <p:spPr>
          <a:xfrm>
            <a:off x="9228315" y="4122293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75F1DA-9100-2A3B-45D5-94E4602D3CD9}"/>
              </a:ext>
            </a:extLst>
          </p:cNvPr>
          <p:cNvSpPr txBox="1"/>
          <p:nvPr/>
        </p:nvSpPr>
        <p:spPr>
          <a:xfrm>
            <a:off x="0" y="390795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828D77-33FE-7A6A-FD27-73215FEF8890}"/>
              </a:ext>
            </a:extLst>
          </p:cNvPr>
          <p:cNvSpPr txBox="1"/>
          <p:nvPr/>
        </p:nvSpPr>
        <p:spPr>
          <a:xfrm>
            <a:off x="1480863" y="347826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IV </a:t>
            </a:r>
            <a:r>
              <a:rPr lang="en-US" sz="1800" b="1" dirty="0"/>
              <a:t>⊕ P0</a:t>
            </a:r>
            <a:endParaRPr 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46642C-E6F2-D57B-5B50-19141B7EC89D}"/>
              </a:ext>
            </a:extLst>
          </p:cNvPr>
          <p:cNvSpPr txBox="1"/>
          <p:nvPr/>
        </p:nvSpPr>
        <p:spPr>
          <a:xfrm>
            <a:off x="3890481" y="348179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 </a:t>
            </a:r>
            <a:r>
              <a:rPr lang="en-US" sz="1800" b="1" dirty="0"/>
              <a:t>⊕ P1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8AB7AC-3F74-2B43-22C9-52FF45CA6D54}"/>
              </a:ext>
            </a:extLst>
          </p:cNvPr>
          <p:cNvSpPr txBox="1"/>
          <p:nvPr/>
        </p:nvSpPr>
        <p:spPr>
          <a:xfrm>
            <a:off x="2720884" y="393531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6C23AF-3EA7-3583-7E65-80190BE66861}"/>
              </a:ext>
            </a:extLst>
          </p:cNvPr>
          <p:cNvSpPr txBox="1"/>
          <p:nvPr/>
        </p:nvSpPr>
        <p:spPr>
          <a:xfrm>
            <a:off x="5322953" y="391933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EA49A9-49DF-E009-C447-EA0C7B0AFC33}"/>
              </a:ext>
            </a:extLst>
          </p:cNvPr>
          <p:cNvSpPr txBox="1"/>
          <p:nvPr/>
        </p:nvSpPr>
        <p:spPr>
          <a:xfrm>
            <a:off x="7874923" y="390795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EA9D3D-BA20-1B02-C249-5EF3520260AF}"/>
              </a:ext>
            </a:extLst>
          </p:cNvPr>
          <p:cNvSpPr txBox="1"/>
          <p:nvPr/>
        </p:nvSpPr>
        <p:spPr>
          <a:xfrm>
            <a:off x="10452500" y="390795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4A87CC-D540-7F5B-C783-359582203731}"/>
              </a:ext>
            </a:extLst>
          </p:cNvPr>
          <p:cNvSpPr txBox="1"/>
          <p:nvPr/>
        </p:nvSpPr>
        <p:spPr>
          <a:xfrm>
            <a:off x="6625647" y="348559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 </a:t>
            </a:r>
            <a:r>
              <a:rPr lang="en-US" sz="1800" b="1" dirty="0"/>
              <a:t>⊕ P2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EB9BAF-6EB6-20C8-4736-5E8B1088878D}"/>
              </a:ext>
            </a:extLst>
          </p:cNvPr>
          <p:cNvSpPr txBox="1"/>
          <p:nvPr/>
        </p:nvSpPr>
        <p:spPr>
          <a:xfrm>
            <a:off x="9076943" y="348852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 </a:t>
            </a:r>
            <a:r>
              <a:rPr lang="en-US" sz="1800" b="1" dirty="0"/>
              <a:t>⊕ P3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74E5A4-E2FD-EAA0-FB8A-42761FA285C4}"/>
              </a:ext>
            </a:extLst>
          </p:cNvPr>
          <p:cNvSpPr txBox="1"/>
          <p:nvPr/>
        </p:nvSpPr>
        <p:spPr>
          <a:xfrm>
            <a:off x="2753046" y="60095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4913AF-1B1D-7629-435E-237DBBD1AD2B}"/>
              </a:ext>
            </a:extLst>
          </p:cNvPr>
          <p:cNvSpPr txBox="1"/>
          <p:nvPr/>
        </p:nvSpPr>
        <p:spPr>
          <a:xfrm>
            <a:off x="5289549" y="60095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295F8C-C961-450C-6EF4-6A903DBBEE14}"/>
              </a:ext>
            </a:extLst>
          </p:cNvPr>
          <p:cNvSpPr txBox="1"/>
          <p:nvPr/>
        </p:nvSpPr>
        <p:spPr>
          <a:xfrm>
            <a:off x="7872069" y="6023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C27E3A-612A-3666-C4FF-941B38B8851A}"/>
              </a:ext>
            </a:extLst>
          </p:cNvPr>
          <p:cNvSpPr txBox="1"/>
          <p:nvPr/>
        </p:nvSpPr>
        <p:spPr>
          <a:xfrm>
            <a:off x="10394028" y="600121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81723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A401-377C-FBF3-651E-E62ABD0E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CBC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F148-1FCD-0570-25AD-C50E0827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specific bit error in </a:t>
            </a:r>
            <a:r>
              <a:rPr lang="en-US" dirty="0" err="1"/>
              <a:t>cipertext</a:t>
            </a:r>
            <a:r>
              <a:rPr lang="en-US" dirty="0"/>
              <a:t>-n will be a specific bit error in plaintext-(n+1)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41CF2-40FC-A07E-D5DA-F6B55603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3A97C6-F1B4-DE9F-5B72-231949E689D6}"/>
              </a:ext>
            </a:extLst>
          </p:cNvPr>
          <p:cNvSpPr/>
          <p:nvPr/>
        </p:nvSpPr>
        <p:spPr>
          <a:xfrm>
            <a:off x="1377043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6B8D6D-CAEC-DEDA-36E4-E45896518F7D}"/>
              </a:ext>
            </a:extLst>
          </p:cNvPr>
          <p:cNvCxnSpPr/>
          <p:nvPr/>
        </p:nvCxnSpPr>
        <p:spPr>
          <a:xfrm>
            <a:off x="1872344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589A53-583F-B6BC-9F8C-9AA6C35CB516}"/>
              </a:ext>
            </a:extLst>
          </p:cNvPr>
          <p:cNvCxnSpPr/>
          <p:nvPr/>
        </p:nvCxnSpPr>
        <p:spPr>
          <a:xfrm>
            <a:off x="1872343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47F3C58-93FA-F7AC-D7C6-7439A13FEA0D}"/>
              </a:ext>
            </a:extLst>
          </p:cNvPr>
          <p:cNvSpPr/>
          <p:nvPr/>
        </p:nvSpPr>
        <p:spPr>
          <a:xfrm>
            <a:off x="3943841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9BB1077-1936-91A0-6CEF-664A7CDB2D9B}"/>
              </a:ext>
            </a:extLst>
          </p:cNvPr>
          <p:cNvCxnSpPr/>
          <p:nvPr/>
        </p:nvCxnSpPr>
        <p:spPr>
          <a:xfrm>
            <a:off x="4439142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17AF12-4943-3B8B-907C-8288A09E907B}"/>
              </a:ext>
            </a:extLst>
          </p:cNvPr>
          <p:cNvCxnSpPr/>
          <p:nvPr/>
        </p:nvCxnSpPr>
        <p:spPr>
          <a:xfrm>
            <a:off x="4439141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8E2259A-4D34-4999-760B-942751369416}"/>
              </a:ext>
            </a:extLst>
          </p:cNvPr>
          <p:cNvSpPr/>
          <p:nvPr/>
        </p:nvSpPr>
        <p:spPr>
          <a:xfrm>
            <a:off x="6493997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E1AB91-6419-F2E0-B246-76CCAD761109}"/>
              </a:ext>
            </a:extLst>
          </p:cNvPr>
          <p:cNvCxnSpPr/>
          <p:nvPr/>
        </p:nvCxnSpPr>
        <p:spPr>
          <a:xfrm>
            <a:off x="6989298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A338E9-9753-6628-5344-99152BAD8DBD}"/>
              </a:ext>
            </a:extLst>
          </p:cNvPr>
          <p:cNvCxnSpPr/>
          <p:nvPr/>
        </p:nvCxnSpPr>
        <p:spPr>
          <a:xfrm>
            <a:off x="6989297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C76794A-26FF-1083-4940-8EFEC54E5641}"/>
              </a:ext>
            </a:extLst>
          </p:cNvPr>
          <p:cNvSpPr/>
          <p:nvPr/>
        </p:nvSpPr>
        <p:spPr>
          <a:xfrm>
            <a:off x="9015957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C30AA2-E3CD-8391-8DB1-F2D940A7FA1C}"/>
              </a:ext>
            </a:extLst>
          </p:cNvPr>
          <p:cNvCxnSpPr/>
          <p:nvPr/>
        </p:nvCxnSpPr>
        <p:spPr>
          <a:xfrm>
            <a:off x="9511258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5477DA-0F3C-9D33-BA8A-CD2AAF2464F7}"/>
              </a:ext>
            </a:extLst>
          </p:cNvPr>
          <p:cNvCxnSpPr/>
          <p:nvPr/>
        </p:nvCxnSpPr>
        <p:spPr>
          <a:xfrm>
            <a:off x="9511257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A9B9ECD-C437-7D5C-E53D-C186989B604F}"/>
              </a:ext>
            </a:extLst>
          </p:cNvPr>
          <p:cNvSpPr/>
          <p:nvPr/>
        </p:nvSpPr>
        <p:spPr>
          <a:xfrm>
            <a:off x="1018129" y="376950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E35446-84C3-299C-D3F8-F5B70EC07008}"/>
              </a:ext>
            </a:extLst>
          </p:cNvPr>
          <p:cNvSpPr/>
          <p:nvPr/>
        </p:nvSpPr>
        <p:spPr>
          <a:xfrm>
            <a:off x="1018129" y="588537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CB21E6-7B2D-0AC3-B4CE-937DD4A357BF}"/>
              </a:ext>
            </a:extLst>
          </p:cNvPr>
          <p:cNvSpPr/>
          <p:nvPr/>
        </p:nvSpPr>
        <p:spPr>
          <a:xfrm>
            <a:off x="3568285" y="3773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110001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dirty="0"/>
              <a:t>110101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234B762-FBB5-3A36-5342-AE6D76E66C38}"/>
              </a:ext>
            </a:extLst>
          </p:cNvPr>
          <p:cNvSpPr/>
          <p:nvPr/>
        </p:nvSpPr>
        <p:spPr>
          <a:xfrm>
            <a:off x="3568285" y="5887687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3EDBC6C-8E9F-BD4E-B89F-DCDB9D74F377}"/>
              </a:ext>
            </a:extLst>
          </p:cNvPr>
          <p:cNvSpPr/>
          <p:nvPr/>
        </p:nvSpPr>
        <p:spPr>
          <a:xfrm>
            <a:off x="6118441" y="373163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0001110111011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6EF8D7-2944-30BF-12D4-B52700A289EE}"/>
              </a:ext>
            </a:extLst>
          </p:cNvPr>
          <p:cNvSpPr/>
          <p:nvPr/>
        </p:nvSpPr>
        <p:spPr>
          <a:xfrm>
            <a:off x="6073136" y="588537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000000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B94E6D-C34C-4940-436E-77D2810788A4}"/>
              </a:ext>
            </a:extLst>
          </p:cNvPr>
          <p:cNvSpPr/>
          <p:nvPr/>
        </p:nvSpPr>
        <p:spPr>
          <a:xfrm>
            <a:off x="8640400" y="373163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1101011101110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8AA5CC-7CBC-DF62-03B9-B8EEBBA17761}"/>
              </a:ext>
            </a:extLst>
          </p:cNvPr>
          <p:cNvSpPr/>
          <p:nvPr/>
        </p:nvSpPr>
        <p:spPr>
          <a:xfrm>
            <a:off x="8668596" y="588537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D2901C-D87D-8C87-6C3E-4DADCACF6E50}"/>
              </a:ext>
            </a:extLst>
          </p:cNvPr>
          <p:cNvSpPr txBox="1"/>
          <p:nvPr/>
        </p:nvSpPr>
        <p:spPr>
          <a:xfrm>
            <a:off x="5830191" y="47645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0F51320-10C4-78B2-D1BB-E3A1F8CDBB62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6135083" y="494920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298F31D-6722-E369-9290-7D0444EC41BD}"/>
              </a:ext>
            </a:extLst>
          </p:cNvPr>
          <p:cNvSpPr txBox="1"/>
          <p:nvPr/>
        </p:nvSpPr>
        <p:spPr>
          <a:xfrm>
            <a:off x="3250857" y="47645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9DA13A-85F7-2931-DB02-CC2DD2970FFD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3555749" y="494920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9FCD664-A49A-FB3E-1581-DC03B07493F7}"/>
              </a:ext>
            </a:extLst>
          </p:cNvPr>
          <p:cNvSpPr txBox="1"/>
          <p:nvPr/>
        </p:nvSpPr>
        <p:spPr>
          <a:xfrm>
            <a:off x="685754" y="47645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848BDF9-4D95-BA73-46AB-65976E81A20B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90646" y="494920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150BFE9-7EDF-4EEA-CE18-00E4A41B8127}"/>
              </a:ext>
            </a:extLst>
          </p:cNvPr>
          <p:cNvSpPr txBox="1"/>
          <p:nvPr/>
        </p:nvSpPr>
        <p:spPr>
          <a:xfrm>
            <a:off x="8294618" y="47712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D3040A1-D91F-6E3C-49A8-CFAA22F3A896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599510" y="4955940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18E8946-9597-A80D-491A-660EE9AF7360}"/>
              </a:ext>
            </a:extLst>
          </p:cNvPr>
          <p:cNvSpPr/>
          <p:nvPr/>
        </p:nvSpPr>
        <p:spPr>
          <a:xfrm>
            <a:off x="44970" y="5521519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101011101010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C85530-8022-4EC0-CA92-5A1065FCF4CD}"/>
              </a:ext>
            </a:extLst>
          </p:cNvPr>
          <p:cNvSpPr txBox="1"/>
          <p:nvPr/>
        </p:nvSpPr>
        <p:spPr>
          <a:xfrm>
            <a:off x="1605194" y="5361605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ED2A11-D8FE-6C03-E10F-29729DA6C706}"/>
              </a:ext>
            </a:extLst>
          </p:cNvPr>
          <p:cNvSpPr txBox="1"/>
          <p:nvPr/>
        </p:nvSpPr>
        <p:spPr>
          <a:xfrm>
            <a:off x="14990" y="515218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BE5A5802-4FD6-4F60-F70E-BD4BB4F93811}"/>
              </a:ext>
            </a:extLst>
          </p:cNvPr>
          <p:cNvCxnSpPr>
            <a:cxnSpLocks/>
          </p:cNvCxnSpPr>
          <p:nvPr/>
        </p:nvCxnSpPr>
        <p:spPr>
          <a:xfrm>
            <a:off x="1884880" y="4221462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1C54AA3-9DF5-F23B-4AEE-704C23E4B85C}"/>
              </a:ext>
            </a:extLst>
          </p:cNvPr>
          <p:cNvSpPr txBox="1"/>
          <p:nvPr/>
        </p:nvSpPr>
        <p:spPr>
          <a:xfrm>
            <a:off x="4172123" y="536187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F7B6311B-DE03-BD00-5D9B-432BC9443EEB}"/>
              </a:ext>
            </a:extLst>
          </p:cNvPr>
          <p:cNvCxnSpPr>
            <a:cxnSpLocks/>
          </p:cNvCxnSpPr>
          <p:nvPr/>
        </p:nvCxnSpPr>
        <p:spPr>
          <a:xfrm>
            <a:off x="4435932" y="4179509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0EEAF1A-9ECE-712C-92B5-2B50AD026FBF}"/>
              </a:ext>
            </a:extLst>
          </p:cNvPr>
          <p:cNvSpPr txBox="1"/>
          <p:nvPr/>
        </p:nvSpPr>
        <p:spPr>
          <a:xfrm>
            <a:off x="6723175" y="5364896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FBD9FC9F-4191-6E59-1221-E7213F06B4FB}"/>
              </a:ext>
            </a:extLst>
          </p:cNvPr>
          <p:cNvCxnSpPr>
            <a:cxnSpLocks/>
          </p:cNvCxnSpPr>
          <p:nvPr/>
        </p:nvCxnSpPr>
        <p:spPr>
          <a:xfrm>
            <a:off x="6972618" y="4221462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61A502D-E328-D87D-F9B0-05609BE53634}"/>
              </a:ext>
            </a:extLst>
          </p:cNvPr>
          <p:cNvSpPr txBox="1"/>
          <p:nvPr/>
        </p:nvSpPr>
        <p:spPr>
          <a:xfrm>
            <a:off x="9259861" y="536187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3CBAC7-8016-8B54-BD97-72317F6B6DBF}"/>
              </a:ext>
            </a:extLst>
          </p:cNvPr>
          <p:cNvSpPr txBox="1"/>
          <p:nvPr/>
        </p:nvSpPr>
        <p:spPr>
          <a:xfrm>
            <a:off x="1178424" y="626685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 = IV </a:t>
            </a:r>
            <a:r>
              <a:rPr lang="en-US" sz="1800" b="1" dirty="0"/>
              <a:t>⊕ D0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2C5A9E0-2CD9-51C2-337F-CBF101D043F4}"/>
              </a:ext>
            </a:extLst>
          </p:cNvPr>
          <p:cNvSpPr txBox="1"/>
          <p:nvPr/>
        </p:nvSpPr>
        <p:spPr>
          <a:xfrm>
            <a:off x="2785719" y="37013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C93FA9-EE6D-6536-ABAE-8A4B9527E48A}"/>
              </a:ext>
            </a:extLst>
          </p:cNvPr>
          <p:cNvSpPr txBox="1"/>
          <p:nvPr/>
        </p:nvSpPr>
        <p:spPr>
          <a:xfrm>
            <a:off x="5322222" y="37013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996C56-DCD4-FCD2-FB78-E48D92B574B5}"/>
              </a:ext>
            </a:extLst>
          </p:cNvPr>
          <p:cNvSpPr txBox="1"/>
          <p:nvPr/>
        </p:nvSpPr>
        <p:spPr>
          <a:xfrm>
            <a:off x="7904742" y="37148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D8D2580-AEC2-00A4-78C4-948639B61861}"/>
              </a:ext>
            </a:extLst>
          </p:cNvPr>
          <p:cNvSpPr txBox="1"/>
          <p:nvPr/>
        </p:nvSpPr>
        <p:spPr>
          <a:xfrm>
            <a:off x="10426701" y="36930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6C3825-9AFE-B87A-11E6-0955623A7E80}"/>
              </a:ext>
            </a:extLst>
          </p:cNvPr>
          <p:cNvSpPr txBox="1"/>
          <p:nvPr/>
        </p:nvSpPr>
        <p:spPr>
          <a:xfrm>
            <a:off x="3715222" y="6245707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 = C0 </a:t>
            </a:r>
            <a:r>
              <a:rPr lang="en-US" sz="1800" b="1" dirty="0"/>
              <a:t>⊕ D1</a:t>
            </a:r>
            <a:endParaRPr lang="en-US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32F2DB-6B1D-A87D-502E-F450C8868608}"/>
              </a:ext>
            </a:extLst>
          </p:cNvPr>
          <p:cNvSpPr txBox="1"/>
          <p:nvPr/>
        </p:nvSpPr>
        <p:spPr>
          <a:xfrm>
            <a:off x="6180196" y="6219165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 = C1 </a:t>
            </a:r>
            <a:r>
              <a:rPr lang="en-US" sz="1800" b="1" dirty="0"/>
              <a:t>⊕ D2</a:t>
            </a:r>
            <a:endParaRPr 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0BF154-FB20-A870-BEE6-EAF5B245DAC8}"/>
              </a:ext>
            </a:extLst>
          </p:cNvPr>
          <p:cNvSpPr txBox="1"/>
          <p:nvPr/>
        </p:nvSpPr>
        <p:spPr>
          <a:xfrm>
            <a:off x="8943603" y="6219165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= C2 </a:t>
            </a:r>
            <a:r>
              <a:rPr lang="en-US" sz="1800" b="1" dirty="0"/>
              <a:t>⊕ D3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118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A401-377C-FBF3-651E-E62ABD0E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CBC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F148-1FCD-0570-25AD-C50E0827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specific bit error in </a:t>
            </a:r>
            <a:r>
              <a:rPr lang="en-US" dirty="0" err="1"/>
              <a:t>cipertext</a:t>
            </a:r>
            <a:r>
              <a:rPr lang="en-US" dirty="0"/>
              <a:t>-n will be a specific bit error in plaintext-(n+1)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41CF2-40FC-A07E-D5DA-F6B55603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3A97C6-F1B4-DE9F-5B72-231949E689D6}"/>
              </a:ext>
            </a:extLst>
          </p:cNvPr>
          <p:cNvSpPr/>
          <p:nvPr/>
        </p:nvSpPr>
        <p:spPr>
          <a:xfrm>
            <a:off x="1377043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6B8D6D-CAEC-DEDA-36E4-E45896518F7D}"/>
              </a:ext>
            </a:extLst>
          </p:cNvPr>
          <p:cNvCxnSpPr/>
          <p:nvPr/>
        </p:nvCxnSpPr>
        <p:spPr>
          <a:xfrm>
            <a:off x="1872344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589A53-583F-B6BC-9F8C-9AA6C35CB516}"/>
              </a:ext>
            </a:extLst>
          </p:cNvPr>
          <p:cNvCxnSpPr/>
          <p:nvPr/>
        </p:nvCxnSpPr>
        <p:spPr>
          <a:xfrm>
            <a:off x="1872343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47F3C58-93FA-F7AC-D7C6-7439A13FEA0D}"/>
              </a:ext>
            </a:extLst>
          </p:cNvPr>
          <p:cNvSpPr/>
          <p:nvPr/>
        </p:nvSpPr>
        <p:spPr>
          <a:xfrm>
            <a:off x="3943841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9BB1077-1936-91A0-6CEF-664A7CDB2D9B}"/>
              </a:ext>
            </a:extLst>
          </p:cNvPr>
          <p:cNvCxnSpPr/>
          <p:nvPr/>
        </p:nvCxnSpPr>
        <p:spPr>
          <a:xfrm>
            <a:off x="4439142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17AF12-4943-3B8B-907C-8288A09E907B}"/>
              </a:ext>
            </a:extLst>
          </p:cNvPr>
          <p:cNvCxnSpPr/>
          <p:nvPr/>
        </p:nvCxnSpPr>
        <p:spPr>
          <a:xfrm>
            <a:off x="4439141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8E2259A-4D34-4999-760B-942751369416}"/>
              </a:ext>
            </a:extLst>
          </p:cNvPr>
          <p:cNvSpPr/>
          <p:nvPr/>
        </p:nvSpPr>
        <p:spPr>
          <a:xfrm>
            <a:off x="6493997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E1AB91-6419-F2E0-B246-76CCAD761109}"/>
              </a:ext>
            </a:extLst>
          </p:cNvPr>
          <p:cNvCxnSpPr/>
          <p:nvPr/>
        </p:nvCxnSpPr>
        <p:spPr>
          <a:xfrm>
            <a:off x="6989298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A338E9-9753-6628-5344-99152BAD8DBD}"/>
              </a:ext>
            </a:extLst>
          </p:cNvPr>
          <p:cNvCxnSpPr/>
          <p:nvPr/>
        </p:nvCxnSpPr>
        <p:spPr>
          <a:xfrm>
            <a:off x="6989297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C76794A-26FF-1083-4940-8EFEC54E5641}"/>
              </a:ext>
            </a:extLst>
          </p:cNvPr>
          <p:cNvSpPr/>
          <p:nvPr/>
        </p:nvSpPr>
        <p:spPr>
          <a:xfrm>
            <a:off x="9015957" y="4448330"/>
            <a:ext cx="990601" cy="10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Cipher</a:t>
            </a:r>
            <a:r>
              <a:rPr lang="en-US" baseline="30000" dirty="0"/>
              <a:t>-1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C30AA2-E3CD-8391-8DB1-F2D940A7FA1C}"/>
              </a:ext>
            </a:extLst>
          </p:cNvPr>
          <p:cNvCxnSpPr/>
          <p:nvPr/>
        </p:nvCxnSpPr>
        <p:spPr>
          <a:xfrm>
            <a:off x="9511258" y="406035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5477DA-0F3C-9D33-BA8A-CD2AAF2464F7}"/>
              </a:ext>
            </a:extLst>
          </p:cNvPr>
          <p:cNvCxnSpPr/>
          <p:nvPr/>
        </p:nvCxnSpPr>
        <p:spPr>
          <a:xfrm>
            <a:off x="9511257" y="5479412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A9B9ECD-C437-7D5C-E53D-C186989B604F}"/>
              </a:ext>
            </a:extLst>
          </p:cNvPr>
          <p:cNvSpPr/>
          <p:nvPr/>
        </p:nvSpPr>
        <p:spPr>
          <a:xfrm>
            <a:off x="1018129" y="3769503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0101011101010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E35446-84C3-299C-D3F8-F5B70EC07008}"/>
              </a:ext>
            </a:extLst>
          </p:cNvPr>
          <p:cNvSpPr/>
          <p:nvPr/>
        </p:nvSpPr>
        <p:spPr>
          <a:xfrm>
            <a:off x="1018129" y="588537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CB21E6-7B2D-0AC3-B4CE-937DD4A357BF}"/>
              </a:ext>
            </a:extLst>
          </p:cNvPr>
          <p:cNvSpPr/>
          <p:nvPr/>
        </p:nvSpPr>
        <p:spPr>
          <a:xfrm>
            <a:off x="3568285" y="3773280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110001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110101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234B762-FBB5-3A36-5342-AE6D76E66C38}"/>
              </a:ext>
            </a:extLst>
          </p:cNvPr>
          <p:cNvSpPr/>
          <p:nvPr/>
        </p:nvSpPr>
        <p:spPr>
          <a:xfrm>
            <a:off x="3568285" y="5887687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3EDBC6C-8E9F-BD4E-B89F-DCDB9D74F377}"/>
              </a:ext>
            </a:extLst>
          </p:cNvPr>
          <p:cNvSpPr/>
          <p:nvPr/>
        </p:nvSpPr>
        <p:spPr>
          <a:xfrm>
            <a:off x="6118441" y="373163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0001110111011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6EF8D7-2944-30BF-12D4-B52700A289EE}"/>
              </a:ext>
            </a:extLst>
          </p:cNvPr>
          <p:cNvSpPr/>
          <p:nvPr/>
        </p:nvSpPr>
        <p:spPr>
          <a:xfrm>
            <a:off x="6073136" y="588537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000000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B94E6D-C34C-4940-436E-77D2810788A4}"/>
              </a:ext>
            </a:extLst>
          </p:cNvPr>
          <p:cNvSpPr/>
          <p:nvPr/>
        </p:nvSpPr>
        <p:spPr>
          <a:xfrm>
            <a:off x="8640400" y="3731634"/>
            <a:ext cx="1741714" cy="2612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1101011101110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8AA5CC-7CBC-DF62-03B9-B8EEBBA17761}"/>
              </a:ext>
            </a:extLst>
          </p:cNvPr>
          <p:cNvSpPr/>
          <p:nvPr/>
        </p:nvSpPr>
        <p:spPr>
          <a:xfrm>
            <a:off x="8668596" y="5885372"/>
            <a:ext cx="1741714" cy="261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0000000000001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D2901C-D87D-8C87-6C3E-4DADCACF6E50}"/>
              </a:ext>
            </a:extLst>
          </p:cNvPr>
          <p:cNvSpPr txBox="1"/>
          <p:nvPr/>
        </p:nvSpPr>
        <p:spPr>
          <a:xfrm>
            <a:off x="5830191" y="47645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0F51320-10C4-78B2-D1BB-E3A1F8CDBB62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6135083" y="494920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298F31D-6722-E369-9290-7D0444EC41BD}"/>
              </a:ext>
            </a:extLst>
          </p:cNvPr>
          <p:cNvSpPr txBox="1"/>
          <p:nvPr/>
        </p:nvSpPr>
        <p:spPr>
          <a:xfrm>
            <a:off x="3250857" y="47645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9DA13A-85F7-2931-DB02-CC2DD2970FFD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3555749" y="494920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9FCD664-A49A-FB3E-1581-DC03B07493F7}"/>
              </a:ext>
            </a:extLst>
          </p:cNvPr>
          <p:cNvSpPr txBox="1"/>
          <p:nvPr/>
        </p:nvSpPr>
        <p:spPr>
          <a:xfrm>
            <a:off x="685754" y="47645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848BDF9-4D95-BA73-46AB-65976E81A20B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90646" y="4949202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150BFE9-7EDF-4EEA-CE18-00E4A41B8127}"/>
              </a:ext>
            </a:extLst>
          </p:cNvPr>
          <p:cNvSpPr txBox="1"/>
          <p:nvPr/>
        </p:nvSpPr>
        <p:spPr>
          <a:xfrm>
            <a:off x="8294618" y="47712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D3040A1-D91F-6E3C-49A8-CFAA22F3A896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599510" y="4955940"/>
            <a:ext cx="37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18E8946-9597-A80D-491A-660EE9AF7360}"/>
              </a:ext>
            </a:extLst>
          </p:cNvPr>
          <p:cNvSpPr/>
          <p:nvPr/>
        </p:nvSpPr>
        <p:spPr>
          <a:xfrm>
            <a:off x="44970" y="5521519"/>
            <a:ext cx="1605194" cy="261254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101011101010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C85530-8022-4EC0-CA92-5A1065FCF4CD}"/>
              </a:ext>
            </a:extLst>
          </p:cNvPr>
          <p:cNvSpPr txBox="1"/>
          <p:nvPr/>
        </p:nvSpPr>
        <p:spPr>
          <a:xfrm>
            <a:off x="1605194" y="5361605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ED2A11-D8FE-6C03-E10F-29729DA6C706}"/>
              </a:ext>
            </a:extLst>
          </p:cNvPr>
          <p:cNvSpPr txBox="1"/>
          <p:nvPr/>
        </p:nvSpPr>
        <p:spPr>
          <a:xfrm>
            <a:off x="14990" y="515218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BE5A5802-4FD6-4F60-F70E-BD4BB4F93811}"/>
              </a:ext>
            </a:extLst>
          </p:cNvPr>
          <p:cNvCxnSpPr>
            <a:cxnSpLocks/>
          </p:cNvCxnSpPr>
          <p:nvPr/>
        </p:nvCxnSpPr>
        <p:spPr>
          <a:xfrm>
            <a:off x="1884880" y="4221462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1C54AA3-9DF5-F23B-4AEE-704C23E4B85C}"/>
              </a:ext>
            </a:extLst>
          </p:cNvPr>
          <p:cNvSpPr txBox="1"/>
          <p:nvPr/>
        </p:nvSpPr>
        <p:spPr>
          <a:xfrm>
            <a:off x="4172123" y="536187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F7B6311B-DE03-BD00-5D9B-432BC9443EEB}"/>
              </a:ext>
            </a:extLst>
          </p:cNvPr>
          <p:cNvCxnSpPr>
            <a:cxnSpLocks/>
          </p:cNvCxnSpPr>
          <p:nvPr/>
        </p:nvCxnSpPr>
        <p:spPr>
          <a:xfrm>
            <a:off x="4435932" y="4179509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0EEAF1A-9ECE-712C-92B5-2B50AD026FBF}"/>
              </a:ext>
            </a:extLst>
          </p:cNvPr>
          <p:cNvSpPr txBox="1"/>
          <p:nvPr/>
        </p:nvSpPr>
        <p:spPr>
          <a:xfrm>
            <a:off x="6723175" y="5364896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FBD9FC9F-4191-6E59-1221-E7213F06B4FB}"/>
              </a:ext>
            </a:extLst>
          </p:cNvPr>
          <p:cNvCxnSpPr>
            <a:cxnSpLocks/>
          </p:cNvCxnSpPr>
          <p:nvPr/>
        </p:nvCxnSpPr>
        <p:spPr>
          <a:xfrm>
            <a:off x="6972618" y="4221462"/>
            <a:ext cx="2376474" cy="1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61A502D-E328-D87D-F9B0-05609BE53634}"/>
              </a:ext>
            </a:extLst>
          </p:cNvPr>
          <p:cNvSpPr txBox="1"/>
          <p:nvPr/>
        </p:nvSpPr>
        <p:spPr>
          <a:xfrm>
            <a:off x="9259861" y="5361879"/>
            <a:ext cx="495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⊕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3CBAC7-8016-8B54-BD97-72317F6B6DBF}"/>
              </a:ext>
            </a:extLst>
          </p:cNvPr>
          <p:cNvSpPr txBox="1"/>
          <p:nvPr/>
        </p:nvSpPr>
        <p:spPr>
          <a:xfrm>
            <a:off x="1178424" y="626685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P0 = IV </a:t>
            </a:r>
            <a:r>
              <a:rPr lang="en-US" sz="1800" b="1" dirty="0"/>
              <a:t>⊕ D0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2C5A9E0-2CD9-51C2-337F-CBF101D043F4}"/>
              </a:ext>
            </a:extLst>
          </p:cNvPr>
          <p:cNvSpPr txBox="1"/>
          <p:nvPr/>
        </p:nvSpPr>
        <p:spPr>
          <a:xfrm>
            <a:off x="2785719" y="37013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C93FA9-EE6D-6536-ABAE-8A4B9527E48A}"/>
              </a:ext>
            </a:extLst>
          </p:cNvPr>
          <p:cNvSpPr txBox="1"/>
          <p:nvPr/>
        </p:nvSpPr>
        <p:spPr>
          <a:xfrm>
            <a:off x="5322222" y="37013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996C56-DCD4-FCD2-FB78-E48D92B574B5}"/>
              </a:ext>
            </a:extLst>
          </p:cNvPr>
          <p:cNvSpPr txBox="1"/>
          <p:nvPr/>
        </p:nvSpPr>
        <p:spPr>
          <a:xfrm>
            <a:off x="7904742" y="37148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D8D2580-AEC2-00A4-78C4-948639B61861}"/>
              </a:ext>
            </a:extLst>
          </p:cNvPr>
          <p:cNvSpPr txBox="1"/>
          <p:nvPr/>
        </p:nvSpPr>
        <p:spPr>
          <a:xfrm>
            <a:off x="10426701" y="36930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6C3825-9AFE-B87A-11E6-0955623A7E80}"/>
              </a:ext>
            </a:extLst>
          </p:cNvPr>
          <p:cNvSpPr txBox="1"/>
          <p:nvPr/>
        </p:nvSpPr>
        <p:spPr>
          <a:xfrm>
            <a:off x="3715222" y="6245707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 = C0 </a:t>
            </a:r>
            <a:r>
              <a:rPr lang="en-US" sz="1800" b="1" dirty="0"/>
              <a:t>⊕ D1</a:t>
            </a:r>
            <a:endParaRPr lang="en-US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32F2DB-6B1D-A87D-502E-F450C8868608}"/>
              </a:ext>
            </a:extLst>
          </p:cNvPr>
          <p:cNvSpPr txBox="1"/>
          <p:nvPr/>
        </p:nvSpPr>
        <p:spPr>
          <a:xfrm>
            <a:off x="6180196" y="6219165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 = C1 </a:t>
            </a:r>
            <a:r>
              <a:rPr lang="en-US" sz="1800" b="1" dirty="0"/>
              <a:t>⊕ D2</a:t>
            </a:r>
            <a:endParaRPr 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0BF154-FB20-A870-BEE6-EAF5B245DAC8}"/>
              </a:ext>
            </a:extLst>
          </p:cNvPr>
          <p:cNvSpPr txBox="1"/>
          <p:nvPr/>
        </p:nvSpPr>
        <p:spPr>
          <a:xfrm>
            <a:off x="8943603" y="6219165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 = C2 </a:t>
            </a:r>
            <a:r>
              <a:rPr lang="en-US" sz="1800" b="1" dirty="0"/>
              <a:t>⊕ D3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21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5503</TotalTime>
  <Words>3987</Words>
  <Application>Microsoft Macintosh PowerPoint</Application>
  <PresentationFormat>Widescreen</PresentationFormat>
  <Paragraphs>968</Paragraphs>
  <Slides>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Courier New</vt:lpstr>
      <vt:lpstr>Kannada MN</vt:lpstr>
      <vt:lpstr>Office Theme</vt:lpstr>
      <vt:lpstr>CS 370 Introduction to Security</vt:lpstr>
      <vt:lpstr>Recap: Electronic Code Book</vt:lpstr>
      <vt:lpstr>Recap: Electronic Code Book</vt:lpstr>
      <vt:lpstr>Recap: Electronic Code Book</vt:lpstr>
      <vt:lpstr>Recap: Electronic Code Book</vt:lpstr>
      <vt:lpstr>Recap: Electronic Code Book</vt:lpstr>
      <vt:lpstr>Recap: Cipher Block Chain (CBC)</vt:lpstr>
      <vt:lpstr>Recap: CBC Attack</vt:lpstr>
      <vt:lpstr>Recap: CBC Attack</vt:lpstr>
      <vt:lpstr>Recap: CBC Attack</vt:lpstr>
      <vt:lpstr>Recap: Counter Mode (CTR)</vt:lpstr>
      <vt:lpstr>Recap: CTR Attack</vt:lpstr>
      <vt:lpstr>Recap: CTR Attack</vt:lpstr>
      <vt:lpstr>Block Cipher</vt:lpstr>
      <vt:lpstr>ecb-, cbc-, ctr-attack</vt:lpstr>
      <vt:lpstr>ecb-, cbc-, ctr-attack</vt:lpstr>
      <vt:lpstr>Is there any cryptographic tool that we can check the integrity of data?</vt:lpstr>
      <vt:lpstr>An Ideal Hash Function</vt:lpstr>
      <vt:lpstr>Create a MAC (Message Authentication Code)</vt:lpstr>
      <vt:lpstr>Checking a MAC</vt:lpstr>
      <vt:lpstr>What Attackers Can Do?</vt:lpstr>
      <vt:lpstr>They Can Generate Valid MAC if They know the key</vt:lpstr>
      <vt:lpstr>Cryptographic Hash</vt:lpstr>
      <vt:lpstr>SHA256</vt:lpstr>
      <vt:lpstr>SHA256 Examples</vt:lpstr>
      <vt:lpstr>SHA256</vt:lpstr>
      <vt:lpstr>SHA256</vt:lpstr>
      <vt:lpstr>Avalanche Effect</vt:lpstr>
      <vt:lpstr>Cryptographic Hash: Implications</vt:lpstr>
      <vt:lpstr>Cryptographic Hash: Implications</vt:lpstr>
      <vt:lpstr>How can we use this?</vt:lpstr>
      <vt:lpstr>Encrypt Data with CBC</vt:lpstr>
      <vt:lpstr>Workflow</vt:lpstr>
      <vt:lpstr>Workflow</vt:lpstr>
      <vt:lpstr>Workflow</vt:lpstr>
      <vt:lpstr>Workflow</vt:lpstr>
      <vt:lpstr>Workflow</vt:lpstr>
      <vt:lpstr>Workflow</vt:lpstr>
      <vt:lpstr>Decrypt Data with CBC</vt:lpstr>
      <vt:lpstr>Cannot edit data because we have HMAC</vt:lpstr>
      <vt:lpstr>Summary</vt:lpstr>
      <vt:lpstr>Summary</vt:lpstr>
      <vt:lpstr>Public (Asymmetric) Key Cryptography</vt:lpstr>
      <vt:lpstr>How RSA Works?</vt:lpstr>
      <vt:lpstr>RSA Encryption</vt:lpstr>
      <vt:lpstr>RSA Decryption</vt:lpstr>
      <vt:lpstr>In reality: RSA-4096</vt:lpstr>
      <vt:lpstr>In reality: RSA-4096</vt:lpstr>
      <vt:lpstr>Public Key Cryptography</vt:lpstr>
      <vt:lpstr>Characteristics</vt:lpstr>
      <vt:lpstr>Key Exchange</vt:lpstr>
      <vt:lpstr>Symmetric Key Cryptography</vt:lpstr>
      <vt:lpstr>Asymmetric Key Cryptography</vt:lpstr>
      <vt:lpstr>Why O(N)?</vt:lpstr>
      <vt:lpstr>Why O(N)?</vt:lpstr>
      <vt:lpstr>Why O(N)?</vt:lpstr>
      <vt:lpstr>Can A Send an Encrypted message to B?</vt:lpstr>
      <vt:lpstr>RSA: Digital Signature</vt:lpstr>
      <vt:lpstr>RSA: What will be the meaning of private encrypt?</vt:lpstr>
      <vt:lpstr>RSA: What will be the meaning of private encrypt?</vt:lpstr>
      <vt:lpstr>RSA: What will be the meaning of private encrypt?</vt:lpstr>
      <vt:lpstr>RSA: What will be the meaning of private encrypt?</vt:lpstr>
      <vt:lpstr>RSA: private_encrypt</vt:lpstr>
      <vt:lpstr>RSA Summary</vt:lpstr>
      <vt:lpstr>RSA Summary</vt:lpstr>
      <vt:lpstr>Symmetric vs. Asymmetric</vt:lpstr>
      <vt:lpstr>Symmetric vs. Asymmetric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CS444/544 Operating Systems II</dc:title>
  <dc:creator>Jang, Yeong Jin</dc:creator>
  <cp:lastModifiedBy>Jang, Yeong Jin</cp:lastModifiedBy>
  <cp:revision>67</cp:revision>
  <dcterms:created xsi:type="dcterms:W3CDTF">2020-09-24T00:44:09Z</dcterms:created>
  <dcterms:modified xsi:type="dcterms:W3CDTF">2022-10-06T22:40:32Z</dcterms:modified>
</cp:coreProperties>
</file>