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691" r:id="rId3"/>
    <p:sldId id="568" r:id="rId4"/>
    <p:sldId id="623" r:id="rId5"/>
    <p:sldId id="624" r:id="rId6"/>
    <p:sldId id="625" r:id="rId7"/>
    <p:sldId id="581" r:id="rId8"/>
    <p:sldId id="590" r:id="rId9"/>
    <p:sldId id="619" r:id="rId10"/>
    <p:sldId id="627" r:id="rId11"/>
    <p:sldId id="628" r:id="rId12"/>
    <p:sldId id="629" r:id="rId13"/>
    <p:sldId id="639" r:id="rId14"/>
    <p:sldId id="641" r:id="rId15"/>
    <p:sldId id="640" r:id="rId16"/>
    <p:sldId id="630" r:id="rId17"/>
    <p:sldId id="631" r:id="rId18"/>
    <p:sldId id="645" r:id="rId19"/>
    <p:sldId id="655" r:id="rId20"/>
    <p:sldId id="650" r:id="rId21"/>
    <p:sldId id="656" r:id="rId22"/>
    <p:sldId id="651" r:id="rId23"/>
    <p:sldId id="643" r:id="rId24"/>
    <p:sldId id="644" r:id="rId25"/>
    <p:sldId id="646" r:id="rId26"/>
    <p:sldId id="648" r:id="rId27"/>
    <p:sldId id="652" r:id="rId28"/>
    <p:sldId id="657" r:id="rId29"/>
    <p:sldId id="658" r:id="rId30"/>
    <p:sldId id="659" r:id="rId31"/>
    <p:sldId id="660" r:id="rId32"/>
    <p:sldId id="661" r:id="rId33"/>
    <p:sldId id="635" r:id="rId34"/>
    <p:sldId id="636" r:id="rId35"/>
    <p:sldId id="637" r:id="rId36"/>
    <p:sldId id="638" r:id="rId37"/>
    <p:sldId id="662" r:id="rId38"/>
    <p:sldId id="663" r:id="rId39"/>
    <p:sldId id="664" r:id="rId40"/>
    <p:sldId id="668" r:id="rId41"/>
    <p:sldId id="669" r:id="rId42"/>
    <p:sldId id="670" r:id="rId43"/>
    <p:sldId id="671" r:id="rId44"/>
    <p:sldId id="672" r:id="rId45"/>
    <p:sldId id="673" r:id="rId46"/>
    <p:sldId id="674" r:id="rId47"/>
    <p:sldId id="675" r:id="rId48"/>
    <p:sldId id="676" r:id="rId49"/>
    <p:sldId id="677" r:id="rId50"/>
    <p:sldId id="682" r:id="rId51"/>
    <p:sldId id="678" r:id="rId52"/>
    <p:sldId id="679" r:id="rId53"/>
    <p:sldId id="690" r:id="rId54"/>
    <p:sldId id="680" r:id="rId55"/>
    <p:sldId id="681" r:id="rId56"/>
    <p:sldId id="685" r:id="rId57"/>
    <p:sldId id="686" r:id="rId58"/>
    <p:sldId id="687" r:id="rId59"/>
    <p:sldId id="688" r:id="rId60"/>
    <p:sldId id="689" r:id="rId61"/>
    <p:sldId id="683" r:id="rId62"/>
    <p:sldId id="684" r:id="rId63"/>
    <p:sldId id="69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FF"/>
    <a:srgbClr val="E15101"/>
    <a:srgbClr val="00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405"/>
  </p:normalViewPr>
  <p:slideViewPr>
    <p:cSldViewPr snapToGrid="0" snapToObjects="1">
      <p:cViewPr varScale="1">
        <p:scale>
          <a:sx n="109" d="100"/>
          <a:sy n="10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D3D46-709D-EE4F-9951-18578BF99570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6534D-9716-7046-85CE-732F0B11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6534D-9716-7046-85CE-732F0B11E5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9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6534D-9716-7046-85CE-732F0B11E5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2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6534D-9716-7046-85CE-732F0B11E5D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98DF-88B6-A541-81E5-0B9D35B4CC74}" type="datetime1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587320"/>
            <a:ext cx="12192000" cy="1270680"/>
          </a:xfrm>
          <a:prstGeom prst="rect">
            <a:avLst/>
          </a:prstGeom>
          <a:solidFill>
            <a:srgbClr val="E15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781" y="5692095"/>
            <a:ext cx="3270437" cy="10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1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E83E-F98B-9541-A47F-6AC26A0B843C}" type="datetime1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5EDC-31DC-2140-AEC8-9EF06ACF5E2F}" type="datetime1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C48C-BD00-F743-8537-F7FCF8076B66}" type="datetime1">
              <a:rPr lang="en-US" smtClean="0"/>
              <a:t>10/11/22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719A7ED9-D9CA-CB41-8473-7B8166EC30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6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E507-C9F2-3B44-A449-07A7EC7F64F1}" type="datetime1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B459-987D-C244-960D-11366F9795EE}" type="datetime1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B85C-DFE4-B545-ADF8-8BC535C4E152}" type="datetime1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F393-BAE6-1948-8A84-D14C99E402A2}" type="datetime1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72AD-FBD2-6541-AD62-12F059411C96}" type="datetime1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2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9ABA-7DBC-4A44-8154-14ACD2203E7A}" type="datetime1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C5B-00AD-8F45-B118-A74B3874F4C0}" type="datetime1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6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57A8-BBD0-9249-991D-95E7AC4FCBD4}" type="datetime1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 370</a:t>
            </a:r>
            <a:br>
              <a:rPr lang="en-US" dirty="0"/>
            </a:br>
            <a:r>
              <a:rPr lang="en-US" dirty="0"/>
              <a:t>Introduction to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Certificates, PKI, and Diffie-Hellman Key Exchange </a:t>
            </a:r>
          </a:p>
          <a:p>
            <a:r>
              <a:rPr lang="en-US" dirty="0" err="1"/>
              <a:t>Yeongjin</a:t>
            </a:r>
            <a:r>
              <a:rPr lang="en-US" dirty="0"/>
              <a:t> Jang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5CEEE-A655-9D4B-AA1D-8E725CF4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2451-8488-4480-0827-68986FB5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RSA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80124-2047-C739-70B1-06B0DFAF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Encryption with private key could be a ‘digital-signature’</a:t>
            </a:r>
          </a:p>
          <a:p>
            <a:pPr lvl="1"/>
            <a:r>
              <a:rPr lang="en-US" dirty="0" err="1"/>
              <a:t>Signed_message</a:t>
            </a:r>
            <a:r>
              <a:rPr lang="en-US" dirty="0"/>
              <a:t> = Enc(</a:t>
            </a:r>
            <a:r>
              <a:rPr lang="en-US" dirty="0" err="1"/>
              <a:t>private_key</a:t>
            </a:r>
            <a:r>
              <a:rPr lang="en-US" dirty="0"/>
              <a:t>, message)</a:t>
            </a:r>
          </a:p>
          <a:p>
            <a:pPr lvl="1"/>
            <a:r>
              <a:rPr lang="en-US" dirty="0"/>
              <a:t>Message = Dec(</a:t>
            </a:r>
            <a:r>
              <a:rPr lang="en-US" dirty="0" err="1"/>
              <a:t>public_key</a:t>
            </a:r>
            <a:r>
              <a:rPr lang="en-US" dirty="0"/>
              <a:t>, </a:t>
            </a:r>
            <a:r>
              <a:rPr lang="en-US" dirty="0" err="1"/>
              <a:t>signed_message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The correctly decrypted message using public key means that the private key holder have endorsed (‘encrypted’) the data</a:t>
            </a:r>
          </a:p>
          <a:p>
            <a:pPr lvl="1"/>
            <a:r>
              <a:rPr lang="en-US" dirty="0"/>
              <a:t>Anyone can verify this using the public key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646BD-0EE0-60D0-8B7C-CD14A798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6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6EBB-FF24-64A6-2934-1B32BFA1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C607-C159-05DC-2660-54356861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Digital Certificate</a:t>
            </a:r>
          </a:p>
          <a:p>
            <a:pPr lvl="1"/>
            <a:r>
              <a:rPr lang="en-US" dirty="0"/>
              <a:t>Use RSA as a digital signature algorithm</a:t>
            </a:r>
          </a:p>
          <a:p>
            <a:pPr lvl="1"/>
            <a:r>
              <a:rPr lang="en-US" dirty="0"/>
              <a:t>Proves the authenticity of the data (authentication)</a:t>
            </a:r>
          </a:p>
          <a:p>
            <a:pPr lvl="1"/>
            <a:endParaRPr lang="en-US" dirty="0"/>
          </a:p>
          <a:p>
            <a:r>
              <a:rPr lang="en-US" dirty="0"/>
              <a:t>Diffie-Hellman (DH) Key exchange algorithm</a:t>
            </a:r>
          </a:p>
          <a:p>
            <a:pPr lvl="1"/>
            <a:r>
              <a:rPr lang="en-US" dirty="0"/>
              <a:t>An algorithm to securely exchange a shared secret </a:t>
            </a:r>
          </a:p>
          <a:p>
            <a:pPr lvl="1"/>
            <a:r>
              <a:rPr lang="en-US" dirty="0"/>
              <a:t>The shared secret can later be used as a key for block cipher</a:t>
            </a:r>
          </a:p>
          <a:p>
            <a:pPr lvl="1"/>
            <a:r>
              <a:rPr lang="en-US" dirty="0"/>
              <a:t>i.e., key exchange using DH, and then, use AES-256 with the shared key</a:t>
            </a:r>
          </a:p>
          <a:p>
            <a:pPr lvl="1"/>
            <a:endParaRPr lang="en-US" dirty="0"/>
          </a:p>
          <a:p>
            <a:r>
              <a:rPr lang="en-US" dirty="0"/>
              <a:t>How can we make the Internet communication secure?</a:t>
            </a:r>
          </a:p>
          <a:p>
            <a:pPr lvl="1"/>
            <a:r>
              <a:rPr lang="en-US" dirty="0"/>
              <a:t>Digital Signature (authenticity)</a:t>
            </a:r>
          </a:p>
          <a:p>
            <a:pPr lvl="1"/>
            <a:r>
              <a:rPr lang="en-US" dirty="0"/>
              <a:t>Key Exchange</a:t>
            </a:r>
          </a:p>
          <a:p>
            <a:pPr lvl="1"/>
            <a:r>
              <a:rPr lang="en-US" dirty="0"/>
              <a:t>Block Cipher (confidentiality)</a:t>
            </a:r>
          </a:p>
          <a:p>
            <a:pPr lvl="1"/>
            <a:r>
              <a:rPr lang="en-US" dirty="0"/>
              <a:t>HMAC (integrity)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5F6EF-D79C-8826-CDEF-31B3D966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1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A523-D999-4E6F-FD2B-4CB183CC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70FF-75D0-DAE5-8902-62366C893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need</a:t>
            </a:r>
          </a:p>
          <a:p>
            <a:pPr lvl="1"/>
            <a:r>
              <a:rPr lang="en-US" dirty="0"/>
              <a:t>Suppose the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>
                <a:solidFill>
                  <a:srgbClr val="000CFF"/>
                </a:solidFill>
              </a:rPr>
              <a:t> </a:t>
            </a:r>
            <a:r>
              <a:rPr lang="en-US" dirty="0"/>
              <a:t>server has the public/private key</a:t>
            </a:r>
          </a:p>
          <a:p>
            <a:pPr lvl="1"/>
            <a:r>
              <a:rPr lang="en-US" dirty="0"/>
              <a:t>You want to connect to the website securely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Confidentiality: comes from the Block Cipher that we will use</a:t>
            </a:r>
          </a:p>
          <a:p>
            <a:pPr lvl="1"/>
            <a:r>
              <a:rPr lang="en-US" dirty="0"/>
              <a:t>Integrity: comes from HMAC</a:t>
            </a:r>
          </a:p>
          <a:p>
            <a:r>
              <a:rPr lang="en-US" dirty="0"/>
              <a:t>Where’s authenticity?</a:t>
            </a:r>
          </a:p>
          <a:p>
            <a:pPr lvl="1"/>
            <a:r>
              <a:rPr lang="en-US" dirty="0"/>
              <a:t>How do you know the other end is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7D594-E38D-CB08-F8D8-F09120A2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User - Free social media icons">
            <a:extLst>
              <a:ext uri="{FF2B5EF4-FFF2-40B4-BE49-F238E27FC236}">
                <a16:creationId xmlns:a16="http://schemas.microsoft.com/office/drawing/2014/main" id="{A5527BC9-A561-65E4-B3FD-B04AF9E1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705130" y="3047619"/>
            <a:ext cx="1193686" cy="119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AF04C847-26FC-9DA4-3C3B-06D5269E8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81220" y="2724222"/>
            <a:ext cx="1747157" cy="17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B7EF35-9263-1813-1064-03852836CD40}"/>
              </a:ext>
            </a:extLst>
          </p:cNvPr>
          <p:cNvSpPr/>
          <p:nvPr/>
        </p:nvSpPr>
        <p:spPr>
          <a:xfrm>
            <a:off x="5215741" y="3031931"/>
            <a:ext cx="2007995" cy="6125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20C3B8-595E-6BC9-85AF-B05D2425C20F}"/>
              </a:ext>
            </a:extLst>
          </p:cNvPr>
          <p:cNvSpPr/>
          <p:nvPr/>
        </p:nvSpPr>
        <p:spPr>
          <a:xfrm>
            <a:off x="3666685" y="3730798"/>
            <a:ext cx="1179844" cy="6125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8F5EC1-EFC6-4BEF-EA98-C5FC06A15243}"/>
              </a:ext>
            </a:extLst>
          </p:cNvPr>
          <p:cNvSpPr/>
          <p:nvPr/>
        </p:nvSpPr>
        <p:spPr>
          <a:xfrm>
            <a:off x="4933361" y="3734156"/>
            <a:ext cx="2572757" cy="612531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 with padding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00E73-F493-17F9-B5E9-8F134B056908}"/>
              </a:ext>
            </a:extLst>
          </p:cNvPr>
          <p:cNvSpPr/>
          <p:nvPr/>
        </p:nvSpPr>
        <p:spPr>
          <a:xfrm>
            <a:off x="7575954" y="3730798"/>
            <a:ext cx="1179844" cy="6125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</a:t>
            </a:r>
          </a:p>
        </p:txBody>
      </p:sp>
      <p:pic>
        <p:nvPicPr>
          <p:cNvPr id="1032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DC7CE2D5-A323-D96B-15C9-93128DE1B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8501" y="3730798"/>
            <a:ext cx="1747158" cy="9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39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A523-D999-4E6F-FD2B-4CB183CC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70FF-75D0-DAE5-8902-62366C893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6598"/>
          </a:xfrm>
        </p:spPr>
        <p:txBody>
          <a:bodyPr>
            <a:normAutofit/>
          </a:bodyPr>
          <a:lstStyle/>
          <a:p>
            <a:r>
              <a:rPr lang="en-US" dirty="0"/>
              <a:t>Can we check the other end is the one that we want to talk with?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7D594-E38D-CB08-F8D8-F09120A2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User - Free social media icons">
            <a:extLst>
              <a:ext uri="{FF2B5EF4-FFF2-40B4-BE49-F238E27FC236}">
                <a16:creationId xmlns:a16="http://schemas.microsoft.com/office/drawing/2014/main" id="{A5527BC9-A561-65E4-B3FD-B04AF9E1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705130" y="3047619"/>
            <a:ext cx="1193686" cy="119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AF04C847-26FC-9DA4-3C3B-06D5269E8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81220" y="2724222"/>
            <a:ext cx="1747157" cy="17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5A5FA6-E680-430E-2A00-A205BFD18995}"/>
              </a:ext>
            </a:extLst>
          </p:cNvPr>
          <p:cNvCxnSpPr/>
          <p:nvPr/>
        </p:nvCxnSpPr>
        <p:spPr>
          <a:xfrm>
            <a:off x="3298371" y="3429000"/>
            <a:ext cx="5551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5E5C3E-115D-C4BE-9BB8-0565256FA4D7}"/>
              </a:ext>
            </a:extLst>
          </p:cNvPr>
          <p:cNvSpPr txBox="1"/>
          <p:nvPr/>
        </p:nvSpPr>
        <p:spPr>
          <a:xfrm>
            <a:off x="4475113" y="2845646"/>
            <a:ext cx="304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Hey, are you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EBBF60-6C4C-C5BC-AFB5-428CD9D65943}"/>
              </a:ext>
            </a:extLst>
          </p:cNvPr>
          <p:cNvCxnSpPr>
            <a:cxnSpLocks/>
          </p:cNvCxnSpPr>
          <p:nvPr/>
        </p:nvCxnSpPr>
        <p:spPr>
          <a:xfrm flipH="1">
            <a:off x="3265713" y="3772674"/>
            <a:ext cx="5551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365005D-9A4C-1B26-6373-995CCD3CC883}"/>
              </a:ext>
            </a:extLst>
          </p:cNvPr>
          <p:cNvSpPr txBox="1"/>
          <p:nvPr/>
        </p:nvSpPr>
        <p:spPr>
          <a:xfrm>
            <a:off x="4432339" y="3867734"/>
            <a:ext cx="267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 am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CCE9FC-C233-1C26-E0B4-962034DE505A}"/>
              </a:ext>
            </a:extLst>
          </p:cNvPr>
          <p:cNvSpPr/>
          <p:nvPr/>
        </p:nvSpPr>
        <p:spPr>
          <a:xfrm>
            <a:off x="1959429" y="5078186"/>
            <a:ext cx="8507185" cy="109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Is there any way that we can reliably check</a:t>
            </a:r>
          </a:p>
          <a:p>
            <a:pPr algn="ctr"/>
            <a:r>
              <a:rPr lang="en-US" sz="3200" b="1" dirty="0"/>
              <a:t>the other end’s authenticity?</a:t>
            </a:r>
          </a:p>
        </p:txBody>
      </p:sp>
      <p:pic>
        <p:nvPicPr>
          <p:cNvPr id="18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B8FF7550-65C5-25D8-B427-4B2516B8B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3291" y="3674850"/>
            <a:ext cx="1747158" cy="9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77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A523-D999-4E6F-FD2B-4CB183CC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70FF-75D0-DAE5-8902-62366C893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6598"/>
          </a:xfrm>
        </p:spPr>
        <p:txBody>
          <a:bodyPr>
            <a:normAutofit/>
          </a:bodyPr>
          <a:lstStyle/>
          <a:p>
            <a:r>
              <a:rPr lang="en-US" dirty="0"/>
              <a:t>Can we check the other end is the one that we want to talk with?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7D594-E38D-CB08-F8D8-F09120A2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User - Free social media icons">
            <a:extLst>
              <a:ext uri="{FF2B5EF4-FFF2-40B4-BE49-F238E27FC236}">
                <a16:creationId xmlns:a16="http://schemas.microsoft.com/office/drawing/2014/main" id="{A5527BC9-A561-65E4-B3FD-B04AF9E1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705130" y="3047619"/>
            <a:ext cx="1193686" cy="119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AF04C847-26FC-9DA4-3C3B-06D5269E8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81220" y="2724222"/>
            <a:ext cx="1747157" cy="17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5A5FA6-E680-430E-2A00-A205BFD18995}"/>
              </a:ext>
            </a:extLst>
          </p:cNvPr>
          <p:cNvCxnSpPr/>
          <p:nvPr/>
        </p:nvCxnSpPr>
        <p:spPr>
          <a:xfrm>
            <a:off x="3298371" y="3429000"/>
            <a:ext cx="5551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EBBF60-6C4C-C5BC-AFB5-428CD9D65943}"/>
              </a:ext>
            </a:extLst>
          </p:cNvPr>
          <p:cNvCxnSpPr>
            <a:cxnSpLocks/>
          </p:cNvCxnSpPr>
          <p:nvPr/>
        </p:nvCxnSpPr>
        <p:spPr>
          <a:xfrm flipH="1">
            <a:off x="3265713" y="3772674"/>
            <a:ext cx="5551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ACCE9FC-C233-1C26-E0B4-962034DE505A}"/>
              </a:ext>
            </a:extLst>
          </p:cNvPr>
          <p:cNvSpPr/>
          <p:nvPr/>
        </p:nvSpPr>
        <p:spPr>
          <a:xfrm>
            <a:off x="1959429" y="5078186"/>
            <a:ext cx="8507185" cy="109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Is there any way that we can reliably check</a:t>
            </a:r>
          </a:p>
          <a:p>
            <a:pPr algn="ctr"/>
            <a:r>
              <a:rPr lang="en-US" sz="3200" b="1" dirty="0"/>
              <a:t>the other end’s authenticity?</a:t>
            </a:r>
          </a:p>
        </p:txBody>
      </p:sp>
      <p:pic>
        <p:nvPicPr>
          <p:cNvPr id="5122" name="Picture 2" descr="1,219 Bad Guy Icon Illustrations &amp; Clip Art - iStock">
            <a:extLst>
              <a:ext uri="{FF2B5EF4-FFF2-40B4-BE49-F238E27FC236}">
                <a16:creationId xmlns:a16="http://schemas.microsoft.com/office/drawing/2014/main" id="{A444D6D5-7632-D25D-3295-1319B152B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343" y="3837345"/>
            <a:ext cx="1176170" cy="117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BA1EC9-1D92-7C7B-832A-6B00435BFE4A}"/>
              </a:ext>
            </a:extLst>
          </p:cNvPr>
          <p:cNvSpPr txBox="1"/>
          <p:nvPr/>
        </p:nvSpPr>
        <p:spPr>
          <a:xfrm>
            <a:off x="4432339" y="3867734"/>
            <a:ext cx="267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 am </a:t>
            </a:r>
            <a:r>
              <a:rPr lang="en-US" dirty="0" err="1">
                <a:solidFill>
                  <a:srgbClr val="FF0000"/>
                </a:solidFill>
              </a:rPr>
              <a:t>oregonstate.edu</a:t>
            </a:r>
            <a:r>
              <a:rPr lang="en-US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26021-9BC0-4340-65E7-A080347A4317}"/>
              </a:ext>
            </a:extLst>
          </p:cNvPr>
          <p:cNvSpPr txBox="1"/>
          <p:nvPr/>
        </p:nvSpPr>
        <p:spPr>
          <a:xfrm>
            <a:off x="4475113" y="2845646"/>
            <a:ext cx="304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Hey, are you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9011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A523-D999-4E6F-FD2B-4CB183CC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70FF-75D0-DAE5-8902-62366C893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6598"/>
          </a:xfrm>
        </p:spPr>
        <p:txBody>
          <a:bodyPr>
            <a:normAutofit/>
          </a:bodyPr>
          <a:lstStyle/>
          <a:p>
            <a:r>
              <a:rPr lang="en-US" dirty="0"/>
              <a:t>Can we check the other end is the one that we want to talk with?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7D594-E38D-CB08-F8D8-F09120A2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User - Free social media icons">
            <a:extLst>
              <a:ext uri="{FF2B5EF4-FFF2-40B4-BE49-F238E27FC236}">
                <a16:creationId xmlns:a16="http://schemas.microsoft.com/office/drawing/2014/main" id="{A5527BC9-A561-65E4-B3FD-B04AF9E1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705130" y="3047619"/>
            <a:ext cx="1193686" cy="119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AF04C847-26FC-9DA4-3C3B-06D5269E8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81220" y="2724222"/>
            <a:ext cx="1747157" cy="17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- Free brands and logotypes icons">
            <a:extLst>
              <a:ext uri="{FF2B5EF4-FFF2-40B4-BE49-F238E27FC236}">
                <a16:creationId xmlns:a16="http://schemas.microsoft.com/office/drawing/2014/main" id="{04D11F69-6484-C864-E1D4-7EECE9E66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1777" y="3873005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5A5FA6-E680-430E-2A00-A205BFD18995}"/>
              </a:ext>
            </a:extLst>
          </p:cNvPr>
          <p:cNvCxnSpPr/>
          <p:nvPr/>
        </p:nvCxnSpPr>
        <p:spPr>
          <a:xfrm>
            <a:off x="3298371" y="3429000"/>
            <a:ext cx="5551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5E5C3E-115D-C4BE-9BB8-0565256FA4D7}"/>
              </a:ext>
            </a:extLst>
          </p:cNvPr>
          <p:cNvSpPr txBox="1"/>
          <p:nvPr/>
        </p:nvSpPr>
        <p:spPr>
          <a:xfrm>
            <a:off x="4955234" y="2862953"/>
            <a:ext cx="216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Hey, are you Google?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EBBF60-6C4C-C5BC-AFB5-428CD9D65943}"/>
              </a:ext>
            </a:extLst>
          </p:cNvPr>
          <p:cNvCxnSpPr>
            <a:cxnSpLocks/>
          </p:cNvCxnSpPr>
          <p:nvPr/>
        </p:nvCxnSpPr>
        <p:spPr>
          <a:xfrm flipH="1">
            <a:off x="3265713" y="3772674"/>
            <a:ext cx="5551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365005D-9A4C-1B26-6373-995CCD3CC883}"/>
              </a:ext>
            </a:extLst>
          </p:cNvPr>
          <p:cNvSpPr txBox="1"/>
          <p:nvPr/>
        </p:nvSpPr>
        <p:spPr>
          <a:xfrm>
            <a:off x="5557487" y="3873005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 am!</a:t>
            </a:r>
          </a:p>
        </p:txBody>
      </p:sp>
      <p:pic>
        <p:nvPicPr>
          <p:cNvPr id="3074" name="Picture 2" descr="Oregon Department of Transportation : Real ID Information : Oregon Driver &amp;  Motor Vehicle Services : State of Oregon">
            <a:extLst>
              <a:ext uri="{FF2B5EF4-FFF2-40B4-BE49-F238E27FC236}">
                <a16:creationId xmlns:a16="http://schemas.microsoft.com/office/drawing/2014/main" id="{80C76C1E-5404-62BB-AF4B-BDFE4A7CD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338" y="0"/>
            <a:ext cx="10855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00391B-6D98-5007-985F-FD7AC42752C5}"/>
              </a:ext>
            </a:extLst>
          </p:cNvPr>
          <p:cNvSpPr/>
          <p:nvPr/>
        </p:nvSpPr>
        <p:spPr>
          <a:xfrm>
            <a:off x="4729513" y="1991418"/>
            <a:ext cx="3728687" cy="1644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www.oregonstate.edu</a:t>
            </a:r>
            <a:endParaRPr lang="en-US" sz="2800" b="1" dirty="0"/>
          </a:p>
          <a:p>
            <a:pPr algn="ctr"/>
            <a:r>
              <a:rPr lang="en-US" sz="3200" b="1" dirty="0"/>
              <a:t>0x83823787832a87b876e67fe67e6da</a:t>
            </a:r>
          </a:p>
        </p:txBody>
      </p:sp>
      <p:pic>
        <p:nvPicPr>
          <p:cNvPr id="8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5592A125-F7FC-0412-18C8-0F17B1178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985" y="2862953"/>
            <a:ext cx="3323975" cy="186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C405F95D-8EC0-349A-48C4-3C483D438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74853" y="5147958"/>
            <a:ext cx="1678947" cy="94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87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8965-9343-E71C-26DD-C869E7D5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Infrastructure (PKI)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72D06-9F55-13D0-852A-FCD3107D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need an identification method for the key and the real entity</a:t>
            </a:r>
          </a:p>
          <a:p>
            <a:pPr lvl="1"/>
            <a:r>
              <a:rPr lang="en-US" dirty="0"/>
              <a:t>We need an online ID card for crypto keys…</a:t>
            </a:r>
          </a:p>
          <a:p>
            <a:endParaRPr lang="en-US" dirty="0"/>
          </a:p>
          <a:p>
            <a:r>
              <a:rPr lang="en-US" dirty="0"/>
              <a:t>With RSA, we can use public key cryptosystem</a:t>
            </a:r>
          </a:p>
          <a:p>
            <a:pPr lvl="1"/>
            <a:r>
              <a:rPr lang="en-US" dirty="0"/>
              <a:t>We can announce the public key</a:t>
            </a:r>
          </a:p>
          <a:p>
            <a:endParaRPr lang="en-US" dirty="0"/>
          </a:p>
          <a:p>
            <a:r>
              <a:rPr lang="en-US" dirty="0"/>
              <a:t>Let anyone can access and verify it</a:t>
            </a:r>
          </a:p>
          <a:p>
            <a:endParaRPr lang="en-US" dirty="0"/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Where can we publish this and verify it?</a:t>
            </a:r>
          </a:p>
          <a:p>
            <a:pPr lvl="1"/>
            <a:r>
              <a:rPr lang="en-US" dirty="0"/>
              <a:t>PKI resolves the problem…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4743C-7677-2512-3055-7F805228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2" descr="Oregon Department of Transportation : Real ID Information : Oregon Driver &amp;  Motor Vehicle Services : State of Oregon">
            <a:extLst>
              <a:ext uri="{FF2B5EF4-FFF2-40B4-BE49-F238E27FC236}">
                <a16:creationId xmlns:a16="http://schemas.microsoft.com/office/drawing/2014/main" id="{24FDF0BD-10D1-04C6-5B10-BA341541F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600" y="4295526"/>
            <a:ext cx="4056063" cy="256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2185A24-3169-800E-B016-67F084400C54}"/>
              </a:ext>
            </a:extLst>
          </p:cNvPr>
          <p:cNvSpPr/>
          <p:nvPr/>
        </p:nvSpPr>
        <p:spPr>
          <a:xfrm>
            <a:off x="8849971" y="5063459"/>
            <a:ext cx="2013700" cy="595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www.oregonstate.edu</a:t>
            </a:r>
            <a:endParaRPr lang="en-US" sz="1000" b="1" dirty="0"/>
          </a:p>
          <a:p>
            <a:pPr algn="ctr"/>
            <a:r>
              <a:rPr lang="en-US" sz="1050" b="1" dirty="0"/>
              <a:t>0x83823787832a87b876</a:t>
            </a:r>
          </a:p>
          <a:p>
            <a:pPr algn="ctr"/>
            <a:r>
              <a:rPr lang="en-US" sz="1050" b="1" dirty="0"/>
              <a:t>e67fe67e6da</a:t>
            </a:r>
          </a:p>
        </p:txBody>
      </p:sp>
      <p:pic>
        <p:nvPicPr>
          <p:cNvPr id="11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447FF9EE-7B5F-4637-3866-0FB31EE3F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600" y="5328038"/>
            <a:ext cx="1241994" cy="6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Oregon State Beavers logo and symbol, meaning, history, PNG">
            <a:extLst>
              <a:ext uri="{FF2B5EF4-FFF2-40B4-BE49-F238E27FC236}">
                <a16:creationId xmlns:a16="http://schemas.microsoft.com/office/drawing/2014/main" id="{2DB981DF-A782-47A4-651F-D7BE64543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3671" y="6251232"/>
            <a:ext cx="627334" cy="3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599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1A60-DBE7-ABEB-EB1C-7B0DB07A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10B47-D82D-00B0-9A5E-66C3C3216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file that contains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CFF"/>
                </a:solidFill>
              </a:rPr>
              <a:t>Entity info (CN)</a:t>
            </a:r>
          </a:p>
          <a:p>
            <a:pPr lvl="1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000CFF"/>
                </a:solidFill>
              </a:rPr>
              <a:t>Issuer info (CN)</a:t>
            </a:r>
            <a:endParaRPr lang="en-US" dirty="0">
              <a:solidFill>
                <a:srgbClr val="000CFF"/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rgbClr val="000CFF"/>
                </a:solidFill>
              </a:rPr>
              <a:t>Public key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CFF"/>
                </a:solidFill>
              </a:rPr>
              <a:t>Signature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2BC07-A578-4BA1-58C9-D3A36EE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D94C7D2-E46A-EAFD-B19A-0DBA36B9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0"/>
            <a:ext cx="6261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74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AF96-7D67-8160-06C9-BD7D1B2D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Digital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F0DF-B60A-69E2-BD7A-086D72F8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Requester prepares a certificate request</a:t>
            </a:r>
          </a:p>
          <a:p>
            <a:pPr lvl="1"/>
            <a:r>
              <a:rPr lang="en-US" dirty="0"/>
              <a:t>Entity information</a:t>
            </a:r>
          </a:p>
          <a:p>
            <a:pPr lvl="1"/>
            <a:r>
              <a:rPr lang="en-US" dirty="0"/>
              <a:t>Public key</a:t>
            </a:r>
          </a:p>
          <a:p>
            <a:pPr lvl="1"/>
            <a:r>
              <a:rPr lang="en-US" dirty="0"/>
              <a:t>Signature (proving that I have the public key)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DBDB-FC36-A5FA-EE2F-69F21D29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A630E-26C0-0545-A159-9FC5C4B65FFE}"/>
              </a:ext>
            </a:extLst>
          </p:cNvPr>
          <p:cNvSpPr/>
          <p:nvPr/>
        </p:nvSpPr>
        <p:spPr>
          <a:xfrm>
            <a:off x="6803571" y="3488418"/>
            <a:ext cx="5388429" cy="323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Certificate</a:t>
            </a:r>
          </a:p>
          <a:p>
            <a:r>
              <a:rPr lang="en-US" dirty="0"/>
              <a:t>CN: </a:t>
            </a:r>
            <a:r>
              <a:rPr lang="en-US" dirty="0" err="1"/>
              <a:t>oregonstate.edu</a:t>
            </a:r>
            <a:endParaRPr lang="en-US" dirty="0"/>
          </a:p>
          <a:p>
            <a:r>
              <a:rPr lang="en-US" dirty="0"/>
              <a:t>Will use for:</a:t>
            </a:r>
          </a:p>
          <a:p>
            <a:r>
              <a:rPr lang="en-US" dirty="0"/>
              <a:t>	*.</a:t>
            </a:r>
            <a:r>
              <a:rPr lang="en-US" dirty="0" err="1"/>
              <a:t>oregonstate.edu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Key: 0x112233445566778899aabbccddeeff….</a:t>
            </a:r>
          </a:p>
          <a:p>
            <a:r>
              <a:rPr lang="en-US" dirty="0"/>
              <a:t>	(beaver’s public key)</a:t>
            </a:r>
          </a:p>
          <a:p>
            <a:endParaRPr lang="en-US" dirty="0"/>
          </a:p>
          <a:p>
            <a:r>
              <a:rPr lang="en-US" dirty="0"/>
              <a:t>Signature: 0xaabbccddeeff00112233445566778899</a:t>
            </a:r>
          </a:p>
          <a:p>
            <a:r>
              <a:rPr lang="en-US" dirty="0"/>
              <a:t>	(using beaver’s private key)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62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AF96-7D67-8160-06C9-BD7D1B2D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Digital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F0DF-B60A-69E2-BD7A-086D72F8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Requester prepares a certificate request</a:t>
            </a:r>
          </a:p>
          <a:p>
            <a:pPr lvl="1"/>
            <a:r>
              <a:rPr lang="en-US" dirty="0"/>
              <a:t>Entity information</a:t>
            </a:r>
          </a:p>
          <a:p>
            <a:pPr lvl="1"/>
            <a:r>
              <a:rPr lang="en-US" dirty="0"/>
              <a:t>Public key</a:t>
            </a:r>
          </a:p>
          <a:p>
            <a:pPr lvl="1"/>
            <a:r>
              <a:rPr lang="en-US" dirty="0"/>
              <a:t>Signature (proving that I have the public key)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DBDB-FC36-A5FA-EE2F-69F21D29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A630E-26C0-0545-A159-9FC5C4B65FFE}"/>
              </a:ext>
            </a:extLst>
          </p:cNvPr>
          <p:cNvSpPr/>
          <p:nvPr/>
        </p:nvSpPr>
        <p:spPr>
          <a:xfrm>
            <a:off x="6803571" y="3488418"/>
            <a:ext cx="5388429" cy="323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Certificate</a:t>
            </a:r>
          </a:p>
          <a:p>
            <a:r>
              <a:rPr lang="en-US" dirty="0"/>
              <a:t>CN: </a:t>
            </a:r>
            <a:r>
              <a:rPr lang="en-US" dirty="0" err="1"/>
              <a:t>oregonstate.edu</a:t>
            </a:r>
            <a:endParaRPr lang="en-US" dirty="0"/>
          </a:p>
          <a:p>
            <a:r>
              <a:rPr lang="en-US" dirty="0"/>
              <a:t>Will use for:</a:t>
            </a:r>
          </a:p>
          <a:p>
            <a:r>
              <a:rPr lang="en-US" dirty="0"/>
              <a:t>	*.</a:t>
            </a:r>
            <a:r>
              <a:rPr lang="en-US" dirty="0" err="1"/>
              <a:t>oregonstate.edu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Key: 0x112233445566778899aabbccddeeff….</a:t>
            </a:r>
          </a:p>
          <a:p>
            <a:r>
              <a:rPr lang="en-US" dirty="0"/>
              <a:t>	(beaver’s public key)</a:t>
            </a:r>
          </a:p>
          <a:p>
            <a:endParaRPr lang="en-US" dirty="0"/>
          </a:p>
          <a:p>
            <a:r>
              <a:rPr lang="en-US" dirty="0"/>
              <a:t>Signature: 0xaabbccddeeff00112233445566778899</a:t>
            </a:r>
          </a:p>
          <a:p>
            <a:r>
              <a:rPr lang="en-US" dirty="0"/>
              <a:t>	(using beaver’s private key)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AE058-476B-D60C-25E5-E6E8F64A5494}"/>
              </a:ext>
            </a:extLst>
          </p:cNvPr>
          <p:cNvSpPr/>
          <p:nvPr/>
        </p:nvSpPr>
        <p:spPr>
          <a:xfrm>
            <a:off x="6580414" y="3869871"/>
            <a:ext cx="5339443" cy="1714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B3EB1-CFA3-5D83-2FA7-DAAC2DA70C4A}"/>
              </a:ext>
            </a:extLst>
          </p:cNvPr>
          <p:cNvSpPr txBox="1"/>
          <p:nvPr/>
        </p:nvSpPr>
        <p:spPr>
          <a:xfrm>
            <a:off x="3523076" y="4357789"/>
            <a:ext cx="283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SHA256 sum of this part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0F542-DFDA-F073-999B-A340A80FD93A}"/>
              </a:ext>
            </a:extLst>
          </p:cNvPr>
          <p:cNvSpPr/>
          <p:nvPr/>
        </p:nvSpPr>
        <p:spPr>
          <a:xfrm>
            <a:off x="6623957" y="5763758"/>
            <a:ext cx="5148944" cy="592592"/>
          </a:xfrm>
          <a:prstGeom prst="rect">
            <a:avLst/>
          </a:prstGeom>
          <a:noFill/>
          <a:ln w="38100">
            <a:solidFill>
              <a:srgbClr val="000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E77EE-8EC1-9191-EF68-5C981C5B1F12}"/>
              </a:ext>
            </a:extLst>
          </p:cNvPr>
          <p:cNvSpPr txBox="1"/>
          <p:nvPr/>
        </p:nvSpPr>
        <p:spPr>
          <a:xfrm>
            <a:off x="3624387" y="5763758"/>
            <a:ext cx="273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it with the private key</a:t>
            </a:r>
          </a:p>
        </p:txBody>
      </p:sp>
    </p:spTree>
    <p:extLst>
      <p:ext uri="{BB962C8B-B14F-4D97-AF65-F5344CB8AC3E}">
        <p14:creationId xmlns:p14="http://schemas.microsoft.com/office/powerpoint/2010/main" val="392497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CCD3-B5F4-FD2E-D255-12FB931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have Asynchronous Lecture on 10/13 and 10/18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39A13-AA3C-7156-6026-F147CC9C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have Quiz 1 on 10/20</a:t>
            </a:r>
          </a:p>
          <a:p>
            <a:endParaRPr lang="en-US" dirty="0"/>
          </a:p>
          <a:p>
            <a:r>
              <a:rPr lang="en-US" dirty="0"/>
              <a:t>We will have Quiz Prep video on 10/18</a:t>
            </a:r>
          </a:p>
          <a:p>
            <a:endParaRPr lang="en-US" dirty="0"/>
          </a:p>
          <a:p>
            <a:r>
              <a:rPr lang="en-US" dirty="0"/>
              <a:t>We will have video (asynchronous, no in-person/synchronous lecture)</a:t>
            </a:r>
          </a:p>
          <a:p>
            <a:pPr lvl="1"/>
            <a:r>
              <a:rPr lang="en-US" dirty="0"/>
              <a:t>On 10/13</a:t>
            </a:r>
          </a:p>
          <a:p>
            <a:pPr lvl="1"/>
            <a:r>
              <a:rPr lang="en-US" dirty="0"/>
              <a:t>SSL/TLS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D3B43-2C31-2748-C2AF-53AF5080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29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AF96-7D67-8160-06C9-BD7D1B2D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Digital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F0DF-B60A-69E2-BD7A-086D72F8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Requester prepares a certificate request</a:t>
            </a:r>
          </a:p>
          <a:p>
            <a:pPr lvl="1"/>
            <a:r>
              <a:rPr lang="en-US" dirty="0"/>
              <a:t>Entity information</a:t>
            </a:r>
          </a:p>
          <a:p>
            <a:pPr lvl="1"/>
            <a:r>
              <a:rPr lang="en-US" dirty="0"/>
              <a:t>Public key</a:t>
            </a:r>
          </a:p>
          <a:p>
            <a:pPr lvl="1"/>
            <a:endParaRPr lang="en-US" dirty="0"/>
          </a:p>
          <a:p>
            <a:r>
              <a:rPr lang="en-US" dirty="0"/>
              <a:t>2. Issuer verifies the requester information, and digitally sign the cert</a:t>
            </a:r>
          </a:p>
          <a:p>
            <a:pPr lvl="1"/>
            <a:r>
              <a:rPr lang="en-US" dirty="0"/>
              <a:t>1) Verify the entity information</a:t>
            </a:r>
          </a:p>
          <a:p>
            <a:pPr lvl="1"/>
            <a:r>
              <a:rPr lang="en-US" dirty="0"/>
              <a:t>2) Get a SHA-256 fingerprint of the certificate</a:t>
            </a:r>
          </a:p>
          <a:p>
            <a:pPr lvl="1"/>
            <a:r>
              <a:rPr lang="en-US" dirty="0"/>
              <a:t>3) Sign the fingerprint (with issuer’s private key)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err="1">
                <a:latin typeface="Courier" pitchFamily="2" charset="0"/>
              </a:rPr>
              <a:t>RSA_encrypt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private_key</a:t>
            </a:r>
            <a:r>
              <a:rPr lang="en-US" dirty="0">
                <a:latin typeface="Courier" pitchFamily="2" charset="0"/>
              </a:rPr>
              <a:t>, SHA-256(certificate))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	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DBDB-FC36-A5FA-EE2F-69F21D29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2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AF96-7D67-8160-06C9-BD7D1B2D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Digital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F0DF-B60A-69E2-BD7A-086D72F8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 Issuer verifies the requester information, and digitally sign the cert</a:t>
            </a:r>
          </a:p>
          <a:p>
            <a:pPr lvl="1"/>
            <a:r>
              <a:rPr lang="en-US" sz="1800" dirty="0"/>
              <a:t>1) Verify the entity information</a:t>
            </a:r>
          </a:p>
          <a:p>
            <a:pPr lvl="1"/>
            <a:r>
              <a:rPr lang="en-US" sz="1800" dirty="0"/>
              <a:t>2) Get a SHA-256 fingerprint of the certificate</a:t>
            </a:r>
          </a:p>
          <a:p>
            <a:pPr lvl="1"/>
            <a:r>
              <a:rPr lang="en-US" sz="1800" dirty="0"/>
              <a:t>3) Sign the fingerprint (with issuer’s private key)</a:t>
            </a:r>
          </a:p>
          <a:p>
            <a:pPr marL="457200" lvl="1" indent="0">
              <a:buNone/>
            </a:pPr>
            <a:r>
              <a:rPr lang="en-US" sz="1800" dirty="0"/>
              <a:t>   </a:t>
            </a:r>
            <a:r>
              <a:rPr lang="en-US" sz="1800" dirty="0" err="1">
                <a:latin typeface="Courier" pitchFamily="2" charset="0"/>
              </a:rPr>
              <a:t>RSA_encrypt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private_key</a:t>
            </a:r>
            <a:r>
              <a:rPr lang="en-US" sz="1800" dirty="0">
                <a:latin typeface="Courier" pitchFamily="2" charset="0"/>
              </a:rPr>
              <a:t>, SHA-256(certificate))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DBDB-FC36-A5FA-EE2F-69F21D29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D35761-FE62-6FC0-3C43-2ECCB74C4A7B}"/>
              </a:ext>
            </a:extLst>
          </p:cNvPr>
          <p:cNvSpPr/>
          <p:nvPr/>
        </p:nvSpPr>
        <p:spPr>
          <a:xfrm>
            <a:off x="6803571" y="3488418"/>
            <a:ext cx="5388429" cy="323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Certificate</a:t>
            </a:r>
          </a:p>
          <a:p>
            <a:r>
              <a:rPr lang="en-US" dirty="0"/>
              <a:t>CN: </a:t>
            </a:r>
            <a:r>
              <a:rPr lang="en-US" dirty="0" err="1"/>
              <a:t>oregonstate.edu</a:t>
            </a:r>
            <a:endParaRPr lang="en-US" dirty="0"/>
          </a:p>
          <a:p>
            <a:r>
              <a:rPr lang="en-US" dirty="0"/>
              <a:t>Will use for:</a:t>
            </a:r>
          </a:p>
          <a:p>
            <a:r>
              <a:rPr lang="en-US" dirty="0"/>
              <a:t>	*.</a:t>
            </a:r>
            <a:r>
              <a:rPr lang="en-US" dirty="0" err="1"/>
              <a:t>oregonstate.edu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Key: 0x112233445566778899aabbccddeeff….</a:t>
            </a:r>
          </a:p>
          <a:p>
            <a:r>
              <a:rPr lang="en-US" dirty="0"/>
              <a:t>	(beaver’s public key)</a:t>
            </a:r>
          </a:p>
          <a:p>
            <a:endParaRPr lang="en-US" dirty="0"/>
          </a:p>
          <a:p>
            <a:r>
              <a:rPr lang="en-US" dirty="0"/>
              <a:t>Signature: 0xffeeddccbbaa00112233445566778899</a:t>
            </a:r>
          </a:p>
          <a:p>
            <a:r>
              <a:rPr lang="en-US" dirty="0"/>
              <a:t>	(with Issuer’s private key)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6E941-5AC3-1AF7-D6DF-BB9ECFACC83D}"/>
              </a:ext>
            </a:extLst>
          </p:cNvPr>
          <p:cNvSpPr/>
          <p:nvPr/>
        </p:nvSpPr>
        <p:spPr>
          <a:xfrm>
            <a:off x="6580414" y="3869871"/>
            <a:ext cx="5339443" cy="1714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35370-D7D9-8264-1A92-637B26556B3A}"/>
              </a:ext>
            </a:extLst>
          </p:cNvPr>
          <p:cNvSpPr/>
          <p:nvPr/>
        </p:nvSpPr>
        <p:spPr>
          <a:xfrm>
            <a:off x="6623957" y="5763758"/>
            <a:ext cx="5148944" cy="592592"/>
          </a:xfrm>
          <a:prstGeom prst="rect">
            <a:avLst/>
          </a:prstGeom>
          <a:noFill/>
          <a:ln w="38100">
            <a:solidFill>
              <a:srgbClr val="000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D621A-BE0C-1E81-46AB-22121F5F9730}"/>
              </a:ext>
            </a:extLst>
          </p:cNvPr>
          <p:cNvSpPr txBox="1"/>
          <p:nvPr/>
        </p:nvSpPr>
        <p:spPr>
          <a:xfrm>
            <a:off x="3523076" y="4357789"/>
            <a:ext cx="283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SHA256 sum of this part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7CAF5-C378-8D20-737B-80E5F79BF545}"/>
              </a:ext>
            </a:extLst>
          </p:cNvPr>
          <p:cNvSpPr txBox="1"/>
          <p:nvPr/>
        </p:nvSpPr>
        <p:spPr>
          <a:xfrm>
            <a:off x="3624387" y="5763758"/>
            <a:ext cx="273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it with the private key</a:t>
            </a:r>
          </a:p>
        </p:txBody>
      </p:sp>
    </p:spTree>
    <p:extLst>
      <p:ext uri="{BB962C8B-B14F-4D97-AF65-F5344CB8AC3E}">
        <p14:creationId xmlns:p14="http://schemas.microsoft.com/office/powerpoint/2010/main" val="2121405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AF96-7D67-8160-06C9-BD7D1B2D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Digital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F0DF-B60A-69E2-BD7A-086D72F8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Requester prepares a certificate request</a:t>
            </a:r>
          </a:p>
          <a:p>
            <a:pPr lvl="1"/>
            <a:r>
              <a:rPr lang="en-US" dirty="0"/>
              <a:t>Entity information</a:t>
            </a:r>
          </a:p>
          <a:p>
            <a:pPr lvl="1"/>
            <a:r>
              <a:rPr lang="en-US" dirty="0"/>
              <a:t>Public key</a:t>
            </a:r>
          </a:p>
          <a:p>
            <a:pPr lvl="1"/>
            <a:endParaRPr lang="en-US" dirty="0"/>
          </a:p>
          <a:p>
            <a:r>
              <a:rPr lang="en-US" dirty="0"/>
              <a:t>2. Issuer verifies the requester information, and digitally sign the cert</a:t>
            </a:r>
          </a:p>
          <a:p>
            <a:pPr lvl="1"/>
            <a:r>
              <a:rPr lang="en-US" dirty="0"/>
              <a:t>1) Verify the entity information</a:t>
            </a:r>
          </a:p>
          <a:p>
            <a:pPr lvl="1"/>
            <a:r>
              <a:rPr lang="en-US" dirty="0"/>
              <a:t>2) Get a SHA-256 fingerprint of the certificate</a:t>
            </a:r>
          </a:p>
          <a:p>
            <a:pPr lvl="1"/>
            <a:r>
              <a:rPr lang="en-US" dirty="0"/>
              <a:t>3) Sign the fingerprint (with issuer’s private key)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err="1">
                <a:latin typeface="Courier" pitchFamily="2" charset="0"/>
              </a:rPr>
              <a:t>RSA_encrypt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private_key</a:t>
            </a:r>
            <a:r>
              <a:rPr lang="en-US" dirty="0">
                <a:latin typeface="Courier" pitchFamily="2" charset="0"/>
              </a:rPr>
              <a:t>, SHA-256(certificate))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	</a:t>
            </a:r>
          </a:p>
          <a:p>
            <a:r>
              <a:rPr lang="en-US" dirty="0"/>
              <a:t>3. Anyone with the public key can verify the result</a:t>
            </a:r>
          </a:p>
          <a:p>
            <a:pPr lvl="1"/>
            <a:r>
              <a:rPr lang="en-US" dirty="0"/>
              <a:t>Get issuer’s public key from their certificate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DBDB-FC36-A5FA-EE2F-69F21D29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94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1A60-DBE7-ABEB-EB1C-7B0DB07A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 Creation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10B47-D82D-00B0-9A5E-66C3C3216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certificate requesting entity fills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CFF"/>
                </a:solidFill>
              </a:rPr>
              <a:t>Entity information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rgbClr val="000CFF"/>
                </a:solidFill>
              </a:rPr>
              <a:t>Public Key</a:t>
            </a:r>
          </a:p>
          <a:p>
            <a:pPr lvl="1"/>
            <a:endParaRPr lang="en-US" dirty="0"/>
          </a:p>
          <a:p>
            <a:r>
              <a:rPr lang="en-US" dirty="0"/>
              <a:t>Entity can be anyone</a:t>
            </a:r>
          </a:p>
          <a:p>
            <a:pPr lvl="1"/>
            <a:r>
              <a:rPr lang="en-US" dirty="0"/>
              <a:t>For google, its *.</a:t>
            </a:r>
            <a:r>
              <a:rPr lang="en-US" dirty="0" err="1"/>
              <a:t>google.com</a:t>
            </a:r>
            <a:endParaRPr lang="en-US" dirty="0"/>
          </a:p>
          <a:p>
            <a:pPr lvl="1"/>
            <a:r>
              <a:rPr lang="en-US" dirty="0"/>
              <a:t>Can be your website address</a:t>
            </a:r>
          </a:p>
          <a:p>
            <a:r>
              <a:rPr lang="en-US" dirty="0"/>
              <a:t>*.</a:t>
            </a:r>
            <a:r>
              <a:rPr lang="en-US" dirty="0" err="1"/>
              <a:t>unexploitable.systems</a:t>
            </a:r>
            <a:endParaRPr lang="en-US" dirty="0"/>
          </a:p>
          <a:p>
            <a:pPr lvl="1"/>
            <a:r>
              <a:rPr lang="en-US" dirty="0"/>
              <a:t>also has a certificate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2BC07-A578-4BA1-58C9-D3A36EE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146" name="Picture 2" descr="Document Icon Vector Art, Icons, and Graphics for Free Download">
            <a:extLst>
              <a:ext uri="{FF2B5EF4-FFF2-40B4-BE49-F238E27FC236}">
                <a16:creationId xmlns:a16="http://schemas.microsoft.com/office/drawing/2014/main" id="{1B21F333-FCEE-DFB3-45A8-10216D06E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7693" y="2016806"/>
            <a:ext cx="1232807" cy="123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860D57-37D0-6603-254B-6944CA63086A}"/>
              </a:ext>
            </a:extLst>
          </p:cNvPr>
          <p:cNvSpPr txBox="1"/>
          <p:nvPr/>
        </p:nvSpPr>
        <p:spPr>
          <a:xfrm>
            <a:off x="6223028" y="3244334"/>
            <a:ext cx="222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 = </a:t>
            </a:r>
            <a:r>
              <a:rPr lang="en-US" dirty="0" err="1"/>
              <a:t>oregonstate.edu</a:t>
            </a:r>
            <a:endParaRPr lang="en-US" dirty="0"/>
          </a:p>
        </p:txBody>
      </p:sp>
      <p:pic>
        <p:nvPicPr>
          <p:cNvPr id="6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3F0F4FDD-F4E5-4231-4F5E-73BD8C9BD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9364" y="2545713"/>
            <a:ext cx="1241994" cy="6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AA49C4-508E-7DA2-F127-10670F480619}"/>
              </a:ext>
            </a:extLst>
          </p:cNvPr>
          <p:cNvSpPr/>
          <p:nvPr/>
        </p:nvSpPr>
        <p:spPr>
          <a:xfrm>
            <a:off x="6803571" y="3608388"/>
            <a:ext cx="5388429" cy="323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Certificate</a:t>
            </a:r>
          </a:p>
          <a:p>
            <a:r>
              <a:rPr lang="en-US" dirty="0"/>
              <a:t>CN: </a:t>
            </a:r>
            <a:r>
              <a:rPr lang="en-US" dirty="0" err="1"/>
              <a:t>oregonstate.edu</a:t>
            </a:r>
            <a:endParaRPr lang="en-US" dirty="0"/>
          </a:p>
          <a:p>
            <a:r>
              <a:rPr lang="en-US" dirty="0"/>
              <a:t>Will use for:</a:t>
            </a:r>
          </a:p>
          <a:p>
            <a:r>
              <a:rPr lang="en-US" dirty="0"/>
              <a:t>	*.</a:t>
            </a:r>
            <a:r>
              <a:rPr lang="en-US" dirty="0" err="1"/>
              <a:t>oregonstate.edu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Key: 0x112233445566778899aabbccddeeff….</a:t>
            </a:r>
          </a:p>
          <a:p>
            <a:r>
              <a:rPr lang="en-US" dirty="0"/>
              <a:t>	(beaver’s public key)</a:t>
            </a:r>
          </a:p>
          <a:p>
            <a:endParaRPr lang="en-US" dirty="0"/>
          </a:p>
          <a:p>
            <a:r>
              <a:rPr lang="en-US" dirty="0"/>
              <a:t>Signature: 0xaabbccddeeff00112233445566778899</a:t>
            </a:r>
          </a:p>
          <a:p>
            <a:r>
              <a:rPr lang="en-US" dirty="0"/>
              <a:t>	(with beaver’s private key)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26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82AF-D578-D191-B593-30412D02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 Creation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5622-1CD8-DF1F-BBF4-65F4675A3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issuer receives the certificate request</a:t>
            </a:r>
          </a:p>
          <a:p>
            <a:r>
              <a:rPr lang="en-US" dirty="0"/>
              <a:t>Verifies the entity for</a:t>
            </a:r>
          </a:p>
          <a:p>
            <a:pPr lvl="1"/>
            <a:r>
              <a:rPr lang="en-US" dirty="0"/>
              <a:t>Their identification</a:t>
            </a:r>
          </a:p>
          <a:p>
            <a:pPr lvl="1"/>
            <a:r>
              <a:rPr lang="en-US" dirty="0"/>
              <a:t>Owning the target domain name</a:t>
            </a:r>
          </a:p>
          <a:p>
            <a:pPr lvl="1"/>
            <a:r>
              <a:rPr lang="en-US" dirty="0"/>
              <a:t>Owning the public key</a:t>
            </a:r>
          </a:p>
          <a:p>
            <a:r>
              <a:rPr lang="en-US" dirty="0"/>
              <a:t>Verify the signature</a:t>
            </a:r>
          </a:p>
          <a:p>
            <a:pPr lvl="1"/>
            <a:r>
              <a:rPr lang="en-US" dirty="0"/>
              <a:t>Decrypt the signature with public key</a:t>
            </a:r>
          </a:p>
          <a:p>
            <a:pPr lvl="1"/>
            <a:r>
              <a:rPr lang="en-US" dirty="0"/>
              <a:t>It must be the same as SHA256 sum</a:t>
            </a:r>
          </a:p>
          <a:p>
            <a:r>
              <a:rPr lang="en-US" sz="2400" dirty="0"/>
              <a:t>Verification proves holding of the private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46CB8-324F-D0C5-072B-E0B99A2B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2" descr="Document Icon Vector Art, Icons, and Graphics for Free Download">
            <a:extLst>
              <a:ext uri="{FF2B5EF4-FFF2-40B4-BE49-F238E27FC236}">
                <a16:creationId xmlns:a16="http://schemas.microsoft.com/office/drawing/2014/main" id="{13AA952B-B91F-AC2F-0B65-628D12B98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4993" y="2049463"/>
            <a:ext cx="1232807" cy="123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462B90-D8CC-0D17-6D79-BE10AE3701C0}"/>
              </a:ext>
            </a:extLst>
          </p:cNvPr>
          <p:cNvSpPr txBox="1"/>
          <p:nvPr/>
        </p:nvSpPr>
        <p:spPr>
          <a:xfrm>
            <a:off x="7480328" y="3276991"/>
            <a:ext cx="222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 = </a:t>
            </a:r>
            <a:r>
              <a:rPr lang="en-US" dirty="0" err="1"/>
              <a:t>oregonstate.edu</a:t>
            </a:r>
            <a:endParaRPr lang="en-US" dirty="0"/>
          </a:p>
        </p:txBody>
      </p:sp>
      <p:pic>
        <p:nvPicPr>
          <p:cNvPr id="7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209C3733-B7D5-B75C-D4A1-D17D5E51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6664" y="2578370"/>
            <a:ext cx="1241994" cy="6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E67249-1E69-AEAF-FA37-273DE76F9335}"/>
              </a:ext>
            </a:extLst>
          </p:cNvPr>
          <p:cNvSpPr/>
          <p:nvPr/>
        </p:nvSpPr>
        <p:spPr>
          <a:xfrm>
            <a:off x="6803571" y="3608388"/>
            <a:ext cx="5388429" cy="323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Certificate</a:t>
            </a:r>
          </a:p>
          <a:p>
            <a:r>
              <a:rPr lang="en-US" dirty="0"/>
              <a:t>CN: </a:t>
            </a:r>
            <a:r>
              <a:rPr lang="en-US" dirty="0" err="1"/>
              <a:t>oregonstate.edu</a:t>
            </a:r>
            <a:endParaRPr lang="en-US" dirty="0"/>
          </a:p>
          <a:p>
            <a:r>
              <a:rPr lang="en-US" dirty="0"/>
              <a:t>Will use for:</a:t>
            </a:r>
          </a:p>
          <a:p>
            <a:r>
              <a:rPr lang="en-US" dirty="0"/>
              <a:t>	*.</a:t>
            </a:r>
            <a:r>
              <a:rPr lang="en-US" dirty="0" err="1"/>
              <a:t>oregonstate.edu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Key: 0x112233445566778899aabbccddeeff….</a:t>
            </a:r>
          </a:p>
          <a:p>
            <a:r>
              <a:rPr lang="en-US" dirty="0"/>
              <a:t>	(beaver’s public key)</a:t>
            </a:r>
          </a:p>
          <a:p>
            <a:endParaRPr lang="en-US" dirty="0"/>
          </a:p>
          <a:p>
            <a:r>
              <a:rPr lang="en-US" dirty="0"/>
              <a:t>Signature: 0xaabbccddeeff00112233445566778899</a:t>
            </a:r>
          </a:p>
          <a:p>
            <a:r>
              <a:rPr lang="en-US" dirty="0"/>
              <a:t>	(with beaver’s private key)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16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82AF-D578-D191-B593-30412D02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 Creation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5622-1CD8-DF1F-BBF4-65F4675A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5371" cy="4351338"/>
          </a:xfrm>
        </p:spPr>
        <p:txBody>
          <a:bodyPr>
            <a:normAutofit/>
          </a:bodyPr>
          <a:lstStyle/>
          <a:p>
            <a:r>
              <a:rPr lang="en-US" dirty="0"/>
              <a:t>The issuer receives the certificate request</a:t>
            </a:r>
          </a:p>
          <a:p>
            <a:r>
              <a:rPr lang="en-US" dirty="0"/>
              <a:t>Verifies the entity for</a:t>
            </a:r>
          </a:p>
          <a:p>
            <a:pPr lvl="1"/>
            <a:r>
              <a:rPr lang="en-US" dirty="0"/>
              <a:t>Their identification</a:t>
            </a:r>
          </a:p>
          <a:p>
            <a:pPr lvl="1"/>
            <a:r>
              <a:rPr lang="en-US" dirty="0"/>
              <a:t>Owning the target domain name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Then, fill issuer information</a:t>
            </a:r>
          </a:p>
          <a:p>
            <a:pPr lvl="1"/>
            <a:r>
              <a:rPr lang="en-US" dirty="0"/>
              <a:t>Issuer information</a:t>
            </a:r>
          </a:p>
          <a:p>
            <a:pPr lvl="1"/>
            <a:r>
              <a:rPr lang="en-US" dirty="0"/>
              <a:t>Issuer public key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46CB8-324F-D0C5-072B-E0B99A2B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2" descr="Document Icon Vector Art, Icons, and Graphics for Free Download">
            <a:extLst>
              <a:ext uri="{FF2B5EF4-FFF2-40B4-BE49-F238E27FC236}">
                <a16:creationId xmlns:a16="http://schemas.microsoft.com/office/drawing/2014/main" id="{6A9F8260-0D75-5019-BF3D-62CA04B81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2707" y="1209221"/>
            <a:ext cx="1232807" cy="123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934EA2-358A-CAC9-DB1D-2837B6C30D9C}"/>
              </a:ext>
            </a:extLst>
          </p:cNvPr>
          <p:cNvSpPr txBox="1"/>
          <p:nvPr/>
        </p:nvSpPr>
        <p:spPr>
          <a:xfrm>
            <a:off x="7698042" y="2436749"/>
            <a:ext cx="222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 = </a:t>
            </a:r>
            <a:r>
              <a:rPr lang="en-US" dirty="0" err="1"/>
              <a:t>oregonstate.edu</a:t>
            </a:r>
            <a:endParaRPr lang="en-US" dirty="0"/>
          </a:p>
        </p:txBody>
      </p:sp>
      <p:pic>
        <p:nvPicPr>
          <p:cNvPr id="10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C1E3EB65-3D39-48CA-8417-3FF646651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4378" y="1738128"/>
            <a:ext cx="1241994" cy="6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InCommon logo">
            <a:extLst>
              <a:ext uri="{FF2B5EF4-FFF2-40B4-BE49-F238E27FC236}">
                <a16:creationId xmlns:a16="http://schemas.microsoft.com/office/drawing/2014/main" id="{BB8B7577-84A6-3E60-696C-732E2BACC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00529" y="1758057"/>
            <a:ext cx="1219128" cy="21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D8A641-DD6E-C436-47F0-4BCE5D8AF849}"/>
              </a:ext>
            </a:extLst>
          </p:cNvPr>
          <p:cNvSpPr/>
          <p:nvPr/>
        </p:nvSpPr>
        <p:spPr>
          <a:xfrm>
            <a:off x="6803571" y="3270892"/>
            <a:ext cx="5388429" cy="357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Certificate</a:t>
            </a:r>
          </a:p>
          <a:p>
            <a:r>
              <a:rPr lang="en-US" dirty="0"/>
              <a:t>CN: </a:t>
            </a:r>
            <a:r>
              <a:rPr lang="en-US" dirty="0" err="1"/>
              <a:t>oregonstate.edu</a:t>
            </a:r>
            <a:endParaRPr lang="en-US" dirty="0"/>
          </a:p>
          <a:p>
            <a:r>
              <a:rPr lang="en-US" dirty="0"/>
              <a:t>Will use for:</a:t>
            </a:r>
          </a:p>
          <a:p>
            <a:r>
              <a:rPr lang="en-US" dirty="0"/>
              <a:t>	*.</a:t>
            </a:r>
            <a:r>
              <a:rPr lang="en-US" dirty="0" err="1"/>
              <a:t>oregonstate.edu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Key: 0x112233445566778899aabbccddeeff….</a:t>
            </a:r>
          </a:p>
          <a:p>
            <a:r>
              <a:rPr lang="en-US" dirty="0"/>
              <a:t>	(beaver’s public key)</a:t>
            </a:r>
          </a:p>
          <a:p>
            <a:endParaRPr lang="en-US" dirty="0"/>
          </a:p>
          <a:p>
            <a:r>
              <a:rPr lang="en-US" dirty="0"/>
              <a:t>Issuer: </a:t>
            </a:r>
            <a:r>
              <a:rPr lang="en-US" dirty="0" err="1"/>
              <a:t>InCommon</a:t>
            </a:r>
            <a:r>
              <a:rPr lang="en-US" dirty="0"/>
              <a:t> RSA</a:t>
            </a:r>
          </a:p>
          <a:p>
            <a:r>
              <a:rPr lang="en-US" dirty="0"/>
              <a:t>Public Key: 0x22334455667788990011aabbccddeeff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89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82AF-D578-D191-B593-30412D02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 Creation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5622-1CD8-DF1F-BBF4-65F4675A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569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issuer receives the certificate request</a:t>
            </a:r>
          </a:p>
          <a:p>
            <a:r>
              <a:rPr lang="en-US" dirty="0"/>
              <a:t>Verifies the entity for</a:t>
            </a:r>
          </a:p>
          <a:p>
            <a:pPr lvl="1"/>
            <a:r>
              <a:rPr lang="en-US" dirty="0"/>
              <a:t>Their identification</a:t>
            </a:r>
          </a:p>
          <a:p>
            <a:pPr lvl="1"/>
            <a:r>
              <a:rPr lang="en-US" dirty="0"/>
              <a:t>Owning the target domain name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Then, fill issuer information</a:t>
            </a:r>
          </a:p>
          <a:p>
            <a:pPr lvl="1"/>
            <a:r>
              <a:rPr lang="en-US" dirty="0"/>
              <a:t>Issuer information</a:t>
            </a:r>
          </a:p>
          <a:p>
            <a:pPr lvl="1"/>
            <a:r>
              <a:rPr lang="en-US" dirty="0"/>
              <a:t>Issuer public key</a:t>
            </a:r>
          </a:p>
          <a:p>
            <a:r>
              <a:rPr lang="en-US" dirty="0"/>
              <a:t>And then, sign the certificate</a:t>
            </a:r>
          </a:p>
          <a:p>
            <a:pPr lvl="1"/>
            <a:r>
              <a:rPr lang="en-US" dirty="0"/>
              <a:t>Get SHA-256 fingerprint of the certificate </a:t>
            </a:r>
          </a:p>
          <a:p>
            <a:pPr lvl="1"/>
            <a:r>
              <a:rPr lang="en-US" dirty="0"/>
              <a:t>Attach it as a signature!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46CB8-324F-D0C5-072B-E0B99A2B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3" name="Picture 2" descr="Document Icon Vector Art, Icons, and Graphics for Free Download">
            <a:extLst>
              <a:ext uri="{FF2B5EF4-FFF2-40B4-BE49-F238E27FC236}">
                <a16:creationId xmlns:a16="http://schemas.microsoft.com/office/drawing/2014/main" id="{890C9FBA-2C66-EEE7-257D-BFEFB95E0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2707" y="1209221"/>
            <a:ext cx="1232807" cy="123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4A57C7-C9F6-5143-B654-C8B6329DBDF5}"/>
              </a:ext>
            </a:extLst>
          </p:cNvPr>
          <p:cNvSpPr txBox="1"/>
          <p:nvPr/>
        </p:nvSpPr>
        <p:spPr>
          <a:xfrm>
            <a:off x="7698042" y="2436749"/>
            <a:ext cx="222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 = </a:t>
            </a:r>
            <a:r>
              <a:rPr lang="en-US" dirty="0" err="1"/>
              <a:t>oregonstate.edu</a:t>
            </a:r>
            <a:endParaRPr lang="en-US" dirty="0"/>
          </a:p>
        </p:txBody>
      </p:sp>
      <p:pic>
        <p:nvPicPr>
          <p:cNvPr id="15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339389C7-8F75-B488-4F75-1844854C5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4378" y="1738128"/>
            <a:ext cx="1241994" cy="6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nCommon logo">
            <a:extLst>
              <a:ext uri="{FF2B5EF4-FFF2-40B4-BE49-F238E27FC236}">
                <a16:creationId xmlns:a16="http://schemas.microsoft.com/office/drawing/2014/main" id="{4CFC615F-D548-7F87-2E1C-113FB90B8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00529" y="1758057"/>
            <a:ext cx="1219128" cy="21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4B9D85A-A208-E466-C56A-5838B5062D73}"/>
              </a:ext>
            </a:extLst>
          </p:cNvPr>
          <p:cNvSpPr/>
          <p:nvPr/>
        </p:nvSpPr>
        <p:spPr>
          <a:xfrm>
            <a:off x="6803571" y="3270892"/>
            <a:ext cx="5388429" cy="357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Certificate</a:t>
            </a:r>
          </a:p>
          <a:p>
            <a:r>
              <a:rPr lang="en-US" dirty="0"/>
              <a:t>CN: </a:t>
            </a:r>
            <a:r>
              <a:rPr lang="en-US" dirty="0" err="1"/>
              <a:t>oregonstate.edu</a:t>
            </a:r>
            <a:endParaRPr lang="en-US" dirty="0"/>
          </a:p>
          <a:p>
            <a:r>
              <a:rPr lang="en-US" dirty="0"/>
              <a:t>Will use for:</a:t>
            </a:r>
          </a:p>
          <a:p>
            <a:r>
              <a:rPr lang="en-US" dirty="0"/>
              <a:t>	*.</a:t>
            </a:r>
            <a:r>
              <a:rPr lang="en-US" dirty="0" err="1"/>
              <a:t>oregonstate.edu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Key: 0x112233445566778899aabbccddeeff….</a:t>
            </a:r>
          </a:p>
          <a:p>
            <a:r>
              <a:rPr lang="en-US" dirty="0"/>
              <a:t>	(beaver’s public key)</a:t>
            </a:r>
          </a:p>
          <a:p>
            <a:endParaRPr lang="en-US" dirty="0"/>
          </a:p>
          <a:p>
            <a:r>
              <a:rPr lang="en-US" dirty="0"/>
              <a:t>Issuer: </a:t>
            </a:r>
            <a:r>
              <a:rPr lang="en-US" dirty="0" err="1"/>
              <a:t>InCommon</a:t>
            </a:r>
            <a:r>
              <a:rPr lang="en-US" dirty="0"/>
              <a:t> RSA</a:t>
            </a:r>
          </a:p>
          <a:p>
            <a:r>
              <a:rPr lang="en-US" dirty="0"/>
              <a:t>Public Key: 0x22334455667788990011aabbccddeeff</a:t>
            </a:r>
          </a:p>
          <a:p>
            <a:r>
              <a:rPr lang="en-US" dirty="0"/>
              <a:t>Signature: 0xffeeddccbbaa00112233445566778899</a:t>
            </a:r>
          </a:p>
          <a:p>
            <a:r>
              <a:rPr lang="en-US" dirty="0"/>
              <a:t>	(</a:t>
            </a:r>
            <a:r>
              <a:rPr lang="en-US" dirty="0" err="1"/>
              <a:t>InCommon</a:t>
            </a:r>
            <a:r>
              <a:rPr lang="en-US" dirty="0"/>
              <a:t> RSA’s private key)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06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BAA9-A994-FBB9-DC23-C578E0F2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Issued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88ED-4FD8-96CC-2724-34EF27E7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</a:t>
            </a:r>
            <a:r>
              <a:rPr lang="en-US" dirty="0" err="1"/>
              <a:t>InCommon</a:t>
            </a:r>
            <a:r>
              <a:rPr lang="en-US" dirty="0"/>
              <a:t> RSA verified</a:t>
            </a:r>
          </a:p>
          <a:p>
            <a:pPr lvl="1"/>
            <a:r>
              <a:rPr lang="en-US" dirty="0" err="1"/>
              <a:t>oregonstate.edu</a:t>
            </a:r>
            <a:r>
              <a:rPr lang="en-US" dirty="0"/>
              <a:t> is owned by</a:t>
            </a:r>
          </a:p>
          <a:p>
            <a:pPr lvl="1"/>
            <a:r>
              <a:rPr lang="en-US" dirty="0"/>
              <a:t>Oregon State University</a:t>
            </a:r>
          </a:p>
          <a:p>
            <a:pPr lvl="1"/>
            <a:r>
              <a:rPr lang="en-US" dirty="0"/>
              <a:t>With a specific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DAF01-E7C5-D19E-B2D4-5C76935B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AEA601BD-3C15-0F65-1BE3-10C95794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0"/>
            <a:ext cx="6261100" cy="68580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5E9566-971C-876E-0993-83F0E574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48100"/>
            <a:ext cx="5016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09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1406-FF2D-F394-E6FE-6B07A5AE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88837-8C70-E5B8-EC70-1F8A56DF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oregonstate.edu</a:t>
            </a:r>
            <a:r>
              <a:rPr lang="en-US" dirty="0"/>
              <a:t> is owned by Oregon State University</a:t>
            </a:r>
          </a:p>
          <a:p>
            <a:pPr lvl="1"/>
            <a:r>
              <a:rPr lang="en-US" dirty="0"/>
              <a:t>Verified by </a:t>
            </a:r>
            <a:r>
              <a:rPr lang="en-US" dirty="0" err="1"/>
              <a:t>InCommon</a:t>
            </a:r>
            <a:r>
              <a:rPr lang="en-US" dirty="0"/>
              <a:t> RSA</a:t>
            </a:r>
          </a:p>
          <a:p>
            <a:pPr lvl="1"/>
            <a:endParaRPr lang="en-US" dirty="0"/>
          </a:p>
          <a:p>
            <a:r>
              <a:rPr lang="en-US" dirty="0"/>
              <a:t>We can verify the certificate using </a:t>
            </a:r>
            <a:r>
              <a:rPr lang="en-US" dirty="0" err="1"/>
              <a:t>InCommon</a:t>
            </a:r>
            <a:r>
              <a:rPr lang="en-US" dirty="0"/>
              <a:t> RSA’s public key</a:t>
            </a:r>
          </a:p>
          <a:p>
            <a:pPr lvl="1"/>
            <a:r>
              <a:rPr lang="en-US" dirty="0"/>
              <a:t>Where is it? It is written in </a:t>
            </a:r>
            <a:r>
              <a:rPr lang="en-US" dirty="0" err="1"/>
              <a:t>InCommon</a:t>
            </a:r>
            <a:r>
              <a:rPr lang="en-US" dirty="0"/>
              <a:t> RSA’s certificate</a:t>
            </a:r>
          </a:p>
          <a:p>
            <a:pPr lvl="1"/>
            <a:endParaRPr lang="en-US" dirty="0"/>
          </a:p>
          <a:p>
            <a:r>
              <a:rPr lang="en-US" dirty="0" err="1"/>
              <a:t>InCommon</a:t>
            </a:r>
            <a:r>
              <a:rPr lang="en-US" dirty="0"/>
              <a:t> RSA, who will verify their identity?</a:t>
            </a:r>
          </a:p>
          <a:p>
            <a:pPr lvl="1"/>
            <a:r>
              <a:rPr lang="en-US" dirty="0" err="1"/>
              <a:t>oregonstate.edu</a:t>
            </a:r>
            <a:r>
              <a:rPr lang="en-US" dirty="0"/>
              <a:t> was verified by </a:t>
            </a:r>
            <a:r>
              <a:rPr lang="en-US" dirty="0" err="1"/>
              <a:t>InCommon</a:t>
            </a:r>
            <a:r>
              <a:rPr lang="en-US" dirty="0"/>
              <a:t> RSA</a:t>
            </a:r>
          </a:p>
          <a:p>
            <a:pPr lvl="1"/>
            <a:r>
              <a:rPr lang="en-US" dirty="0"/>
              <a:t>Who will verify </a:t>
            </a:r>
            <a:r>
              <a:rPr lang="en-US" dirty="0" err="1"/>
              <a:t>InCommon</a:t>
            </a:r>
            <a:r>
              <a:rPr lang="en-US" dirty="0"/>
              <a:t> RSA?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2FC0A-F848-145D-A473-07B8BC99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86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C5CD-2226-DCEB-D206-41E28A75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BEC2-DED0-998E-13A9-977D253D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oregonstate.edu</a:t>
            </a:r>
            <a:endParaRPr lang="en-US" dirty="0"/>
          </a:p>
          <a:p>
            <a:pPr lvl="1"/>
            <a:r>
              <a:rPr lang="en-US" dirty="0"/>
              <a:t>Verified by </a:t>
            </a:r>
            <a:r>
              <a:rPr lang="en-US" dirty="0" err="1"/>
              <a:t>InCommon</a:t>
            </a:r>
            <a:r>
              <a:rPr lang="en-US" dirty="0"/>
              <a:t> RSA Server CA</a:t>
            </a:r>
          </a:p>
          <a:p>
            <a:pPr lvl="1"/>
            <a:endParaRPr lang="en-US" dirty="0"/>
          </a:p>
          <a:p>
            <a:r>
              <a:rPr lang="en-US" dirty="0" err="1"/>
              <a:t>InCommon</a:t>
            </a:r>
            <a:r>
              <a:rPr lang="en-US" dirty="0"/>
              <a:t> RSA Server CA</a:t>
            </a:r>
          </a:p>
          <a:p>
            <a:pPr lvl="1"/>
            <a:r>
              <a:rPr lang="en-US" dirty="0"/>
              <a:t>Verified by </a:t>
            </a:r>
            <a:r>
              <a:rPr lang="en-US" dirty="0" err="1"/>
              <a:t>USERTrust</a:t>
            </a:r>
            <a:r>
              <a:rPr lang="en-US" dirty="0"/>
              <a:t> RSA Certificate Authority</a:t>
            </a:r>
          </a:p>
          <a:p>
            <a:pPr lvl="1"/>
            <a:endParaRPr lang="en-US" dirty="0"/>
          </a:p>
          <a:p>
            <a:r>
              <a:rPr lang="en-US" dirty="0" err="1"/>
              <a:t>USERTrust</a:t>
            </a:r>
            <a:r>
              <a:rPr lang="en-US" dirty="0"/>
              <a:t> RSA CA</a:t>
            </a:r>
          </a:p>
          <a:p>
            <a:pPr lvl="1"/>
            <a:r>
              <a:rPr lang="en-US" dirty="0"/>
              <a:t>Verified by 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22F7F-C639-B5B3-27DD-17BD02A2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B796E9CB-AAEE-81F2-0C29-A9BA53927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589757"/>
            <a:ext cx="64643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5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A0B1-848A-ACDC-2F63-7D821DCE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Block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25617-3125-EE46-AC73-900A76CDB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block cipher itself cannot protect encrypted data modified by attackers</a:t>
            </a:r>
          </a:p>
          <a:p>
            <a:pPr lvl="1"/>
            <a:r>
              <a:rPr lang="en-US" dirty="0"/>
              <a:t>ECB, we can substitute blocks to known-plaintext-encrypted-block</a:t>
            </a:r>
          </a:p>
          <a:p>
            <a:pPr lvl="1"/>
            <a:r>
              <a:rPr lang="en-US" dirty="0"/>
              <a:t>CBC, we can apply XOR to the ciphertext that is one-block before the plaintext</a:t>
            </a:r>
          </a:p>
          <a:p>
            <a:pPr lvl="1"/>
            <a:r>
              <a:rPr lang="en-US" dirty="0"/>
              <a:t>CTR, we can apply XOR to the ciphertext then the result will show on the plaintext</a:t>
            </a:r>
          </a:p>
          <a:p>
            <a:pPr lvl="1"/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Block Cipher gives us data confidentiality</a:t>
            </a:r>
          </a:p>
          <a:p>
            <a:pPr lvl="1"/>
            <a:r>
              <a:rPr lang="en-US" dirty="0"/>
              <a:t>Not data integrity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C30B6-A743-CF9C-D6B2-95851331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12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C5CD-2226-DCEB-D206-41E28A75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BEC2-DED0-998E-13A9-977D253D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1100" cy="4351338"/>
          </a:xfrm>
        </p:spPr>
        <p:txBody>
          <a:bodyPr/>
          <a:lstStyle/>
          <a:p>
            <a:r>
              <a:rPr lang="en-US" dirty="0" err="1"/>
              <a:t>oregonstate.edu</a:t>
            </a:r>
            <a:endParaRPr lang="en-US" dirty="0"/>
          </a:p>
          <a:p>
            <a:pPr lvl="1"/>
            <a:r>
              <a:rPr lang="en-US" dirty="0"/>
              <a:t>Verified by </a:t>
            </a:r>
            <a:r>
              <a:rPr lang="en-US" dirty="0" err="1"/>
              <a:t>InCommon</a:t>
            </a:r>
            <a:r>
              <a:rPr lang="en-US" dirty="0"/>
              <a:t> RSA Server CA</a:t>
            </a:r>
          </a:p>
          <a:p>
            <a:pPr lvl="1"/>
            <a:endParaRPr lang="en-US" dirty="0"/>
          </a:p>
          <a:p>
            <a:r>
              <a:rPr lang="en-US" dirty="0" err="1"/>
              <a:t>InCommon</a:t>
            </a:r>
            <a:r>
              <a:rPr lang="en-US" dirty="0"/>
              <a:t> RSA Server CA</a:t>
            </a:r>
          </a:p>
          <a:p>
            <a:pPr lvl="1"/>
            <a:r>
              <a:rPr lang="en-US" dirty="0"/>
              <a:t>Verified by </a:t>
            </a:r>
            <a:r>
              <a:rPr lang="en-US" dirty="0" err="1"/>
              <a:t>USERTrust</a:t>
            </a:r>
            <a:r>
              <a:rPr lang="en-US" dirty="0"/>
              <a:t> RSA Certificate Authority</a:t>
            </a:r>
          </a:p>
          <a:p>
            <a:pPr lvl="1"/>
            <a:endParaRPr lang="en-US" dirty="0"/>
          </a:p>
          <a:p>
            <a:r>
              <a:rPr lang="en-US" dirty="0" err="1"/>
              <a:t>USERTrust</a:t>
            </a:r>
            <a:r>
              <a:rPr lang="en-US" dirty="0"/>
              <a:t> RSA CA</a:t>
            </a:r>
          </a:p>
          <a:p>
            <a:pPr lvl="1"/>
            <a:r>
              <a:rPr lang="en-US" dirty="0"/>
              <a:t>Verified by 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22F7F-C639-B5B3-27DD-17BD02A2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55DBFCB-2336-F4C3-AFED-91D70A0C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6250"/>
            <a:ext cx="59563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26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C5CD-2226-DCEB-D206-41E28A75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BEC2-DED0-998E-13A9-977D253D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1100" cy="4351338"/>
          </a:xfrm>
        </p:spPr>
        <p:txBody>
          <a:bodyPr/>
          <a:lstStyle/>
          <a:p>
            <a:r>
              <a:rPr lang="en-US" dirty="0" err="1"/>
              <a:t>oregonstate.edu</a:t>
            </a:r>
            <a:endParaRPr lang="en-US" dirty="0"/>
          </a:p>
          <a:p>
            <a:pPr lvl="1"/>
            <a:r>
              <a:rPr lang="en-US" dirty="0"/>
              <a:t>Verified by </a:t>
            </a:r>
            <a:r>
              <a:rPr lang="en-US" dirty="0" err="1"/>
              <a:t>InCommon</a:t>
            </a:r>
            <a:r>
              <a:rPr lang="en-US" dirty="0"/>
              <a:t> RSA Server CA</a:t>
            </a:r>
          </a:p>
          <a:p>
            <a:pPr lvl="1"/>
            <a:endParaRPr lang="en-US" dirty="0"/>
          </a:p>
          <a:p>
            <a:r>
              <a:rPr lang="en-US" dirty="0" err="1"/>
              <a:t>InCommon</a:t>
            </a:r>
            <a:r>
              <a:rPr lang="en-US" dirty="0"/>
              <a:t> RSA Server CA</a:t>
            </a:r>
          </a:p>
          <a:p>
            <a:pPr lvl="1"/>
            <a:r>
              <a:rPr lang="en-US" dirty="0"/>
              <a:t>Verified by </a:t>
            </a:r>
            <a:r>
              <a:rPr lang="en-US" dirty="0" err="1"/>
              <a:t>USERTrust</a:t>
            </a:r>
            <a:r>
              <a:rPr lang="en-US" dirty="0"/>
              <a:t> RSA Certificate Authority</a:t>
            </a:r>
          </a:p>
          <a:p>
            <a:pPr lvl="1"/>
            <a:endParaRPr lang="en-US" dirty="0"/>
          </a:p>
          <a:p>
            <a:r>
              <a:rPr lang="en-US" dirty="0" err="1"/>
              <a:t>USERTrust</a:t>
            </a:r>
            <a:r>
              <a:rPr lang="en-US" dirty="0"/>
              <a:t> RSA CA</a:t>
            </a:r>
          </a:p>
          <a:p>
            <a:pPr lvl="1"/>
            <a:r>
              <a:rPr lang="en-US" dirty="0"/>
              <a:t>Verified by 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22F7F-C639-B5B3-27DD-17BD02A2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65A76B-0C62-AD7C-7A60-FF2E7C60E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879" y="434975"/>
            <a:ext cx="66421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38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C5CD-2226-DCEB-D206-41E28A75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BEC2-DED0-998E-13A9-977D253D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1100" cy="4351338"/>
          </a:xfrm>
        </p:spPr>
        <p:txBody>
          <a:bodyPr/>
          <a:lstStyle/>
          <a:p>
            <a:r>
              <a:rPr lang="en-US" dirty="0" err="1"/>
              <a:t>oregonstate.edu</a:t>
            </a:r>
            <a:endParaRPr lang="en-US" dirty="0"/>
          </a:p>
          <a:p>
            <a:pPr lvl="1"/>
            <a:r>
              <a:rPr lang="en-US" dirty="0"/>
              <a:t>Verified by </a:t>
            </a:r>
            <a:r>
              <a:rPr lang="en-US" dirty="0" err="1"/>
              <a:t>InCommon</a:t>
            </a:r>
            <a:r>
              <a:rPr lang="en-US" dirty="0"/>
              <a:t> RSA Server CA</a:t>
            </a:r>
          </a:p>
          <a:p>
            <a:pPr lvl="1"/>
            <a:endParaRPr lang="en-US" dirty="0"/>
          </a:p>
          <a:p>
            <a:r>
              <a:rPr lang="en-US" dirty="0" err="1"/>
              <a:t>InCommon</a:t>
            </a:r>
            <a:r>
              <a:rPr lang="en-US" dirty="0"/>
              <a:t> RSA Server CA</a:t>
            </a:r>
          </a:p>
          <a:p>
            <a:pPr lvl="1"/>
            <a:r>
              <a:rPr lang="en-US" dirty="0"/>
              <a:t>Verified by </a:t>
            </a:r>
            <a:r>
              <a:rPr lang="en-US" dirty="0" err="1"/>
              <a:t>USERTrust</a:t>
            </a:r>
            <a:r>
              <a:rPr lang="en-US" dirty="0"/>
              <a:t> RSA Certificate Authority</a:t>
            </a:r>
          </a:p>
          <a:p>
            <a:pPr lvl="1"/>
            <a:endParaRPr lang="en-US" dirty="0"/>
          </a:p>
          <a:p>
            <a:r>
              <a:rPr lang="en-US" dirty="0" err="1"/>
              <a:t>USERTrust</a:t>
            </a:r>
            <a:r>
              <a:rPr lang="en-US" dirty="0"/>
              <a:t> RSA CA</a:t>
            </a:r>
          </a:p>
          <a:p>
            <a:pPr lvl="1"/>
            <a:r>
              <a:rPr lang="en-US" dirty="0"/>
              <a:t>Verified by itself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22F7F-C639-B5B3-27DD-17BD02A2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37FDA5-FDFF-0A84-6D86-E2F963724E3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5356" y="681037"/>
            <a:ext cx="6763399" cy="405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EF72-1EEC-FDC1-434F-85590485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Verify Our Identity?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8EC5C-4243-4A0D-B2F2-C0E589C0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as a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Oregon resident</a:t>
            </a:r>
          </a:p>
          <a:p>
            <a:pPr lvl="1"/>
            <a:r>
              <a:rPr lang="en-US" dirty="0"/>
              <a:t>U.S. Citizen</a:t>
            </a:r>
          </a:p>
          <a:p>
            <a:pPr lvl="1"/>
            <a:endParaRPr lang="en-US" dirty="0"/>
          </a:p>
          <a:p>
            <a:r>
              <a:rPr lang="en-US" dirty="0"/>
              <a:t>When issuing the student ID</a:t>
            </a:r>
          </a:p>
          <a:p>
            <a:pPr lvl="1"/>
            <a:r>
              <a:rPr lang="en-US" dirty="0"/>
              <a:t>We verify your Oregon ID…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5290E-E194-DD87-1664-C896CE6F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31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EF72-1EEC-FDC1-434F-85590485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Verify Our Identity?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8EC5C-4243-4A0D-B2F2-C0E589C0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as a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Oregon resident</a:t>
            </a:r>
          </a:p>
          <a:p>
            <a:pPr lvl="1"/>
            <a:r>
              <a:rPr lang="en-US" dirty="0"/>
              <a:t>U.S. Citizen</a:t>
            </a:r>
          </a:p>
          <a:p>
            <a:pPr lvl="1"/>
            <a:endParaRPr lang="en-US" dirty="0"/>
          </a:p>
          <a:p>
            <a:r>
              <a:rPr lang="en-US" dirty="0"/>
              <a:t>When issuing the Oregon Driver’s License</a:t>
            </a:r>
          </a:p>
          <a:p>
            <a:pPr lvl="1"/>
            <a:r>
              <a:rPr lang="en-US" dirty="0"/>
              <a:t>We require either one of your birth certificate, previous Driver’s License, or U.S. passport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5290E-E194-DD87-1664-C896CE6F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02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EF72-1EEC-FDC1-434F-85590485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Verify Our Identity?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8EC5C-4243-4A0D-B2F2-C0E589C0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as a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Oregon resident</a:t>
            </a:r>
          </a:p>
          <a:p>
            <a:pPr lvl="1"/>
            <a:r>
              <a:rPr lang="en-US" dirty="0"/>
              <a:t>U.S. Citizen</a:t>
            </a:r>
          </a:p>
          <a:p>
            <a:pPr lvl="1"/>
            <a:endParaRPr lang="en-US" dirty="0"/>
          </a:p>
          <a:p>
            <a:r>
              <a:rPr lang="en-US" dirty="0"/>
              <a:t>When issuing the U.S. passport</a:t>
            </a:r>
          </a:p>
          <a:p>
            <a:pPr lvl="1"/>
            <a:r>
              <a:rPr lang="en-US" dirty="0"/>
              <a:t>We require your birth certificate or previously issued passport..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5290E-E194-DD87-1664-C896CE6F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94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EF72-1EEC-FDC1-434F-85590485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Verify Our Identity?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8EC5C-4243-4A0D-B2F2-C0E589C0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as a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Oregon resident</a:t>
            </a:r>
          </a:p>
          <a:p>
            <a:pPr lvl="1"/>
            <a:r>
              <a:rPr lang="en-US" dirty="0"/>
              <a:t>U.S. Citizen</a:t>
            </a:r>
          </a:p>
          <a:p>
            <a:pPr lvl="1"/>
            <a:endParaRPr lang="en-US" dirty="0"/>
          </a:p>
          <a:p>
            <a:r>
              <a:rPr lang="en-US" dirty="0"/>
              <a:t>When issuing the U.S. passport</a:t>
            </a:r>
          </a:p>
          <a:p>
            <a:pPr lvl="1"/>
            <a:r>
              <a:rPr lang="en-US" dirty="0"/>
              <a:t>We require your birth certificate or previously issued passport..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5290E-E194-DD87-1664-C896CE6F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3A42A4-897B-336D-A85E-0812CAE4A9CD}"/>
              </a:ext>
            </a:extLst>
          </p:cNvPr>
          <p:cNvSpPr/>
          <p:nvPr/>
        </p:nvSpPr>
        <p:spPr>
          <a:xfrm>
            <a:off x="1959429" y="5078186"/>
            <a:ext cx="8507185" cy="109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We need </a:t>
            </a:r>
            <a:r>
              <a:rPr lang="en-US" sz="3200" b="1" dirty="0">
                <a:solidFill>
                  <a:srgbClr val="FFFF00"/>
                </a:solidFill>
              </a:rPr>
              <a:t>someone</a:t>
            </a:r>
            <a:r>
              <a:rPr lang="en-US" sz="3200" b="1" dirty="0"/>
              <a:t> to </a:t>
            </a:r>
            <a:r>
              <a:rPr lang="en-US" sz="3200" b="1" dirty="0">
                <a:solidFill>
                  <a:srgbClr val="000CFF"/>
                </a:solidFill>
              </a:rPr>
              <a:t>verify</a:t>
            </a:r>
            <a:r>
              <a:rPr lang="en-US" sz="3200" b="1" dirty="0"/>
              <a:t> the </a:t>
            </a:r>
            <a:r>
              <a:rPr lang="en-US" sz="3200" b="1" dirty="0">
                <a:solidFill>
                  <a:srgbClr val="FF0000"/>
                </a:solidFill>
              </a:rPr>
              <a:t>originality </a:t>
            </a:r>
            <a:r>
              <a:rPr lang="en-US" sz="3200" b="1" dirty="0"/>
              <a:t>of the proving document…</a:t>
            </a:r>
          </a:p>
        </p:txBody>
      </p:sp>
    </p:spTree>
    <p:extLst>
      <p:ext uri="{BB962C8B-B14F-4D97-AF65-F5344CB8AC3E}">
        <p14:creationId xmlns:p14="http://schemas.microsoft.com/office/powerpoint/2010/main" val="3473418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8697-50AC-4F89-7A12-889B07AC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Certificate Authority (Root 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50D7-CC13-FD07-8997-73241A351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define small set of trustworthy certificate authorities</a:t>
            </a:r>
          </a:p>
          <a:p>
            <a:pPr lvl="1"/>
            <a:r>
              <a:rPr lang="en-US" dirty="0"/>
              <a:t>Private companies are authorized by some jurisdiction to run the CA company</a:t>
            </a:r>
          </a:p>
          <a:p>
            <a:pPr lvl="2"/>
            <a:r>
              <a:rPr lang="en-US" dirty="0"/>
              <a:t>Google Trust Service (GTS CA)</a:t>
            </a:r>
          </a:p>
          <a:p>
            <a:pPr lvl="2"/>
            <a:r>
              <a:rPr lang="en-US" dirty="0"/>
              <a:t>DigiCert</a:t>
            </a:r>
          </a:p>
          <a:p>
            <a:pPr lvl="2"/>
            <a:r>
              <a:rPr lang="en-US" dirty="0"/>
              <a:t>Verisign</a:t>
            </a:r>
          </a:p>
          <a:p>
            <a:pPr lvl="2"/>
            <a:r>
              <a:rPr lang="en-US" dirty="0"/>
              <a:t>Etc..</a:t>
            </a:r>
          </a:p>
          <a:p>
            <a:r>
              <a:rPr lang="en-US" dirty="0"/>
              <a:t>We trust their self-signed certificate</a:t>
            </a:r>
          </a:p>
          <a:p>
            <a:pPr lvl="1"/>
            <a:r>
              <a:rPr lang="en-US" dirty="0"/>
              <a:t>Stored in almost every computer machines..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C2E3D-5AA4-4DCD-D482-B94A55E6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6BB9BC-9123-64D4-E1AF-008B54359AC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3252" y="2737304"/>
            <a:ext cx="2585308" cy="39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92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B277-F8D9-40FB-EB30-590C8622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Infrastructure (PKI)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9EF1D-B8A9-A309-6C44-A8DEE2D50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8400" cy="4351338"/>
          </a:xfrm>
        </p:spPr>
        <p:txBody>
          <a:bodyPr/>
          <a:lstStyle/>
          <a:p>
            <a:r>
              <a:rPr lang="en-US" dirty="0"/>
              <a:t>An Infrastructure that provides public key with certificate chain</a:t>
            </a:r>
          </a:p>
          <a:p>
            <a:endParaRPr lang="en-US" dirty="0"/>
          </a:p>
          <a:p>
            <a:r>
              <a:rPr lang="en-US" dirty="0"/>
              <a:t>Trust anchor: Root CA</a:t>
            </a:r>
          </a:p>
          <a:p>
            <a:pPr lvl="1"/>
            <a:r>
              <a:rPr lang="en-US" dirty="0"/>
              <a:t>We set a small set of entities use self-signed cert</a:t>
            </a:r>
          </a:p>
          <a:p>
            <a:pPr lvl="1"/>
            <a:endParaRPr lang="en-US" dirty="0"/>
          </a:p>
          <a:p>
            <a:r>
              <a:rPr lang="en-US" dirty="0"/>
              <a:t>Verify the certificate chain!</a:t>
            </a:r>
          </a:p>
          <a:p>
            <a:pPr lvl="1"/>
            <a:r>
              <a:rPr lang="en-US" dirty="0"/>
              <a:t>We must verify the entire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6687D-8DBE-0E69-967B-E2E0B873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39B819-677F-8C86-740F-A0B59FB5B601}"/>
              </a:ext>
            </a:extLst>
          </p:cNvPr>
          <p:cNvSpPr/>
          <p:nvPr/>
        </p:nvSpPr>
        <p:spPr>
          <a:xfrm>
            <a:off x="8703129" y="1992086"/>
            <a:ext cx="73478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D037AD-765E-1297-C630-262FE6A7607E}"/>
              </a:ext>
            </a:extLst>
          </p:cNvPr>
          <p:cNvSpPr/>
          <p:nvPr/>
        </p:nvSpPr>
        <p:spPr>
          <a:xfrm>
            <a:off x="7826829" y="3429000"/>
            <a:ext cx="73478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780687-4162-3205-6FA0-FA7CCE32E9CD}"/>
              </a:ext>
            </a:extLst>
          </p:cNvPr>
          <p:cNvSpPr/>
          <p:nvPr/>
        </p:nvSpPr>
        <p:spPr>
          <a:xfrm>
            <a:off x="9437914" y="3428999"/>
            <a:ext cx="73478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389289-669F-ED6D-9A9A-03CB365FC002}"/>
              </a:ext>
            </a:extLst>
          </p:cNvPr>
          <p:cNvSpPr/>
          <p:nvPr/>
        </p:nvSpPr>
        <p:spPr>
          <a:xfrm>
            <a:off x="6719207" y="4887684"/>
            <a:ext cx="73478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666F23-7CCF-17D2-6283-170891044CA2}"/>
              </a:ext>
            </a:extLst>
          </p:cNvPr>
          <p:cNvSpPr/>
          <p:nvPr/>
        </p:nvSpPr>
        <p:spPr>
          <a:xfrm>
            <a:off x="7949291" y="4893125"/>
            <a:ext cx="73478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77917C-D35F-D504-576E-FEE4F2B2ADA8}"/>
              </a:ext>
            </a:extLst>
          </p:cNvPr>
          <p:cNvSpPr/>
          <p:nvPr/>
        </p:nvSpPr>
        <p:spPr>
          <a:xfrm>
            <a:off x="9293677" y="4887684"/>
            <a:ext cx="73478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A526F3-63B9-C0F0-3C7C-AC0BC9CF3CF2}"/>
              </a:ext>
            </a:extLst>
          </p:cNvPr>
          <p:cNvSpPr/>
          <p:nvPr/>
        </p:nvSpPr>
        <p:spPr>
          <a:xfrm>
            <a:off x="10474775" y="4887684"/>
            <a:ext cx="73478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5D995D-28BA-36B9-8624-29D6862AC0D7}"/>
              </a:ext>
            </a:extLst>
          </p:cNvPr>
          <p:cNvCxnSpPr/>
          <p:nvPr/>
        </p:nvCxnSpPr>
        <p:spPr>
          <a:xfrm flipV="1">
            <a:off x="7150553" y="4147456"/>
            <a:ext cx="915761" cy="740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1AF7A7-16A3-6258-A979-792A19798E38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8194222" y="4147457"/>
            <a:ext cx="122462" cy="745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428114-00DD-954A-1B8D-ED2A8C88D7C0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10065092" y="4042240"/>
            <a:ext cx="777076" cy="84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A2F6FF-DB99-D05E-85C9-7F31F79C72B3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V="1">
            <a:off x="9661070" y="4147456"/>
            <a:ext cx="144237" cy="740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0BE973-8A9A-F4E0-C5A2-879EA913182A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>
          <a:xfrm flipH="1" flipV="1">
            <a:off x="9330307" y="2605327"/>
            <a:ext cx="475000" cy="823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F16D38-9829-32A3-C456-1F67DED062D6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8194222" y="2605327"/>
            <a:ext cx="616514" cy="823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DEE6C1-887C-4D87-7F7B-258A1C886DC6}"/>
              </a:ext>
            </a:extLst>
          </p:cNvPr>
          <p:cNvSpPr txBox="1"/>
          <p:nvPr/>
        </p:nvSpPr>
        <p:spPr>
          <a:xfrm>
            <a:off x="10350564" y="5548462"/>
            <a:ext cx="13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oregonstate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CE2A56-6752-63E2-9F6B-5447E69BBB18}"/>
              </a:ext>
            </a:extLst>
          </p:cNvPr>
          <p:cNvSpPr txBox="1"/>
          <p:nvPr/>
        </p:nvSpPr>
        <p:spPr>
          <a:xfrm>
            <a:off x="10280306" y="354531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InCommon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DF7DF-50F9-D6CC-A0F8-557289E34208}"/>
              </a:ext>
            </a:extLst>
          </p:cNvPr>
          <p:cNvSpPr txBox="1"/>
          <p:nvPr/>
        </p:nvSpPr>
        <p:spPr>
          <a:xfrm>
            <a:off x="9454187" y="1818575"/>
            <a:ext cx="113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6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A6F4-0AD7-9864-410D-B4A11165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357E8-70F1-9E7A-8A45-5A483168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D6114FB-22AF-8D87-9B21-D639B82C6F0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959429"/>
            <a:ext cx="3283227" cy="32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0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90B5-E4DB-9A18-D7A3-14047EC2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Create a MAC</a:t>
            </a:r>
            <a:br>
              <a:rPr lang="en-US" dirty="0"/>
            </a:br>
            <a:r>
              <a:rPr lang="en-US" dirty="0"/>
              <a:t>(Message Authentication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B765-C0D8-24BE-7896-947F02E09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will do:</a:t>
            </a:r>
          </a:p>
          <a:p>
            <a:pPr lvl="1"/>
            <a:r>
              <a:rPr lang="en-US" dirty="0"/>
              <a:t>f(“secret-key” + </a:t>
            </a:r>
            <a:r>
              <a:rPr lang="en-US" dirty="0" err="1"/>
              <a:t>encrypted_data</a:t>
            </a:r>
            <a:r>
              <a:rPr lang="en-US" dirty="0"/>
              <a:t>) = </a:t>
            </a:r>
            <a:r>
              <a:rPr lang="en-US" dirty="0" err="1"/>
              <a:t>message_authentication_code</a:t>
            </a:r>
            <a:endParaRPr lang="en-US" dirty="0"/>
          </a:p>
          <a:p>
            <a:pPr lvl="1"/>
            <a:r>
              <a:rPr lang="en-US" dirty="0"/>
              <a:t>MAC = f(“secret-key” +                                                                                       )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2F5BF-547B-3CF8-395C-BDAA4573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BD264-365F-8EBC-979E-26A1E5AD0903}"/>
              </a:ext>
            </a:extLst>
          </p:cNvPr>
          <p:cNvSpPr/>
          <p:nvPr/>
        </p:nvSpPr>
        <p:spPr>
          <a:xfrm>
            <a:off x="1022888" y="4152216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94BB1-806F-615E-DDCF-2666B93F709C}"/>
              </a:ext>
            </a:extLst>
          </p:cNvPr>
          <p:cNvSpPr/>
          <p:nvPr/>
        </p:nvSpPr>
        <p:spPr>
          <a:xfrm>
            <a:off x="2927888" y="4152216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12A0B0-F580-3470-3B40-347DCFCC3D51}"/>
              </a:ext>
            </a:extLst>
          </p:cNvPr>
          <p:cNvSpPr/>
          <p:nvPr/>
        </p:nvSpPr>
        <p:spPr>
          <a:xfrm>
            <a:off x="4832888" y="4152215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5D001A-F0B0-7401-9948-1030B2EA0C3B}"/>
              </a:ext>
            </a:extLst>
          </p:cNvPr>
          <p:cNvSpPr/>
          <p:nvPr/>
        </p:nvSpPr>
        <p:spPr>
          <a:xfrm>
            <a:off x="6737888" y="4152214"/>
            <a:ext cx="3810000" cy="6749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4A9EFC-0835-D283-39F6-C8872B0181FA}"/>
              </a:ext>
            </a:extLst>
          </p:cNvPr>
          <p:cNvSpPr/>
          <p:nvPr/>
        </p:nvSpPr>
        <p:spPr>
          <a:xfrm>
            <a:off x="4472185" y="2651463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6E7C29-8A57-F88C-811F-2C4413FD5784}"/>
              </a:ext>
            </a:extLst>
          </p:cNvPr>
          <p:cNvSpPr/>
          <p:nvPr/>
        </p:nvSpPr>
        <p:spPr>
          <a:xfrm>
            <a:off x="6377185" y="2651463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4B8C75-BC90-27E1-8E70-16CEDE9F48F5}"/>
              </a:ext>
            </a:extLst>
          </p:cNvPr>
          <p:cNvSpPr/>
          <p:nvPr/>
        </p:nvSpPr>
        <p:spPr>
          <a:xfrm>
            <a:off x="8282185" y="2651462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84C857-9E1A-616A-184C-90B1FE48F367}"/>
              </a:ext>
            </a:extLst>
          </p:cNvPr>
          <p:cNvCxnSpPr/>
          <p:nvPr/>
        </p:nvCxnSpPr>
        <p:spPr>
          <a:xfrm>
            <a:off x="2030278" y="2988919"/>
            <a:ext cx="6462793" cy="10096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23DA77-2EB7-9264-506A-E7640222AB16}"/>
              </a:ext>
            </a:extLst>
          </p:cNvPr>
          <p:cNvSpPr txBox="1"/>
          <p:nvPr/>
        </p:nvSpPr>
        <p:spPr>
          <a:xfrm>
            <a:off x="8728252" y="3647945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this at the end</a:t>
            </a:r>
          </a:p>
        </p:txBody>
      </p:sp>
    </p:spTree>
    <p:extLst>
      <p:ext uri="{BB962C8B-B14F-4D97-AF65-F5344CB8AC3E}">
        <p14:creationId xmlns:p14="http://schemas.microsoft.com/office/powerpoint/2010/main" val="2645552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A6F4-0AD7-9864-410D-B4A11165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357E8-70F1-9E7A-8A45-5A483168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C27883-D383-3018-9BA6-2FB109A0128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2301" y="1959429"/>
            <a:ext cx="3569146" cy="3255225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415DD06-7B8E-C682-29F5-90BC0F2523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959429"/>
            <a:ext cx="3283227" cy="32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06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A6F4-0AD7-9864-410D-B4A11165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357E8-70F1-9E7A-8A45-5A483168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1C0193-44A0-984D-10A8-A8BBB6A2F3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1630" y="2135953"/>
            <a:ext cx="4060370" cy="290217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AC1A83-EEE0-E737-E09A-F56F99BBEFE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2301" y="1959429"/>
            <a:ext cx="3569146" cy="325522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9303A9EC-0AC4-200A-F074-DEE1730D847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959429"/>
            <a:ext cx="3283227" cy="32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99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82E1-F7C7-8A80-52AD-7B11ED8A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Verify </a:t>
            </a:r>
            <a:r>
              <a:rPr lang="en-US" dirty="0" err="1"/>
              <a:t>oregonstate.edu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0D7A-7DC5-11C7-E56C-3EEF9845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digital certificate!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B0658-1D48-7000-D55A-0301F8FC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2" descr="User - Free social media icons">
            <a:extLst>
              <a:ext uri="{FF2B5EF4-FFF2-40B4-BE49-F238E27FC236}">
                <a16:creationId xmlns:a16="http://schemas.microsoft.com/office/drawing/2014/main" id="{B4EDB02C-E94F-C7C7-45D6-A7412D72F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40037" y="2481164"/>
            <a:ext cx="1193686" cy="119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125EE642-82CF-6A9A-8E01-007F82721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81220" y="2724222"/>
            <a:ext cx="1747157" cy="17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79C45-5F05-BE36-720D-E3C70BCD736E}"/>
              </a:ext>
            </a:extLst>
          </p:cNvPr>
          <p:cNvCxnSpPr>
            <a:cxnSpLocks/>
          </p:cNvCxnSpPr>
          <p:nvPr/>
        </p:nvCxnSpPr>
        <p:spPr>
          <a:xfrm flipV="1">
            <a:off x="2564857" y="3078007"/>
            <a:ext cx="6399529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83A856-9FB6-9A12-EA75-AA9A97B59BC5}"/>
              </a:ext>
            </a:extLst>
          </p:cNvPr>
          <p:cNvSpPr txBox="1"/>
          <p:nvPr/>
        </p:nvSpPr>
        <p:spPr>
          <a:xfrm>
            <a:off x="2564857" y="2401056"/>
            <a:ext cx="3044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Hey, are you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?</a:t>
            </a:r>
          </a:p>
          <a:p>
            <a:r>
              <a:rPr lang="en-US" dirty="0"/>
              <a:t>Give me your certificate</a:t>
            </a:r>
          </a:p>
        </p:txBody>
      </p:sp>
      <p:pic>
        <p:nvPicPr>
          <p:cNvPr id="11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E6D01BDB-F020-25A7-29CA-B70E9705B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3291" y="3674850"/>
            <a:ext cx="1747158" cy="9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606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82E1-F7C7-8A80-52AD-7B11ED8A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Verify </a:t>
            </a:r>
            <a:r>
              <a:rPr lang="en-US" dirty="0" err="1"/>
              <a:t>oregonstate.edu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0D7A-7DC5-11C7-E56C-3EEF9845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digital certificate!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B0658-1D48-7000-D55A-0301F8FC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2" descr="User - Free social media icons">
            <a:extLst>
              <a:ext uri="{FF2B5EF4-FFF2-40B4-BE49-F238E27FC236}">
                <a16:creationId xmlns:a16="http://schemas.microsoft.com/office/drawing/2014/main" id="{B4EDB02C-E94F-C7C7-45D6-A7412D72F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40037" y="2481164"/>
            <a:ext cx="1193686" cy="119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125EE642-82CF-6A9A-8E01-007F82721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81220" y="2724222"/>
            <a:ext cx="1747157" cy="17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79C45-5F05-BE36-720D-E3C70BCD736E}"/>
              </a:ext>
            </a:extLst>
          </p:cNvPr>
          <p:cNvCxnSpPr>
            <a:cxnSpLocks/>
          </p:cNvCxnSpPr>
          <p:nvPr/>
        </p:nvCxnSpPr>
        <p:spPr>
          <a:xfrm flipV="1">
            <a:off x="2564857" y="3078007"/>
            <a:ext cx="6399529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83A856-9FB6-9A12-EA75-AA9A97B59BC5}"/>
              </a:ext>
            </a:extLst>
          </p:cNvPr>
          <p:cNvSpPr txBox="1"/>
          <p:nvPr/>
        </p:nvSpPr>
        <p:spPr>
          <a:xfrm>
            <a:off x="2564857" y="2401056"/>
            <a:ext cx="3044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Hey, are you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?</a:t>
            </a:r>
          </a:p>
          <a:p>
            <a:r>
              <a:rPr lang="en-US" dirty="0"/>
              <a:t>Give me your certificate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459E90-36AB-7F7A-3FBB-2C99CC873D44}"/>
              </a:ext>
            </a:extLst>
          </p:cNvPr>
          <p:cNvCxnSpPr>
            <a:cxnSpLocks/>
          </p:cNvCxnSpPr>
          <p:nvPr/>
        </p:nvCxnSpPr>
        <p:spPr>
          <a:xfrm flipH="1">
            <a:off x="2564857" y="3397117"/>
            <a:ext cx="6399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02D1C6-2207-0C8C-D7E1-9E0A0DED88BF}"/>
              </a:ext>
            </a:extLst>
          </p:cNvPr>
          <p:cNvSpPr txBox="1"/>
          <p:nvPr/>
        </p:nvSpPr>
        <p:spPr>
          <a:xfrm>
            <a:off x="4469559" y="3397117"/>
            <a:ext cx="2671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 am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!</a:t>
            </a:r>
          </a:p>
          <a:p>
            <a:r>
              <a:rPr lang="en-US" dirty="0"/>
              <a:t>Here’s my cert</a:t>
            </a:r>
          </a:p>
        </p:txBody>
      </p:sp>
      <p:pic>
        <p:nvPicPr>
          <p:cNvPr id="11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E6D01BDB-F020-25A7-29CA-B70E9705B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3291" y="3674850"/>
            <a:ext cx="1747158" cy="9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3136CD-7FB3-C5DF-27F3-5C2B07C5287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09114" y="4061869"/>
            <a:ext cx="3166416" cy="2263217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F0D0BC-B8FD-E376-E60E-247BD7ACD26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3805" y="4094606"/>
            <a:ext cx="2452641" cy="2236921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6465AB4C-C49F-8E8F-773F-E3C7C0F8BDE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8032" y="4094606"/>
            <a:ext cx="2256257" cy="22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90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82E1-F7C7-8A80-52AD-7B11ED8A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Verify </a:t>
            </a:r>
            <a:r>
              <a:rPr lang="en-US" dirty="0" err="1"/>
              <a:t>oregonstate.edu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0D7A-7DC5-11C7-E56C-3EEF9845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digital certificate!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B0658-1D48-7000-D55A-0301F8FC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2" descr="User - Free social media icons">
            <a:extLst>
              <a:ext uri="{FF2B5EF4-FFF2-40B4-BE49-F238E27FC236}">
                <a16:creationId xmlns:a16="http://schemas.microsoft.com/office/drawing/2014/main" id="{B4EDB02C-E94F-C7C7-45D6-A7412D72F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40037" y="2481164"/>
            <a:ext cx="1193686" cy="119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125EE642-82CF-6A9A-8E01-007F82721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81220" y="2724222"/>
            <a:ext cx="1747157" cy="17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79C45-5F05-BE36-720D-E3C70BCD736E}"/>
              </a:ext>
            </a:extLst>
          </p:cNvPr>
          <p:cNvCxnSpPr>
            <a:cxnSpLocks/>
          </p:cNvCxnSpPr>
          <p:nvPr/>
        </p:nvCxnSpPr>
        <p:spPr>
          <a:xfrm flipV="1">
            <a:off x="2564857" y="3078007"/>
            <a:ext cx="6399529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83A856-9FB6-9A12-EA75-AA9A97B59BC5}"/>
              </a:ext>
            </a:extLst>
          </p:cNvPr>
          <p:cNvSpPr txBox="1"/>
          <p:nvPr/>
        </p:nvSpPr>
        <p:spPr>
          <a:xfrm>
            <a:off x="2564857" y="2401056"/>
            <a:ext cx="3044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Hey, are you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?</a:t>
            </a:r>
          </a:p>
          <a:p>
            <a:r>
              <a:rPr lang="en-US" dirty="0"/>
              <a:t>Give me your certificate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459E90-36AB-7F7A-3FBB-2C99CC873D44}"/>
              </a:ext>
            </a:extLst>
          </p:cNvPr>
          <p:cNvCxnSpPr>
            <a:cxnSpLocks/>
          </p:cNvCxnSpPr>
          <p:nvPr/>
        </p:nvCxnSpPr>
        <p:spPr>
          <a:xfrm flipH="1">
            <a:off x="2564857" y="3397117"/>
            <a:ext cx="6399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02D1C6-2207-0C8C-D7E1-9E0A0DED88BF}"/>
              </a:ext>
            </a:extLst>
          </p:cNvPr>
          <p:cNvSpPr txBox="1"/>
          <p:nvPr/>
        </p:nvSpPr>
        <p:spPr>
          <a:xfrm>
            <a:off x="4469559" y="3397117"/>
            <a:ext cx="2671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 am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!</a:t>
            </a:r>
          </a:p>
          <a:p>
            <a:r>
              <a:rPr lang="en-US" dirty="0"/>
              <a:t>Here’s my cert</a:t>
            </a:r>
          </a:p>
        </p:txBody>
      </p:sp>
      <p:pic>
        <p:nvPicPr>
          <p:cNvPr id="11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E6D01BDB-F020-25A7-29CA-B70E9705B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3291" y="3674850"/>
            <a:ext cx="1747158" cy="9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3136CD-7FB3-C5DF-27F3-5C2B07C5287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09114" y="4061869"/>
            <a:ext cx="3166416" cy="2263217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F0D0BC-B8FD-E376-E60E-247BD7ACD26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3805" y="4094606"/>
            <a:ext cx="2452641" cy="2236921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6465AB4C-C49F-8E8F-773F-E3C7C0F8BDE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8032" y="4094606"/>
            <a:ext cx="2256257" cy="22370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E4BEEE-1681-04EF-F2AB-77CF2A0308D4}"/>
              </a:ext>
            </a:extLst>
          </p:cNvPr>
          <p:cNvSpPr txBox="1"/>
          <p:nvPr/>
        </p:nvSpPr>
        <p:spPr>
          <a:xfrm>
            <a:off x="203025" y="6367761"/>
            <a:ext cx="388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Oregonstate</a:t>
            </a:r>
            <a:r>
              <a:rPr lang="en-US" dirty="0"/>
              <a:t> verified by </a:t>
            </a:r>
            <a:r>
              <a:rPr lang="en-US" dirty="0" err="1"/>
              <a:t>InCommon</a:t>
            </a:r>
            <a:r>
              <a:rPr lang="en-US" dirty="0"/>
              <a:t> RSA</a:t>
            </a:r>
          </a:p>
        </p:txBody>
      </p:sp>
    </p:spTree>
    <p:extLst>
      <p:ext uri="{BB962C8B-B14F-4D97-AF65-F5344CB8AC3E}">
        <p14:creationId xmlns:p14="http://schemas.microsoft.com/office/powerpoint/2010/main" val="1158428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82E1-F7C7-8A80-52AD-7B11ED8A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Verify </a:t>
            </a:r>
            <a:r>
              <a:rPr lang="en-US" dirty="0" err="1"/>
              <a:t>oregonstate.edu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0D7A-7DC5-11C7-E56C-3EEF9845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digital certificate!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B0658-1D48-7000-D55A-0301F8FC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2" descr="User - Free social media icons">
            <a:extLst>
              <a:ext uri="{FF2B5EF4-FFF2-40B4-BE49-F238E27FC236}">
                <a16:creationId xmlns:a16="http://schemas.microsoft.com/office/drawing/2014/main" id="{B4EDB02C-E94F-C7C7-45D6-A7412D72F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40037" y="2481164"/>
            <a:ext cx="1193686" cy="119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125EE642-82CF-6A9A-8E01-007F82721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81220" y="2724222"/>
            <a:ext cx="1747157" cy="17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79C45-5F05-BE36-720D-E3C70BCD736E}"/>
              </a:ext>
            </a:extLst>
          </p:cNvPr>
          <p:cNvCxnSpPr>
            <a:cxnSpLocks/>
          </p:cNvCxnSpPr>
          <p:nvPr/>
        </p:nvCxnSpPr>
        <p:spPr>
          <a:xfrm flipV="1">
            <a:off x="2564857" y="3078007"/>
            <a:ext cx="6399529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83A856-9FB6-9A12-EA75-AA9A97B59BC5}"/>
              </a:ext>
            </a:extLst>
          </p:cNvPr>
          <p:cNvSpPr txBox="1"/>
          <p:nvPr/>
        </p:nvSpPr>
        <p:spPr>
          <a:xfrm>
            <a:off x="2564857" y="2401056"/>
            <a:ext cx="3044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Hey, are you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?</a:t>
            </a:r>
          </a:p>
          <a:p>
            <a:r>
              <a:rPr lang="en-US" dirty="0"/>
              <a:t>Give me your certificate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459E90-36AB-7F7A-3FBB-2C99CC873D44}"/>
              </a:ext>
            </a:extLst>
          </p:cNvPr>
          <p:cNvCxnSpPr>
            <a:cxnSpLocks/>
          </p:cNvCxnSpPr>
          <p:nvPr/>
        </p:nvCxnSpPr>
        <p:spPr>
          <a:xfrm flipH="1">
            <a:off x="2564857" y="3397117"/>
            <a:ext cx="6399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02D1C6-2207-0C8C-D7E1-9E0A0DED88BF}"/>
              </a:ext>
            </a:extLst>
          </p:cNvPr>
          <p:cNvSpPr txBox="1"/>
          <p:nvPr/>
        </p:nvSpPr>
        <p:spPr>
          <a:xfrm>
            <a:off x="4469559" y="3397117"/>
            <a:ext cx="2671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 am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!</a:t>
            </a:r>
          </a:p>
          <a:p>
            <a:r>
              <a:rPr lang="en-US" dirty="0"/>
              <a:t>Here’s my cert</a:t>
            </a:r>
          </a:p>
        </p:txBody>
      </p:sp>
      <p:pic>
        <p:nvPicPr>
          <p:cNvPr id="11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E6D01BDB-F020-25A7-29CA-B70E9705B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3291" y="3674850"/>
            <a:ext cx="1747158" cy="9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3136CD-7FB3-C5DF-27F3-5C2B07C5287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09114" y="4061869"/>
            <a:ext cx="3166416" cy="2263217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F0D0BC-B8FD-E376-E60E-247BD7ACD26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3805" y="4094606"/>
            <a:ext cx="2452641" cy="2236921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6465AB4C-C49F-8E8F-773F-E3C7C0F8BDE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8032" y="4094606"/>
            <a:ext cx="2256257" cy="22370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E4BEEE-1681-04EF-F2AB-77CF2A0308D4}"/>
              </a:ext>
            </a:extLst>
          </p:cNvPr>
          <p:cNvSpPr txBox="1"/>
          <p:nvPr/>
        </p:nvSpPr>
        <p:spPr>
          <a:xfrm>
            <a:off x="3018055" y="6479744"/>
            <a:ext cx="409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InCommon</a:t>
            </a:r>
            <a:r>
              <a:rPr lang="en-US" dirty="0"/>
              <a:t> RSA verified by </a:t>
            </a:r>
            <a:r>
              <a:rPr lang="en-US" dirty="0" err="1"/>
              <a:t>USERTrust</a:t>
            </a:r>
            <a:r>
              <a:rPr lang="en-US" dirty="0"/>
              <a:t> RSA</a:t>
            </a:r>
          </a:p>
        </p:txBody>
      </p:sp>
    </p:spTree>
    <p:extLst>
      <p:ext uri="{BB962C8B-B14F-4D97-AF65-F5344CB8AC3E}">
        <p14:creationId xmlns:p14="http://schemas.microsoft.com/office/powerpoint/2010/main" val="1846603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82E1-F7C7-8A80-52AD-7B11ED8A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Verify </a:t>
            </a:r>
            <a:r>
              <a:rPr lang="en-US" dirty="0" err="1"/>
              <a:t>oregonstate.edu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0D7A-7DC5-11C7-E56C-3EEF9845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digital certificate!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B0658-1D48-7000-D55A-0301F8FC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2" descr="User - Free social media icons">
            <a:extLst>
              <a:ext uri="{FF2B5EF4-FFF2-40B4-BE49-F238E27FC236}">
                <a16:creationId xmlns:a16="http://schemas.microsoft.com/office/drawing/2014/main" id="{B4EDB02C-E94F-C7C7-45D6-A7412D72F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40037" y="2481164"/>
            <a:ext cx="1193686" cy="119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125EE642-82CF-6A9A-8E01-007F82721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81220" y="2724222"/>
            <a:ext cx="1747157" cy="17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79C45-5F05-BE36-720D-E3C70BCD736E}"/>
              </a:ext>
            </a:extLst>
          </p:cNvPr>
          <p:cNvCxnSpPr>
            <a:cxnSpLocks/>
          </p:cNvCxnSpPr>
          <p:nvPr/>
        </p:nvCxnSpPr>
        <p:spPr>
          <a:xfrm flipV="1">
            <a:off x="2564857" y="3078007"/>
            <a:ext cx="6399529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83A856-9FB6-9A12-EA75-AA9A97B59BC5}"/>
              </a:ext>
            </a:extLst>
          </p:cNvPr>
          <p:cNvSpPr txBox="1"/>
          <p:nvPr/>
        </p:nvSpPr>
        <p:spPr>
          <a:xfrm>
            <a:off x="2564857" y="2401056"/>
            <a:ext cx="3044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Hey, are you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?</a:t>
            </a:r>
          </a:p>
          <a:p>
            <a:r>
              <a:rPr lang="en-US" dirty="0"/>
              <a:t>Give me your certificate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459E90-36AB-7F7A-3FBB-2C99CC873D44}"/>
              </a:ext>
            </a:extLst>
          </p:cNvPr>
          <p:cNvCxnSpPr>
            <a:cxnSpLocks/>
          </p:cNvCxnSpPr>
          <p:nvPr/>
        </p:nvCxnSpPr>
        <p:spPr>
          <a:xfrm flipH="1">
            <a:off x="2564857" y="3397117"/>
            <a:ext cx="6399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02D1C6-2207-0C8C-D7E1-9E0A0DED88BF}"/>
              </a:ext>
            </a:extLst>
          </p:cNvPr>
          <p:cNvSpPr txBox="1"/>
          <p:nvPr/>
        </p:nvSpPr>
        <p:spPr>
          <a:xfrm>
            <a:off x="4469559" y="3397117"/>
            <a:ext cx="2671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 am </a:t>
            </a:r>
            <a:r>
              <a:rPr lang="en-US" dirty="0" err="1">
                <a:solidFill>
                  <a:srgbClr val="000CFF"/>
                </a:solidFill>
              </a:rPr>
              <a:t>oregonstate.edu</a:t>
            </a:r>
            <a:r>
              <a:rPr lang="en-US" dirty="0"/>
              <a:t>!</a:t>
            </a:r>
          </a:p>
          <a:p>
            <a:r>
              <a:rPr lang="en-US" dirty="0"/>
              <a:t>Here’s my cert</a:t>
            </a:r>
          </a:p>
        </p:txBody>
      </p:sp>
      <p:pic>
        <p:nvPicPr>
          <p:cNvPr id="11" name="Picture 8" descr="Oregon State Beavers logo and symbol, meaning, history, PNG">
            <a:extLst>
              <a:ext uri="{FF2B5EF4-FFF2-40B4-BE49-F238E27FC236}">
                <a16:creationId xmlns:a16="http://schemas.microsoft.com/office/drawing/2014/main" id="{E6D01BDB-F020-25A7-29CA-B70E9705B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3291" y="3674850"/>
            <a:ext cx="1747158" cy="9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3136CD-7FB3-C5DF-27F3-5C2B07C5287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09114" y="4061869"/>
            <a:ext cx="3166416" cy="2263217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F0D0BC-B8FD-E376-E60E-247BD7ACD26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3805" y="4094606"/>
            <a:ext cx="2452641" cy="2236921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6465AB4C-C49F-8E8F-773F-E3C7C0F8BDE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8032" y="4094606"/>
            <a:ext cx="2256257" cy="22370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E4BEEE-1681-04EF-F2AB-77CF2A0308D4}"/>
              </a:ext>
            </a:extLst>
          </p:cNvPr>
          <p:cNvSpPr txBox="1"/>
          <p:nvPr/>
        </p:nvSpPr>
        <p:spPr>
          <a:xfrm>
            <a:off x="6512369" y="6383407"/>
            <a:ext cx="39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USERTrust</a:t>
            </a:r>
            <a:r>
              <a:rPr lang="en-US" dirty="0"/>
              <a:t> RSA is self-verified (ROOT CA)</a:t>
            </a:r>
          </a:p>
        </p:txBody>
      </p:sp>
    </p:spTree>
    <p:extLst>
      <p:ext uri="{BB962C8B-B14F-4D97-AF65-F5344CB8AC3E}">
        <p14:creationId xmlns:p14="http://schemas.microsoft.com/office/powerpoint/2010/main" val="2078006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126B-B787-805C-CB68-98484DC6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C10A8-853F-5B66-CCA9-5A68EF03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encryption with private key can be used as digital signature</a:t>
            </a:r>
          </a:p>
          <a:p>
            <a:pPr lvl="1"/>
            <a:r>
              <a:rPr lang="en-US" dirty="0"/>
              <a:t>Only the private key holder can generate the message</a:t>
            </a:r>
          </a:p>
          <a:p>
            <a:pPr lvl="1"/>
            <a:r>
              <a:rPr lang="en-US" dirty="0"/>
              <a:t>Anyone with public key can verify this!</a:t>
            </a:r>
          </a:p>
          <a:p>
            <a:pPr lvl="1"/>
            <a:endParaRPr lang="en-US" dirty="0"/>
          </a:p>
          <a:p>
            <a:r>
              <a:rPr lang="en-US" dirty="0"/>
              <a:t>We use digital certificates to share public key information</a:t>
            </a:r>
          </a:p>
          <a:p>
            <a:pPr lvl="1"/>
            <a:r>
              <a:rPr lang="en-US" dirty="0"/>
              <a:t>Entity name, address, other information with</a:t>
            </a:r>
          </a:p>
          <a:p>
            <a:pPr lvl="1"/>
            <a:r>
              <a:rPr lang="en-US" dirty="0"/>
              <a:t>Public key!</a:t>
            </a:r>
          </a:p>
          <a:p>
            <a:pPr lvl="1"/>
            <a:endParaRPr lang="en-US" dirty="0"/>
          </a:p>
          <a:p>
            <a:r>
              <a:rPr lang="en-US" dirty="0"/>
              <a:t>Certificates are signed by other trustful entities</a:t>
            </a:r>
          </a:p>
          <a:p>
            <a:pPr lvl="1"/>
            <a:r>
              <a:rPr lang="en-US" dirty="0"/>
              <a:t>Verify the entity info and the public key, and then, sign the certificate!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47374-1E0D-B9B4-36E3-B55EFD2F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781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126B-B787-805C-CB68-98484DC6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C10A8-853F-5B66-CCA9-5A68EF03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certificate need to be verified by other entity</a:t>
            </a:r>
          </a:p>
          <a:p>
            <a:pPr lvl="1"/>
            <a:r>
              <a:rPr lang="en-US" dirty="0"/>
              <a:t>That other entity is also need to be verified by… </a:t>
            </a:r>
          </a:p>
          <a:p>
            <a:pPr lvl="1"/>
            <a:endParaRPr lang="en-US" dirty="0"/>
          </a:p>
          <a:p>
            <a:r>
              <a:rPr lang="en-US" dirty="0"/>
              <a:t>Root CA is the list of trusted Certificate Authority</a:t>
            </a:r>
          </a:p>
          <a:p>
            <a:pPr lvl="1"/>
            <a:r>
              <a:rPr lang="en-US" dirty="0"/>
              <a:t>We accept their self-signed certificate</a:t>
            </a:r>
          </a:p>
          <a:p>
            <a:pPr lvl="1"/>
            <a:endParaRPr lang="en-US" dirty="0"/>
          </a:p>
          <a:p>
            <a:r>
              <a:rPr lang="en-US" dirty="0"/>
              <a:t>We must verify the entire certificate trust chain</a:t>
            </a:r>
          </a:p>
          <a:p>
            <a:pPr lvl="1"/>
            <a:r>
              <a:rPr lang="en-US" dirty="0" err="1"/>
              <a:t>oregonstate.edu</a:t>
            </a:r>
            <a:r>
              <a:rPr lang="en-US" dirty="0"/>
              <a:t> -&gt; </a:t>
            </a:r>
            <a:r>
              <a:rPr lang="en-US" dirty="0" err="1"/>
              <a:t>InCommon</a:t>
            </a:r>
            <a:r>
              <a:rPr lang="en-US" dirty="0"/>
              <a:t> RSA -&gt; </a:t>
            </a:r>
            <a:r>
              <a:rPr lang="en-US" dirty="0" err="1"/>
              <a:t>USERTrust</a:t>
            </a:r>
            <a:r>
              <a:rPr lang="en-US" dirty="0"/>
              <a:t> RSA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47374-1E0D-B9B4-36E3-B55EFD2F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846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A484-9F32-EC42-F8C2-129B42E7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Diffie-Hellman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185F-374B-E3CC-2634-19AD0B4B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of securely exchanging cryptographic keys over</a:t>
            </a:r>
          </a:p>
          <a:p>
            <a:pPr lvl="1"/>
            <a:r>
              <a:rPr lang="en-US" dirty="0"/>
              <a:t>Public channel!</a:t>
            </a:r>
          </a:p>
          <a:p>
            <a:pPr lvl="1"/>
            <a:endParaRPr lang="en-US" dirty="0"/>
          </a:p>
          <a:p>
            <a:r>
              <a:rPr lang="en-US" dirty="0"/>
              <a:t>Based on the difficulty of mathematical problem of</a:t>
            </a:r>
          </a:p>
          <a:p>
            <a:pPr lvl="1"/>
            <a:r>
              <a:rPr lang="en-US" dirty="0"/>
              <a:t>Discrete logarithm</a:t>
            </a:r>
          </a:p>
          <a:p>
            <a:pPr lvl="1"/>
            <a:r>
              <a:rPr lang="en-US" dirty="0"/>
              <a:t>E.g., For given g, a, A, B where</a:t>
            </a:r>
          </a:p>
          <a:p>
            <a:pPr lvl="1"/>
            <a:r>
              <a:rPr lang="en-US" dirty="0"/>
              <a:t>g</a:t>
            </a:r>
            <a:r>
              <a:rPr lang="en-US" baseline="30000" dirty="0"/>
              <a:t>a</a:t>
            </a:r>
            <a:r>
              <a:rPr lang="en-US" dirty="0"/>
              <a:t> mod p = A</a:t>
            </a:r>
          </a:p>
          <a:p>
            <a:pPr lvl="1"/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 mod p = B</a:t>
            </a:r>
          </a:p>
          <a:p>
            <a:pPr lvl="1"/>
            <a:r>
              <a:rPr lang="en-US" dirty="0"/>
              <a:t>can you compute g</a:t>
            </a:r>
            <a:r>
              <a:rPr lang="en-US" baseline="30000" dirty="0"/>
              <a:t>ab</a:t>
            </a:r>
            <a:r>
              <a:rPr lang="en-US" dirty="0"/>
              <a:t> mod p?</a:t>
            </a:r>
          </a:p>
          <a:p>
            <a:r>
              <a:rPr lang="en-US" dirty="0"/>
              <a:t>Getting ab is difficult..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DB026-A6F0-FB31-8A41-CFEA47D4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3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532C-892A-E100-A7BB-530CF58E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Checking a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D820-EF36-65E6-B83F-43CF709CA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 read the encrypted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MAC = f(“secret-key” +                                                                        )  </a:t>
            </a:r>
          </a:p>
          <a:p>
            <a:endParaRPr lang="en-US" dirty="0"/>
          </a:p>
          <a:p>
            <a:r>
              <a:rPr lang="en-US" dirty="0"/>
              <a:t>MAC should be equal to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45FEC-1F2B-2C8C-80BF-F6A0F6E9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20CB1-B34D-ACD8-A7F3-C05E113DD769}"/>
              </a:ext>
            </a:extLst>
          </p:cNvPr>
          <p:cNvSpPr/>
          <p:nvPr/>
        </p:nvSpPr>
        <p:spPr>
          <a:xfrm>
            <a:off x="1333500" y="2413357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CAFE2-7337-273D-4FC4-4C07C54E176F}"/>
              </a:ext>
            </a:extLst>
          </p:cNvPr>
          <p:cNvSpPr/>
          <p:nvPr/>
        </p:nvSpPr>
        <p:spPr>
          <a:xfrm>
            <a:off x="3238500" y="2413357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955F7-83CF-ED30-89DE-7A8A5CCD4A1C}"/>
              </a:ext>
            </a:extLst>
          </p:cNvPr>
          <p:cNvSpPr/>
          <p:nvPr/>
        </p:nvSpPr>
        <p:spPr>
          <a:xfrm>
            <a:off x="5143500" y="2413356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21B402-117F-C10C-2E04-D7878DE06196}"/>
              </a:ext>
            </a:extLst>
          </p:cNvPr>
          <p:cNvSpPr/>
          <p:nvPr/>
        </p:nvSpPr>
        <p:spPr>
          <a:xfrm>
            <a:off x="7048500" y="2413355"/>
            <a:ext cx="3810000" cy="6749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A89A3A-0A2B-1E5E-6A5C-BE8C308FAAF4}"/>
              </a:ext>
            </a:extLst>
          </p:cNvPr>
          <p:cNvSpPr/>
          <p:nvPr/>
        </p:nvSpPr>
        <p:spPr>
          <a:xfrm>
            <a:off x="4498923" y="3769730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0C33B9-5E18-ED6E-F809-9D539A6FDB29}"/>
              </a:ext>
            </a:extLst>
          </p:cNvPr>
          <p:cNvSpPr/>
          <p:nvPr/>
        </p:nvSpPr>
        <p:spPr>
          <a:xfrm>
            <a:off x="6403923" y="3769730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A39EA-2427-B931-F9FE-89AA5F5C6CCD}"/>
              </a:ext>
            </a:extLst>
          </p:cNvPr>
          <p:cNvSpPr/>
          <p:nvPr/>
        </p:nvSpPr>
        <p:spPr>
          <a:xfrm>
            <a:off x="8308923" y="3769729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845E93-6B4D-2D0B-3EFE-CCBA9941A491}"/>
              </a:ext>
            </a:extLst>
          </p:cNvPr>
          <p:cNvSpPr/>
          <p:nvPr/>
        </p:nvSpPr>
        <p:spPr>
          <a:xfrm>
            <a:off x="4724400" y="4788644"/>
            <a:ext cx="3810000" cy="6749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3412296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4425-38A1-2FA1-C760-91C8D8F4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 in 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9DDFF-B0CB-7FC3-D538-FEE82448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01215BE3-0F4E-B07F-F4CE-E213EE5FD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8500" y="1825625"/>
            <a:ext cx="317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D8E83B-F70C-B24A-0AA5-EF988AA9126E}"/>
              </a:ext>
            </a:extLst>
          </p:cNvPr>
          <p:cNvSpPr txBox="1"/>
          <p:nvPr/>
        </p:nvSpPr>
        <p:spPr>
          <a:xfrm>
            <a:off x="3727938" y="2180492"/>
            <a:ext cx="52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g, 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520F5-C8C1-1D7A-FE06-A83E5F5D0BEE}"/>
              </a:ext>
            </a:extLst>
          </p:cNvPr>
          <p:cNvSpPr txBox="1"/>
          <p:nvPr/>
        </p:nvSpPr>
        <p:spPr>
          <a:xfrm>
            <a:off x="8065476" y="2180492"/>
            <a:ext cx="52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g,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74BC4-AFD7-B889-F481-92A35262671B}"/>
              </a:ext>
            </a:extLst>
          </p:cNvPr>
          <p:cNvSpPr txBox="1"/>
          <p:nvPr/>
        </p:nvSpPr>
        <p:spPr>
          <a:xfrm>
            <a:off x="3844636" y="285496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E01FE-F9E6-E6A6-763D-8EE994DA7628}"/>
              </a:ext>
            </a:extLst>
          </p:cNvPr>
          <p:cNvSpPr txBox="1"/>
          <p:nvPr/>
        </p:nvSpPr>
        <p:spPr>
          <a:xfrm>
            <a:off x="8182174" y="28549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08EB2-02C9-30BB-0B14-0B2863BCF401}"/>
              </a:ext>
            </a:extLst>
          </p:cNvPr>
          <p:cNvSpPr txBox="1"/>
          <p:nvPr/>
        </p:nvSpPr>
        <p:spPr>
          <a:xfrm>
            <a:off x="3316831" y="3529432"/>
            <a:ext cx="105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30000" dirty="0"/>
              <a:t>a</a:t>
            </a:r>
            <a:r>
              <a:rPr lang="en-US" dirty="0"/>
              <a:t> mod 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F8355-CA17-3BEB-C78D-531F37F70B74}"/>
              </a:ext>
            </a:extLst>
          </p:cNvPr>
          <p:cNvSpPr txBox="1"/>
          <p:nvPr/>
        </p:nvSpPr>
        <p:spPr>
          <a:xfrm>
            <a:off x="7960863" y="4748632"/>
            <a:ext cx="105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30000" dirty="0"/>
              <a:t>a</a:t>
            </a:r>
            <a:r>
              <a:rPr lang="en-US" dirty="0"/>
              <a:t> mod 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CA0DC-CE44-CFBA-AA8C-8D678E63A0B2}"/>
              </a:ext>
            </a:extLst>
          </p:cNvPr>
          <p:cNvSpPr txBox="1"/>
          <p:nvPr/>
        </p:nvSpPr>
        <p:spPr>
          <a:xfrm>
            <a:off x="7935391" y="357666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 mod 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E565A-9890-FB04-A787-D446F1A779C7}"/>
              </a:ext>
            </a:extLst>
          </p:cNvPr>
          <p:cNvSpPr txBox="1"/>
          <p:nvPr/>
        </p:nvSpPr>
        <p:spPr>
          <a:xfrm>
            <a:off x="3329911" y="478475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 mod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7F13B-78B5-5336-FA9A-BC1A0E874470}"/>
              </a:ext>
            </a:extLst>
          </p:cNvPr>
          <p:cNvSpPr txBox="1"/>
          <p:nvPr/>
        </p:nvSpPr>
        <p:spPr>
          <a:xfrm>
            <a:off x="3831250" y="53974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302DEC-232D-8733-1C52-893CD7D62082}"/>
              </a:ext>
            </a:extLst>
          </p:cNvPr>
          <p:cNvSpPr txBox="1"/>
          <p:nvPr/>
        </p:nvSpPr>
        <p:spPr>
          <a:xfrm>
            <a:off x="8287653" y="53753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7D5CC5-96AA-0915-5637-06D15785EA56}"/>
              </a:ext>
            </a:extLst>
          </p:cNvPr>
          <p:cNvSpPr txBox="1"/>
          <p:nvPr/>
        </p:nvSpPr>
        <p:spPr>
          <a:xfrm>
            <a:off x="3329911" y="6121426"/>
            <a:ext cx="109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30000" dirty="0"/>
              <a:t>ab</a:t>
            </a:r>
            <a:r>
              <a:rPr lang="en-US" dirty="0"/>
              <a:t> mod 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5F3C3-546B-DEA7-C123-3D4C71585BF3}"/>
              </a:ext>
            </a:extLst>
          </p:cNvPr>
          <p:cNvSpPr txBox="1"/>
          <p:nvPr/>
        </p:nvSpPr>
        <p:spPr>
          <a:xfrm>
            <a:off x="7917582" y="6097572"/>
            <a:ext cx="109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30000" dirty="0"/>
              <a:t>ab</a:t>
            </a:r>
            <a:r>
              <a:rPr lang="en-US" dirty="0"/>
              <a:t> mod p</a:t>
            </a:r>
          </a:p>
        </p:txBody>
      </p:sp>
    </p:spTree>
    <p:extLst>
      <p:ext uri="{BB962C8B-B14F-4D97-AF65-F5344CB8AC3E}">
        <p14:creationId xmlns:p14="http://schemas.microsoft.com/office/powerpoint/2010/main" val="15295027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7A31-080C-0E74-265A-AC7CA4E9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Diffie-Hellman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D427-4217-5982-9A12-B3374476C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A &amp; User B agrees on </a:t>
            </a:r>
            <a:r>
              <a:rPr lang="en-US" dirty="0">
                <a:solidFill>
                  <a:srgbClr val="000CFF"/>
                </a:solidFill>
              </a:rPr>
              <a:t>g</a:t>
            </a:r>
            <a:r>
              <a:rPr lang="en-US" dirty="0"/>
              <a:t> and </a:t>
            </a:r>
            <a:r>
              <a:rPr lang="en-US" dirty="0">
                <a:solidFill>
                  <a:srgbClr val="000CFF"/>
                </a:solidFill>
              </a:rPr>
              <a:t>p</a:t>
            </a:r>
            <a:r>
              <a:rPr lang="en-US" dirty="0"/>
              <a:t>, where g and p are primes</a:t>
            </a:r>
          </a:p>
          <a:p>
            <a:endParaRPr lang="en-US" dirty="0"/>
          </a:p>
          <a:p>
            <a:r>
              <a:rPr lang="en-US" dirty="0"/>
              <a:t>User A secretly chooses a, send </a:t>
            </a:r>
            <a:r>
              <a:rPr lang="en-US" dirty="0">
                <a:solidFill>
                  <a:srgbClr val="000CFF"/>
                </a:solidFill>
              </a:rPr>
              <a:t>A</a:t>
            </a:r>
            <a:r>
              <a:rPr lang="en-US" dirty="0"/>
              <a:t> = </a:t>
            </a:r>
            <a:r>
              <a:rPr lang="en-US" dirty="0">
                <a:solidFill>
                  <a:srgbClr val="000CFF"/>
                </a:solidFill>
              </a:rPr>
              <a:t>g</a:t>
            </a:r>
            <a:r>
              <a:rPr lang="en-US" baseline="30000" dirty="0">
                <a:solidFill>
                  <a:srgbClr val="FF0000"/>
                </a:solidFill>
              </a:rPr>
              <a:t>a</a:t>
            </a:r>
            <a:r>
              <a:rPr lang="en-US" dirty="0"/>
              <a:t> mod </a:t>
            </a:r>
            <a:r>
              <a:rPr lang="en-US" dirty="0">
                <a:solidFill>
                  <a:srgbClr val="000CFF"/>
                </a:solidFill>
              </a:rPr>
              <a:t>p</a:t>
            </a:r>
          </a:p>
          <a:p>
            <a:r>
              <a:rPr lang="en-US" dirty="0"/>
              <a:t>User B secretly chooses b, send </a:t>
            </a:r>
            <a:r>
              <a:rPr lang="en-US" dirty="0">
                <a:solidFill>
                  <a:srgbClr val="000CFF"/>
                </a:solidFill>
              </a:rPr>
              <a:t>B</a:t>
            </a:r>
            <a:r>
              <a:rPr lang="en-US" dirty="0"/>
              <a:t> = </a:t>
            </a:r>
            <a:r>
              <a:rPr lang="en-US" dirty="0" err="1">
                <a:solidFill>
                  <a:srgbClr val="000CFF"/>
                </a:solidFill>
              </a:rPr>
              <a:t>g</a:t>
            </a:r>
            <a:r>
              <a:rPr lang="en-US" baseline="30000" dirty="0" err="1">
                <a:solidFill>
                  <a:srgbClr val="FF0000"/>
                </a:solidFill>
              </a:rPr>
              <a:t>b</a:t>
            </a:r>
            <a:r>
              <a:rPr lang="en-US" dirty="0"/>
              <a:t> mod </a:t>
            </a:r>
            <a:r>
              <a:rPr lang="en-US" dirty="0">
                <a:solidFill>
                  <a:srgbClr val="000CFF"/>
                </a:solidFill>
              </a:rPr>
              <a:t>p</a:t>
            </a:r>
          </a:p>
          <a:p>
            <a:endParaRPr lang="en-US" dirty="0"/>
          </a:p>
          <a:p>
            <a:r>
              <a:rPr lang="en-US" dirty="0"/>
              <a:t>User A receives B, compute </a:t>
            </a:r>
            <a:r>
              <a:rPr lang="en-US" dirty="0">
                <a:solidFill>
                  <a:srgbClr val="000CFF"/>
                </a:solidFill>
              </a:rPr>
              <a:t>B</a:t>
            </a:r>
            <a:r>
              <a:rPr lang="en-US" baseline="30000" dirty="0">
                <a:solidFill>
                  <a:srgbClr val="FF0000"/>
                </a:solidFill>
              </a:rPr>
              <a:t>a</a:t>
            </a:r>
            <a:r>
              <a:rPr lang="en-US" dirty="0"/>
              <a:t> = (</a:t>
            </a:r>
            <a:r>
              <a:rPr lang="en-US" dirty="0" err="1">
                <a:solidFill>
                  <a:srgbClr val="000CFF"/>
                </a:solidFill>
              </a:rPr>
              <a:t>g</a:t>
            </a:r>
            <a:r>
              <a:rPr lang="en-US" baseline="30000" dirty="0" err="1">
                <a:solidFill>
                  <a:srgbClr val="FF0000"/>
                </a:solidFill>
              </a:rPr>
              <a:t>b</a:t>
            </a:r>
            <a:r>
              <a:rPr lang="en-US" dirty="0"/>
              <a:t>)</a:t>
            </a:r>
            <a:r>
              <a:rPr lang="en-US" baseline="30000" dirty="0">
                <a:solidFill>
                  <a:srgbClr val="FF0000"/>
                </a:solidFill>
              </a:rPr>
              <a:t>a</a:t>
            </a:r>
            <a:r>
              <a:rPr lang="en-US" dirty="0"/>
              <a:t> mod </a:t>
            </a:r>
            <a:r>
              <a:rPr lang="en-US" dirty="0">
                <a:solidFill>
                  <a:srgbClr val="000CFF"/>
                </a:solidFill>
              </a:rPr>
              <a:t>p</a:t>
            </a:r>
            <a:r>
              <a:rPr lang="en-US" dirty="0"/>
              <a:t> = </a:t>
            </a:r>
            <a:r>
              <a:rPr lang="en-US" dirty="0">
                <a:solidFill>
                  <a:srgbClr val="000CFF"/>
                </a:solidFill>
              </a:rPr>
              <a:t>g</a:t>
            </a:r>
            <a:r>
              <a:rPr lang="en-US" baseline="30000" dirty="0">
                <a:solidFill>
                  <a:srgbClr val="FF0000"/>
                </a:solidFill>
              </a:rPr>
              <a:t>ab</a:t>
            </a:r>
            <a:r>
              <a:rPr lang="en-US" dirty="0"/>
              <a:t> mod </a:t>
            </a:r>
            <a:r>
              <a:rPr lang="en-US" dirty="0">
                <a:solidFill>
                  <a:srgbClr val="000CFF"/>
                </a:solidFill>
              </a:rPr>
              <a:t>p</a:t>
            </a:r>
          </a:p>
          <a:p>
            <a:r>
              <a:rPr lang="en-US" dirty="0"/>
              <a:t>User B receives A, compute </a:t>
            </a:r>
            <a:r>
              <a:rPr lang="en-US" dirty="0">
                <a:solidFill>
                  <a:srgbClr val="000CFF"/>
                </a:solidFill>
              </a:rPr>
              <a:t>A</a:t>
            </a:r>
            <a:r>
              <a:rPr lang="en-US" baseline="30000" dirty="0">
                <a:solidFill>
                  <a:srgbClr val="FF0000"/>
                </a:solidFill>
              </a:rPr>
              <a:t>b</a:t>
            </a:r>
            <a:r>
              <a:rPr lang="en-US" dirty="0"/>
              <a:t> = (</a:t>
            </a:r>
            <a:r>
              <a:rPr lang="en-US" dirty="0">
                <a:solidFill>
                  <a:srgbClr val="000CFF"/>
                </a:solidFill>
              </a:rPr>
              <a:t>g</a:t>
            </a:r>
            <a:r>
              <a:rPr lang="en-US" baseline="30000" dirty="0">
                <a:solidFill>
                  <a:srgbClr val="FF0000"/>
                </a:solidFill>
              </a:rPr>
              <a:t>a</a:t>
            </a:r>
            <a:r>
              <a:rPr lang="en-US" dirty="0"/>
              <a:t>)</a:t>
            </a:r>
            <a:r>
              <a:rPr lang="en-US" baseline="30000" dirty="0">
                <a:solidFill>
                  <a:srgbClr val="FF0000"/>
                </a:solidFill>
              </a:rPr>
              <a:t>b</a:t>
            </a:r>
            <a:r>
              <a:rPr lang="en-US" dirty="0"/>
              <a:t> mod </a:t>
            </a:r>
            <a:r>
              <a:rPr lang="en-US" dirty="0">
                <a:solidFill>
                  <a:srgbClr val="000CFF"/>
                </a:solidFill>
              </a:rPr>
              <a:t>p</a:t>
            </a:r>
            <a:r>
              <a:rPr lang="en-US" dirty="0"/>
              <a:t> = </a:t>
            </a:r>
            <a:r>
              <a:rPr lang="en-US" dirty="0">
                <a:solidFill>
                  <a:srgbClr val="000CFF"/>
                </a:solidFill>
              </a:rPr>
              <a:t>g</a:t>
            </a:r>
            <a:r>
              <a:rPr lang="en-US" baseline="30000" dirty="0">
                <a:solidFill>
                  <a:srgbClr val="FF0000"/>
                </a:solidFill>
              </a:rPr>
              <a:t>ab</a:t>
            </a:r>
            <a:r>
              <a:rPr lang="en-US" dirty="0"/>
              <a:t> mod </a:t>
            </a:r>
            <a:r>
              <a:rPr lang="en-US" dirty="0">
                <a:solidFill>
                  <a:srgbClr val="000CFF"/>
                </a:solidFill>
              </a:rPr>
              <a:t>p</a:t>
            </a:r>
          </a:p>
          <a:p>
            <a:endParaRPr lang="en-US" dirty="0">
              <a:solidFill>
                <a:srgbClr val="000CFF"/>
              </a:solidFill>
            </a:endParaRPr>
          </a:p>
          <a:p>
            <a:r>
              <a:rPr lang="en-US" dirty="0">
                <a:solidFill>
                  <a:srgbClr val="000CFF"/>
                </a:solidFill>
              </a:rPr>
              <a:t>g</a:t>
            </a:r>
            <a:r>
              <a:rPr lang="en-US" baseline="30000" dirty="0">
                <a:solidFill>
                  <a:srgbClr val="FF0000"/>
                </a:solidFill>
              </a:rPr>
              <a:t>ab</a:t>
            </a:r>
            <a:r>
              <a:rPr lang="en-US" dirty="0"/>
              <a:t> mod </a:t>
            </a:r>
            <a:r>
              <a:rPr lang="en-US" dirty="0">
                <a:solidFill>
                  <a:srgbClr val="000CFF"/>
                </a:solidFill>
              </a:rPr>
              <a:t>p </a:t>
            </a:r>
            <a:r>
              <a:rPr lang="en-US" dirty="0"/>
              <a:t>is our secret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7F752-B29D-E8C1-6C39-08A792C5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95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7A31-080C-0E74-265A-AC7CA4E9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Diffie-Hellman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D427-4217-5982-9A12-B3374476C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CFF"/>
                </a:solidFill>
              </a:rPr>
              <a:t>g</a:t>
            </a:r>
            <a:r>
              <a:rPr lang="en-US" baseline="30000" dirty="0">
                <a:solidFill>
                  <a:srgbClr val="FF0000"/>
                </a:solidFill>
              </a:rPr>
              <a:t>ab</a:t>
            </a:r>
            <a:r>
              <a:rPr lang="en-US" dirty="0"/>
              <a:t> mod </a:t>
            </a:r>
            <a:r>
              <a:rPr lang="en-US" dirty="0">
                <a:solidFill>
                  <a:srgbClr val="000CFF"/>
                </a:solidFill>
              </a:rPr>
              <a:t>p </a:t>
            </a:r>
            <a:r>
              <a:rPr lang="en-US" dirty="0"/>
              <a:t>is our secret</a:t>
            </a:r>
          </a:p>
          <a:p>
            <a:endParaRPr lang="en-US" dirty="0"/>
          </a:p>
          <a:p>
            <a:r>
              <a:rPr lang="en-US" dirty="0"/>
              <a:t>Attacker knows g, p, A = g</a:t>
            </a:r>
            <a:r>
              <a:rPr lang="en-US" baseline="30000" dirty="0"/>
              <a:t>a</a:t>
            </a:r>
            <a:r>
              <a:rPr lang="en-US" dirty="0"/>
              <a:t> mod p and B = </a:t>
            </a:r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 mod p</a:t>
            </a:r>
          </a:p>
          <a:p>
            <a:endParaRPr lang="en-US" dirty="0"/>
          </a:p>
          <a:p>
            <a:r>
              <a:rPr lang="en-US" dirty="0"/>
              <a:t>A+B = (g</a:t>
            </a:r>
            <a:r>
              <a:rPr lang="en-US" baseline="30000" dirty="0"/>
              <a:t>a</a:t>
            </a:r>
            <a:r>
              <a:rPr lang="en-US" dirty="0"/>
              <a:t> + </a:t>
            </a:r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) mod p</a:t>
            </a:r>
          </a:p>
          <a:p>
            <a:r>
              <a:rPr lang="en-US" dirty="0"/>
              <a:t>AB = g</a:t>
            </a:r>
            <a:r>
              <a:rPr lang="en-US" baseline="30000" dirty="0"/>
              <a:t>(</a:t>
            </a:r>
            <a:r>
              <a:rPr lang="en-US" baseline="30000" dirty="0" err="1"/>
              <a:t>a+b</a:t>
            </a:r>
            <a:r>
              <a:rPr lang="en-US" baseline="30000" dirty="0"/>
              <a:t>)</a:t>
            </a:r>
            <a:r>
              <a:rPr lang="en-US" dirty="0"/>
              <a:t> mod p</a:t>
            </a:r>
          </a:p>
          <a:p>
            <a:r>
              <a:rPr lang="en-US" dirty="0"/>
              <a:t>Hard to compute g</a:t>
            </a:r>
            <a:r>
              <a:rPr lang="en-US" baseline="30000" dirty="0"/>
              <a:t>ab</a:t>
            </a:r>
            <a:r>
              <a:rPr lang="en-US" dirty="0"/>
              <a:t> from those values</a:t>
            </a:r>
          </a:p>
          <a:p>
            <a:pPr lvl="1"/>
            <a:r>
              <a:rPr lang="en-US" dirty="0"/>
              <a:t>Discrete logarithm; Can you get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from </a:t>
            </a:r>
            <a:r>
              <a:rPr lang="en-US" dirty="0">
                <a:solidFill>
                  <a:srgbClr val="000CFF"/>
                </a:solidFill>
              </a:rPr>
              <a:t>A</a:t>
            </a:r>
            <a:r>
              <a:rPr lang="en-US" dirty="0"/>
              <a:t> = </a:t>
            </a:r>
            <a:r>
              <a:rPr lang="en-US" dirty="0">
                <a:solidFill>
                  <a:srgbClr val="000CFF"/>
                </a:solidFill>
              </a:rPr>
              <a:t>g</a:t>
            </a:r>
            <a:r>
              <a:rPr lang="en-US" baseline="30000" dirty="0">
                <a:solidFill>
                  <a:srgbClr val="FF0000"/>
                </a:solidFill>
              </a:rPr>
              <a:t>a</a:t>
            </a:r>
            <a:r>
              <a:rPr lang="en-US" dirty="0"/>
              <a:t> mod </a:t>
            </a:r>
            <a:r>
              <a:rPr lang="en-US" dirty="0">
                <a:solidFill>
                  <a:srgbClr val="000CFF"/>
                </a:solidFill>
              </a:rPr>
              <a:t>p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7F752-B29D-E8C1-6C39-08A792C5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5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4425-38A1-2FA1-C760-91C8D8F4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 in 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9DDFF-B0CB-7FC3-D538-FEE82448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01215BE3-0F4E-B07F-F4CE-E213EE5FD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8500" y="1825625"/>
            <a:ext cx="317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D8E83B-F70C-B24A-0AA5-EF988AA9126E}"/>
              </a:ext>
            </a:extLst>
          </p:cNvPr>
          <p:cNvSpPr txBox="1"/>
          <p:nvPr/>
        </p:nvSpPr>
        <p:spPr>
          <a:xfrm>
            <a:off x="3727938" y="2180492"/>
            <a:ext cx="52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g, 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520F5-C8C1-1D7A-FE06-A83E5F5D0BEE}"/>
              </a:ext>
            </a:extLst>
          </p:cNvPr>
          <p:cNvSpPr txBox="1"/>
          <p:nvPr/>
        </p:nvSpPr>
        <p:spPr>
          <a:xfrm>
            <a:off x="8065476" y="2180492"/>
            <a:ext cx="52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g,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74BC4-AFD7-B889-F481-92A35262671B}"/>
              </a:ext>
            </a:extLst>
          </p:cNvPr>
          <p:cNvSpPr txBox="1"/>
          <p:nvPr/>
        </p:nvSpPr>
        <p:spPr>
          <a:xfrm>
            <a:off x="3844636" y="285496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E01FE-F9E6-E6A6-763D-8EE994DA7628}"/>
              </a:ext>
            </a:extLst>
          </p:cNvPr>
          <p:cNvSpPr txBox="1"/>
          <p:nvPr/>
        </p:nvSpPr>
        <p:spPr>
          <a:xfrm>
            <a:off x="8182174" y="28549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08EB2-02C9-30BB-0B14-0B2863BCF401}"/>
              </a:ext>
            </a:extLst>
          </p:cNvPr>
          <p:cNvSpPr txBox="1"/>
          <p:nvPr/>
        </p:nvSpPr>
        <p:spPr>
          <a:xfrm>
            <a:off x="3316831" y="3529432"/>
            <a:ext cx="105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30000" dirty="0"/>
              <a:t>a</a:t>
            </a:r>
            <a:r>
              <a:rPr lang="en-US" dirty="0"/>
              <a:t> mod 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F8355-CA17-3BEB-C78D-531F37F70B74}"/>
              </a:ext>
            </a:extLst>
          </p:cNvPr>
          <p:cNvSpPr txBox="1"/>
          <p:nvPr/>
        </p:nvSpPr>
        <p:spPr>
          <a:xfrm>
            <a:off x="7960863" y="4748632"/>
            <a:ext cx="105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30000" dirty="0"/>
              <a:t>a</a:t>
            </a:r>
            <a:r>
              <a:rPr lang="en-US" dirty="0"/>
              <a:t> mod 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CA0DC-CE44-CFBA-AA8C-8D678E63A0B2}"/>
              </a:ext>
            </a:extLst>
          </p:cNvPr>
          <p:cNvSpPr txBox="1"/>
          <p:nvPr/>
        </p:nvSpPr>
        <p:spPr>
          <a:xfrm>
            <a:off x="7935391" y="357666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 mod 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E565A-9890-FB04-A787-D446F1A779C7}"/>
              </a:ext>
            </a:extLst>
          </p:cNvPr>
          <p:cNvSpPr txBox="1"/>
          <p:nvPr/>
        </p:nvSpPr>
        <p:spPr>
          <a:xfrm>
            <a:off x="3329911" y="478475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 mod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7F13B-78B5-5336-FA9A-BC1A0E874470}"/>
              </a:ext>
            </a:extLst>
          </p:cNvPr>
          <p:cNvSpPr txBox="1"/>
          <p:nvPr/>
        </p:nvSpPr>
        <p:spPr>
          <a:xfrm>
            <a:off x="3831250" y="53974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302DEC-232D-8733-1C52-893CD7D62082}"/>
              </a:ext>
            </a:extLst>
          </p:cNvPr>
          <p:cNvSpPr txBox="1"/>
          <p:nvPr/>
        </p:nvSpPr>
        <p:spPr>
          <a:xfrm>
            <a:off x="8287653" y="53753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7D5CC5-96AA-0915-5637-06D15785EA56}"/>
              </a:ext>
            </a:extLst>
          </p:cNvPr>
          <p:cNvSpPr txBox="1"/>
          <p:nvPr/>
        </p:nvSpPr>
        <p:spPr>
          <a:xfrm>
            <a:off x="3329911" y="6121426"/>
            <a:ext cx="109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30000" dirty="0"/>
              <a:t>ab</a:t>
            </a:r>
            <a:r>
              <a:rPr lang="en-US" dirty="0"/>
              <a:t> mod 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5F3C3-546B-DEA7-C123-3D4C71585BF3}"/>
              </a:ext>
            </a:extLst>
          </p:cNvPr>
          <p:cNvSpPr txBox="1"/>
          <p:nvPr/>
        </p:nvSpPr>
        <p:spPr>
          <a:xfrm>
            <a:off x="7917582" y="6097572"/>
            <a:ext cx="109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30000" dirty="0"/>
              <a:t>ab</a:t>
            </a:r>
            <a:r>
              <a:rPr lang="en-US" dirty="0"/>
              <a:t> mod p</a:t>
            </a:r>
          </a:p>
        </p:txBody>
      </p:sp>
    </p:spTree>
    <p:extLst>
      <p:ext uri="{BB962C8B-B14F-4D97-AF65-F5344CB8AC3E}">
        <p14:creationId xmlns:p14="http://schemas.microsoft.com/office/powerpoint/2010/main" val="693105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2E1D-FBED-6AEF-E38B-B923AF3B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D50C7-6F9F-9B5C-836E-FF2096C0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CFF"/>
                </a:solidFill>
              </a:rPr>
              <a:t>g = 5, p = 23</a:t>
            </a:r>
          </a:p>
          <a:p>
            <a:endParaRPr lang="en-US" dirty="0"/>
          </a:p>
          <a:p>
            <a:r>
              <a:rPr lang="en-US" dirty="0"/>
              <a:t>A chooses </a:t>
            </a:r>
            <a:r>
              <a:rPr lang="en-US" dirty="0">
                <a:solidFill>
                  <a:srgbClr val="FF0000"/>
                </a:solidFill>
              </a:rPr>
              <a:t>a = 4</a:t>
            </a:r>
          </a:p>
          <a:p>
            <a:pPr lvl="1"/>
            <a:r>
              <a:rPr lang="en-US" dirty="0"/>
              <a:t>A = 5</a:t>
            </a:r>
            <a:r>
              <a:rPr lang="en-US" baseline="30000" dirty="0"/>
              <a:t>4</a:t>
            </a:r>
            <a:r>
              <a:rPr lang="en-US" dirty="0"/>
              <a:t> mod 23 = 625 mod 23 = </a:t>
            </a:r>
            <a:r>
              <a:rPr lang="en-US" dirty="0">
                <a:solidFill>
                  <a:srgbClr val="000CFF"/>
                </a:solidFill>
              </a:rPr>
              <a:t>4</a:t>
            </a:r>
          </a:p>
          <a:p>
            <a:r>
              <a:rPr lang="en-US" dirty="0"/>
              <a:t>B chooses </a:t>
            </a:r>
            <a:r>
              <a:rPr lang="en-US" dirty="0">
                <a:solidFill>
                  <a:srgbClr val="FF0000"/>
                </a:solidFill>
              </a:rPr>
              <a:t>b = 3</a:t>
            </a:r>
          </a:p>
          <a:p>
            <a:pPr lvl="1"/>
            <a:r>
              <a:rPr lang="en-US" dirty="0"/>
              <a:t>B = 5</a:t>
            </a:r>
            <a:r>
              <a:rPr lang="en-US" baseline="30000" dirty="0"/>
              <a:t>3</a:t>
            </a:r>
            <a:r>
              <a:rPr lang="en-US" dirty="0"/>
              <a:t> mod 23 = 125 mod 23 = </a:t>
            </a:r>
            <a:r>
              <a:rPr lang="en-US" dirty="0">
                <a:solidFill>
                  <a:srgbClr val="000CFF"/>
                </a:solidFill>
              </a:rPr>
              <a:t>10</a:t>
            </a:r>
          </a:p>
          <a:p>
            <a:pPr lvl="1"/>
            <a:endParaRPr lang="en-US" dirty="0"/>
          </a:p>
          <a:p>
            <a:r>
              <a:rPr lang="en-US" dirty="0"/>
              <a:t>B</a:t>
            </a:r>
            <a:r>
              <a:rPr lang="en-US" baseline="30000" dirty="0">
                <a:solidFill>
                  <a:srgbClr val="FF0000"/>
                </a:solidFill>
              </a:rPr>
              <a:t>4</a:t>
            </a:r>
            <a:r>
              <a:rPr lang="en-US" dirty="0"/>
              <a:t> = 10</a:t>
            </a:r>
            <a:r>
              <a:rPr lang="en-US" baseline="30000" dirty="0">
                <a:solidFill>
                  <a:srgbClr val="FF0000"/>
                </a:solidFill>
              </a:rPr>
              <a:t>4</a:t>
            </a:r>
            <a:r>
              <a:rPr lang="en-US" dirty="0"/>
              <a:t> mod 23 = 10000 mod 23 = 18</a:t>
            </a:r>
          </a:p>
          <a:p>
            <a:r>
              <a:rPr lang="en-US" dirty="0"/>
              <a:t>A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/>
              <a:t> = 4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/>
              <a:t> mod 23 = 64 mod 23 = 18</a:t>
            </a:r>
          </a:p>
          <a:p>
            <a:r>
              <a:rPr lang="en-US" dirty="0"/>
              <a:t>5</a:t>
            </a:r>
            <a:r>
              <a:rPr lang="en-US" baseline="30000" dirty="0"/>
              <a:t>(4*3)</a:t>
            </a:r>
            <a:r>
              <a:rPr lang="en-US" dirty="0"/>
              <a:t> = 5</a:t>
            </a:r>
            <a:r>
              <a:rPr lang="en-US" baseline="30000" dirty="0"/>
              <a:t>12</a:t>
            </a:r>
            <a:r>
              <a:rPr lang="en-US" dirty="0"/>
              <a:t> mod 23 = 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5AB0-B820-7103-185D-5C237853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08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2475-E569-DAD7-7DB6-32D57698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Diffie-Hellman</a:t>
            </a:r>
            <a:br>
              <a:rPr lang="en-US" dirty="0"/>
            </a:br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E6B8-ED8E-2970-2104-7164B4C7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are agreeing on two prime numbers</a:t>
            </a:r>
          </a:p>
          <a:p>
            <a:pPr lvl="1"/>
            <a:r>
              <a:rPr lang="en-US" dirty="0"/>
              <a:t>g, p</a:t>
            </a:r>
          </a:p>
          <a:p>
            <a:pPr lvl="1"/>
            <a:endParaRPr lang="en-US" dirty="0"/>
          </a:p>
          <a:p>
            <a:r>
              <a:rPr lang="en-US" dirty="0"/>
              <a:t>User A chooses any integer a, nobody knows it</a:t>
            </a:r>
          </a:p>
          <a:p>
            <a:r>
              <a:rPr lang="en-US" dirty="0"/>
              <a:t>User B chooses any integer b, nobody knows it</a:t>
            </a:r>
          </a:p>
          <a:p>
            <a:endParaRPr lang="en-US" dirty="0"/>
          </a:p>
          <a:p>
            <a:r>
              <a:rPr lang="en-US" dirty="0"/>
              <a:t>By sharing g</a:t>
            </a:r>
            <a:r>
              <a:rPr lang="en-US" baseline="30000" dirty="0"/>
              <a:t>a</a:t>
            </a:r>
            <a:r>
              <a:rPr lang="en-US" dirty="0"/>
              <a:t> mod P and </a:t>
            </a:r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 mod p</a:t>
            </a:r>
          </a:p>
          <a:p>
            <a:pPr lvl="1"/>
            <a:r>
              <a:rPr lang="en-US" dirty="0"/>
              <a:t>Both shares g</a:t>
            </a:r>
            <a:r>
              <a:rPr lang="en-US" baseline="30000" dirty="0"/>
              <a:t>ab</a:t>
            </a:r>
            <a:r>
              <a:rPr lang="en-US" dirty="0"/>
              <a:t> mod P without leaking a nor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EA5EA-15CF-A31E-8FB7-9746F3E5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65E2F-5B15-1DEB-B90B-3E301DFCED11}"/>
              </a:ext>
            </a:extLst>
          </p:cNvPr>
          <p:cNvSpPr/>
          <p:nvPr/>
        </p:nvSpPr>
        <p:spPr>
          <a:xfrm>
            <a:off x="7854043" y="4163786"/>
            <a:ext cx="4033157" cy="232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entities can interactively share a secret without directly leaking the secrets to the others…</a:t>
            </a:r>
          </a:p>
        </p:txBody>
      </p:sp>
    </p:spTree>
    <p:extLst>
      <p:ext uri="{BB962C8B-B14F-4D97-AF65-F5344CB8AC3E}">
        <p14:creationId xmlns:p14="http://schemas.microsoft.com/office/powerpoint/2010/main" val="13080299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7F3A-681B-6C74-A687-19995346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Diffie-Hellman Weakness:</a:t>
            </a:r>
            <a:br>
              <a:rPr lang="en-US" dirty="0"/>
            </a:br>
            <a:r>
              <a:rPr lang="en-US" dirty="0"/>
              <a:t>Man-in-the-middle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DE21-1AE0-55DE-CBD1-5DC8EC69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and B wants to share a secret</a:t>
            </a:r>
          </a:p>
          <a:p>
            <a:r>
              <a:rPr lang="en-US" dirty="0">
                <a:solidFill>
                  <a:srgbClr val="000CFF"/>
                </a:solidFill>
              </a:rPr>
              <a:t>g = 5, p = 23</a:t>
            </a:r>
          </a:p>
          <a:p>
            <a:endParaRPr lang="en-US" dirty="0"/>
          </a:p>
          <a:p>
            <a:r>
              <a:rPr lang="en-US" dirty="0"/>
              <a:t>A chooses </a:t>
            </a:r>
            <a:r>
              <a:rPr lang="en-US" dirty="0">
                <a:solidFill>
                  <a:srgbClr val="FF0000"/>
                </a:solidFill>
              </a:rPr>
              <a:t>a = 4</a:t>
            </a:r>
          </a:p>
          <a:p>
            <a:pPr lvl="1"/>
            <a:r>
              <a:rPr lang="en-US" dirty="0"/>
              <a:t>A = 5</a:t>
            </a:r>
            <a:r>
              <a:rPr lang="en-US" baseline="30000" dirty="0"/>
              <a:t>4</a:t>
            </a:r>
            <a:r>
              <a:rPr lang="en-US" dirty="0"/>
              <a:t> mod 23 = 625 mod 23 = </a:t>
            </a:r>
            <a:r>
              <a:rPr lang="en-US" dirty="0">
                <a:solidFill>
                  <a:srgbClr val="000CFF"/>
                </a:solidFill>
              </a:rPr>
              <a:t>4</a:t>
            </a:r>
          </a:p>
          <a:p>
            <a:r>
              <a:rPr lang="en-US" dirty="0"/>
              <a:t>B chooses </a:t>
            </a:r>
            <a:r>
              <a:rPr lang="en-US" dirty="0">
                <a:solidFill>
                  <a:srgbClr val="FF0000"/>
                </a:solidFill>
              </a:rPr>
              <a:t>b = 3</a:t>
            </a:r>
          </a:p>
          <a:p>
            <a:pPr lvl="1"/>
            <a:r>
              <a:rPr lang="en-US" dirty="0"/>
              <a:t>B = 5</a:t>
            </a:r>
            <a:r>
              <a:rPr lang="en-US" baseline="30000" dirty="0"/>
              <a:t>3</a:t>
            </a:r>
            <a:r>
              <a:rPr lang="en-US" dirty="0"/>
              <a:t> mod 23 = 125 mod 23 = </a:t>
            </a:r>
            <a:r>
              <a:rPr lang="en-US" dirty="0">
                <a:solidFill>
                  <a:srgbClr val="000CFF"/>
                </a:solidFill>
              </a:rPr>
              <a:t>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D7183-81E3-5077-9313-BC26679B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22530" name="Picture 2" descr="User - Free social icons">
            <a:extLst>
              <a:ext uri="{FF2B5EF4-FFF2-40B4-BE49-F238E27FC236}">
                <a16:creationId xmlns:a16="http://schemas.microsoft.com/office/drawing/2014/main" id="{AA79846C-A142-35D2-4DE2-07BD19394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7471" y="2958078"/>
            <a:ext cx="1210129" cy="12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Computer User icon PNG and SVG Vector Free Download">
            <a:extLst>
              <a:ext uri="{FF2B5EF4-FFF2-40B4-BE49-F238E27FC236}">
                <a16:creationId xmlns:a16="http://schemas.microsoft.com/office/drawing/2014/main" id="{FA4AED2E-2B47-357A-47F7-B4760256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8735" y="2875641"/>
            <a:ext cx="1210129" cy="138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4B640D-0C73-99ED-FE48-9F4179EE5237}"/>
              </a:ext>
            </a:extLst>
          </p:cNvPr>
          <p:cNvCxnSpPr/>
          <p:nvPr/>
        </p:nvCxnSpPr>
        <p:spPr>
          <a:xfrm>
            <a:off x="7625443" y="3102429"/>
            <a:ext cx="3004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059724-06B8-A7B1-BAED-CA866DA63615}"/>
              </a:ext>
            </a:extLst>
          </p:cNvPr>
          <p:cNvCxnSpPr>
            <a:cxnSpLocks/>
          </p:cNvCxnSpPr>
          <p:nvPr/>
        </p:nvCxnSpPr>
        <p:spPr>
          <a:xfrm flipH="1">
            <a:off x="7625443" y="3563142"/>
            <a:ext cx="3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9C122D-CEA2-7D1F-86ED-3504CB7C5910}"/>
              </a:ext>
            </a:extLst>
          </p:cNvPr>
          <p:cNvSpPr txBox="1"/>
          <p:nvPr/>
        </p:nvSpPr>
        <p:spPr>
          <a:xfrm>
            <a:off x="8948057" y="2677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D33F4-E692-02B4-D345-FF36F387F676}"/>
              </a:ext>
            </a:extLst>
          </p:cNvPr>
          <p:cNvSpPr txBox="1"/>
          <p:nvPr/>
        </p:nvSpPr>
        <p:spPr>
          <a:xfrm>
            <a:off x="8948057" y="3698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40987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7F3A-681B-6C74-A687-19995346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Diffie-Hellman Weakness:</a:t>
            </a:r>
            <a:br>
              <a:rPr lang="en-US" dirty="0"/>
            </a:br>
            <a:r>
              <a:rPr lang="en-US" dirty="0"/>
              <a:t>Man-in-the-middle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DE21-1AE0-55DE-CBD1-5DC8EC69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</a:t>
            </a:r>
            <a:r>
              <a:rPr lang="en-US" dirty="0">
                <a:solidFill>
                  <a:srgbClr val="FF0000"/>
                </a:solidFill>
              </a:rPr>
              <a:t> C intercepts communication between A and B</a:t>
            </a:r>
          </a:p>
          <a:p>
            <a:r>
              <a:rPr lang="en-US" dirty="0"/>
              <a:t>A chooses </a:t>
            </a:r>
            <a:r>
              <a:rPr lang="en-US" dirty="0">
                <a:solidFill>
                  <a:srgbClr val="FF0000"/>
                </a:solidFill>
              </a:rPr>
              <a:t>a = 4</a:t>
            </a:r>
          </a:p>
          <a:p>
            <a:pPr lvl="1"/>
            <a:r>
              <a:rPr lang="en-US" dirty="0"/>
              <a:t>A = 5</a:t>
            </a:r>
            <a:r>
              <a:rPr lang="en-US" baseline="30000" dirty="0"/>
              <a:t>4</a:t>
            </a:r>
            <a:r>
              <a:rPr lang="en-US" dirty="0"/>
              <a:t> mod 23 = 625 mod 23 = </a:t>
            </a:r>
            <a:r>
              <a:rPr lang="en-US" dirty="0">
                <a:solidFill>
                  <a:srgbClr val="000CFF"/>
                </a:solidFill>
              </a:rPr>
              <a:t>4</a:t>
            </a:r>
          </a:p>
          <a:p>
            <a:r>
              <a:rPr lang="en-US" dirty="0"/>
              <a:t>B chooses </a:t>
            </a:r>
            <a:r>
              <a:rPr lang="en-US" dirty="0">
                <a:solidFill>
                  <a:srgbClr val="FF0000"/>
                </a:solidFill>
              </a:rPr>
              <a:t>b = 3</a:t>
            </a:r>
          </a:p>
          <a:p>
            <a:pPr lvl="1"/>
            <a:r>
              <a:rPr lang="en-US" dirty="0"/>
              <a:t>B = 5</a:t>
            </a:r>
            <a:r>
              <a:rPr lang="en-US" baseline="30000" dirty="0"/>
              <a:t>3</a:t>
            </a:r>
            <a:r>
              <a:rPr lang="en-US" dirty="0"/>
              <a:t> mod 23 = 125 mod 23 = </a:t>
            </a:r>
            <a:r>
              <a:rPr lang="en-US" dirty="0">
                <a:solidFill>
                  <a:srgbClr val="000CFF"/>
                </a:solidFill>
              </a:rPr>
              <a:t>10</a:t>
            </a:r>
          </a:p>
          <a:p>
            <a:r>
              <a:rPr lang="en-US" dirty="0"/>
              <a:t>C chooses c = 5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 = 55 mod 23 = 3125 mod 23 = 20</a:t>
            </a:r>
          </a:p>
          <a:p>
            <a:pPr lvl="1"/>
            <a:endParaRPr lang="en-US" dirty="0"/>
          </a:p>
          <a:p>
            <a:r>
              <a:rPr lang="en-US" dirty="0"/>
              <a:t>C sends </a:t>
            </a:r>
            <a:r>
              <a:rPr lang="en-US" dirty="0">
                <a:solidFill>
                  <a:srgbClr val="FF0000"/>
                </a:solidFill>
              </a:rPr>
              <a:t>20 to both A and B</a:t>
            </a:r>
          </a:p>
          <a:p>
            <a:endParaRPr lang="en-US" dirty="0">
              <a:solidFill>
                <a:srgbClr val="000C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D7183-81E3-5077-9313-BC26679B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5" name="Picture 2" descr="User - Free social icons">
            <a:extLst>
              <a:ext uri="{FF2B5EF4-FFF2-40B4-BE49-F238E27FC236}">
                <a16:creationId xmlns:a16="http://schemas.microsoft.com/office/drawing/2014/main" id="{BAF68380-7BB9-31AF-0FA5-5A8190683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7471" y="2958078"/>
            <a:ext cx="1210129" cy="12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puter User icon PNG and SVG Vector Free Download">
            <a:extLst>
              <a:ext uri="{FF2B5EF4-FFF2-40B4-BE49-F238E27FC236}">
                <a16:creationId xmlns:a16="http://schemas.microsoft.com/office/drawing/2014/main" id="{BB81D54C-7EC4-39E9-29F5-3DC1C40B0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8735" y="2875641"/>
            <a:ext cx="1210129" cy="138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840259-654A-3C86-34FC-230F482FCA92}"/>
              </a:ext>
            </a:extLst>
          </p:cNvPr>
          <p:cNvCxnSpPr>
            <a:cxnSpLocks/>
          </p:cNvCxnSpPr>
          <p:nvPr/>
        </p:nvCxnSpPr>
        <p:spPr>
          <a:xfrm>
            <a:off x="7625443" y="3102429"/>
            <a:ext cx="86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0261CA-7145-0886-B6FE-C5D6D7A8842A}"/>
              </a:ext>
            </a:extLst>
          </p:cNvPr>
          <p:cNvCxnSpPr>
            <a:cxnSpLocks/>
          </p:cNvCxnSpPr>
          <p:nvPr/>
        </p:nvCxnSpPr>
        <p:spPr>
          <a:xfrm flipH="1">
            <a:off x="7625443" y="3563142"/>
            <a:ext cx="86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F29F33-C0AE-F7F1-7F49-D418285C40B8}"/>
              </a:ext>
            </a:extLst>
          </p:cNvPr>
          <p:cNvSpPr txBox="1"/>
          <p:nvPr/>
        </p:nvSpPr>
        <p:spPr>
          <a:xfrm>
            <a:off x="7906142" y="264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9FE094-015B-7DC2-7514-5F30E412D1B1}"/>
              </a:ext>
            </a:extLst>
          </p:cNvPr>
          <p:cNvSpPr txBox="1"/>
          <p:nvPr/>
        </p:nvSpPr>
        <p:spPr>
          <a:xfrm>
            <a:off x="10128191" y="36545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7008F-94C4-5ACF-1F10-8BFF6F33136D}"/>
              </a:ext>
            </a:extLst>
          </p:cNvPr>
          <p:cNvCxnSpPr>
            <a:cxnSpLocks/>
          </p:cNvCxnSpPr>
          <p:nvPr/>
        </p:nvCxnSpPr>
        <p:spPr>
          <a:xfrm>
            <a:off x="9883321" y="3102429"/>
            <a:ext cx="86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421DC8-522A-A843-C2E7-FF10A5504FAF}"/>
              </a:ext>
            </a:extLst>
          </p:cNvPr>
          <p:cNvCxnSpPr>
            <a:cxnSpLocks/>
          </p:cNvCxnSpPr>
          <p:nvPr/>
        </p:nvCxnSpPr>
        <p:spPr>
          <a:xfrm flipH="1">
            <a:off x="9883321" y="3563142"/>
            <a:ext cx="86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1,219 Bad Guy Icon Illustrations &amp; Clip Art - iStock">
            <a:extLst>
              <a:ext uri="{FF2B5EF4-FFF2-40B4-BE49-F238E27FC236}">
                <a16:creationId xmlns:a16="http://schemas.microsoft.com/office/drawing/2014/main" id="{7ADDEBB8-919B-642C-F157-397F5F09C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90171" y="2825124"/>
            <a:ext cx="1176170" cy="117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99CC5F-6243-777E-AE93-70DE459149D4}"/>
              </a:ext>
            </a:extLst>
          </p:cNvPr>
          <p:cNvSpPr txBox="1"/>
          <p:nvPr/>
        </p:nvSpPr>
        <p:spPr>
          <a:xfrm>
            <a:off x="7885021" y="364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9B2438-7DB8-9D4B-D7CE-279A1B78F615}"/>
              </a:ext>
            </a:extLst>
          </p:cNvPr>
          <p:cNvSpPr txBox="1"/>
          <p:nvPr/>
        </p:nvSpPr>
        <p:spPr>
          <a:xfrm>
            <a:off x="10068997" y="2647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196587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7F3A-681B-6C74-A687-19995346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Diffie-Hellman Weakness:</a:t>
            </a:r>
            <a:br>
              <a:rPr lang="en-US" dirty="0"/>
            </a:br>
            <a:r>
              <a:rPr lang="en-US" dirty="0"/>
              <a:t>Man-in-the-middle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DE21-1AE0-55DE-CBD1-5DC8EC69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chooses </a:t>
            </a:r>
            <a:r>
              <a:rPr lang="en-US" dirty="0">
                <a:solidFill>
                  <a:srgbClr val="FF0000"/>
                </a:solidFill>
              </a:rPr>
              <a:t>a = 4</a:t>
            </a:r>
          </a:p>
          <a:p>
            <a:pPr lvl="1"/>
            <a:r>
              <a:rPr lang="en-US" dirty="0"/>
              <a:t>A = 5</a:t>
            </a:r>
            <a:r>
              <a:rPr lang="en-US" baseline="30000" dirty="0"/>
              <a:t>4</a:t>
            </a:r>
            <a:r>
              <a:rPr lang="en-US" dirty="0"/>
              <a:t> mod 23 = 625 mod 23 = </a:t>
            </a:r>
            <a:r>
              <a:rPr lang="en-US" dirty="0">
                <a:solidFill>
                  <a:srgbClr val="000CFF"/>
                </a:solidFill>
              </a:rPr>
              <a:t>4</a:t>
            </a:r>
          </a:p>
          <a:p>
            <a:pPr lvl="1"/>
            <a:r>
              <a:rPr lang="en-US" dirty="0"/>
              <a:t>C</a:t>
            </a:r>
            <a:r>
              <a:rPr lang="en-US" baseline="30000" dirty="0"/>
              <a:t>a</a:t>
            </a:r>
            <a:r>
              <a:rPr lang="en-US" dirty="0"/>
              <a:t> = 20</a:t>
            </a:r>
            <a:r>
              <a:rPr lang="en-US" baseline="30000" dirty="0"/>
              <a:t>4</a:t>
            </a:r>
            <a:r>
              <a:rPr lang="en-US" dirty="0"/>
              <a:t> mod 23 = 160000 mod 23 = 12</a:t>
            </a:r>
          </a:p>
          <a:p>
            <a:r>
              <a:rPr lang="en-US" dirty="0"/>
              <a:t>C chooses c = 5</a:t>
            </a:r>
          </a:p>
          <a:p>
            <a:pPr lvl="1"/>
            <a:r>
              <a:rPr lang="en-US" dirty="0"/>
              <a:t>C = 5</a:t>
            </a:r>
            <a:r>
              <a:rPr lang="en-US" baseline="30000" dirty="0"/>
              <a:t>5</a:t>
            </a:r>
            <a:r>
              <a:rPr lang="en-US" dirty="0"/>
              <a:t> mod 23 = 3125 mod 23 = 20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c</a:t>
            </a:r>
            <a:r>
              <a:rPr lang="en-US" dirty="0"/>
              <a:t> = 4</a:t>
            </a:r>
            <a:r>
              <a:rPr lang="en-US" baseline="30000" dirty="0"/>
              <a:t>5</a:t>
            </a:r>
            <a:r>
              <a:rPr lang="en-US" dirty="0"/>
              <a:t> mod 23 = 1024 mod 23 = 12</a:t>
            </a:r>
          </a:p>
          <a:p>
            <a:pPr lvl="1"/>
            <a:endParaRPr lang="en-US" dirty="0"/>
          </a:p>
          <a:p>
            <a:r>
              <a:rPr lang="en-US" dirty="0"/>
              <a:t>C shares a secret of 12 with A</a:t>
            </a:r>
          </a:p>
          <a:p>
            <a:endParaRPr lang="en-US" dirty="0">
              <a:solidFill>
                <a:srgbClr val="000C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D7183-81E3-5077-9313-BC26679B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5" name="Picture 2" descr="User - Free social icons">
            <a:extLst>
              <a:ext uri="{FF2B5EF4-FFF2-40B4-BE49-F238E27FC236}">
                <a16:creationId xmlns:a16="http://schemas.microsoft.com/office/drawing/2014/main" id="{DAF60F08-7F39-52F9-87E3-D62F78A34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7471" y="2958078"/>
            <a:ext cx="1210129" cy="12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puter User icon PNG and SVG Vector Free Download">
            <a:extLst>
              <a:ext uri="{FF2B5EF4-FFF2-40B4-BE49-F238E27FC236}">
                <a16:creationId xmlns:a16="http://schemas.microsoft.com/office/drawing/2014/main" id="{16F79099-2C94-09A2-7CAC-EF4C8E75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8735" y="2875641"/>
            <a:ext cx="1210129" cy="138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C3E4DA-4BD2-6D1A-9D18-3B18860724B1}"/>
              </a:ext>
            </a:extLst>
          </p:cNvPr>
          <p:cNvCxnSpPr>
            <a:cxnSpLocks/>
          </p:cNvCxnSpPr>
          <p:nvPr/>
        </p:nvCxnSpPr>
        <p:spPr>
          <a:xfrm>
            <a:off x="7625443" y="3102429"/>
            <a:ext cx="86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6D8657-695F-5698-CD39-8AC4291CBAA1}"/>
              </a:ext>
            </a:extLst>
          </p:cNvPr>
          <p:cNvCxnSpPr>
            <a:cxnSpLocks/>
          </p:cNvCxnSpPr>
          <p:nvPr/>
        </p:nvCxnSpPr>
        <p:spPr>
          <a:xfrm flipH="1">
            <a:off x="7625443" y="3563142"/>
            <a:ext cx="86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26FF3F-0488-52D0-E586-2122E45B2343}"/>
              </a:ext>
            </a:extLst>
          </p:cNvPr>
          <p:cNvSpPr txBox="1"/>
          <p:nvPr/>
        </p:nvSpPr>
        <p:spPr>
          <a:xfrm>
            <a:off x="7906142" y="264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4E0E1-44EF-1B0A-4430-9AAA5F676162}"/>
              </a:ext>
            </a:extLst>
          </p:cNvPr>
          <p:cNvSpPr txBox="1"/>
          <p:nvPr/>
        </p:nvSpPr>
        <p:spPr>
          <a:xfrm>
            <a:off x="10128191" y="36545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02F124-4AFC-D319-AA0B-CAC6C04488AE}"/>
              </a:ext>
            </a:extLst>
          </p:cNvPr>
          <p:cNvCxnSpPr>
            <a:cxnSpLocks/>
          </p:cNvCxnSpPr>
          <p:nvPr/>
        </p:nvCxnSpPr>
        <p:spPr>
          <a:xfrm>
            <a:off x="9883321" y="3102429"/>
            <a:ext cx="86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1A4326-4546-7538-6E25-BDA693742A29}"/>
              </a:ext>
            </a:extLst>
          </p:cNvPr>
          <p:cNvCxnSpPr>
            <a:cxnSpLocks/>
          </p:cNvCxnSpPr>
          <p:nvPr/>
        </p:nvCxnSpPr>
        <p:spPr>
          <a:xfrm flipH="1">
            <a:off x="9883321" y="3563142"/>
            <a:ext cx="86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1,219 Bad Guy Icon Illustrations &amp; Clip Art - iStock">
            <a:extLst>
              <a:ext uri="{FF2B5EF4-FFF2-40B4-BE49-F238E27FC236}">
                <a16:creationId xmlns:a16="http://schemas.microsoft.com/office/drawing/2014/main" id="{660C1B43-CE15-5FBE-F6CD-FA6014231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90171" y="2825124"/>
            <a:ext cx="1176170" cy="117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887A79-70C0-9DE8-68E3-35E11C7CBD66}"/>
              </a:ext>
            </a:extLst>
          </p:cNvPr>
          <p:cNvSpPr txBox="1"/>
          <p:nvPr/>
        </p:nvSpPr>
        <p:spPr>
          <a:xfrm>
            <a:off x="7885021" y="364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4EC66C-4575-E395-F9EB-F3038909A3C9}"/>
              </a:ext>
            </a:extLst>
          </p:cNvPr>
          <p:cNvSpPr txBox="1"/>
          <p:nvPr/>
        </p:nvSpPr>
        <p:spPr>
          <a:xfrm>
            <a:off x="10068997" y="2647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5618AC-69EA-C75A-8B06-68C6142C4F7F}"/>
              </a:ext>
            </a:extLst>
          </p:cNvPr>
          <p:cNvSpPr txBox="1"/>
          <p:nvPr/>
        </p:nvSpPr>
        <p:spPr>
          <a:xfrm>
            <a:off x="7673676" y="416820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12</a:t>
            </a:r>
          </a:p>
        </p:txBody>
      </p:sp>
    </p:spTree>
    <p:extLst>
      <p:ext uri="{BB962C8B-B14F-4D97-AF65-F5344CB8AC3E}">
        <p14:creationId xmlns:p14="http://schemas.microsoft.com/office/powerpoint/2010/main" val="33228999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7F3A-681B-6C74-A687-19995346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Diffie-Hellman Weakness:</a:t>
            </a:r>
            <a:br>
              <a:rPr lang="en-US" dirty="0"/>
            </a:br>
            <a:r>
              <a:rPr lang="en-US" dirty="0"/>
              <a:t>Man-in-the-middle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DE21-1AE0-55DE-CBD1-5DC8EC69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 chooses </a:t>
            </a:r>
            <a:r>
              <a:rPr lang="en-US" dirty="0">
                <a:solidFill>
                  <a:srgbClr val="FF0000"/>
                </a:solidFill>
              </a:rPr>
              <a:t>b = 3</a:t>
            </a:r>
          </a:p>
          <a:p>
            <a:pPr lvl="1"/>
            <a:r>
              <a:rPr lang="en-US" dirty="0"/>
              <a:t>B = 5</a:t>
            </a:r>
            <a:r>
              <a:rPr lang="en-US" baseline="30000" dirty="0"/>
              <a:t>3</a:t>
            </a:r>
            <a:r>
              <a:rPr lang="en-US" dirty="0"/>
              <a:t> mod 23 = 125 mod 23 = </a:t>
            </a:r>
            <a:r>
              <a:rPr lang="en-US" dirty="0">
                <a:solidFill>
                  <a:srgbClr val="000CFF"/>
                </a:solidFill>
              </a:rPr>
              <a:t>10</a:t>
            </a:r>
          </a:p>
          <a:p>
            <a:pPr lvl="1"/>
            <a:r>
              <a:rPr lang="en-US" dirty="0" err="1"/>
              <a:t>C</a:t>
            </a:r>
            <a:r>
              <a:rPr lang="en-US" baseline="30000" dirty="0" err="1"/>
              <a:t>b</a:t>
            </a:r>
            <a:r>
              <a:rPr lang="en-US" dirty="0"/>
              <a:t> = 20</a:t>
            </a:r>
            <a:r>
              <a:rPr lang="en-US" baseline="30000" dirty="0"/>
              <a:t>3</a:t>
            </a:r>
            <a:r>
              <a:rPr lang="en-US" dirty="0"/>
              <a:t> mod 23 = 8000 mod 23 = 19</a:t>
            </a:r>
          </a:p>
          <a:p>
            <a:r>
              <a:rPr lang="en-US" dirty="0"/>
              <a:t>C chooses c = 5</a:t>
            </a:r>
          </a:p>
          <a:p>
            <a:pPr lvl="1"/>
            <a:r>
              <a:rPr lang="en-US" dirty="0"/>
              <a:t>C = 5</a:t>
            </a:r>
            <a:r>
              <a:rPr lang="en-US" baseline="30000" dirty="0"/>
              <a:t>5</a:t>
            </a:r>
            <a:r>
              <a:rPr lang="en-US" dirty="0"/>
              <a:t> mod 23 = 3125 mod 23 = 20</a:t>
            </a:r>
          </a:p>
          <a:p>
            <a:pPr lvl="1"/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 = 10</a:t>
            </a:r>
            <a:r>
              <a:rPr lang="en-US" baseline="30000" dirty="0"/>
              <a:t>5</a:t>
            </a:r>
            <a:r>
              <a:rPr lang="en-US" dirty="0"/>
              <a:t> mod 23 = 100000 mod 23 = 19</a:t>
            </a:r>
          </a:p>
          <a:p>
            <a:pPr lvl="1"/>
            <a:endParaRPr lang="en-US" dirty="0"/>
          </a:p>
          <a:p>
            <a:r>
              <a:rPr lang="en-US" dirty="0"/>
              <a:t>C shares a secret of 19 with B</a:t>
            </a:r>
          </a:p>
          <a:p>
            <a:endParaRPr lang="en-US" dirty="0">
              <a:solidFill>
                <a:srgbClr val="000C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D7183-81E3-5077-9313-BC26679B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5" name="Picture 2" descr="User - Free social icons">
            <a:extLst>
              <a:ext uri="{FF2B5EF4-FFF2-40B4-BE49-F238E27FC236}">
                <a16:creationId xmlns:a16="http://schemas.microsoft.com/office/drawing/2014/main" id="{C28EACB6-8C95-FA03-5F75-25E3800AF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7471" y="2958078"/>
            <a:ext cx="1210129" cy="12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puter User icon PNG and SVG Vector Free Download">
            <a:extLst>
              <a:ext uri="{FF2B5EF4-FFF2-40B4-BE49-F238E27FC236}">
                <a16:creationId xmlns:a16="http://schemas.microsoft.com/office/drawing/2014/main" id="{3383C7C2-92CD-D0B0-6331-7C0CB1BF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8735" y="2875641"/>
            <a:ext cx="1210129" cy="138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E1507C-5D6B-BB6F-68E6-1747DE095FEB}"/>
              </a:ext>
            </a:extLst>
          </p:cNvPr>
          <p:cNvCxnSpPr>
            <a:cxnSpLocks/>
          </p:cNvCxnSpPr>
          <p:nvPr/>
        </p:nvCxnSpPr>
        <p:spPr>
          <a:xfrm>
            <a:off x="7625443" y="3102429"/>
            <a:ext cx="86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C110BA-DAD2-94B6-A4B7-AC3B478C7817}"/>
              </a:ext>
            </a:extLst>
          </p:cNvPr>
          <p:cNvCxnSpPr>
            <a:cxnSpLocks/>
          </p:cNvCxnSpPr>
          <p:nvPr/>
        </p:nvCxnSpPr>
        <p:spPr>
          <a:xfrm flipH="1">
            <a:off x="7625443" y="3563142"/>
            <a:ext cx="86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C44584-F620-627F-F809-62C55E7D1E2C}"/>
              </a:ext>
            </a:extLst>
          </p:cNvPr>
          <p:cNvSpPr txBox="1"/>
          <p:nvPr/>
        </p:nvSpPr>
        <p:spPr>
          <a:xfrm>
            <a:off x="7906142" y="264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B0BC7-229C-182A-3A7F-5C94EEA5D8F7}"/>
              </a:ext>
            </a:extLst>
          </p:cNvPr>
          <p:cNvSpPr txBox="1"/>
          <p:nvPr/>
        </p:nvSpPr>
        <p:spPr>
          <a:xfrm>
            <a:off x="10128191" y="36545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9B75D5-AFC8-E534-A664-A50A5AB4AF21}"/>
              </a:ext>
            </a:extLst>
          </p:cNvPr>
          <p:cNvCxnSpPr>
            <a:cxnSpLocks/>
          </p:cNvCxnSpPr>
          <p:nvPr/>
        </p:nvCxnSpPr>
        <p:spPr>
          <a:xfrm>
            <a:off x="9883321" y="3102429"/>
            <a:ext cx="86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DDDF50-5032-9878-3E95-97E0E0536242}"/>
              </a:ext>
            </a:extLst>
          </p:cNvPr>
          <p:cNvCxnSpPr>
            <a:cxnSpLocks/>
          </p:cNvCxnSpPr>
          <p:nvPr/>
        </p:nvCxnSpPr>
        <p:spPr>
          <a:xfrm flipH="1">
            <a:off x="9883321" y="3563142"/>
            <a:ext cx="86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1,219 Bad Guy Icon Illustrations &amp; Clip Art - iStock">
            <a:extLst>
              <a:ext uri="{FF2B5EF4-FFF2-40B4-BE49-F238E27FC236}">
                <a16:creationId xmlns:a16="http://schemas.microsoft.com/office/drawing/2014/main" id="{2F2BB1BB-7031-03BD-A4AF-BEC85C3C8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90171" y="2825124"/>
            <a:ext cx="1176170" cy="117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78D48F-9B65-A821-AA77-F23FA8F64BC3}"/>
              </a:ext>
            </a:extLst>
          </p:cNvPr>
          <p:cNvSpPr txBox="1"/>
          <p:nvPr/>
        </p:nvSpPr>
        <p:spPr>
          <a:xfrm>
            <a:off x="7885021" y="364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DB5A5F-C176-543B-4F51-5882A7D18B0E}"/>
              </a:ext>
            </a:extLst>
          </p:cNvPr>
          <p:cNvSpPr txBox="1"/>
          <p:nvPr/>
        </p:nvSpPr>
        <p:spPr>
          <a:xfrm>
            <a:off x="10068997" y="2647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41B2D-0482-B741-A88D-7C0719274A14}"/>
              </a:ext>
            </a:extLst>
          </p:cNvPr>
          <p:cNvSpPr txBox="1"/>
          <p:nvPr/>
        </p:nvSpPr>
        <p:spPr>
          <a:xfrm>
            <a:off x="7565952" y="40004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9F6DD-6D38-B75F-4757-0C601FC4BB18}"/>
              </a:ext>
            </a:extLst>
          </p:cNvPr>
          <p:cNvSpPr txBox="1"/>
          <p:nvPr/>
        </p:nvSpPr>
        <p:spPr>
          <a:xfrm>
            <a:off x="9716239" y="224628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19</a:t>
            </a:r>
          </a:p>
        </p:txBody>
      </p:sp>
    </p:spTree>
    <p:extLst>
      <p:ext uri="{BB962C8B-B14F-4D97-AF65-F5344CB8AC3E}">
        <p14:creationId xmlns:p14="http://schemas.microsoft.com/office/powerpoint/2010/main" val="236056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EF8E-E1F5-2F89-3105-3A297045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What Attackers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E8D07-D671-E740-4547-8C12A434C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they edited data?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MAC’ = f(“secret-key” +                                                                               )  </a:t>
            </a:r>
          </a:p>
          <a:p>
            <a:endParaRPr lang="en-US" dirty="0"/>
          </a:p>
          <a:p>
            <a:r>
              <a:rPr lang="en-US" dirty="0"/>
              <a:t>MAC’ !=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 we have a function f(x) that</a:t>
            </a:r>
          </a:p>
          <a:p>
            <a:pPr lvl="1"/>
            <a:r>
              <a:rPr lang="en-US" dirty="0"/>
              <a:t>A slight value change in x for f(x) = y will result in drastic change in 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4D61F-FADB-C95F-2E59-4C6C5FC8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C24693-BC7A-8FD3-79EC-4C178195F213}"/>
              </a:ext>
            </a:extLst>
          </p:cNvPr>
          <p:cNvSpPr/>
          <p:nvPr/>
        </p:nvSpPr>
        <p:spPr>
          <a:xfrm>
            <a:off x="1333500" y="2413357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6722A-78E2-B544-CF84-8AB42DA0CBB7}"/>
              </a:ext>
            </a:extLst>
          </p:cNvPr>
          <p:cNvSpPr/>
          <p:nvPr/>
        </p:nvSpPr>
        <p:spPr>
          <a:xfrm>
            <a:off x="3238500" y="2413357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C14645-C631-5272-9C74-ED340D4D360D}"/>
              </a:ext>
            </a:extLst>
          </p:cNvPr>
          <p:cNvSpPr/>
          <p:nvPr/>
        </p:nvSpPr>
        <p:spPr>
          <a:xfrm>
            <a:off x="5143500" y="2413356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9D222D-5FA1-49F5-0379-5965A99C7369}"/>
              </a:ext>
            </a:extLst>
          </p:cNvPr>
          <p:cNvSpPr/>
          <p:nvPr/>
        </p:nvSpPr>
        <p:spPr>
          <a:xfrm>
            <a:off x="7048500" y="2413355"/>
            <a:ext cx="3810000" cy="6749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6A83A-4346-1055-4CAE-6CE9F6097150}"/>
              </a:ext>
            </a:extLst>
          </p:cNvPr>
          <p:cNvSpPr/>
          <p:nvPr/>
        </p:nvSpPr>
        <p:spPr>
          <a:xfrm>
            <a:off x="4803411" y="2413355"/>
            <a:ext cx="226726" cy="6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8DA28-9E18-DB29-B74B-CB329C963042}"/>
              </a:ext>
            </a:extLst>
          </p:cNvPr>
          <p:cNvSpPr/>
          <p:nvPr/>
        </p:nvSpPr>
        <p:spPr>
          <a:xfrm>
            <a:off x="4378377" y="3163378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200BCA-00FA-D07B-CE80-D98CCAF613B5}"/>
              </a:ext>
            </a:extLst>
          </p:cNvPr>
          <p:cNvSpPr/>
          <p:nvPr/>
        </p:nvSpPr>
        <p:spPr>
          <a:xfrm>
            <a:off x="6283377" y="3163378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A360B-26AB-FFFB-A81D-BD5DB9AFB742}"/>
              </a:ext>
            </a:extLst>
          </p:cNvPr>
          <p:cNvSpPr/>
          <p:nvPr/>
        </p:nvSpPr>
        <p:spPr>
          <a:xfrm>
            <a:off x="8188377" y="3163377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7248-ECF8-D96F-EB60-7928B31E0EB7}"/>
              </a:ext>
            </a:extLst>
          </p:cNvPr>
          <p:cNvSpPr/>
          <p:nvPr/>
        </p:nvSpPr>
        <p:spPr>
          <a:xfrm>
            <a:off x="7785204" y="3179177"/>
            <a:ext cx="226726" cy="6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3BDA2-DFBC-714F-0BF0-C0333F8CACF6}"/>
              </a:ext>
            </a:extLst>
          </p:cNvPr>
          <p:cNvSpPr/>
          <p:nvPr/>
        </p:nvSpPr>
        <p:spPr>
          <a:xfrm>
            <a:off x="2318167" y="3913399"/>
            <a:ext cx="3810000" cy="6749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32427286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7F3A-681B-6C74-A687-19995346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Diffie-Hellman Weakness:</a:t>
            </a:r>
            <a:br>
              <a:rPr lang="en-US" dirty="0"/>
            </a:br>
            <a:r>
              <a:rPr lang="en-US" dirty="0"/>
              <a:t>Man-in-the-middle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DE21-1AE0-55DE-CBD1-5DC8EC69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sends a message</a:t>
            </a:r>
          </a:p>
          <a:p>
            <a:pPr lvl="1"/>
            <a:r>
              <a:rPr lang="en-US" dirty="0"/>
              <a:t>Decrypt with 12, read it!</a:t>
            </a:r>
          </a:p>
          <a:p>
            <a:pPr lvl="1"/>
            <a:r>
              <a:rPr lang="en-US" dirty="0"/>
              <a:t>Encrypt with 19, send to B!</a:t>
            </a:r>
          </a:p>
          <a:p>
            <a:pPr lvl="1"/>
            <a:endParaRPr lang="en-US" dirty="0"/>
          </a:p>
          <a:p>
            <a:r>
              <a:rPr lang="en-US" dirty="0"/>
              <a:t>Whenever B sends a message</a:t>
            </a:r>
          </a:p>
          <a:p>
            <a:pPr lvl="1"/>
            <a:r>
              <a:rPr lang="en-US" dirty="0"/>
              <a:t>Decrypt with 19, read it!</a:t>
            </a:r>
          </a:p>
          <a:p>
            <a:pPr lvl="1"/>
            <a:r>
              <a:rPr lang="en-US" dirty="0"/>
              <a:t>Encrypt with 12, send to A!</a:t>
            </a:r>
          </a:p>
          <a:p>
            <a:endParaRPr lang="en-US" dirty="0">
              <a:solidFill>
                <a:srgbClr val="000C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D7183-81E3-5077-9313-BC26679B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5" name="Picture 2" descr="User - Free social icons">
            <a:extLst>
              <a:ext uri="{FF2B5EF4-FFF2-40B4-BE49-F238E27FC236}">
                <a16:creationId xmlns:a16="http://schemas.microsoft.com/office/drawing/2014/main" id="{C28EACB6-8C95-FA03-5F75-25E3800AF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7471" y="2958078"/>
            <a:ext cx="1210129" cy="12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puter User icon PNG and SVG Vector Free Download">
            <a:extLst>
              <a:ext uri="{FF2B5EF4-FFF2-40B4-BE49-F238E27FC236}">
                <a16:creationId xmlns:a16="http://schemas.microsoft.com/office/drawing/2014/main" id="{3383C7C2-92CD-D0B0-6331-7C0CB1BF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8735" y="2875641"/>
            <a:ext cx="1210129" cy="138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E1507C-5D6B-BB6F-68E6-1747DE095FEB}"/>
              </a:ext>
            </a:extLst>
          </p:cNvPr>
          <p:cNvCxnSpPr>
            <a:cxnSpLocks/>
          </p:cNvCxnSpPr>
          <p:nvPr/>
        </p:nvCxnSpPr>
        <p:spPr>
          <a:xfrm>
            <a:off x="7625443" y="3102429"/>
            <a:ext cx="86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C110BA-DAD2-94B6-A4B7-AC3B478C7817}"/>
              </a:ext>
            </a:extLst>
          </p:cNvPr>
          <p:cNvCxnSpPr>
            <a:cxnSpLocks/>
          </p:cNvCxnSpPr>
          <p:nvPr/>
        </p:nvCxnSpPr>
        <p:spPr>
          <a:xfrm flipH="1">
            <a:off x="7625443" y="3563142"/>
            <a:ext cx="86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C44584-F620-627F-F809-62C55E7D1E2C}"/>
              </a:ext>
            </a:extLst>
          </p:cNvPr>
          <p:cNvSpPr txBox="1"/>
          <p:nvPr/>
        </p:nvSpPr>
        <p:spPr>
          <a:xfrm>
            <a:off x="7906142" y="264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B0BC7-229C-182A-3A7F-5C94EEA5D8F7}"/>
              </a:ext>
            </a:extLst>
          </p:cNvPr>
          <p:cNvSpPr txBox="1"/>
          <p:nvPr/>
        </p:nvSpPr>
        <p:spPr>
          <a:xfrm>
            <a:off x="10128191" y="36545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9B75D5-AFC8-E534-A664-A50A5AB4AF21}"/>
              </a:ext>
            </a:extLst>
          </p:cNvPr>
          <p:cNvCxnSpPr>
            <a:cxnSpLocks/>
          </p:cNvCxnSpPr>
          <p:nvPr/>
        </p:nvCxnSpPr>
        <p:spPr>
          <a:xfrm>
            <a:off x="9883321" y="3102429"/>
            <a:ext cx="86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DDDF50-5032-9878-3E95-97E0E0536242}"/>
              </a:ext>
            </a:extLst>
          </p:cNvPr>
          <p:cNvCxnSpPr>
            <a:cxnSpLocks/>
          </p:cNvCxnSpPr>
          <p:nvPr/>
        </p:nvCxnSpPr>
        <p:spPr>
          <a:xfrm flipH="1">
            <a:off x="9883321" y="3563142"/>
            <a:ext cx="86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1,219 Bad Guy Icon Illustrations &amp; Clip Art - iStock">
            <a:extLst>
              <a:ext uri="{FF2B5EF4-FFF2-40B4-BE49-F238E27FC236}">
                <a16:creationId xmlns:a16="http://schemas.microsoft.com/office/drawing/2014/main" id="{2F2BB1BB-7031-03BD-A4AF-BEC85C3C8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90171" y="2825124"/>
            <a:ext cx="1176170" cy="117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78D48F-9B65-A821-AA77-F23FA8F64BC3}"/>
              </a:ext>
            </a:extLst>
          </p:cNvPr>
          <p:cNvSpPr txBox="1"/>
          <p:nvPr/>
        </p:nvSpPr>
        <p:spPr>
          <a:xfrm>
            <a:off x="7885021" y="364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DB5A5F-C176-543B-4F51-5882A7D18B0E}"/>
              </a:ext>
            </a:extLst>
          </p:cNvPr>
          <p:cNvSpPr txBox="1"/>
          <p:nvPr/>
        </p:nvSpPr>
        <p:spPr>
          <a:xfrm>
            <a:off x="10068997" y="2647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41B2D-0482-B741-A88D-7C0719274A14}"/>
              </a:ext>
            </a:extLst>
          </p:cNvPr>
          <p:cNvSpPr txBox="1"/>
          <p:nvPr/>
        </p:nvSpPr>
        <p:spPr>
          <a:xfrm>
            <a:off x="7565952" y="40004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9F6DD-6D38-B75F-4757-0C601FC4BB18}"/>
              </a:ext>
            </a:extLst>
          </p:cNvPr>
          <p:cNvSpPr txBox="1"/>
          <p:nvPr/>
        </p:nvSpPr>
        <p:spPr>
          <a:xfrm>
            <a:off x="9716239" y="224628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72FF0E-0553-70CF-6EEC-D74BB3A467F2}"/>
              </a:ext>
            </a:extLst>
          </p:cNvPr>
          <p:cNvSpPr/>
          <p:nvPr/>
        </p:nvSpPr>
        <p:spPr>
          <a:xfrm>
            <a:off x="1581603" y="4807163"/>
            <a:ext cx="10074729" cy="1570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Diffie-Hellman is susceptible to the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Man-in-the-middle attack</a:t>
            </a:r>
            <a:r>
              <a:rPr lang="en-US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7578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AD19-15C2-373A-34E6-8F115277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Secure the</a:t>
            </a:r>
            <a:br>
              <a:rPr lang="en-US" dirty="0"/>
            </a:br>
            <a:r>
              <a:rPr lang="en-US" dirty="0"/>
              <a:t>Internet Communication?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79DC-E52D-9BA7-C2EA-5427E7506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Get the certificate of each entity</a:t>
            </a:r>
          </a:p>
          <a:p>
            <a:pPr lvl="1"/>
            <a:r>
              <a:rPr lang="en-US" dirty="0"/>
              <a:t>Verify their public key</a:t>
            </a:r>
          </a:p>
          <a:p>
            <a:pPr lvl="1"/>
            <a:r>
              <a:rPr lang="en-US" dirty="0"/>
              <a:t>Using certificate trust chain!</a:t>
            </a:r>
          </a:p>
          <a:p>
            <a:pPr lvl="1"/>
            <a:endParaRPr lang="en-US" dirty="0"/>
          </a:p>
          <a:p>
            <a:r>
              <a:rPr lang="en-US" dirty="0"/>
              <a:t>Key-exchange</a:t>
            </a:r>
          </a:p>
          <a:p>
            <a:pPr lvl="1"/>
            <a:r>
              <a:rPr lang="en-US" dirty="0"/>
              <a:t>A computes g</a:t>
            </a:r>
            <a:r>
              <a:rPr lang="en-US" baseline="30000" dirty="0"/>
              <a:t>a</a:t>
            </a:r>
            <a:r>
              <a:rPr lang="en-US" dirty="0"/>
              <a:t> mod p, and sign that with A’s private key</a:t>
            </a:r>
          </a:p>
          <a:p>
            <a:pPr lvl="1"/>
            <a:r>
              <a:rPr lang="en-US" dirty="0"/>
              <a:t>B computes </a:t>
            </a:r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 mod p, and sign that with B’s private key</a:t>
            </a:r>
          </a:p>
          <a:p>
            <a:pPr lvl="1"/>
            <a:r>
              <a:rPr lang="en-US" dirty="0"/>
              <a:t>Both can verify the identity of each and then share</a:t>
            </a:r>
          </a:p>
          <a:p>
            <a:pPr lvl="2"/>
            <a:r>
              <a:rPr lang="en-US" dirty="0"/>
              <a:t>g</a:t>
            </a:r>
            <a:r>
              <a:rPr lang="en-US" baseline="30000" dirty="0"/>
              <a:t>ab</a:t>
            </a:r>
            <a:r>
              <a:rPr lang="en-US" dirty="0"/>
              <a:t> mod 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A8E90-63F1-1C24-2F46-C4D0C26F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F8B8D-80DF-B1B8-9D68-EDFC2281500B}"/>
              </a:ext>
            </a:extLst>
          </p:cNvPr>
          <p:cNvSpPr/>
          <p:nvPr/>
        </p:nvSpPr>
        <p:spPr>
          <a:xfrm>
            <a:off x="6678386" y="5584371"/>
            <a:ext cx="4977946" cy="79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Killed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Man-in-the-middle attack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5756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7957-E756-5681-0992-C0C63D63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Secure the</a:t>
            </a:r>
            <a:br>
              <a:rPr lang="en-US" dirty="0"/>
            </a:br>
            <a:r>
              <a:rPr lang="en-US" dirty="0"/>
              <a:t>Internet Communication?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BCAC-239D-725B-B052-0EEB822AA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Run SHA-256(‘cipher key’ + g</a:t>
            </a:r>
            <a:r>
              <a:rPr lang="en-US" baseline="30000" dirty="0"/>
              <a:t>ab</a:t>
            </a:r>
            <a:r>
              <a:rPr lang="en-US" dirty="0"/>
              <a:t> mod p)</a:t>
            </a:r>
          </a:p>
          <a:p>
            <a:pPr lvl="1"/>
            <a:r>
              <a:rPr lang="en-US" dirty="0"/>
              <a:t>Use that as the key for the block cipher</a:t>
            </a:r>
          </a:p>
          <a:p>
            <a:pPr lvl="1"/>
            <a:r>
              <a:rPr lang="en-US" dirty="0"/>
              <a:t>E.g., AES-256-CBC</a:t>
            </a:r>
          </a:p>
          <a:p>
            <a:pPr lvl="1"/>
            <a:endParaRPr lang="en-US" dirty="0"/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Run SHA-256(‘mac key’ + g</a:t>
            </a:r>
            <a:r>
              <a:rPr lang="en-US" baseline="30000" dirty="0"/>
              <a:t>ab</a:t>
            </a:r>
            <a:r>
              <a:rPr lang="en-US" dirty="0"/>
              <a:t> mod p)</a:t>
            </a:r>
          </a:p>
          <a:p>
            <a:pPr lvl="1"/>
            <a:r>
              <a:rPr lang="en-US" dirty="0"/>
              <a:t>Use that as the key for HMAC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55FA9-9F7C-1930-7B03-97C97529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80B18A-62BB-7EC8-BEB4-7664DC7470E5}"/>
              </a:ext>
            </a:extLst>
          </p:cNvPr>
          <p:cNvSpPr/>
          <p:nvPr/>
        </p:nvSpPr>
        <p:spPr>
          <a:xfrm>
            <a:off x="7320642" y="4401011"/>
            <a:ext cx="4033157" cy="232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communication channel with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Authenticity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Confidentiality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Integrity</a:t>
            </a:r>
          </a:p>
          <a:p>
            <a:pPr algn="ctr"/>
            <a:r>
              <a:rPr lang="en-US" dirty="0"/>
              <a:t>has been established!</a:t>
            </a:r>
          </a:p>
        </p:txBody>
      </p:sp>
      <p:pic>
        <p:nvPicPr>
          <p:cNvPr id="8" name="Picture 2" descr="User - Free social icons">
            <a:extLst>
              <a:ext uri="{FF2B5EF4-FFF2-40B4-BE49-F238E27FC236}">
                <a16:creationId xmlns:a16="http://schemas.microsoft.com/office/drawing/2014/main" id="{800EDB21-7B8F-8BBA-80BB-22B8245B9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7471" y="2958078"/>
            <a:ext cx="1210129" cy="12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omputer User icon PNG and SVG Vector Free Download">
            <a:extLst>
              <a:ext uri="{FF2B5EF4-FFF2-40B4-BE49-F238E27FC236}">
                <a16:creationId xmlns:a16="http://schemas.microsoft.com/office/drawing/2014/main" id="{86E3132E-704E-3526-96BD-5312C2584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8735" y="2875641"/>
            <a:ext cx="1210129" cy="138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660241-1C19-EE67-82BA-2827BDF416CA}"/>
              </a:ext>
            </a:extLst>
          </p:cNvPr>
          <p:cNvCxnSpPr/>
          <p:nvPr/>
        </p:nvCxnSpPr>
        <p:spPr>
          <a:xfrm>
            <a:off x="7625443" y="3102429"/>
            <a:ext cx="3004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604191-E547-594E-E92D-12F710815DEC}"/>
              </a:ext>
            </a:extLst>
          </p:cNvPr>
          <p:cNvCxnSpPr>
            <a:cxnSpLocks/>
          </p:cNvCxnSpPr>
          <p:nvPr/>
        </p:nvCxnSpPr>
        <p:spPr>
          <a:xfrm flipH="1">
            <a:off x="7625443" y="3563142"/>
            <a:ext cx="3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CC545D-8A1A-3144-C036-364119A2721D}"/>
              </a:ext>
            </a:extLst>
          </p:cNvPr>
          <p:cNvSpPr/>
          <p:nvPr/>
        </p:nvSpPr>
        <p:spPr>
          <a:xfrm>
            <a:off x="6556842" y="2166160"/>
            <a:ext cx="1179844" cy="6125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146D5A-9169-C12C-FFC6-D1CA8AB50939}"/>
              </a:ext>
            </a:extLst>
          </p:cNvPr>
          <p:cNvSpPr/>
          <p:nvPr/>
        </p:nvSpPr>
        <p:spPr>
          <a:xfrm>
            <a:off x="7823518" y="2169518"/>
            <a:ext cx="2572757" cy="612531"/>
          </a:xfrm>
          <a:prstGeom prst="rect">
            <a:avLst/>
          </a:prstGeom>
          <a:solidFill>
            <a:srgbClr val="000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 with padding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96F8AF-7625-A0E2-CF77-A6854B7EAE3A}"/>
              </a:ext>
            </a:extLst>
          </p:cNvPr>
          <p:cNvSpPr/>
          <p:nvPr/>
        </p:nvSpPr>
        <p:spPr>
          <a:xfrm>
            <a:off x="10466111" y="2166160"/>
            <a:ext cx="1179844" cy="6125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</a:t>
            </a:r>
          </a:p>
        </p:txBody>
      </p:sp>
    </p:spTree>
    <p:extLst>
      <p:ext uri="{BB962C8B-B14F-4D97-AF65-F5344CB8AC3E}">
        <p14:creationId xmlns:p14="http://schemas.microsoft.com/office/powerpoint/2010/main" val="28491396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EFC7-8FE7-0C40-1637-836BF694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2577-AAE2-103B-4DA6-58538A6F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raw-</a:t>
            </a:r>
            <a:r>
              <a:rPr lang="en-US" dirty="0" err="1"/>
              <a:t>rsa</a:t>
            </a:r>
            <a:endParaRPr lang="en-US" dirty="0"/>
          </a:p>
          <a:p>
            <a:r>
              <a:rPr lang="en-US" dirty="0"/>
              <a:t>raw-dh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67A5F-5681-89C7-5B62-7AC84ABE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2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28AA-290C-A856-8028-03D3A82B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Decrypt Data with CBC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A9976-BB34-B808-0088-93834A2EC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have a hash key = ‘</a:t>
            </a:r>
            <a:r>
              <a:rPr lang="en-US" dirty="0" err="1"/>
              <a:t>asdf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HMAC = SHA256( SHA256(‘</a:t>
            </a:r>
            <a:r>
              <a:rPr lang="en-US" dirty="0" err="1"/>
              <a:t>asdf</a:t>
            </a:r>
            <a:r>
              <a:rPr lang="en-US" dirty="0"/>
              <a:t>’) || </a:t>
            </a:r>
            <a:r>
              <a:rPr lang="en-US" dirty="0" err="1"/>
              <a:t>encrypted_data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7624e1f89ce009f8ec7e6e39781a42c0a27fa38f94db4f05f78b0f301007e06a</a:t>
            </a:r>
            <a:endParaRPr lang="en-US" dirty="0"/>
          </a:p>
          <a:p>
            <a:r>
              <a:rPr lang="en-US" dirty="0"/>
              <a:t>Suppose the attacker changed the </a:t>
            </a:r>
            <a:r>
              <a:rPr lang="en-US" dirty="0" err="1"/>
              <a:t>encrypted_data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HMAC = SHA256( SHA256(‘</a:t>
            </a:r>
            <a:r>
              <a:rPr lang="en-US" dirty="0" err="1"/>
              <a:t>asdf</a:t>
            </a:r>
            <a:r>
              <a:rPr lang="en-US" dirty="0"/>
              <a:t>’) || </a:t>
            </a:r>
            <a:r>
              <a:rPr lang="en-US" b="1" dirty="0" err="1">
                <a:solidFill>
                  <a:srgbClr val="FF0000"/>
                </a:solidFill>
              </a:rPr>
              <a:t>encrypted_data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389205904d6c7bb83fc676513911226f2be25bf1465616bb9b29587100ab1414</a:t>
            </a:r>
          </a:p>
          <a:p>
            <a:pPr lvl="1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Mismatch with HMAC!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AB015-842D-E6F9-E174-DB69D465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BA0A4A-7610-FEC6-9FB3-38965887BD09}"/>
              </a:ext>
            </a:extLst>
          </p:cNvPr>
          <p:cNvSpPr/>
          <p:nvPr/>
        </p:nvSpPr>
        <p:spPr>
          <a:xfrm>
            <a:off x="1334124" y="3602691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1CC516-C5A8-4797-9C07-ECFF3290EDE5}"/>
              </a:ext>
            </a:extLst>
          </p:cNvPr>
          <p:cNvSpPr/>
          <p:nvPr/>
        </p:nvSpPr>
        <p:spPr>
          <a:xfrm>
            <a:off x="3239124" y="3602691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FFD703-45FF-6958-5283-74658B974812}"/>
              </a:ext>
            </a:extLst>
          </p:cNvPr>
          <p:cNvSpPr/>
          <p:nvPr/>
        </p:nvSpPr>
        <p:spPr>
          <a:xfrm>
            <a:off x="5144124" y="3602690"/>
            <a:ext cx="1905000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E2383-011A-CFE8-4BD3-186B13CF01B1}"/>
              </a:ext>
            </a:extLst>
          </p:cNvPr>
          <p:cNvSpPr/>
          <p:nvPr/>
        </p:nvSpPr>
        <p:spPr>
          <a:xfrm>
            <a:off x="7049124" y="3602689"/>
            <a:ext cx="3810000" cy="6749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HMAC (key || IV+Block0+Block1)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485DE-DEDA-C024-143B-CB6978757D8F}"/>
              </a:ext>
            </a:extLst>
          </p:cNvPr>
          <p:cNvSpPr/>
          <p:nvPr/>
        </p:nvSpPr>
        <p:spPr>
          <a:xfrm>
            <a:off x="3523761" y="3602689"/>
            <a:ext cx="97971" cy="6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6082F2-9D7B-A73D-A780-93273B8DD7BC}"/>
              </a:ext>
            </a:extLst>
          </p:cNvPr>
          <p:cNvSpPr/>
          <p:nvPr/>
        </p:nvSpPr>
        <p:spPr>
          <a:xfrm>
            <a:off x="4830045" y="3602689"/>
            <a:ext cx="97971" cy="6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0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E681-3295-76D2-F497-DF1BF301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HMAC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E79F-2FCD-9798-F0FE-B45DEDBA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Cipher modes lets attacker play with ciphertext freely</a:t>
            </a:r>
          </a:p>
          <a:p>
            <a:pPr lvl="1"/>
            <a:r>
              <a:rPr lang="en-US" dirty="0"/>
              <a:t>They cannot be secure as we proved in challenges</a:t>
            </a:r>
          </a:p>
          <a:p>
            <a:r>
              <a:rPr lang="en-US" dirty="0"/>
              <a:t>That’s because Block Cipher protects only the </a:t>
            </a:r>
            <a:r>
              <a:rPr lang="en-US" dirty="0">
                <a:solidFill>
                  <a:srgbClr val="000CFF"/>
                </a:solidFill>
              </a:rPr>
              <a:t>data confidentiality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Data Integrity </a:t>
            </a:r>
            <a:r>
              <a:rPr lang="en-US" dirty="0"/>
              <a:t>left unprotected</a:t>
            </a:r>
          </a:p>
          <a:p>
            <a:r>
              <a:rPr lang="en-US" dirty="0"/>
              <a:t>To protect </a:t>
            </a:r>
            <a:r>
              <a:rPr lang="en-US" dirty="0">
                <a:solidFill>
                  <a:srgbClr val="FF0000"/>
                </a:solidFill>
              </a:rPr>
              <a:t>data integrity</a:t>
            </a:r>
            <a:r>
              <a:rPr lang="en-US" dirty="0"/>
              <a:t>, we can use </a:t>
            </a:r>
            <a:r>
              <a:rPr lang="en-US" dirty="0">
                <a:solidFill>
                  <a:srgbClr val="7030A0"/>
                </a:solidFill>
              </a:rPr>
              <a:t>cryptographic hash function</a:t>
            </a:r>
          </a:p>
          <a:p>
            <a:pPr lvl="1"/>
            <a:r>
              <a:rPr lang="en-US" dirty="0"/>
              <a:t>One way, it is </a:t>
            </a:r>
            <a:r>
              <a:rPr lang="en-US" dirty="0">
                <a:solidFill>
                  <a:srgbClr val="000CFF"/>
                </a:solidFill>
              </a:rPr>
              <a:t>hard to find an inverse of the result</a:t>
            </a:r>
            <a:r>
              <a:rPr lang="en-US" dirty="0"/>
              <a:t>…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HMAC</a:t>
            </a:r>
            <a:r>
              <a:rPr lang="en-US" dirty="0"/>
              <a:t>, running </a:t>
            </a:r>
            <a:r>
              <a:rPr lang="en-US" dirty="0">
                <a:solidFill>
                  <a:srgbClr val="000CFF"/>
                </a:solidFill>
              </a:rPr>
              <a:t>cryptographic hash function with key </a:t>
            </a:r>
            <a:r>
              <a:rPr lang="en-US" dirty="0"/>
              <a:t>on the data can protect </a:t>
            </a:r>
            <a:r>
              <a:rPr lang="en-US" dirty="0">
                <a:solidFill>
                  <a:srgbClr val="FF0000"/>
                </a:solidFill>
              </a:rPr>
              <a:t>data integrity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E769B-8C95-549E-942C-FC529CD1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2451-8488-4480-0827-68986FB5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RSA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80124-2047-C739-70B1-06B0DFAF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Public/Private key Scheme</a:t>
            </a:r>
          </a:p>
          <a:p>
            <a:pPr lvl="1"/>
            <a:r>
              <a:rPr lang="en-US" dirty="0"/>
              <a:t>We can publish the public key – encryption key</a:t>
            </a:r>
          </a:p>
          <a:p>
            <a:pPr lvl="1"/>
            <a:r>
              <a:rPr lang="en-US" dirty="0"/>
              <a:t>We must hide the private key – decryption key</a:t>
            </a:r>
          </a:p>
          <a:p>
            <a:r>
              <a:rPr lang="en-US" dirty="0"/>
              <a:t>Based on the difficulty of prime factorization</a:t>
            </a:r>
          </a:p>
          <a:p>
            <a:pPr lvl="1"/>
            <a:r>
              <a:rPr lang="en-US" dirty="0"/>
              <a:t>You cannot correlate the private key from the public key unless</a:t>
            </a:r>
          </a:p>
          <a:p>
            <a:pPr lvl="1"/>
            <a:r>
              <a:rPr lang="en-US" dirty="0"/>
              <a:t>You can factor a big number (a multiple of 2 big prime numbers)</a:t>
            </a:r>
          </a:p>
          <a:p>
            <a:r>
              <a:rPr lang="en-US" dirty="0"/>
              <a:t>Anyone can encrypt message to the private key owner</a:t>
            </a:r>
          </a:p>
          <a:p>
            <a:pPr lvl="1"/>
            <a:r>
              <a:rPr lang="en-US" dirty="0"/>
              <a:t>Enc(</a:t>
            </a:r>
            <a:r>
              <a:rPr lang="en-US" dirty="0" err="1"/>
              <a:t>public_key</a:t>
            </a:r>
            <a:r>
              <a:rPr lang="en-US" dirty="0"/>
              <a:t>, message)</a:t>
            </a:r>
          </a:p>
          <a:p>
            <a:r>
              <a:rPr lang="en-US" dirty="0"/>
              <a:t>Only the private key owner can decrypt message</a:t>
            </a:r>
          </a:p>
          <a:p>
            <a:pPr lvl="1"/>
            <a:r>
              <a:rPr lang="en-US" dirty="0"/>
              <a:t>Dec(</a:t>
            </a:r>
            <a:r>
              <a:rPr lang="en-US" dirty="0" err="1"/>
              <a:t>private_key</a:t>
            </a:r>
            <a:r>
              <a:rPr lang="en-US" dirty="0"/>
              <a:t>, </a:t>
            </a:r>
            <a:r>
              <a:rPr lang="en-US" dirty="0" err="1"/>
              <a:t>encrypted_message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646BD-0EE0-60D0-8B7C-CD14A798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6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5856</TotalTime>
  <Words>3426</Words>
  <Application>Microsoft Macintosh PowerPoint</Application>
  <PresentationFormat>Widescreen</PresentationFormat>
  <Paragraphs>759</Paragraphs>
  <Slides>63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Calibri Light</vt:lpstr>
      <vt:lpstr>Courier</vt:lpstr>
      <vt:lpstr>Courier New</vt:lpstr>
      <vt:lpstr>Kannada MN</vt:lpstr>
      <vt:lpstr>Office Theme</vt:lpstr>
      <vt:lpstr>CS 370 Introduction to Security</vt:lpstr>
      <vt:lpstr>We Will have Asynchronous Lecture on 10/13 and 10/18</vt:lpstr>
      <vt:lpstr>Recap: Block Cipher</vt:lpstr>
      <vt:lpstr>Recap: Create a MAC (Message Authentication Code)</vt:lpstr>
      <vt:lpstr>Recap: Checking a MAC</vt:lpstr>
      <vt:lpstr>Recap: What Attackers Can Do?</vt:lpstr>
      <vt:lpstr>Recap: Decrypt Data with CBC</vt:lpstr>
      <vt:lpstr>Recap: HMAC</vt:lpstr>
      <vt:lpstr>Recap: RSA Summary</vt:lpstr>
      <vt:lpstr>Recap: RSA Summary</vt:lpstr>
      <vt:lpstr>Topic for Today</vt:lpstr>
      <vt:lpstr>Digital Certificate</vt:lpstr>
      <vt:lpstr>Authenticity</vt:lpstr>
      <vt:lpstr>Authenticity</vt:lpstr>
      <vt:lpstr>Authenticity</vt:lpstr>
      <vt:lpstr>Public Key Infrastructure (PKI)</vt:lpstr>
      <vt:lpstr>Digital Certificate</vt:lpstr>
      <vt:lpstr>Creating a Digital Certificate</vt:lpstr>
      <vt:lpstr>Creating a Digital Certificate</vt:lpstr>
      <vt:lpstr>Creating a Digital Certificate</vt:lpstr>
      <vt:lpstr>Creating a Digital Certificate</vt:lpstr>
      <vt:lpstr>Creating a Digital Certificate</vt:lpstr>
      <vt:lpstr>Digital Certificate Creation Step 1</vt:lpstr>
      <vt:lpstr>Digital Certificate Creation Step 2</vt:lpstr>
      <vt:lpstr>Digital Certificate Creation Step 2</vt:lpstr>
      <vt:lpstr>Digital Certificate Creation Step 2</vt:lpstr>
      <vt:lpstr>Issued Certificate</vt:lpstr>
      <vt:lpstr>Trust Chain</vt:lpstr>
      <vt:lpstr>Trust Chain</vt:lpstr>
      <vt:lpstr>Trust Chain</vt:lpstr>
      <vt:lpstr>Trust Chain</vt:lpstr>
      <vt:lpstr>Trust Chain</vt:lpstr>
      <vt:lpstr>How Do We Verify Our Identity?</vt:lpstr>
      <vt:lpstr>How Do We Verify Our Identity?</vt:lpstr>
      <vt:lpstr>How Do We Verify Our Identity?</vt:lpstr>
      <vt:lpstr>How Do We Verify Our Identity?</vt:lpstr>
      <vt:lpstr>Root Certificate Authority (Root CA)</vt:lpstr>
      <vt:lpstr>Public Key Infrastructure (PKI)</vt:lpstr>
      <vt:lpstr>Trust Chain</vt:lpstr>
      <vt:lpstr>Trust Chain</vt:lpstr>
      <vt:lpstr>Trust Chain</vt:lpstr>
      <vt:lpstr>How To Verify oregonstate.edu?</vt:lpstr>
      <vt:lpstr>How To Verify oregonstate.edu?</vt:lpstr>
      <vt:lpstr>How To Verify oregonstate.edu?</vt:lpstr>
      <vt:lpstr>How To Verify oregonstate.edu?</vt:lpstr>
      <vt:lpstr>How To Verify oregonstate.edu?</vt:lpstr>
      <vt:lpstr>Summary</vt:lpstr>
      <vt:lpstr>Summary</vt:lpstr>
      <vt:lpstr>Diffie-Hellman Key Exchange</vt:lpstr>
      <vt:lpstr>DH in Graphics</vt:lpstr>
      <vt:lpstr>Diffie-Hellman Key Exchange</vt:lpstr>
      <vt:lpstr>Diffie-Hellman Key Exchange</vt:lpstr>
      <vt:lpstr>DH in Graphics</vt:lpstr>
      <vt:lpstr>Example</vt:lpstr>
      <vt:lpstr>Diffie-Hellman Implications</vt:lpstr>
      <vt:lpstr>Diffie-Hellman Weakness: Man-in-the-middle Attack</vt:lpstr>
      <vt:lpstr>Diffie-Hellman Weakness: Man-in-the-middle Attack</vt:lpstr>
      <vt:lpstr>Diffie-Hellman Weakness: Man-in-the-middle Attack</vt:lpstr>
      <vt:lpstr>Diffie-Hellman Weakness: Man-in-the-middle Attack</vt:lpstr>
      <vt:lpstr>Diffie-Hellman Weakness: Man-in-the-middle Attack</vt:lpstr>
      <vt:lpstr>How Can We Secure the Internet Communication?</vt:lpstr>
      <vt:lpstr>How Can We Secure the Internet Communication?</vt:lpstr>
      <vt:lpstr>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CS444/544 Operating Systems II</dc:title>
  <dc:creator>Jang, Yeong Jin</dc:creator>
  <cp:lastModifiedBy>Jang, Yeong Jin</cp:lastModifiedBy>
  <cp:revision>81</cp:revision>
  <dcterms:created xsi:type="dcterms:W3CDTF">2020-09-24T00:44:09Z</dcterms:created>
  <dcterms:modified xsi:type="dcterms:W3CDTF">2022-10-11T22:39:16Z</dcterms:modified>
</cp:coreProperties>
</file>