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5"/>
  </p:notesMasterIdLst>
  <p:sldIdLst>
    <p:sldId id="256" r:id="rId2"/>
    <p:sldId id="575" r:id="rId3"/>
    <p:sldId id="693" r:id="rId4"/>
    <p:sldId id="576" r:id="rId5"/>
    <p:sldId id="694" r:id="rId6"/>
    <p:sldId id="695" r:id="rId7"/>
    <p:sldId id="409" r:id="rId8"/>
    <p:sldId id="410" r:id="rId9"/>
    <p:sldId id="411" r:id="rId10"/>
    <p:sldId id="696" r:id="rId11"/>
    <p:sldId id="412" r:id="rId12"/>
    <p:sldId id="415" r:id="rId13"/>
    <p:sldId id="417" r:id="rId14"/>
    <p:sldId id="418" r:id="rId15"/>
    <p:sldId id="697" r:id="rId16"/>
    <p:sldId id="435" r:id="rId17"/>
    <p:sldId id="698" r:id="rId18"/>
    <p:sldId id="465" r:id="rId19"/>
    <p:sldId id="467" r:id="rId20"/>
    <p:sldId id="468" r:id="rId21"/>
    <p:sldId id="470" r:id="rId22"/>
    <p:sldId id="699" r:id="rId23"/>
    <p:sldId id="478" r:id="rId24"/>
    <p:sldId id="481" r:id="rId25"/>
    <p:sldId id="700" r:id="rId26"/>
    <p:sldId id="521" r:id="rId27"/>
    <p:sldId id="522" r:id="rId28"/>
    <p:sldId id="701" r:id="rId29"/>
    <p:sldId id="530" r:id="rId30"/>
    <p:sldId id="702" r:id="rId31"/>
    <p:sldId id="548" r:id="rId32"/>
    <p:sldId id="549" r:id="rId33"/>
    <p:sldId id="550" r:id="rId34"/>
    <p:sldId id="551" r:id="rId35"/>
    <p:sldId id="552" r:id="rId36"/>
    <p:sldId id="553" r:id="rId37"/>
    <p:sldId id="703" r:id="rId38"/>
    <p:sldId id="572" r:id="rId39"/>
    <p:sldId id="573" r:id="rId40"/>
    <p:sldId id="709" r:id="rId41"/>
    <p:sldId id="574" r:id="rId42"/>
    <p:sldId id="710" r:id="rId43"/>
    <p:sldId id="577" r:id="rId44"/>
    <p:sldId id="578" r:id="rId45"/>
    <p:sldId id="704" r:id="rId46"/>
    <p:sldId id="595" r:id="rId47"/>
    <p:sldId id="705" r:id="rId48"/>
    <p:sldId id="604" r:id="rId49"/>
    <p:sldId id="605" r:id="rId50"/>
    <p:sldId id="606" r:id="rId51"/>
    <p:sldId id="607" r:id="rId52"/>
    <p:sldId id="611" r:id="rId53"/>
    <p:sldId id="610" r:id="rId54"/>
    <p:sldId id="612" r:id="rId55"/>
    <p:sldId id="613" r:id="rId56"/>
    <p:sldId id="614" r:id="rId57"/>
    <p:sldId id="615" r:id="rId58"/>
    <p:sldId id="617" r:id="rId59"/>
    <p:sldId id="618" r:id="rId60"/>
    <p:sldId id="619" r:id="rId61"/>
    <p:sldId id="627" r:id="rId62"/>
    <p:sldId id="706" r:id="rId63"/>
    <p:sldId id="591" r:id="rId64"/>
    <p:sldId id="593" r:id="rId65"/>
    <p:sldId id="594" r:id="rId66"/>
    <p:sldId id="596" r:id="rId67"/>
    <p:sldId id="597" r:id="rId68"/>
    <p:sldId id="598" r:id="rId69"/>
    <p:sldId id="599" r:id="rId70"/>
    <p:sldId id="707" r:id="rId71"/>
    <p:sldId id="711" r:id="rId72"/>
    <p:sldId id="712" r:id="rId73"/>
    <p:sldId id="713" r:id="rId74"/>
    <p:sldId id="714" r:id="rId75"/>
    <p:sldId id="715" r:id="rId76"/>
    <p:sldId id="716" r:id="rId77"/>
    <p:sldId id="717" r:id="rId78"/>
    <p:sldId id="708" r:id="rId79"/>
    <p:sldId id="630" r:id="rId80"/>
    <p:sldId id="631" r:id="rId81"/>
    <p:sldId id="645" r:id="rId82"/>
    <p:sldId id="655" r:id="rId83"/>
    <p:sldId id="650" r:id="rId84"/>
    <p:sldId id="656" r:id="rId85"/>
    <p:sldId id="651" r:id="rId86"/>
    <p:sldId id="643" r:id="rId87"/>
    <p:sldId id="644" r:id="rId88"/>
    <p:sldId id="646" r:id="rId89"/>
    <p:sldId id="648" r:id="rId90"/>
    <p:sldId id="652" r:id="rId91"/>
    <p:sldId id="657" r:id="rId92"/>
    <p:sldId id="658" r:id="rId93"/>
    <p:sldId id="659" r:id="rId94"/>
    <p:sldId id="660" r:id="rId95"/>
    <p:sldId id="661" r:id="rId96"/>
    <p:sldId id="635" r:id="rId97"/>
    <p:sldId id="636" r:id="rId98"/>
    <p:sldId id="637" r:id="rId99"/>
    <p:sldId id="638" r:id="rId100"/>
    <p:sldId id="662" r:id="rId101"/>
    <p:sldId id="663" r:id="rId102"/>
    <p:sldId id="664" r:id="rId103"/>
    <p:sldId id="668" r:id="rId104"/>
    <p:sldId id="669" r:id="rId105"/>
    <p:sldId id="670" r:id="rId106"/>
    <p:sldId id="671" r:id="rId107"/>
    <p:sldId id="672" r:id="rId108"/>
    <p:sldId id="673" r:id="rId109"/>
    <p:sldId id="674" r:id="rId110"/>
    <p:sldId id="675" r:id="rId111"/>
    <p:sldId id="676" r:id="rId112"/>
    <p:sldId id="719" r:id="rId113"/>
    <p:sldId id="680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FF"/>
    <a:srgbClr val="E15101"/>
    <a:srgbClr val="00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405"/>
  </p:normalViewPr>
  <p:slideViewPr>
    <p:cSldViewPr snapToGrid="0" snapToObjects="1">
      <p:cViewPr varScale="1">
        <p:scale>
          <a:sx n="118" d="100"/>
          <a:sy n="118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D3D46-709D-EE4F-9951-18578BF99570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6534D-9716-7046-85CE-732F0B1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6534D-9716-7046-85CE-732F0B11E5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DF-88B6-A541-81E5-0B9D35B4CC74}" type="datetime1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587320"/>
            <a:ext cx="12192000" cy="1270680"/>
          </a:xfrm>
          <a:prstGeom prst="rect">
            <a:avLst/>
          </a:prstGeom>
          <a:solidFill>
            <a:srgbClr val="E1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781" y="5692095"/>
            <a:ext cx="3270437" cy="10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83E-F98B-9541-A47F-6AC26A0B843C}" type="datetime1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5EDC-31DC-2140-AEC8-9EF06ACF5E2F}" type="datetime1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C48C-BD00-F743-8537-F7FCF8076B66}" type="datetime1">
              <a:rPr lang="en-US" smtClean="0"/>
              <a:t>10/18/22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719A7ED9-D9CA-CB41-8473-7B8166EC3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E507-C9F2-3B44-A449-07A7EC7F64F1}" type="datetime1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B459-987D-C244-960D-11366F9795EE}" type="datetime1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B85C-DFE4-B545-ADF8-8BC535C4E152}" type="datetime1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F393-BAE6-1948-8A84-D14C99E402A2}" type="datetime1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2AD-FBD2-6541-AD62-12F059411C96}" type="datetime1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9ABA-7DBC-4A44-8154-14ACD2203E7A}" type="datetime1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C5B-00AD-8F45-B118-A74B3874F4C0}" type="datetime1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57A8-BBD0-9249-991D-95E7AC4FCBD4}" type="datetime1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C5" TargetMode="External"/><Relationship Id="rId2" Type="http://schemas.openxmlformats.org/officeDocument/2006/relationships/hyperlink" Target="https://en.wikipedia.org/wiki/RC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s370.unexploitable.systems/ca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s370.unexploitable.systems/cal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370</a:t>
            </a:r>
            <a:br>
              <a:rPr lang="en-US" dirty="0"/>
            </a:br>
            <a:r>
              <a:rPr lang="en-US" dirty="0"/>
              <a:t>Introduction to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Quiz 1 Prep</a:t>
            </a:r>
          </a:p>
          <a:p>
            <a:r>
              <a:rPr lang="en-US" dirty="0" err="1"/>
              <a:t>Yeongjin</a:t>
            </a:r>
            <a:r>
              <a:rPr lang="en-US" dirty="0"/>
              <a:t> Jang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5CEEE-A655-9D4B-AA1D-8E725CF4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68DA-32A6-C903-3D12-CE451BC4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71A9-E0A3-48C9-699E-CF045F67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correct for the XOR cipher?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CD16C-7223-DC6D-91D0-D5516237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886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8697-50AC-4F89-7A12-889B07AC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Certificate Authority (Root 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50D7-CC13-FD07-8997-73241A35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small set of trustworthy certificate authorities</a:t>
            </a:r>
          </a:p>
          <a:p>
            <a:pPr lvl="1"/>
            <a:r>
              <a:rPr lang="en-US" dirty="0"/>
              <a:t>Private companies are authorized by some jurisdiction to run the CA company</a:t>
            </a:r>
          </a:p>
          <a:p>
            <a:pPr lvl="2"/>
            <a:r>
              <a:rPr lang="en-US" dirty="0"/>
              <a:t>Google Trust Service (GTS CA)</a:t>
            </a:r>
          </a:p>
          <a:p>
            <a:pPr lvl="2"/>
            <a:r>
              <a:rPr lang="en-US" dirty="0"/>
              <a:t>DigiCert</a:t>
            </a:r>
          </a:p>
          <a:p>
            <a:pPr lvl="2"/>
            <a:r>
              <a:rPr lang="en-US" dirty="0"/>
              <a:t>Verisign</a:t>
            </a:r>
          </a:p>
          <a:p>
            <a:pPr lvl="2"/>
            <a:r>
              <a:rPr lang="en-US" dirty="0"/>
              <a:t>Etc..</a:t>
            </a:r>
          </a:p>
          <a:p>
            <a:r>
              <a:rPr lang="en-US" dirty="0"/>
              <a:t>We trust their self-signed certificate</a:t>
            </a:r>
          </a:p>
          <a:p>
            <a:pPr lvl="1"/>
            <a:r>
              <a:rPr lang="en-US" dirty="0"/>
              <a:t>Stored in almost every computer machines..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C2E3D-5AA4-4DCD-D482-B94A55E6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100</a:t>
            </a:fld>
            <a:endParaRPr lang="en-US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6BB9BC-9123-64D4-E1AF-008B54359A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3252" y="2737304"/>
            <a:ext cx="2585308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923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B277-F8D9-40FB-EB30-590C8622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Infrastructure (PKI)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EF1D-B8A9-A309-6C44-A8DEE2D50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/>
          <a:lstStyle/>
          <a:p>
            <a:r>
              <a:rPr lang="en-US" dirty="0"/>
              <a:t>An Infrastructure that provides public key with certificate chain</a:t>
            </a:r>
          </a:p>
          <a:p>
            <a:endParaRPr lang="en-US" dirty="0"/>
          </a:p>
          <a:p>
            <a:r>
              <a:rPr lang="en-US" dirty="0"/>
              <a:t>Trust anchor: Root CA</a:t>
            </a:r>
          </a:p>
          <a:p>
            <a:pPr lvl="1"/>
            <a:r>
              <a:rPr lang="en-US" dirty="0"/>
              <a:t>We set a small set of entities use self-signed cert</a:t>
            </a:r>
          </a:p>
          <a:p>
            <a:pPr lvl="1"/>
            <a:endParaRPr lang="en-US" dirty="0"/>
          </a:p>
          <a:p>
            <a:r>
              <a:rPr lang="en-US" dirty="0"/>
              <a:t>Verify the certificate chain!</a:t>
            </a:r>
          </a:p>
          <a:p>
            <a:pPr lvl="1"/>
            <a:r>
              <a:rPr lang="en-US" dirty="0"/>
              <a:t>We must verify the entire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687D-8DBE-0E69-967B-E2E0B873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39B819-677F-8C86-740F-A0B59FB5B601}"/>
              </a:ext>
            </a:extLst>
          </p:cNvPr>
          <p:cNvSpPr/>
          <p:nvPr/>
        </p:nvSpPr>
        <p:spPr>
          <a:xfrm>
            <a:off x="8703129" y="1992086"/>
            <a:ext cx="73478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D037AD-765E-1297-C630-262FE6A7607E}"/>
              </a:ext>
            </a:extLst>
          </p:cNvPr>
          <p:cNvSpPr/>
          <p:nvPr/>
        </p:nvSpPr>
        <p:spPr>
          <a:xfrm>
            <a:off x="7826829" y="3429000"/>
            <a:ext cx="73478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780687-4162-3205-6FA0-FA7CCE32E9CD}"/>
              </a:ext>
            </a:extLst>
          </p:cNvPr>
          <p:cNvSpPr/>
          <p:nvPr/>
        </p:nvSpPr>
        <p:spPr>
          <a:xfrm>
            <a:off x="9437914" y="3428999"/>
            <a:ext cx="73478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389289-669F-ED6D-9A9A-03CB365FC002}"/>
              </a:ext>
            </a:extLst>
          </p:cNvPr>
          <p:cNvSpPr/>
          <p:nvPr/>
        </p:nvSpPr>
        <p:spPr>
          <a:xfrm>
            <a:off x="6719207" y="4887684"/>
            <a:ext cx="73478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666F23-7CCF-17D2-6283-170891044CA2}"/>
              </a:ext>
            </a:extLst>
          </p:cNvPr>
          <p:cNvSpPr/>
          <p:nvPr/>
        </p:nvSpPr>
        <p:spPr>
          <a:xfrm>
            <a:off x="7949291" y="4893125"/>
            <a:ext cx="73478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77917C-D35F-D504-576E-FEE4F2B2ADA8}"/>
              </a:ext>
            </a:extLst>
          </p:cNvPr>
          <p:cNvSpPr/>
          <p:nvPr/>
        </p:nvSpPr>
        <p:spPr>
          <a:xfrm>
            <a:off x="9293677" y="4887684"/>
            <a:ext cx="73478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A526F3-63B9-C0F0-3C7C-AC0BC9CF3CF2}"/>
              </a:ext>
            </a:extLst>
          </p:cNvPr>
          <p:cNvSpPr/>
          <p:nvPr/>
        </p:nvSpPr>
        <p:spPr>
          <a:xfrm>
            <a:off x="10474775" y="4887684"/>
            <a:ext cx="73478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5D995D-28BA-36B9-8624-29D6862AC0D7}"/>
              </a:ext>
            </a:extLst>
          </p:cNvPr>
          <p:cNvCxnSpPr/>
          <p:nvPr/>
        </p:nvCxnSpPr>
        <p:spPr>
          <a:xfrm flipV="1">
            <a:off x="7150553" y="4147456"/>
            <a:ext cx="915761" cy="74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1AF7A7-16A3-6258-A979-792A19798E38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8194222" y="4147457"/>
            <a:ext cx="122462" cy="74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428114-00DD-954A-1B8D-ED2A8C88D7C0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10065092" y="4042240"/>
            <a:ext cx="777076" cy="84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A2F6FF-DB99-D05E-85C9-7F31F79C72B3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9661070" y="4147456"/>
            <a:ext cx="144237" cy="74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0BE973-8A9A-F4E0-C5A2-879EA913182A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 flipV="1">
            <a:off x="9330307" y="2605327"/>
            <a:ext cx="475000" cy="82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F16D38-9829-32A3-C456-1F67DED062D6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8194222" y="2605327"/>
            <a:ext cx="616514" cy="82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DEE6C1-887C-4D87-7F7B-258A1C886DC6}"/>
              </a:ext>
            </a:extLst>
          </p:cNvPr>
          <p:cNvSpPr txBox="1"/>
          <p:nvPr/>
        </p:nvSpPr>
        <p:spPr>
          <a:xfrm>
            <a:off x="10350564" y="5548462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oregonstate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E2A56-6752-63E2-9F6B-5447E69BBB18}"/>
              </a:ext>
            </a:extLst>
          </p:cNvPr>
          <p:cNvSpPr txBox="1"/>
          <p:nvPr/>
        </p:nvSpPr>
        <p:spPr>
          <a:xfrm>
            <a:off x="10280306" y="354531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InCommon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DF7DF-50F9-D6CC-A0F8-557289E34208}"/>
              </a:ext>
            </a:extLst>
          </p:cNvPr>
          <p:cNvSpPr txBox="1"/>
          <p:nvPr/>
        </p:nvSpPr>
        <p:spPr>
          <a:xfrm>
            <a:off x="9454187" y="1818575"/>
            <a:ext cx="113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60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A6F4-0AD7-9864-410D-B4A11165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57E8-70F1-9E7A-8A45-5A483168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102</a:t>
            </a:fld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D6114FB-22AF-8D87-9B21-D639B82C6F0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959429"/>
            <a:ext cx="3283227" cy="32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090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A6F4-0AD7-9864-410D-B4A11165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57E8-70F1-9E7A-8A45-5A483168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103</a:t>
            </a:fld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C27883-D383-3018-9BA6-2FB109A0128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301" y="1959429"/>
            <a:ext cx="3569146" cy="325522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415DD06-7B8E-C682-29F5-90BC0F2523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959429"/>
            <a:ext cx="3283227" cy="32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060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A6F4-0AD7-9864-410D-B4A11165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57E8-70F1-9E7A-8A45-5A483168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104</a:t>
            </a:fld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1C0193-44A0-984D-10A8-A8BBB6A2F3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1630" y="2135953"/>
            <a:ext cx="4060370" cy="290217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AC1A83-EEE0-E737-E09A-F56F99BBEFE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301" y="1959429"/>
            <a:ext cx="3569146" cy="325522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303A9EC-0AC4-200A-F074-DEE1730D847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959429"/>
            <a:ext cx="3283227" cy="32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992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82E1-F7C7-8A80-52AD-7B11ED8A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Verify </a:t>
            </a:r>
            <a:r>
              <a:rPr lang="en-US" dirty="0" err="1"/>
              <a:t>oregonstate.edu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D7A-7DC5-11C7-E56C-3EEF9845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digital certificate!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B0658-1D48-7000-D55A-0301F8FC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105</a:t>
            </a:fld>
            <a:endParaRPr lang="en-US" dirty="0"/>
          </a:p>
        </p:txBody>
      </p:sp>
      <p:pic>
        <p:nvPicPr>
          <p:cNvPr id="5" name="Picture 2" descr="User - Free social media icons">
            <a:extLst>
              <a:ext uri="{FF2B5EF4-FFF2-40B4-BE49-F238E27FC236}">
                <a16:creationId xmlns:a16="http://schemas.microsoft.com/office/drawing/2014/main" id="{B4EDB02C-E94F-C7C7-45D6-A7412D72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40037" y="2481164"/>
            <a:ext cx="1193686" cy="11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25EE642-82CF-6A9A-8E01-007F8272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1220" y="2724222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79C45-5F05-BE36-720D-E3C70BCD736E}"/>
              </a:ext>
            </a:extLst>
          </p:cNvPr>
          <p:cNvCxnSpPr>
            <a:cxnSpLocks/>
          </p:cNvCxnSpPr>
          <p:nvPr/>
        </p:nvCxnSpPr>
        <p:spPr>
          <a:xfrm flipV="1">
            <a:off x="2564857" y="3078007"/>
            <a:ext cx="6399529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83A856-9FB6-9A12-EA75-AA9A97B59BC5}"/>
              </a:ext>
            </a:extLst>
          </p:cNvPr>
          <p:cNvSpPr txBox="1"/>
          <p:nvPr/>
        </p:nvSpPr>
        <p:spPr>
          <a:xfrm>
            <a:off x="2564857" y="2401056"/>
            <a:ext cx="30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Hey, are you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?</a:t>
            </a:r>
          </a:p>
          <a:p>
            <a:r>
              <a:rPr lang="en-US" dirty="0"/>
              <a:t>Give me your certificate</a:t>
            </a:r>
          </a:p>
        </p:txBody>
      </p:sp>
      <p:pic>
        <p:nvPicPr>
          <p:cNvPr id="11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E6D01BDB-F020-25A7-29CA-B70E9705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3291" y="3674850"/>
            <a:ext cx="1747158" cy="9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6068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82E1-F7C7-8A80-52AD-7B11ED8A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Verify </a:t>
            </a:r>
            <a:r>
              <a:rPr lang="en-US" dirty="0" err="1"/>
              <a:t>oregonstate.edu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D7A-7DC5-11C7-E56C-3EEF9845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digital certificate!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B0658-1D48-7000-D55A-0301F8FC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106</a:t>
            </a:fld>
            <a:endParaRPr lang="en-US" dirty="0"/>
          </a:p>
        </p:txBody>
      </p:sp>
      <p:pic>
        <p:nvPicPr>
          <p:cNvPr id="5" name="Picture 2" descr="User - Free social media icons">
            <a:extLst>
              <a:ext uri="{FF2B5EF4-FFF2-40B4-BE49-F238E27FC236}">
                <a16:creationId xmlns:a16="http://schemas.microsoft.com/office/drawing/2014/main" id="{B4EDB02C-E94F-C7C7-45D6-A7412D72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40037" y="2481164"/>
            <a:ext cx="1193686" cy="11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25EE642-82CF-6A9A-8E01-007F8272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1220" y="2724222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79C45-5F05-BE36-720D-E3C70BCD736E}"/>
              </a:ext>
            </a:extLst>
          </p:cNvPr>
          <p:cNvCxnSpPr>
            <a:cxnSpLocks/>
          </p:cNvCxnSpPr>
          <p:nvPr/>
        </p:nvCxnSpPr>
        <p:spPr>
          <a:xfrm flipV="1">
            <a:off x="2564857" y="3078007"/>
            <a:ext cx="6399529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83A856-9FB6-9A12-EA75-AA9A97B59BC5}"/>
              </a:ext>
            </a:extLst>
          </p:cNvPr>
          <p:cNvSpPr txBox="1"/>
          <p:nvPr/>
        </p:nvSpPr>
        <p:spPr>
          <a:xfrm>
            <a:off x="2564857" y="2401056"/>
            <a:ext cx="30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Hey, are you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?</a:t>
            </a:r>
          </a:p>
          <a:p>
            <a:r>
              <a:rPr lang="en-US" dirty="0"/>
              <a:t>Give me your certificate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459E90-36AB-7F7A-3FBB-2C99CC873D44}"/>
              </a:ext>
            </a:extLst>
          </p:cNvPr>
          <p:cNvCxnSpPr>
            <a:cxnSpLocks/>
          </p:cNvCxnSpPr>
          <p:nvPr/>
        </p:nvCxnSpPr>
        <p:spPr>
          <a:xfrm flipH="1">
            <a:off x="2564857" y="3397117"/>
            <a:ext cx="6399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02D1C6-2207-0C8C-D7E1-9E0A0DED88BF}"/>
              </a:ext>
            </a:extLst>
          </p:cNvPr>
          <p:cNvSpPr txBox="1"/>
          <p:nvPr/>
        </p:nvSpPr>
        <p:spPr>
          <a:xfrm>
            <a:off x="4469559" y="3397117"/>
            <a:ext cx="267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am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!</a:t>
            </a:r>
          </a:p>
          <a:p>
            <a:r>
              <a:rPr lang="en-US" dirty="0"/>
              <a:t>Here’s my cert</a:t>
            </a:r>
          </a:p>
        </p:txBody>
      </p:sp>
      <p:pic>
        <p:nvPicPr>
          <p:cNvPr id="11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E6D01BDB-F020-25A7-29CA-B70E9705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3291" y="3674850"/>
            <a:ext cx="1747158" cy="9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3136CD-7FB3-C5DF-27F3-5C2B07C5287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9114" y="4061869"/>
            <a:ext cx="3166416" cy="2263217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F0D0BC-B8FD-E376-E60E-247BD7ACD2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3805" y="4094606"/>
            <a:ext cx="2452641" cy="2236921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6465AB4C-C49F-8E8F-773F-E3C7C0F8BDE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8032" y="4094606"/>
            <a:ext cx="2256257" cy="22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901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82E1-F7C7-8A80-52AD-7B11ED8A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Verify </a:t>
            </a:r>
            <a:r>
              <a:rPr lang="en-US" dirty="0" err="1"/>
              <a:t>oregonstate.edu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D7A-7DC5-11C7-E56C-3EEF9845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digital certificate!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B0658-1D48-7000-D55A-0301F8FC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107</a:t>
            </a:fld>
            <a:endParaRPr lang="en-US" dirty="0"/>
          </a:p>
        </p:txBody>
      </p:sp>
      <p:pic>
        <p:nvPicPr>
          <p:cNvPr id="5" name="Picture 2" descr="User - Free social media icons">
            <a:extLst>
              <a:ext uri="{FF2B5EF4-FFF2-40B4-BE49-F238E27FC236}">
                <a16:creationId xmlns:a16="http://schemas.microsoft.com/office/drawing/2014/main" id="{B4EDB02C-E94F-C7C7-45D6-A7412D72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40037" y="2481164"/>
            <a:ext cx="1193686" cy="11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25EE642-82CF-6A9A-8E01-007F8272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1220" y="2724222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79C45-5F05-BE36-720D-E3C70BCD736E}"/>
              </a:ext>
            </a:extLst>
          </p:cNvPr>
          <p:cNvCxnSpPr>
            <a:cxnSpLocks/>
          </p:cNvCxnSpPr>
          <p:nvPr/>
        </p:nvCxnSpPr>
        <p:spPr>
          <a:xfrm flipV="1">
            <a:off x="2564857" y="3078007"/>
            <a:ext cx="6399529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83A856-9FB6-9A12-EA75-AA9A97B59BC5}"/>
              </a:ext>
            </a:extLst>
          </p:cNvPr>
          <p:cNvSpPr txBox="1"/>
          <p:nvPr/>
        </p:nvSpPr>
        <p:spPr>
          <a:xfrm>
            <a:off x="2564857" y="2401056"/>
            <a:ext cx="30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Hey, are you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?</a:t>
            </a:r>
          </a:p>
          <a:p>
            <a:r>
              <a:rPr lang="en-US" dirty="0"/>
              <a:t>Give me your certificate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459E90-36AB-7F7A-3FBB-2C99CC873D44}"/>
              </a:ext>
            </a:extLst>
          </p:cNvPr>
          <p:cNvCxnSpPr>
            <a:cxnSpLocks/>
          </p:cNvCxnSpPr>
          <p:nvPr/>
        </p:nvCxnSpPr>
        <p:spPr>
          <a:xfrm flipH="1">
            <a:off x="2564857" y="3397117"/>
            <a:ext cx="6399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02D1C6-2207-0C8C-D7E1-9E0A0DED88BF}"/>
              </a:ext>
            </a:extLst>
          </p:cNvPr>
          <p:cNvSpPr txBox="1"/>
          <p:nvPr/>
        </p:nvSpPr>
        <p:spPr>
          <a:xfrm>
            <a:off x="4469559" y="3397117"/>
            <a:ext cx="267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am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!</a:t>
            </a:r>
          </a:p>
          <a:p>
            <a:r>
              <a:rPr lang="en-US" dirty="0"/>
              <a:t>Here’s my cert</a:t>
            </a:r>
          </a:p>
        </p:txBody>
      </p:sp>
      <p:pic>
        <p:nvPicPr>
          <p:cNvPr id="11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E6D01BDB-F020-25A7-29CA-B70E9705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3291" y="3674850"/>
            <a:ext cx="1747158" cy="9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3136CD-7FB3-C5DF-27F3-5C2B07C5287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9114" y="4061869"/>
            <a:ext cx="3166416" cy="2263217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F0D0BC-B8FD-E376-E60E-247BD7ACD2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3805" y="4094606"/>
            <a:ext cx="2452641" cy="2236921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6465AB4C-C49F-8E8F-773F-E3C7C0F8BDE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8032" y="4094606"/>
            <a:ext cx="2256257" cy="2237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E4BEEE-1681-04EF-F2AB-77CF2A0308D4}"/>
              </a:ext>
            </a:extLst>
          </p:cNvPr>
          <p:cNvSpPr txBox="1"/>
          <p:nvPr/>
        </p:nvSpPr>
        <p:spPr>
          <a:xfrm>
            <a:off x="203025" y="6367761"/>
            <a:ext cx="388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Oregonstate</a:t>
            </a:r>
            <a:r>
              <a:rPr lang="en-US" dirty="0"/>
              <a:t> verified by </a:t>
            </a:r>
            <a:r>
              <a:rPr lang="en-US" dirty="0" err="1"/>
              <a:t>InCommon</a:t>
            </a:r>
            <a:r>
              <a:rPr lang="en-US" dirty="0"/>
              <a:t> RSA</a:t>
            </a:r>
          </a:p>
        </p:txBody>
      </p:sp>
    </p:spTree>
    <p:extLst>
      <p:ext uri="{BB962C8B-B14F-4D97-AF65-F5344CB8AC3E}">
        <p14:creationId xmlns:p14="http://schemas.microsoft.com/office/powerpoint/2010/main" val="115842881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82E1-F7C7-8A80-52AD-7B11ED8A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Verify </a:t>
            </a:r>
            <a:r>
              <a:rPr lang="en-US" dirty="0" err="1"/>
              <a:t>oregonstate.edu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D7A-7DC5-11C7-E56C-3EEF9845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digital certificate!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B0658-1D48-7000-D55A-0301F8FC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108</a:t>
            </a:fld>
            <a:endParaRPr lang="en-US" dirty="0"/>
          </a:p>
        </p:txBody>
      </p:sp>
      <p:pic>
        <p:nvPicPr>
          <p:cNvPr id="5" name="Picture 2" descr="User - Free social media icons">
            <a:extLst>
              <a:ext uri="{FF2B5EF4-FFF2-40B4-BE49-F238E27FC236}">
                <a16:creationId xmlns:a16="http://schemas.microsoft.com/office/drawing/2014/main" id="{B4EDB02C-E94F-C7C7-45D6-A7412D72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40037" y="2481164"/>
            <a:ext cx="1193686" cy="11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25EE642-82CF-6A9A-8E01-007F8272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1220" y="2724222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79C45-5F05-BE36-720D-E3C70BCD736E}"/>
              </a:ext>
            </a:extLst>
          </p:cNvPr>
          <p:cNvCxnSpPr>
            <a:cxnSpLocks/>
          </p:cNvCxnSpPr>
          <p:nvPr/>
        </p:nvCxnSpPr>
        <p:spPr>
          <a:xfrm flipV="1">
            <a:off x="2564857" y="3078007"/>
            <a:ext cx="6399529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83A856-9FB6-9A12-EA75-AA9A97B59BC5}"/>
              </a:ext>
            </a:extLst>
          </p:cNvPr>
          <p:cNvSpPr txBox="1"/>
          <p:nvPr/>
        </p:nvSpPr>
        <p:spPr>
          <a:xfrm>
            <a:off x="2564857" y="2401056"/>
            <a:ext cx="30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Hey, are you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?</a:t>
            </a:r>
          </a:p>
          <a:p>
            <a:r>
              <a:rPr lang="en-US" dirty="0"/>
              <a:t>Give me your certificate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459E90-36AB-7F7A-3FBB-2C99CC873D44}"/>
              </a:ext>
            </a:extLst>
          </p:cNvPr>
          <p:cNvCxnSpPr>
            <a:cxnSpLocks/>
          </p:cNvCxnSpPr>
          <p:nvPr/>
        </p:nvCxnSpPr>
        <p:spPr>
          <a:xfrm flipH="1">
            <a:off x="2564857" y="3397117"/>
            <a:ext cx="6399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02D1C6-2207-0C8C-D7E1-9E0A0DED88BF}"/>
              </a:ext>
            </a:extLst>
          </p:cNvPr>
          <p:cNvSpPr txBox="1"/>
          <p:nvPr/>
        </p:nvSpPr>
        <p:spPr>
          <a:xfrm>
            <a:off x="4469559" y="3397117"/>
            <a:ext cx="267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am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!</a:t>
            </a:r>
          </a:p>
          <a:p>
            <a:r>
              <a:rPr lang="en-US" dirty="0"/>
              <a:t>Here’s my cert</a:t>
            </a:r>
          </a:p>
        </p:txBody>
      </p:sp>
      <p:pic>
        <p:nvPicPr>
          <p:cNvPr id="11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E6D01BDB-F020-25A7-29CA-B70E9705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3291" y="3674850"/>
            <a:ext cx="1747158" cy="9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3136CD-7FB3-C5DF-27F3-5C2B07C5287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9114" y="4061869"/>
            <a:ext cx="3166416" cy="2263217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F0D0BC-B8FD-E376-E60E-247BD7ACD2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3805" y="4094606"/>
            <a:ext cx="2452641" cy="2236921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6465AB4C-C49F-8E8F-773F-E3C7C0F8BDE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8032" y="4094606"/>
            <a:ext cx="2256257" cy="2237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E4BEEE-1681-04EF-F2AB-77CF2A0308D4}"/>
              </a:ext>
            </a:extLst>
          </p:cNvPr>
          <p:cNvSpPr txBox="1"/>
          <p:nvPr/>
        </p:nvSpPr>
        <p:spPr>
          <a:xfrm>
            <a:off x="3018055" y="6479744"/>
            <a:ext cx="409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InCommon</a:t>
            </a:r>
            <a:r>
              <a:rPr lang="en-US" dirty="0"/>
              <a:t> RSA verified by </a:t>
            </a:r>
            <a:r>
              <a:rPr lang="en-US" dirty="0" err="1"/>
              <a:t>USERTrust</a:t>
            </a:r>
            <a:r>
              <a:rPr lang="en-US" dirty="0"/>
              <a:t> RSA</a:t>
            </a:r>
          </a:p>
        </p:txBody>
      </p:sp>
    </p:spTree>
    <p:extLst>
      <p:ext uri="{BB962C8B-B14F-4D97-AF65-F5344CB8AC3E}">
        <p14:creationId xmlns:p14="http://schemas.microsoft.com/office/powerpoint/2010/main" val="18466036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82E1-F7C7-8A80-52AD-7B11ED8A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Verify </a:t>
            </a:r>
            <a:r>
              <a:rPr lang="en-US" dirty="0" err="1"/>
              <a:t>oregonstate.edu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D7A-7DC5-11C7-E56C-3EEF9845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digital certificate!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B0658-1D48-7000-D55A-0301F8FC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109</a:t>
            </a:fld>
            <a:endParaRPr lang="en-US" dirty="0"/>
          </a:p>
        </p:txBody>
      </p:sp>
      <p:pic>
        <p:nvPicPr>
          <p:cNvPr id="5" name="Picture 2" descr="User - Free social media icons">
            <a:extLst>
              <a:ext uri="{FF2B5EF4-FFF2-40B4-BE49-F238E27FC236}">
                <a16:creationId xmlns:a16="http://schemas.microsoft.com/office/drawing/2014/main" id="{B4EDB02C-E94F-C7C7-45D6-A7412D72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40037" y="2481164"/>
            <a:ext cx="1193686" cy="11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25EE642-82CF-6A9A-8E01-007F8272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1220" y="2724222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79C45-5F05-BE36-720D-E3C70BCD736E}"/>
              </a:ext>
            </a:extLst>
          </p:cNvPr>
          <p:cNvCxnSpPr>
            <a:cxnSpLocks/>
          </p:cNvCxnSpPr>
          <p:nvPr/>
        </p:nvCxnSpPr>
        <p:spPr>
          <a:xfrm flipV="1">
            <a:off x="2564857" y="3078007"/>
            <a:ext cx="6399529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83A856-9FB6-9A12-EA75-AA9A97B59BC5}"/>
              </a:ext>
            </a:extLst>
          </p:cNvPr>
          <p:cNvSpPr txBox="1"/>
          <p:nvPr/>
        </p:nvSpPr>
        <p:spPr>
          <a:xfrm>
            <a:off x="2564857" y="2401056"/>
            <a:ext cx="30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Hey, are you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?</a:t>
            </a:r>
          </a:p>
          <a:p>
            <a:r>
              <a:rPr lang="en-US" dirty="0"/>
              <a:t>Give me your certificate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459E90-36AB-7F7A-3FBB-2C99CC873D44}"/>
              </a:ext>
            </a:extLst>
          </p:cNvPr>
          <p:cNvCxnSpPr>
            <a:cxnSpLocks/>
          </p:cNvCxnSpPr>
          <p:nvPr/>
        </p:nvCxnSpPr>
        <p:spPr>
          <a:xfrm flipH="1">
            <a:off x="2564857" y="3397117"/>
            <a:ext cx="6399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02D1C6-2207-0C8C-D7E1-9E0A0DED88BF}"/>
              </a:ext>
            </a:extLst>
          </p:cNvPr>
          <p:cNvSpPr txBox="1"/>
          <p:nvPr/>
        </p:nvSpPr>
        <p:spPr>
          <a:xfrm>
            <a:off x="4469559" y="3397117"/>
            <a:ext cx="267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am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!</a:t>
            </a:r>
          </a:p>
          <a:p>
            <a:r>
              <a:rPr lang="en-US" dirty="0"/>
              <a:t>Here’s my cert</a:t>
            </a:r>
          </a:p>
        </p:txBody>
      </p:sp>
      <p:pic>
        <p:nvPicPr>
          <p:cNvPr id="11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E6D01BDB-F020-25A7-29CA-B70E9705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3291" y="3674850"/>
            <a:ext cx="1747158" cy="9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3136CD-7FB3-C5DF-27F3-5C2B07C5287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9114" y="4061869"/>
            <a:ext cx="3166416" cy="2263217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F0D0BC-B8FD-E376-E60E-247BD7ACD2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3805" y="4094606"/>
            <a:ext cx="2452641" cy="2236921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6465AB4C-C49F-8E8F-773F-E3C7C0F8BDE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8032" y="4094606"/>
            <a:ext cx="2256257" cy="2237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E4BEEE-1681-04EF-F2AB-77CF2A0308D4}"/>
              </a:ext>
            </a:extLst>
          </p:cNvPr>
          <p:cNvSpPr txBox="1"/>
          <p:nvPr/>
        </p:nvSpPr>
        <p:spPr>
          <a:xfrm>
            <a:off x="6512369" y="6383407"/>
            <a:ext cx="39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USERTrust</a:t>
            </a:r>
            <a:r>
              <a:rPr lang="en-US" dirty="0"/>
              <a:t> RSA is self-verified (ROOT CA)</a:t>
            </a:r>
          </a:p>
        </p:txBody>
      </p:sp>
    </p:spTree>
    <p:extLst>
      <p:ext uri="{BB962C8B-B14F-4D97-AF65-F5344CB8AC3E}">
        <p14:creationId xmlns:p14="http://schemas.microsoft.com/office/powerpoint/2010/main" val="20780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DF6A-96E9-C679-88C8-56F05F27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CDEA-2DBD-0A46-0915-E6593738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XOR Cipher is with perfect secrecy</a:t>
            </a:r>
          </a:p>
          <a:p>
            <a:endParaRPr lang="en-US" dirty="0"/>
          </a:p>
          <a:p>
            <a:r>
              <a:rPr lang="en-US" dirty="0"/>
              <a:t>Scheme</a:t>
            </a:r>
          </a:p>
          <a:p>
            <a:pPr lvl="1"/>
            <a:r>
              <a:rPr lang="en-US" dirty="0"/>
              <a:t>For a message M with length L</a:t>
            </a:r>
          </a:p>
          <a:p>
            <a:pPr lvl="1"/>
            <a:r>
              <a:rPr lang="en-US" dirty="0"/>
              <a:t>Get a random key K with length L</a:t>
            </a:r>
          </a:p>
          <a:p>
            <a:pPr lvl="1"/>
            <a:r>
              <a:rPr lang="en-US" dirty="0"/>
              <a:t>Compute ciphertext C</a:t>
            </a:r>
          </a:p>
          <a:p>
            <a:pPr lvl="2"/>
            <a:r>
              <a:rPr lang="en-US" dirty="0"/>
              <a:t>C = M ⊕ 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CAD58-FC42-EC76-1D2B-48C3D5A1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809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126B-B787-805C-CB68-98484DC6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10A8-853F-5B66-CCA9-5A68EF03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encryption with private key can be used as digital signature</a:t>
            </a:r>
          </a:p>
          <a:p>
            <a:pPr lvl="1"/>
            <a:r>
              <a:rPr lang="en-US" dirty="0"/>
              <a:t>Only the private key holder can generate the message</a:t>
            </a:r>
          </a:p>
          <a:p>
            <a:pPr lvl="1"/>
            <a:r>
              <a:rPr lang="en-US" dirty="0"/>
              <a:t>Anyone with public key can verify this!</a:t>
            </a:r>
          </a:p>
          <a:p>
            <a:pPr lvl="1"/>
            <a:endParaRPr lang="en-US" dirty="0"/>
          </a:p>
          <a:p>
            <a:r>
              <a:rPr lang="en-US" dirty="0"/>
              <a:t>We use digital certificates to share public key information</a:t>
            </a:r>
          </a:p>
          <a:p>
            <a:pPr lvl="1"/>
            <a:r>
              <a:rPr lang="en-US" dirty="0"/>
              <a:t>Entity name, address, other information with</a:t>
            </a:r>
          </a:p>
          <a:p>
            <a:pPr lvl="1"/>
            <a:r>
              <a:rPr lang="en-US" dirty="0"/>
              <a:t>Public key!</a:t>
            </a:r>
          </a:p>
          <a:p>
            <a:pPr lvl="1"/>
            <a:endParaRPr lang="en-US" dirty="0"/>
          </a:p>
          <a:p>
            <a:r>
              <a:rPr lang="en-US" dirty="0"/>
              <a:t>Certificates are signed by other trustful entities</a:t>
            </a:r>
          </a:p>
          <a:p>
            <a:pPr lvl="1"/>
            <a:r>
              <a:rPr lang="en-US" dirty="0"/>
              <a:t>Verify the entity info and the public key, and then, sign the certificate!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47374-1E0D-B9B4-36E3-B55EFD2F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781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126B-B787-805C-CB68-98484DC6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10A8-853F-5B66-CCA9-5A68EF03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certificate need to be verified by other entity</a:t>
            </a:r>
          </a:p>
          <a:p>
            <a:pPr lvl="1"/>
            <a:r>
              <a:rPr lang="en-US" dirty="0"/>
              <a:t>That other entity is also need to be verified by… </a:t>
            </a:r>
          </a:p>
          <a:p>
            <a:pPr lvl="1"/>
            <a:endParaRPr lang="en-US" dirty="0"/>
          </a:p>
          <a:p>
            <a:r>
              <a:rPr lang="en-US" dirty="0"/>
              <a:t>Root CA is the list of trusted Certificate Authority</a:t>
            </a:r>
          </a:p>
          <a:p>
            <a:pPr lvl="1"/>
            <a:r>
              <a:rPr lang="en-US" dirty="0"/>
              <a:t>We accept their self-signed certificate</a:t>
            </a:r>
          </a:p>
          <a:p>
            <a:pPr lvl="1"/>
            <a:endParaRPr lang="en-US" dirty="0"/>
          </a:p>
          <a:p>
            <a:r>
              <a:rPr lang="en-US" dirty="0"/>
              <a:t>We must verify the entire certificate trust chain</a:t>
            </a:r>
          </a:p>
          <a:p>
            <a:pPr lvl="1"/>
            <a:r>
              <a:rPr lang="en-US" dirty="0" err="1"/>
              <a:t>oregonstate.edu</a:t>
            </a:r>
            <a:r>
              <a:rPr lang="en-US" dirty="0"/>
              <a:t> -&gt; </a:t>
            </a:r>
            <a:r>
              <a:rPr lang="en-US" dirty="0" err="1"/>
              <a:t>InCommon</a:t>
            </a:r>
            <a:r>
              <a:rPr lang="en-US" dirty="0"/>
              <a:t> RSA -&gt; </a:t>
            </a:r>
            <a:r>
              <a:rPr lang="en-US" dirty="0" err="1"/>
              <a:t>USERTrust</a:t>
            </a:r>
            <a:r>
              <a:rPr lang="en-US" dirty="0"/>
              <a:t> RSA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47374-1E0D-B9B4-36E3-B55EFD2F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8463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E4C8-D484-2172-905F-3ED49137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E2E0-B087-8C09-7128-7F1C3BEA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secret value shared via a Diffie-Hellman key exchange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7750-3F90-1543-F0CD-E00730D0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5430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2E1D-FBED-6AEF-E38B-B923AF3B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D50C7-6F9F-9B5C-836E-FF2096C0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CFF"/>
                </a:solidFill>
              </a:rPr>
              <a:t>g = 5, p = 23</a:t>
            </a:r>
          </a:p>
          <a:p>
            <a:endParaRPr lang="en-US" dirty="0"/>
          </a:p>
          <a:p>
            <a:r>
              <a:rPr lang="en-US" dirty="0"/>
              <a:t>A chooses </a:t>
            </a:r>
            <a:r>
              <a:rPr lang="en-US" dirty="0">
                <a:solidFill>
                  <a:srgbClr val="FF0000"/>
                </a:solidFill>
              </a:rPr>
              <a:t>a = 4</a:t>
            </a:r>
          </a:p>
          <a:p>
            <a:pPr lvl="1"/>
            <a:r>
              <a:rPr lang="en-US" dirty="0"/>
              <a:t>A = 5</a:t>
            </a:r>
            <a:r>
              <a:rPr lang="en-US" baseline="30000" dirty="0"/>
              <a:t>4</a:t>
            </a:r>
            <a:r>
              <a:rPr lang="en-US" dirty="0"/>
              <a:t> mod 23 = 625 mod 23 = </a:t>
            </a:r>
            <a:r>
              <a:rPr lang="en-US" dirty="0">
                <a:solidFill>
                  <a:srgbClr val="000CFF"/>
                </a:solidFill>
              </a:rPr>
              <a:t>4</a:t>
            </a:r>
          </a:p>
          <a:p>
            <a:r>
              <a:rPr lang="en-US" dirty="0"/>
              <a:t>B chooses </a:t>
            </a:r>
            <a:r>
              <a:rPr lang="en-US" dirty="0">
                <a:solidFill>
                  <a:srgbClr val="FF0000"/>
                </a:solidFill>
              </a:rPr>
              <a:t>b = 3</a:t>
            </a:r>
          </a:p>
          <a:p>
            <a:pPr lvl="1"/>
            <a:r>
              <a:rPr lang="en-US" dirty="0"/>
              <a:t>B = 5</a:t>
            </a:r>
            <a:r>
              <a:rPr lang="en-US" baseline="30000" dirty="0"/>
              <a:t>3</a:t>
            </a:r>
            <a:r>
              <a:rPr lang="en-US" dirty="0"/>
              <a:t> mod 23 = 125 mod 23 = </a:t>
            </a:r>
            <a:r>
              <a:rPr lang="en-US" dirty="0">
                <a:solidFill>
                  <a:srgbClr val="000CFF"/>
                </a:solidFill>
              </a:rPr>
              <a:t>10</a:t>
            </a:r>
          </a:p>
          <a:p>
            <a:pPr lvl="1"/>
            <a:endParaRPr lang="en-US" dirty="0"/>
          </a:p>
          <a:p>
            <a:r>
              <a:rPr lang="en-US" dirty="0"/>
              <a:t>B</a:t>
            </a:r>
            <a:r>
              <a:rPr lang="en-US" baseline="30000" dirty="0">
                <a:solidFill>
                  <a:srgbClr val="FF0000"/>
                </a:solidFill>
              </a:rPr>
              <a:t>4</a:t>
            </a:r>
            <a:r>
              <a:rPr lang="en-US" dirty="0"/>
              <a:t> = 10</a:t>
            </a:r>
            <a:r>
              <a:rPr lang="en-US" baseline="30000" dirty="0">
                <a:solidFill>
                  <a:srgbClr val="FF0000"/>
                </a:solidFill>
              </a:rPr>
              <a:t>4</a:t>
            </a:r>
            <a:r>
              <a:rPr lang="en-US" dirty="0"/>
              <a:t> mod 23 = 10000 mod 23 = 18</a:t>
            </a:r>
          </a:p>
          <a:p>
            <a:r>
              <a:rPr lang="en-US" dirty="0"/>
              <a:t>A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/>
              <a:t> = 4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/>
              <a:t> mod 23 = 64 mod 23 = 18</a:t>
            </a:r>
          </a:p>
          <a:p>
            <a:r>
              <a:rPr lang="en-US" dirty="0"/>
              <a:t>5</a:t>
            </a:r>
            <a:r>
              <a:rPr lang="en-US" baseline="30000" dirty="0"/>
              <a:t>(4*3)</a:t>
            </a:r>
            <a:r>
              <a:rPr lang="en-US" dirty="0"/>
              <a:t> = 5</a:t>
            </a:r>
            <a:r>
              <a:rPr lang="en-US" baseline="30000" dirty="0"/>
              <a:t>12</a:t>
            </a:r>
            <a:r>
              <a:rPr lang="en-US" dirty="0"/>
              <a:t> mod 23 = 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5AB0-B820-7103-185D-5C237853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0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95F9-B1C0-2093-A824-3EEA610A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Perfectly Secure?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4642-D479-ACA9-BCA0-0622A282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must be selected randomly</a:t>
            </a:r>
          </a:p>
          <a:p>
            <a:pPr lvl="1"/>
            <a:r>
              <a:rPr lang="en-US" dirty="0"/>
              <a:t>The distribution of K is random</a:t>
            </a:r>
          </a:p>
          <a:p>
            <a:pPr lvl="1"/>
            <a:endParaRPr lang="en-US" dirty="0"/>
          </a:p>
          <a:p>
            <a:r>
              <a:rPr lang="en-US" dirty="0"/>
              <a:t>Ciphertext distribution is independent to the message distribution</a:t>
            </a:r>
          </a:p>
          <a:p>
            <a:pPr lvl="1"/>
            <a:r>
              <a:rPr lang="en-US" dirty="0"/>
              <a:t>C = M ⊕ K</a:t>
            </a:r>
          </a:p>
          <a:p>
            <a:pPr lvl="1"/>
            <a:r>
              <a:rPr lang="en-US" dirty="0"/>
              <a:t>No matter how you choose M, if you choose K randomly, then it’s good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5E68D-2830-CF37-19CA-1DE1450E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4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4373-B25D-EE1E-9C58-4A9E289C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700B-A952-EDA3-F850-0A16A7E8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Re-using the key make the scheme weak</a:t>
            </a:r>
          </a:p>
          <a:p>
            <a:endParaRPr lang="en-US" dirty="0"/>
          </a:p>
          <a:p>
            <a:r>
              <a:rPr lang="en-US" dirty="0"/>
              <a:t>Suppose the attacker knows</a:t>
            </a:r>
          </a:p>
          <a:p>
            <a:pPr lvl="1"/>
            <a:r>
              <a:rPr lang="en-US" dirty="0"/>
              <a:t>HELLO -&gt; 0x9, 0x7, 0xf, 0x8, 0xa</a:t>
            </a:r>
          </a:p>
          <a:p>
            <a:endParaRPr lang="en-US" dirty="0"/>
          </a:p>
          <a:p>
            <a:r>
              <a:rPr lang="en-US" dirty="0"/>
              <a:t>They can calculate the key 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71851-D54F-B1FF-B8C5-267E7693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117BA-23E3-05A4-B823-F4728CBB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745" y="3738563"/>
            <a:ext cx="2755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1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D6A5-F1B0-A228-FFDE-FD784775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Version of XOR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C6EB-02DC-29F2-B174-F44E9C49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/wiki/One-</a:t>
            </a:r>
            <a:r>
              <a:rPr lang="en-US" dirty="0" err="1"/>
              <a:t>time_pad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6CF0B-8E88-AF7B-8C6D-D892C621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8AEA4-C89A-5358-5228-181EF93F18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5616" y="2866870"/>
            <a:ext cx="7772400" cy="22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3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68DA-32A6-C903-3D12-CE451BC4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71A9-E0A3-48C9-699E-CF045F67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ciphers are convenient. Why don’t we use RC4/RC5 stream ciphers?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CD16C-7223-DC6D-91D0-D5516237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8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7E2E-07D5-76F9-7F87-94E0E418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RC4/RC5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02E4-5AF4-1C7F-FF09-B6B60331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Wikipedia articles for their weaknesses</a:t>
            </a:r>
          </a:p>
          <a:p>
            <a:pPr lvl="1"/>
            <a:r>
              <a:rPr lang="en-US" dirty="0">
                <a:hlinkClick r:id="rId2"/>
              </a:rPr>
              <a:t>https://en.wikipedia.org/wiki/RC4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https://en.wikipedia.org/wiki/RC5</a:t>
            </a:r>
            <a:endParaRPr lang="en-US" dirty="0"/>
          </a:p>
          <a:p>
            <a:r>
              <a:rPr lang="en-US" dirty="0"/>
              <a:t>RC4						RC5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Have no mathematical proof or</a:t>
            </a:r>
          </a:p>
          <a:p>
            <a:r>
              <a:rPr lang="en-US" dirty="0"/>
              <a:t>Have an attack against these…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224CB-76BC-0F77-09C6-D54401EC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9BB0581-2F96-B65E-8AD2-6153094A6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72" y="3671208"/>
            <a:ext cx="6083300" cy="1257300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1DFA59-2B8B-2907-7A89-049AD4EE6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499" y="3779157"/>
            <a:ext cx="4514979" cy="14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3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68DA-32A6-C903-3D12-CE451BC4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71A9-E0A3-48C9-699E-CF045F67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block cipher, we can encrypt/decrypt a block of message. For example, in AES, a block size is 16-byte (128-bit). Then, how can we encrypt a message that is shorter than a block size, e.g., a 5-byte message?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CD16C-7223-DC6D-91D0-D5516237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47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A1E1-51AE-6E83-D978-F10ADD7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Encrypt Blocks That Its Size</a:t>
            </a:r>
            <a:br>
              <a:rPr lang="en-US" dirty="0"/>
            </a:br>
            <a:r>
              <a:rPr lang="en-US" dirty="0"/>
              <a:t>is Less Than 16 byte?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2C95-4A3B-64AE-FAAA-7F1E4CE0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  <a:p>
            <a:pPr lvl="1"/>
            <a:r>
              <a:rPr lang="en-US" dirty="0"/>
              <a:t>We can ignore the rest of bits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Via padding (add some meaningless but identifiable data)</a:t>
            </a:r>
          </a:p>
          <a:p>
            <a:pPr lvl="1"/>
            <a:endParaRPr lang="en-US" dirty="0"/>
          </a:p>
          <a:p>
            <a:r>
              <a:rPr lang="en-US" dirty="0"/>
              <a:t>ECB (Electronic Code Book)</a:t>
            </a:r>
          </a:p>
          <a:p>
            <a:pPr lvl="1"/>
            <a:r>
              <a:rPr lang="en-US" dirty="0"/>
              <a:t>A padding scheme to indicate the length of the message</a:t>
            </a:r>
          </a:p>
          <a:p>
            <a:pPr lvl="1"/>
            <a:r>
              <a:rPr lang="en-US" dirty="0"/>
              <a:t>Pad the length of the padding as byte for the length of the padding…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D687-2EB5-03F7-CAAF-C98C5DE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A1E1-51AE-6E83-D978-F10ADD7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ECB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2C95-4A3B-64AE-FAAA-7F1E4CE0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 to encrypt 15 byte of data</a:t>
            </a:r>
          </a:p>
          <a:p>
            <a:pPr lvl="1"/>
            <a:r>
              <a:rPr lang="en-US" dirty="0"/>
              <a:t>“0123456789ABCDE” </a:t>
            </a:r>
            <a:r>
              <a:rPr lang="en-US" dirty="0">
                <a:sym typeface="Wingdings" pitchFamily="2" charset="2"/>
              </a:rPr>
              <a:t> a 15-byte string</a:t>
            </a:r>
          </a:p>
          <a:p>
            <a:pPr lvl="1"/>
            <a:r>
              <a:rPr lang="en-US" dirty="0">
                <a:sym typeface="Wingdings" pitchFamily="2" charset="2"/>
              </a:rPr>
              <a:t>‘0’ ~ ‘9’ are 0x31 ~ 0x39, ’A’ ~ ‘E’ are 0x41 ~ 0x45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need 1 byte padding to make it to be 16-byte block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Make the padding value as the length of the padding</a:t>
            </a:r>
          </a:p>
          <a:p>
            <a:pPr lvl="1"/>
            <a:r>
              <a:rPr lang="en-US" dirty="0">
                <a:sym typeface="Wingdings" pitchFamily="2" charset="2"/>
              </a:rPr>
              <a:t>0x1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D687-2EB5-03F7-CAAF-C98C5DE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DD8C0-529F-14D6-0847-8A2452800AAF}"/>
              </a:ext>
            </a:extLst>
          </p:cNvPr>
          <p:cNvGraphicFramePr>
            <a:graphicFrameLocks noGrp="1"/>
          </p:cNvGraphicFramePr>
          <p:nvPr/>
        </p:nvGraphicFramePr>
        <p:xfrm>
          <a:off x="393503" y="4131923"/>
          <a:ext cx="11404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259958031"/>
                    </a:ext>
                  </a:extLst>
                </a:gridCol>
                <a:gridCol w="762810">
                  <a:extLst>
                    <a:ext uri="{9D8B030D-6E8A-4147-A177-3AD203B41FA5}">
                      <a16:colId xmlns:a16="http://schemas.microsoft.com/office/drawing/2014/main" val="210267898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1683460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566983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476551899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39535096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108722455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70478536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66198857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75097196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986408298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707127092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05371990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9973065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50138084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90459631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10465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62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64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4068-5CB4-1A4A-9530-A817883B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(10/20)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FE-E75F-E240-936A-8DEC3E33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Released via CANVAS</a:t>
            </a:r>
          </a:p>
          <a:p>
            <a:pPr lvl="1"/>
            <a:r>
              <a:rPr lang="en-US" dirty="0"/>
              <a:t>You can see Quiz 1 at 8:30 am</a:t>
            </a:r>
          </a:p>
          <a:p>
            <a:pPr lvl="1"/>
            <a:r>
              <a:rPr lang="en-US" dirty="0"/>
              <a:t>Deadline: 10/21 11:59pm (opened for 2 days)</a:t>
            </a:r>
          </a:p>
          <a:p>
            <a:pPr lvl="1"/>
            <a:r>
              <a:rPr lang="en-US" dirty="0"/>
              <a:t>Duration: Unlimited, but you can finish it around 30 min</a:t>
            </a:r>
          </a:p>
          <a:p>
            <a:r>
              <a:rPr lang="en-US" dirty="0"/>
              <a:t>You will be given up to 3 attempts to take quiz</a:t>
            </a:r>
          </a:p>
          <a:p>
            <a:r>
              <a:rPr lang="en-US" dirty="0"/>
              <a:t>Open material; you may refer to</a:t>
            </a:r>
          </a:p>
          <a:p>
            <a:pPr lvl="1"/>
            <a:r>
              <a:rPr lang="en-US" dirty="0"/>
              <a:t>Contents at our course website: </a:t>
            </a:r>
            <a:r>
              <a:rPr lang="en-US" dirty="0">
                <a:hlinkClick r:id="rId2"/>
              </a:rPr>
              <a:t>https://cs370.unexploitable.systems/cal.html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Lecture Videos</a:t>
            </a:r>
          </a:p>
          <a:p>
            <a:pPr lvl="1"/>
            <a:r>
              <a:rPr lang="en-US" dirty="0"/>
              <a:t>Your code for challenge assignments</a:t>
            </a:r>
          </a:p>
          <a:p>
            <a:pPr lvl="1"/>
            <a:r>
              <a:rPr lang="en-US" dirty="0"/>
              <a:t>Use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0CF7F-7219-4A41-AA33-DDB270CF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23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A1E1-51AE-6E83-D978-F10ADD7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ECB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2C95-4A3B-64AE-FAAA-7F1E4CE0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 to encrypt 14 byte of data</a:t>
            </a:r>
          </a:p>
          <a:p>
            <a:pPr lvl="1"/>
            <a:r>
              <a:rPr lang="en-US" dirty="0"/>
              <a:t>“0123456789ABCD” </a:t>
            </a:r>
            <a:r>
              <a:rPr lang="en-US" dirty="0">
                <a:sym typeface="Wingdings" pitchFamily="2" charset="2"/>
              </a:rPr>
              <a:t> a 14-byte string</a:t>
            </a:r>
          </a:p>
          <a:p>
            <a:pPr lvl="1"/>
            <a:r>
              <a:rPr lang="en-US" dirty="0">
                <a:sym typeface="Wingdings" pitchFamily="2" charset="2"/>
              </a:rPr>
              <a:t>‘0’ ~ ‘9’ are 0x31 ~ 0x39, ’A’ ~ ‘E’ are 0x41 ~ 0x45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need 2 bytes padding to make it to be 16-byte block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Make the padding value as the length of the padding</a:t>
            </a:r>
          </a:p>
          <a:p>
            <a:pPr lvl="1"/>
            <a:r>
              <a:rPr lang="en-US" dirty="0">
                <a:sym typeface="Wingdings" pitchFamily="2" charset="2"/>
              </a:rPr>
              <a:t>0x2 * 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D687-2EB5-03F7-CAAF-C98C5DE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DD8C0-529F-14D6-0847-8A2452800AAF}"/>
              </a:ext>
            </a:extLst>
          </p:cNvPr>
          <p:cNvGraphicFramePr>
            <a:graphicFrameLocks noGrp="1"/>
          </p:cNvGraphicFramePr>
          <p:nvPr/>
        </p:nvGraphicFramePr>
        <p:xfrm>
          <a:off x="393503" y="4131923"/>
          <a:ext cx="11404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259958031"/>
                    </a:ext>
                  </a:extLst>
                </a:gridCol>
                <a:gridCol w="762810">
                  <a:extLst>
                    <a:ext uri="{9D8B030D-6E8A-4147-A177-3AD203B41FA5}">
                      <a16:colId xmlns:a16="http://schemas.microsoft.com/office/drawing/2014/main" val="210267898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1683460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566983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476551899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39535096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108722455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70478536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66198857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75097196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986408298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707127092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05371990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9973065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50138084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90459631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10465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62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822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A1E1-51AE-6E83-D978-F10ADD7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ECB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2C95-4A3B-64AE-FAAA-7F1E4CE0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 to encrypt 1 byte of data</a:t>
            </a:r>
          </a:p>
          <a:p>
            <a:pPr lvl="1"/>
            <a:r>
              <a:rPr lang="en-US" dirty="0"/>
              <a:t>“0” </a:t>
            </a:r>
            <a:r>
              <a:rPr lang="en-US" dirty="0">
                <a:sym typeface="Wingdings" pitchFamily="2" charset="2"/>
              </a:rPr>
              <a:t> a 1-byte string</a:t>
            </a:r>
          </a:p>
          <a:p>
            <a:pPr lvl="1"/>
            <a:r>
              <a:rPr lang="en-US" dirty="0">
                <a:sym typeface="Wingdings" pitchFamily="2" charset="2"/>
              </a:rPr>
              <a:t>‘0’ ~ ‘9’ are 0x31 ~ 0x39, ’A’ ~ ‘E’ are 0x41 ~ 0x45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need 15 bytes padding to make it to be 16-byte block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Make the padding value as the length of the padding</a:t>
            </a:r>
          </a:p>
          <a:p>
            <a:pPr lvl="1"/>
            <a:r>
              <a:rPr lang="en-US" dirty="0">
                <a:sym typeface="Wingdings" pitchFamily="2" charset="2"/>
              </a:rPr>
              <a:t>0xf * 15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D687-2EB5-03F7-CAAF-C98C5DE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DD8C0-529F-14D6-0847-8A2452800AAF}"/>
              </a:ext>
            </a:extLst>
          </p:cNvPr>
          <p:cNvGraphicFramePr>
            <a:graphicFrameLocks noGrp="1"/>
          </p:cNvGraphicFramePr>
          <p:nvPr/>
        </p:nvGraphicFramePr>
        <p:xfrm>
          <a:off x="393503" y="4131923"/>
          <a:ext cx="11404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259958031"/>
                    </a:ext>
                  </a:extLst>
                </a:gridCol>
                <a:gridCol w="762810">
                  <a:extLst>
                    <a:ext uri="{9D8B030D-6E8A-4147-A177-3AD203B41FA5}">
                      <a16:colId xmlns:a16="http://schemas.microsoft.com/office/drawing/2014/main" val="210267898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1683460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566983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476551899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39535096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108722455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570478536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661988577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275097196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986408298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707127092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053719901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09973065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501380840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3904596313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110465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62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506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A8FB-B76B-6F42-F57B-AF3E30D2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A808-19C3-B88C-EECA-656B8100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reason that we can indirectly see some content of original image if we encrypt a bitmap file in ECB mode?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4F13-8C31-99C8-6BB7-550E9C9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5039B84-BD25-08CC-BF95-38F3035E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6543" y="2913743"/>
            <a:ext cx="2489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81F6ED8-BFF4-0D28-591E-6E24D11A8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2913743"/>
            <a:ext cx="2489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0F2041A-2CE9-F8C9-8F76-50067C576320}"/>
              </a:ext>
            </a:extLst>
          </p:cNvPr>
          <p:cNvSpPr/>
          <p:nvPr/>
        </p:nvSpPr>
        <p:spPr>
          <a:xfrm>
            <a:off x="5181600" y="3788229"/>
            <a:ext cx="1640114" cy="1001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8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59EC-3340-9C59-D0C0-B7BD84E3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Any Weaknesses in ECB?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D4C9-032B-5E74-A680-7ABA7E46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same key, the same plaintext block will result in the same ciphertext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8793A-FBD8-32FC-FA95-1166AFCA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CF850-2375-8B1A-766E-6CD6F7D6C50C}"/>
              </a:ext>
            </a:extLst>
          </p:cNvPr>
          <p:cNvSpPr txBox="1"/>
          <p:nvPr/>
        </p:nvSpPr>
        <p:spPr>
          <a:xfrm>
            <a:off x="2038439" y="3105834"/>
            <a:ext cx="822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M: 10101010101010101010101010101010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23DB7-4CFB-7EBC-C67E-D991532E596F}"/>
              </a:ext>
            </a:extLst>
          </p:cNvPr>
          <p:cNvSpPr txBox="1"/>
          <p:nvPr/>
        </p:nvSpPr>
        <p:spPr>
          <a:xfrm>
            <a:off x="2038439" y="5297160"/>
            <a:ext cx="811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E: d303fe9c04a4876930e4a5728f1eda4c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E8BC95-988A-75F6-3D05-632AD0331DB5}"/>
              </a:ext>
            </a:extLst>
          </p:cNvPr>
          <p:cNvSpPr/>
          <p:nvPr/>
        </p:nvSpPr>
        <p:spPr>
          <a:xfrm>
            <a:off x="1219200" y="4001294"/>
            <a:ext cx="10134600" cy="1078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Whenever an attacker observe d303fe9c04a4876930e4a5728f1eda4c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They know that it is the encryption of “\x10” * 16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(maybe the end of the message for 16-byte granularity)</a:t>
            </a:r>
          </a:p>
        </p:txBody>
      </p:sp>
    </p:spTree>
    <p:extLst>
      <p:ext uri="{BB962C8B-B14F-4D97-AF65-F5344CB8AC3E}">
        <p14:creationId xmlns:p14="http://schemas.microsoft.com/office/powerpoint/2010/main" val="8626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FB47-98C4-DE71-94CC-C76ACAC9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F07D-8676-BB06-59F7-FB03C794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message 0 is encrypted to</a:t>
            </a:r>
          </a:p>
          <a:p>
            <a:pPr lvl="1"/>
            <a:r>
              <a:rPr lang="en-US" dirty="0"/>
              <a:t>0x39827332…</a:t>
            </a:r>
          </a:p>
          <a:p>
            <a:r>
              <a:rPr lang="en-US" dirty="0"/>
              <a:t>Suppose a message 1 is encrypted to </a:t>
            </a:r>
          </a:p>
          <a:p>
            <a:pPr lvl="1"/>
            <a:r>
              <a:rPr lang="en-US" dirty="0"/>
              <a:t>0x5a83f874…</a:t>
            </a:r>
          </a:p>
          <a:p>
            <a:r>
              <a:rPr lang="en-US" dirty="0"/>
              <a:t>Suppose the attacker knows this via</a:t>
            </a:r>
          </a:p>
          <a:p>
            <a:pPr lvl="1"/>
            <a:r>
              <a:rPr lang="en-US" dirty="0"/>
              <a:t>Pattern analysis or something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DDA7B-8EB9-CE7E-E59B-1AD413B3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2" descr="Computer User icon PNG and SVG Vector Free Download">
            <a:extLst>
              <a:ext uri="{FF2B5EF4-FFF2-40B4-BE49-F238E27FC236}">
                <a16:creationId xmlns:a16="http://schemas.microsoft.com/office/drawing/2014/main" id="{549EB06B-3304-EB98-60F2-56879C555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5726" y="4771776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oung User Icon Icons PNG - Free PNG and Icons Downloads">
            <a:extLst>
              <a:ext uri="{FF2B5EF4-FFF2-40B4-BE49-F238E27FC236}">
                <a16:creationId xmlns:a16="http://schemas.microsoft.com/office/drawing/2014/main" id="{2A974E9A-9F80-1705-74E6-FDE0913C0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4423" y="4894109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FC86146-A069-2C99-04D7-6C7E43446386}"/>
              </a:ext>
            </a:extLst>
          </p:cNvPr>
          <p:cNvSpPr/>
          <p:nvPr/>
        </p:nvSpPr>
        <p:spPr>
          <a:xfrm>
            <a:off x="3537587" y="5017397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69E88-7743-CB9E-020A-4D721DE8E5ED}"/>
              </a:ext>
            </a:extLst>
          </p:cNvPr>
          <p:cNvSpPr/>
          <p:nvPr/>
        </p:nvSpPr>
        <p:spPr>
          <a:xfrm>
            <a:off x="4255604" y="4480682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0x5a83f874…</a:t>
            </a:r>
          </a:p>
        </p:txBody>
      </p:sp>
      <p:pic>
        <p:nvPicPr>
          <p:cNvPr id="9" name="Picture 2" descr="Malicious Hacker Icons PNG - Free PNG and Icons Downloads">
            <a:extLst>
              <a:ext uri="{FF2B5EF4-FFF2-40B4-BE49-F238E27FC236}">
                <a16:creationId xmlns:a16="http://schemas.microsoft.com/office/drawing/2014/main" id="{A24001FB-0BE6-019B-6DF4-893099E1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908" y="5624224"/>
            <a:ext cx="1200979" cy="12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60BE4C28-8409-F5D0-1BFB-8862270711F7}"/>
              </a:ext>
            </a:extLst>
          </p:cNvPr>
          <p:cNvSpPr/>
          <p:nvPr/>
        </p:nvSpPr>
        <p:spPr>
          <a:xfrm>
            <a:off x="6560513" y="5616607"/>
            <a:ext cx="2430512" cy="966099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1</a:t>
            </a:r>
          </a:p>
        </p:txBody>
      </p:sp>
    </p:spTree>
    <p:extLst>
      <p:ext uri="{BB962C8B-B14F-4D97-AF65-F5344CB8AC3E}">
        <p14:creationId xmlns:p14="http://schemas.microsoft.com/office/powerpoint/2010/main" val="2313909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A8FB-B76B-6F42-F57B-AF3E30D2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A808-19C3-B88C-EECA-656B8100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CBC mode not have the same problem with ECB, in encrypting a bitmap file?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4F13-8C31-99C8-6BB7-550E9C9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Content Placeholder 5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28BF8566-A3AB-CF41-6691-1A1705E7B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857500"/>
            <a:ext cx="10185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23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A401-377C-FBF3-651E-E62ABD0E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F148-1FCD-0570-25AD-C50E0827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ECB Weakness: 0 always encrypted in a fixed value… we can switch ciphertext to launch an attack</a:t>
            </a:r>
          </a:p>
          <a:p>
            <a:endParaRPr lang="en-US" dirty="0"/>
          </a:p>
          <a:p>
            <a:r>
              <a:rPr lang="en-US" dirty="0"/>
              <a:t>Let’s make each input to the block cipher looks like random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1. Use a random IV, </a:t>
            </a:r>
            <a:r>
              <a:rPr lang="en-US" dirty="0" err="1"/>
              <a:t>xor</a:t>
            </a:r>
            <a:r>
              <a:rPr lang="en-US" dirty="0"/>
              <a:t> that to the plaintext; input will be random</a:t>
            </a:r>
          </a:p>
          <a:p>
            <a:pPr lvl="1"/>
            <a:r>
              <a:rPr lang="en-US" dirty="0"/>
              <a:t>2. If the Block Cipher is PRP, the ciphertext looks like random</a:t>
            </a:r>
          </a:p>
          <a:p>
            <a:pPr lvl="1"/>
            <a:r>
              <a:rPr lang="en-US" dirty="0"/>
              <a:t>3. Chain that random (ciphertext) to the next plaintext block…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1CF2-40FC-A07E-D5DA-F6B55603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04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A401-377C-FBF3-651E-E62ABD0E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F148-1FCD-0570-25AD-C50E0827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1. Use a random IV, </a:t>
            </a:r>
            <a:r>
              <a:rPr lang="en-US" dirty="0" err="1"/>
              <a:t>xor</a:t>
            </a:r>
            <a:r>
              <a:rPr lang="en-US" dirty="0"/>
              <a:t> that to the plaintext; input will be random</a:t>
            </a:r>
          </a:p>
          <a:p>
            <a:pPr lvl="1"/>
            <a:r>
              <a:rPr lang="en-US" dirty="0"/>
              <a:t>2. If the Block Cipher is PRP, the ciphertext looks like random</a:t>
            </a:r>
          </a:p>
          <a:p>
            <a:pPr lvl="1"/>
            <a:r>
              <a:rPr lang="en-US" dirty="0"/>
              <a:t>3. Chain that random (ciphertext) to the next plaintext block…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1CF2-40FC-A07E-D5DA-F6B55603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C7B45-57AD-B952-C4F1-33C010BE9D4B}"/>
              </a:ext>
            </a:extLst>
          </p:cNvPr>
          <p:cNvSpPr/>
          <p:nvPr/>
        </p:nvSpPr>
        <p:spPr>
          <a:xfrm>
            <a:off x="1001487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3FE29-3272-1AEE-492C-724D7C5C0E5A}"/>
              </a:ext>
            </a:extLst>
          </p:cNvPr>
          <p:cNvSpPr/>
          <p:nvPr/>
        </p:nvSpPr>
        <p:spPr>
          <a:xfrm>
            <a:off x="1377043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AAD58-5A34-76BD-94E8-614C0499BB06}"/>
              </a:ext>
            </a:extLst>
          </p:cNvPr>
          <p:cNvSpPr/>
          <p:nvPr/>
        </p:nvSpPr>
        <p:spPr>
          <a:xfrm>
            <a:off x="1001487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D0CA21-774C-F770-9EFC-B3B826BF5A80}"/>
              </a:ext>
            </a:extLst>
          </p:cNvPr>
          <p:cNvCxnSpPr/>
          <p:nvPr/>
        </p:nvCxnSpPr>
        <p:spPr>
          <a:xfrm>
            <a:off x="1872344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E9F156-798F-C3C6-1970-73ACA90ECA85}"/>
              </a:ext>
            </a:extLst>
          </p:cNvPr>
          <p:cNvCxnSpPr/>
          <p:nvPr/>
        </p:nvCxnSpPr>
        <p:spPr>
          <a:xfrm>
            <a:off x="1872343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650B6EB-0B25-90E2-11DC-2B3322E97CCE}"/>
              </a:ext>
            </a:extLst>
          </p:cNvPr>
          <p:cNvSpPr/>
          <p:nvPr/>
        </p:nvSpPr>
        <p:spPr>
          <a:xfrm>
            <a:off x="3568285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58281-45CD-C467-65E2-8B1D3181108A}"/>
              </a:ext>
            </a:extLst>
          </p:cNvPr>
          <p:cNvSpPr/>
          <p:nvPr/>
        </p:nvSpPr>
        <p:spPr>
          <a:xfrm>
            <a:off x="3943841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677C0-1667-1EC0-CA35-811A04917E0C}"/>
              </a:ext>
            </a:extLst>
          </p:cNvPr>
          <p:cNvSpPr/>
          <p:nvPr/>
        </p:nvSpPr>
        <p:spPr>
          <a:xfrm>
            <a:off x="3568285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C7F73-0930-02B1-CD9E-E087385CC964}"/>
              </a:ext>
            </a:extLst>
          </p:cNvPr>
          <p:cNvCxnSpPr/>
          <p:nvPr/>
        </p:nvCxnSpPr>
        <p:spPr>
          <a:xfrm>
            <a:off x="4439142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6A33E9-EF87-0A0B-C6C7-1CFD817C5486}"/>
              </a:ext>
            </a:extLst>
          </p:cNvPr>
          <p:cNvCxnSpPr/>
          <p:nvPr/>
        </p:nvCxnSpPr>
        <p:spPr>
          <a:xfrm>
            <a:off x="4439141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6400C-3BE3-A63C-8089-20230CC21F2A}"/>
              </a:ext>
            </a:extLst>
          </p:cNvPr>
          <p:cNvSpPr/>
          <p:nvPr/>
        </p:nvSpPr>
        <p:spPr>
          <a:xfrm>
            <a:off x="6118441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95960F-C81D-7FE4-EF1E-D6FA43DF91BF}"/>
              </a:ext>
            </a:extLst>
          </p:cNvPr>
          <p:cNvSpPr/>
          <p:nvPr/>
        </p:nvSpPr>
        <p:spPr>
          <a:xfrm>
            <a:off x="6493997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3122C-A2EB-B9C6-5143-437A1BDDA744}"/>
              </a:ext>
            </a:extLst>
          </p:cNvPr>
          <p:cNvSpPr/>
          <p:nvPr/>
        </p:nvSpPr>
        <p:spPr>
          <a:xfrm>
            <a:off x="6118441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D9791D-299C-B968-2B45-3738C633FE3F}"/>
              </a:ext>
            </a:extLst>
          </p:cNvPr>
          <p:cNvCxnSpPr/>
          <p:nvPr/>
        </p:nvCxnSpPr>
        <p:spPr>
          <a:xfrm>
            <a:off x="6989298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37C544-0187-D5FC-43B2-011001720154}"/>
              </a:ext>
            </a:extLst>
          </p:cNvPr>
          <p:cNvCxnSpPr/>
          <p:nvPr/>
        </p:nvCxnSpPr>
        <p:spPr>
          <a:xfrm>
            <a:off x="6989297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A759A-6543-17C4-431F-634FA5106225}"/>
              </a:ext>
            </a:extLst>
          </p:cNvPr>
          <p:cNvSpPr/>
          <p:nvPr/>
        </p:nvSpPr>
        <p:spPr>
          <a:xfrm>
            <a:off x="8640401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0AF505-A33B-8436-FC63-E1C85402A9A5}"/>
              </a:ext>
            </a:extLst>
          </p:cNvPr>
          <p:cNvSpPr/>
          <p:nvPr/>
        </p:nvSpPr>
        <p:spPr>
          <a:xfrm>
            <a:off x="9015957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2FDA9C-E150-48BE-5401-3CD6643E6B7F}"/>
              </a:ext>
            </a:extLst>
          </p:cNvPr>
          <p:cNvSpPr/>
          <p:nvPr/>
        </p:nvSpPr>
        <p:spPr>
          <a:xfrm>
            <a:off x="8640401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038787-5940-FBCF-427D-F37B9CD624FD}"/>
              </a:ext>
            </a:extLst>
          </p:cNvPr>
          <p:cNvCxnSpPr/>
          <p:nvPr/>
        </p:nvCxnSpPr>
        <p:spPr>
          <a:xfrm>
            <a:off x="9511258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5E593E-F848-17D9-8D9B-430BDCAE03DF}"/>
              </a:ext>
            </a:extLst>
          </p:cNvPr>
          <p:cNvCxnSpPr/>
          <p:nvPr/>
        </p:nvCxnSpPr>
        <p:spPr>
          <a:xfrm>
            <a:off x="9511257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FDAEE4-9705-869F-5C27-04F6463B0B65}"/>
              </a:ext>
            </a:extLst>
          </p:cNvPr>
          <p:cNvSpPr txBox="1"/>
          <p:nvPr/>
        </p:nvSpPr>
        <p:spPr>
          <a:xfrm>
            <a:off x="696595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B5814E-388C-692F-ADC8-C40CC392DF9F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1001487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58CE8E-D56D-133A-357C-F48A8E06C4AD}"/>
              </a:ext>
            </a:extLst>
          </p:cNvPr>
          <p:cNvSpPr txBox="1"/>
          <p:nvPr/>
        </p:nvSpPr>
        <p:spPr>
          <a:xfrm>
            <a:off x="3276331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0CEF7C-B70F-DE4A-5338-A8179B4ABAD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81223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7800F-BD95-D275-E343-95B4BCB6E043}"/>
              </a:ext>
            </a:extLst>
          </p:cNvPr>
          <p:cNvSpPr txBox="1"/>
          <p:nvPr/>
        </p:nvSpPr>
        <p:spPr>
          <a:xfrm>
            <a:off x="5830191" y="495940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F1AC89-DB00-0054-13AF-55F19FF18627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35083" y="5144069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E42138-332C-DCF9-A30C-2CD964041504}"/>
              </a:ext>
            </a:extLst>
          </p:cNvPr>
          <p:cNvSpPr txBox="1"/>
          <p:nvPr/>
        </p:nvSpPr>
        <p:spPr>
          <a:xfrm>
            <a:off x="8300039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9B6709-7834-A72B-B138-C1D2D7846CC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04931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6CC7B58-5473-5F09-D6C4-3F0FA87AB37B}"/>
              </a:ext>
            </a:extLst>
          </p:cNvPr>
          <p:cNvSpPr/>
          <p:nvPr/>
        </p:nvSpPr>
        <p:spPr>
          <a:xfrm>
            <a:off x="29980" y="4277289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AE249D-F9CC-2243-77E3-018FA189198F}"/>
              </a:ext>
            </a:extLst>
          </p:cNvPr>
          <p:cNvSpPr txBox="1"/>
          <p:nvPr/>
        </p:nvSpPr>
        <p:spPr>
          <a:xfrm>
            <a:off x="1605194" y="4162345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521EB6E-75DD-9491-6262-22B7E6C313A1}"/>
              </a:ext>
            </a:extLst>
          </p:cNvPr>
          <p:cNvCxnSpPr/>
          <p:nvPr/>
        </p:nvCxnSpPr>
        <p:spPr>
          <a:xfrm flipV="1">
            <a:off x="1872343" y="4423601"/>
            <a:ext cx="2402217" cy="1452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850816B-70C3-2341-2DEA-34AE0222CE6B}"/>
              </a:ext>
            </a:extLst>
          </p:cNvPr>
          <p:cNvSpPr txBox="1"/>
          <p:nvPr/>
        </p:nvSpPr>
        <p:spPr>
          <a:xfrm>
            <a:off x="4185329" y="411997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7C31A29-6AF4-DE2A-FCEE-CB8B4AC58917}"/>
              </a:ext>
            </a:extLst>
          </p:cNvPr>
          <p:cNvCxnSpPr>
            <a:cxnSpLocks/>
          </p:cNvCxnSpPr>
          <p:nvPr/>
        </p:nvCxnSpPr>
        <p:spPr>
          <a:xfrm flipV="1">
            <a:off x="4452079" y="4423601"/>
            <a:ext cx="2358519" cy="1458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BAF694-5D0B-86F4-967D-1CBDDE4DFA2D}"/>
              </a:ext>
            </a:extLst>
          </p:cNvPr>
          <p:cNvSpPr txBox="1"/>
          <p:nvPr/>
        </p:nvSpPr>
        <p:spPr>
          <a:xfrm>
            <a:off x="6721367" y="411997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3D25B1C-BA81-EB5C-0CA5-FE2498AE6B86}"/>
              </a:ext>
            </a:extLst>
          </p:cNvPr>
          <p:cNvCxnSpPr>
            <a:cxnSpLocks/>
          </p:cNvCxnSpPr>
          <p:nvPr/>
        </p:nvCxnSpPr>
        <p:spPr>
          <a:xfrm flipV="1">
            <a:off x="7019143" y="4425917"/>
            <a:ext cx="2298403" cy="1433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13D1EF-5353-68A8-E263-19D2ADB11660}"/>
              </a:ext>
            </a:extLst>
          </p:cNvPr>
          <p:cNvSpPr txBox="1"/>
          <p:nvPr/>
        </p:nvSpPr>
        <p:spPr>
          <a:xfrm>
            <a:off x="9228315" y="412229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074EE5-B5F5-EFFD-89B0-6C7BEAB7B109}"/>
              </a:ext>
            </a:extLst>
          </p:cNvPr>
          <p:cNvSpPr txBox="1"/>
          <p:nvPr/>
        </p:nvSpPr>
        <p:spPr>
          <a:xfrm>
            <a:off x="0" y="390795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0C241B-6A34-A71B-6ED3-FFC7305CA063}"/>
              </a:ext>
            </a:extLst>
          </p:cNvPr>
          <p:cNvSpPr txBox="1"/>
          <p:nvPr/>
        </p:nvSpPr>
        <p:spPr>
          <a:xfrm>
            <a:off x="1480863" y="347826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IV </a:t>
            </a:r>
            <a:r>
              <a:rPr lang="en-US" sz="1800" b="1" dirty="0"/>
              <a:t>⊕ P0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C15EF2-E037-DA1B-F235-ACF6B5CA5FD6}"/>
              </a:ext>
            </a:extLst>
          </p:cNvPr>
          <p:cNvSpPr txBox="1"/>
          <p:nvPr/>
        </p:nvSpPr>
        <p:spPr>
          <a:xfrm>
            <a:off x="3890481" y="348179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 </a:t>
            </a:r>
            <a:r>
              <a:rPr lang="en-US" sz="1800" b="1" dirty="0"/>
              <a:t>⊕ P1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ECCD8B-8AF5-AE9F-F507-A806632BF812}"/>
              </a:ext>
            </a:extLst>
          </p:cNvPr>
          <p:cNvSpPr txBox="1"/>
          <p:nvPr/>
        </p:nvSpPr>
        <p:spPr>
          <a:xfrm>
            <a:off x="2720884" y="39353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8FE990-F8C3-4779-F099-E5EF3134F589}"/>
              </a:ext>
            </a:extLst>
          </p:cNvPr>
          <p:cNvSpPr txBox="1"/>
          <p:nvPr/>
        </p:nvSpPr>
        <p:spPr>
          <a:xfrm>
            <a:off x="5322953" y="391933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F621A5-139B-1583-F5CF-2689EF2B5809}"/>
              </a:ext>
            </a:extLst>
          </p:cNvPr>
          <p:cNvSpPr txBox="1"/>
          <p:nvPr/>
        </p:nvSpPr>
        <p:spPr>
          <a:xfrm>
            <a:off x="7874923" y="390795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074220-64C4-C035-AAE8-5A844C961B08}"/>
              </a:ext>
            </a:extLst>
          </p:cNvPr>
          <p:cNvSpPr txBox="1"/>
          <p:nvPr/>
        </p:nvSpPr>
        <p:spPr>
          <a:xfrm>
            <a:off x="10452500" y="390795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251CEA-E8BC-7BC4-41B3-DA2879ADDD5B}"/>
              </a:ext>
            </a:extLst>
          </p:cNvPr>
          <p:cNvSpPr txBox="1"/>
          <p:nvPr/>
        </p:nvSpPr>
        <p:spPr>
          <a:xfrm>
            <a:off x="6625647" y="348559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 </a:t>
            </a:r>
            <a:r>
              <a:rPr lang="en-US" sz="1800" b="1" dirty="0"/>
              <a:t>⊕ P2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06E088-08E3-FCA8-8143-9EF94C38829D}"/>
              </a:ext>
            </a:extLst>
          </p:cNvPr>
          <p:cNvSpPr txBox="1"/>
          <p:nvPr/>
        </p:nvSpPr>
        <p:spPr>
          <a:xfrm>
            <a:off x="9076943" y="348852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 </a:t>
            </a:r>
            <a:r>
              <a:rPr lang="en-US" sz="1800" b="1" dirty="0"/>
              <a:t>⊕ P3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6CEB3E-FB82-3160-3608-6CA2347A1635}"/>
              </a:ext>
            </a:extLst>
          </p:cNvPr>
          <p:cNvSpPr txBox="1"/>
          <p:nvPr/>
        </p:nvSpPr>
        <p:spPr>
          <a:xfrm>
            <a:off x="2753046" y="60095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4F0880-A3BF-38EF-4315-2B11FA595FF4}"/>
              </a:ext>
            </a:extLst>
          </p:cNvPr>
          <p:cNvSpPr txBox="1"/>
          <p:nvPr/>
        </p:nvSpPr>
        <p:spPr>
          <a:xfrm>
            <a:off x="5289549" y="60095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682C55-0548-38ED-05BC-9D9F3FA18862}"/>
              </a:ext>
            </a:extLst>
          </p:cNvPr>
          <p:cNvSpPr txBox="1"/>
          <p:nvPr/>
        </p:nvSpPr>
        <p:spPr>
          <a:xfrm>
            <a:off x="7872069" y="6023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2895E6-F2FB-8AD2-1F4F-BA0FDF753F7C}"/>
              </a:ext>
            </a:extLst>
          </p:cNvPr>
          <p:cNvSpPr txBox="1"/>
          <p:nvPr/>
        </p:nvSpPr>
        <p:spPr>
          <a:xfrm>
            <a:off x="10394028" y="600121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005756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A8FB-B76B-6F42-F57B-AF3E30D2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A808-19C3-B88C-EECA-656B8100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CBC, which block do we need to apply the XOR tricks to change the plaintext marked as P2?</a:t>
            </a:r>
          </a:p>
          <a:p>
            <a:r>
              <a:rPr lang="en-US" dirty="0"/>
              <a:t>Choices: IV, C0, C1, C2, C3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4F13-8C31-99C8-6BB7-550E9C9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FA78B-864D-B93E-B238-559EAE2165EF}"/>
              </a:ext>
            </a:extLst>
          </p:cNvPr>
          <p:cNvSpPr/>
          <p:nvPr/>
        </p:nvSpPr>
        <p:spPr>
          <a:xfrm>
            <a:off x="1377043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F26F6D-5B55-C54D-6D7F-FB9C5EBBF134}"/>
              </a:ext>
            </a:extLst>
          </p:cNvPr>
          <p:cNvCxnSpPr/>
          <p:nvPr/>
        </p:nvCxnSpPr>
        <p:spPr>
          <a:xfrm>
            <a:off x="1872344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C582AC-B622-FA47-0D16-4510F14C07C6}"/>
              </a:ext>
            </a:extLst>
          </p:cNvPr>
          <p:cNvCxnSpPr/>
          <p:nvPr/>
        </p:nvCxnSpPr>
        <p:spPr>
          <a:xfrm>
            <a:off x="1872343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B5FA64-FCE2-EDB0-24AE-FE3C850B722D}"/>
              </a:ext>
            </a:extLst>
          </p:cNvPr>
          <p:cNvSpPr/>
          <p:nvPr/>
        </p:nvSpPr>
        <p:spPr>
          <a:xfrm>
            <a:off x="3943841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0225A9-9243-A2B8-4125-2A400C1F063F}"/>
              </a:ext>
            </a:extLst>
          </p:cNvPr>
          <p:cNvCxnSpPr/>
          <p:nvPr/>
        </p:nvCxnSpPr>
        <p:spPr>
          <a:xfrm>
            <a:off x="4439142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ED6915-326F-3341-4733-FDB042C18B50}"/>
              </a:ext>
            </a:extLst>
          </p:cNvPr>
          <p:cNvCxnSpPr/>
          <p:nvPr/>
        </p:nvCxnSpPr>
        <p:spPr>
          <a:xfrm>
            <a:off x="4439141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F9DA171-688F-6C2A-E299-337D454D68DD}"/>
              </a:ext>
            </a:extLst>
          </p:cNvPr>
          <p:cNvSpPr/>
          <p:nvPr/>
        </p:nvSpPr>
        <p:spPr>
          <a:xfrm>
            <a:off x="6493997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5E9D52-6C41-FAC2-1CEB-02EC4749A322}"/>
              </a:ext>
            </a:extLst>
          </p:cNvPr>
          <p:cNvCxnSpPr/>
          <p:nvPr/>
        </p:nvCxnSpPr>
        <p:spPr>
          <a:xfrm>
            <a:off x="6989298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4E8C0A-03AC-2385-D2E3-11CEDD3B27D9}"/>
              </a:ext>
            </a:extLst>
          </p:cNvPr>
          <p:cNvCxnSpPr/>
          <p:nvPr/>
        </p:nvCxnSpPr>
        <p:spPr>
          <a:xfrm>
            <a:off x="6989297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10AF5-7F94-BBAC-55E3-2E8301BAB72C}"/>
              </a:ext>
            </a:extLst>
          </p:cNvPr>
          <p:cNvSpPr/>
          <p:nvPr/>
        </p:nvSpPr>
        <p:spPr>
          <a:xfrm>
            <a:off x="9015957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B7BC36-B7E9-5DEB-F1CF-FBEDCB5BC2F9}"/>
              </a:ext>
            </a:extLst>
          </p:cNvPr>
          <p:cNvCxnSpPr/>
          <p:nvPr/>
        </p:nvCxnSpPr>
        <p:spPr>
          <a:xfrm>
            <a:off x="9511258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6D4B0E-6725-49D7-DC2D-C4441C1EF91F}"/>
              </a:ext>
            </a:extLst>
          </p:cNvPr>
          <p:cNvCxnSpPr/>
          <p:nvPr/>
        </p:nvCxnSpPr>
        <p:spPr>
          <a:xfrm>
            <a:off x="9511257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90886E7-5BAE-B2A2-5273-8878F2F8A37C}"/>
              </a:ext>
            </a:extLst>
          </p:cNvPr>
          <p:cNvSpPr/>
          <p:nvPr/>
        </p:nvSpPr>
        <p:spPr>
          <a:xfrm>
            <a:off x="1018129" y="376950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B7BDFF-C911-E712-6197-99A28219DF50}"/>
              </a:ext>
            </a:extLst>
          </p:cNvPr>
          <p:cNvSpPr/>
          <p:nvPr/>
        </p:nvSpPr>
        <p:spPr>
          <a:xfrm>
            <a:off x="1018129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430F26-2E31-0EA1-3752-12DB345F5F1A}"/>
              </a:ext>
            </a:extLst>
          </p:cNvPr>
          <p:cNvSpPr/>
          <p:nvPr/>
        </p:nvSpPr>
        <p:spPr>
          <a:xfrm>
            <a:off x="3568285" y="3773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F01E72-2D40-A19D-2080-035AD607909D}"/>
              </a:ext>
            </a:extLst>
          </p:cNvPr>
          <p:cNvSpPr/>
          <p:nvPr/>
        </p:nvSpPr>
        <p:spPr>
          <a:xfrm>
            <a:off x="3568285" y="5887687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EA4C16-FAC9-249C-EB7F-12565813A15D}"/>
              </a:ext>
            </a:extLst>
          </p:cNvPr>
          <p:cNvSpPr/>
          <p:nvPr/>
        </p:nvSpPr>
        <p:spPr>
          <a:xfrm>
            <a:off x="6118441" y="373163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144489-43B6-35FD-8001-312F3FA45F3E}"/>
              </a:ext>
            </a:extLst>
          </p:cNvPr>
          <p:cNvSpPr/>
          <p:nvPr/>
        </p:nvSpPr>
        <p:spPr>
          <a:xfrm>
            <a:off x="6073136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C86FF3-5D9F-7B56-A23A-0B21B1A4C51D}"/>
              </a:ext>
            </a:extLst>
          </p:cNvPr>
          <p:cNvSpPr/>
          <p:nvPr/>
        </p:nvSpPr>
        <p:spPr>
          <a:xfrm>
            <a:off x="8640400" y="373163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34262A-ECC8-BAB2-8F02-C51A8C0649EC}"/>
              </a:ext>
            </a:extLst>
          </p:cNvPr>
          <p:cNvSpPr/>
          <p:nvPr/>
        </p:nvSpPr>
        <p:spPr>
          <a:xfrm>
            <a:off x="8668596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0B45DA-ED2C-3C62-FE45-01D611601D84}"/>
              </a:ext>
            </a:extLst>
          </p:cNvPr>
          <p:cNvSpPr txBox="1"/>
          <p:nvPr/>
        </p:nvSpPr>
        <p:spPr>
          <a:xfrm>
            <a:off x="5830191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E821FF-0F9B-E521-C6C4-4626A2AD96E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35083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6D3A86-D2B4-55AB-34D3-C8264727C989}"/>
              </a:ext>
            </a:extLst>
          </p:cNvPr>
          <p:cNvSpPr txBox="1"/>
          <p:nvPr/>
        </p:nvSpPr>
        <p:spPr>
          <a:xfrm>
            <a:off x="3250857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27C456-2983-E5DD-EDC9-2BCC082BEA1F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55749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5A03E3-DC5D-1C60-0C0B-8F8FD193FB64}"/>
              </a:ext>
            </a:extLst>
          </p:cNvPr>
          <p:cNvSpPr txBox="1"/>
          <p:nvPr/>
        </p:nvSpPr>
        <p:spPr>
          <a:xfrm>
            <a:off x="685754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5D98E4-25A3-DBB9-FBF8-72485B7273F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990646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ED054A-48A8-73F4-FF3B-887B6621807F}"/>
              </a:ext>
            </a:extLst>
          </p:cNvPr>
          <p:cNvSpPr txBox="1"/>
          <p:nvPr/>
        </p:nvSpPr>
        <p:spPr>
          <a:xfrm>
            <a:off x="8294618" y="47712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D382B6-E387-F8DC-6510-99F1F251973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599510" y="4955940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AC8C024-C65C-E07B-0FA9-163F3E0B115B}"/>
              </a:ext>
            </a:extLst>
          </p:cNvPr>
          <p:cNvSpPr/>
          <p:nvPr/>
        </p:nvSpPr>
        <p:spPr>
          <a:xfrm>
            <a:off x="44970" y="5521519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732139-F67C-8BAE-12F2-48C1BCC3C4B6}"/>
              </a:ext>
            </a:extLst>
          </p:cNvPr>
          <p:cNvSpPr txBox="1"/>
          <p:nvPr/>
        </p:nvSpPr>
        <p:spPr>
          <a:xfrm>
            <a:off x="1605194" y="5361605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B8D0F7-62B6-9763-B137-19B7D7B8181F}"/>
              </a:ext>
            </a:extLst>
          </p:cNvPr>
          <p:cNvSpPr txBox="1"/>
          <p:nvPr/>
        </p:nvSpPr>
        <p:spPr>
          <a:xfrm>
            <a:off x="14990" y="515218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0E0D12D-1EE6-77E3-A471-F145264CE749}"/>
              </a:ext>
            </a:extLst>
          </p:cNvPr>
          <p:cNvCxnSpPr>
            <a:cxnSpLocks/>
          </p:cNvCxnSpPr>
          <p:nvPr/>
        </p:nvCxnSpPr>
        <p:spPr>
          <a:xfrm>
            <a:off x="1884880" y="4221462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C0B1FE-E960-49D7-621E-3133BD48A3FE}"/>
              </a:ext>
            </a:extLst>
          </p:cNvPr>
          <p:cNvSpPr txBox="1"/>
          <p:nvPr/>
        </p:nvSpPr>
        <p:spPr>
          <a:xfrm>
            <a:off x="4172123" y="536187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862B78F-9A71-2D6D-9353-885B5593E8F4}"/>
              </a:ext>
            </a:extLst>
          </p:cNvPr>
          <p:cNvCxnSpPr>
            <a:cxnSpLocks/>
          </p:cNvCxnSpPr>
          <p:nvPr/>
        </p:nvCxnSpPr>
        <p:spPr>
          <a:xfrm>
            <a:off x="4435932" y="4179509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920A5A-FDBD-C1C4-2DA8-714AA7D49CB9}"/>
              </a:ext>
            </a:extLst>
          </p:cNvPr>
          <p:cNvSpPr txBox="1"/>
          <p:nvPr/>
        </p:nvSpPr>
        <p:spPr>
          <a:xfrm>
            <a:off x="6723175" y="5364896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D70E654-FFC4-AFCA-51C8-39F16433D9A0}"/>
              </a:ext>
            </a:extLst>
          </p:cNvPr>
          <p:cNvCxnSpPr>
            <a:cxnSpLocks/>
          </p:cNvCxnSpPr>
          <p:nvPr/>
        </p:nvCxnSpPr>
        <p:spPr>
          <a:xfrm>
            <a:off x="6972618" y="4221462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25E6DEC-432D-1849-8B44-98E8549E5592}"/>
              </a:ext>
            </a:extLst>
          </p:cNvPr>
          <p:cNvSpPr txBox="1"/>
          <p:nvPr/>
        </p:nvSpPr>
        <p:spPr>
          <a:xfrm>
            <a:off x="9259861" y="536187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169BD7-FC53-D1A9-D556-FBE350149779}"/>
              </a:ext>
            </a:extLst>
          </p:cNvPr>
          <p:cNvSpPr txBox="1"/>
          <p:nvPr/>
        </p:nvSpPr>
        <p:spPr>
          <a:xfrm>
            <a:off x="1178424" y="626685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9E846A-9F9A-42F0-EAF1-A2F0C0C8AFDB}"/>
              </a:ext>
            </a:extLst>
          </p:cNvPr>
          <p:cNvSpPr txBox="1"/>
          <p:nvPr/>
        </p:nvSpPr>
        <p:spPr>
          <a:xfrm>
            <a:off x="2785719" y="37013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A492AF-2B89-1F74-3F63-8CE27914E240}"/>
              </a:ext>
            </a:extLst>
          </p:cNvPr>
          <p:cNvSpPr txBox="1"/>
          <p:nvPr/>
        </p:nvSpPr>
        <p:spPr>
          <a:xfrm>
            <a:off x="5322222" y="37013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099458-E6A6-845F-4CC9-4C91F239F909}"/>
              </a:ext>
            </a:extLst>
          </p:cNvPr>
          <p:cNvSpPr txBox="1"/>
          <p:nvPr/>
        </p:nvSpPr>
        <p:spPr>
          <a:xfrm>
            <a:off x="7904742" y="37148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34D00D-49B1-F3B5-C885-1DE81FA78830}"/>
              </a:ext>
            </a:extLst>
          </p:cNvPr>
          <p:cNvSpPr txBox="1"/>
          <p:nvPr/>
        </p:nvSpPr>
        <p:spPr>
          <a:xfrm>
            <a:off x="10426701" y="36930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9B48DA-06AF-ADF2-3771-BC502CAB83C4}"/>
              </a:ext>
            </a:extLst>
          </p:cNvPr>
          <p:cNvSpPr txBox="1"/>
          <p:nvPr/>
        </p:nvSpPr>
        <p:spPr>
          <a:xfrm>
            <a:off x="3715222" y="624570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DFEBAD-14E3-92AF-1B7C-FA9E0D55A217}"/>
              </a:ext>
            </a:extLst>
          </p:cNvPr>
          <p:cNvSpPr txBox="1"/>
          <p:nvPr/>
        </p:nvSpPr>
        <p:spPr>
          <a:xfrm>
            <a:off x="6180196" y="621916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FE3AFA-1382-2F6E-C16B-EF29BA28AFE8}"/>
              </a:ext>
            </a:extLst>
          </p:cNvPr>
          <p:cNvSpPr txBox="1"/>
          <p:nvPr/>
        </p:nvSpPr>
        <p:spPr>
          <a:xfrm>
            <a:off x="8943603" y="621916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0238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F4-17EA-780B-19B7-B799C66D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cbc</a:t>
            </a:r>
            <a:r>
              <a:rPr lang="en-US" dirty="0"/>
              <a:t>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BB0A-E1DE-F136-5B0D-E6AEC74F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uid</a:t>
            </a:r>
            <a:r>
              <a:rPr lang="en-US" dirty="0"/>
              <a:t> ==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938B-6D0C-4F47-8EA4-87C061C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B1F2FB-547B-F8DE-6713-51DDF6B8555D}"/>
              </a:ext>
            </a:extLst>
          </p:cNvPr>
          <p:cNvSpPr/>
          <p:nvPr/>
        </p:nvSpPr>
        <p:spPr>
          <a:xfrm>
            <a:off x="1364551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C71D13-8088-7E7B-87D8-71364C43C132}"/>
              </a:ext>
            </a:extLst>
          </p:cNvPr>
          <p:cNvCxnSpPr/>
          <p:nvPr/>
        </p:nvCxnSpPr>
        <p:spPr>
          <a:xfrm>
            <a:off x="1859852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DEECC6-180F-6477-67C8-B1916A183533}"/>
              </a:ext>
            </a:extLst>
          </p:cNvPr>
          <p:cNvCxnSpPr/>
          <p:nvPr/>
        </p:nvCxnSpPr>
        <p:spPr>
          <a:xfrm>
            <a:off x="1859851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F60780-A17D-76E0-6980-53B17602A3A4}"/>
              </a:ext>
            </a:extLst>
          </p:cNvPr>
          <p:cNvSpPr/>
          <p:nvPr/>
        </p:nvSpPr>
        <p:spPr>
          <a:xfrm>
            <a:off x="3931349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7DAF40-1B7F-966B-F89A-2EBC7CE865A9}"/>
              </a:ext>
            </a:extLst>
          </p:cNvPr>
          <p:cNvCxnSpPr/>
          <p:nvPr/>
        </p:nvCxnSpPr>
        <p:spPr>
          <a:xfrm>
            <a:off x="4426650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C85F36-BA12-0B57-E271-DCBF356E3C86}"/>
              </a:ext>
            </a:extLst>
          </p:cNvPr>
          <p:cNvCxnSpPr/>
          <p:nvPr/>
        </p:nvCxnSpPr>
        <p:spPr>
          <a:xfrm>
            <a:off x="4426649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7D8261C-C5DC-144D-026F-C3FF62E88249}"/>
              </a:ext>
            </a:extLst>
          </p:cNvPr>
          <p:cNvSpPr/>
          <p:nvPr/>
        </p:nvSpPr>
        <p:spPr>
          <a:xfrm>
            <a:off x="648150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061951-3529-8080-831B-F290CAD195CA}"/>
              </a:ext>
            </a:extLst>
          </p:cNvPr>
          <p:cNvCxnSpPr/>
          <p:nvPr/>
        </p:nvCxnSpPr>
        <p:spPr>
          <a:xfrm>
            <a:off x="697680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A20BD-6686-E7AF-A732-433AE195136C}"/>
              </a:ext>
            </a:extLst>
          </p:cNvPr>
          <p:cNvCxnSpPr/>
          <p:nvPr/>
        </p:nvCxnSpPr>
        <p:spPr>
          <a:xfrm>
            <a:off x="697680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7CD46B-DADF-A0EC-DF19-9970688AC4C5}"/>
              </a:ext>
            </a:extLst>
          </p:cNvPr>
          <p:cNvSpPr/>
          <p:nvPr/>
        </p:nvSpPr>
        <p:spPr>
          <a:xfrm>
            <a:off x="9003465" y="3793584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4566AD-2587-A9C1-C428-C14B3F4FE678}"/>
              </a:ext>
            </a:extLst>
          </p:cNvPr>
          <p:cNvCxnSpPr/>
          <p:nvPr/>
        </p:nvCxnSpPr>
        <p:spPr>
          <a:xfrm>
            <a:off x="9498766" y="34056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9620C2-2557-EC80-2B9E-0B1CAA7C592E}"/>
              </a:ext>
            </a:extLst>
          </p:cNvPr>
          <p:cNvCxnSpPr/>
          <p:nvPr/>
        </p:nvCxnSpPr>
        <p:spPr>
          <a:xfrm>
            <a:off x="9498765" y="4824666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F1B750-615F-0532-7737-F52781E8F951}"/>
              </a:ext>
            </a:extLst>
          </p:cNvPr>
          <p:cNvSpPr/>
          <p:nvPr/>
        </p:nvSpPr>
        <p:spPr>
          <a:xfrm>
            <a:off x="1005637" y="3114757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965EEF-E77A-AA0A-8552-AE1A48400E43}"/>
              </a:ext>
            </a:extLst>
          </p:cNvPr>
          <p:cNvSpPr/>
          <p:nvPr/>
        </p:nvSpPr>
        <p:spPr>
          <a:xfrm>
            <a:off x="3361679" y="3118534"/>
            <a:ext cx="1935828" cy="2215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77B355-A845-33E8-5163-5CC2652EB82B}"/>
              </a:ext>
            </a:extLst>
          </p:cNvPr>
          <p:cNvSpPr/>
          <p:nvPr/>
        </p:nvSpPr>
        <p:spPr>
          <a:xfrm>
            <a:off x="5817699" y="3076888"/>
            <a:ext cx="2029964" cy="2466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DC4AC2-25DD-AE83-E063-41EF8E831411}"/>
              </a:ext>
            </a:extLst>
          </p:cNvPr>
          <p:cNvSpPr/>
          <p:nvPr/>
        </p:nvSpPr>
        <p:spPr>
          <a:xfrm>
            <a:off x="8627908" y="3076888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35F36-DAA1-7069-0F98-B1C15F15C96B}"/>
              </a:ext>
            </a:extLst>
          </p:cNvPr>
          <p:cNvSpPr txBox="1"/>
          <p:nvPr/>
        </p:nvSpPr>
        <p:spPr>
          <a:xfrm>
            <a:off x="5817699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5DC967A-80B7-BBD4-365F-DC02E851C78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22591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E4CC6D-C8E4-3828-BB56-214D594F2352}"/>
              </a:ext>
            </a:extLst>
          </p:cNvPr>
          <p:cNvSpPr txBox="1"/>
          <p:nvPr/>
        </p:nvSpPr>
        <p:spPr>
          <a:xfrm>
            <a:off x="3238365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AB5B63-C86F-E7FA-6686-33DF60734663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43257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D45CF9-3306-F6E4-082F-9D473D95AEBA}"/>
              </a:ext>
            </a:extLst>
          </p:cNvPr>
          <p:cNvSpPr txBox="1"/>
          <p:nvPr/>
        </p:nvSpPr>
        <p:spPr>
          <a:xfrm>
            <a:off x="673262" y="41097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1A5242-1EE9-244C-2F4F-19A9E910B0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8154" y="4294456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12AA4D-44F9-AD79-283A-A4EC3E06FA11}"/>
              </a:ext>
            </a:extLst>
          </p:cNvPr>
          <p:cNvSpPr txBox="1"/>
          <p:nvPr/>
        </p:nvSpPr>
        <p:spPr>
          <a:xfrm>
            <a:off x="8282126" y="41165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A7ECFC-AA15-E432-D7F1-407A0795063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87018" y="430119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7AFA8D1-21B5-FE61-297A-68E7000275B5}"/>
              </a:ext>
            </a:extLst>
          </p:cNvPr>
          <p:cNvSpPr/>
          <p:nvPr/>
        </p:nvSpPr>
        <p:spPr>
          <a:xfrm>
            <a:off x="32478" y="4866773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</a:t>
            </a:r>
            <a:r>
              <a:rPr lang="en-US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136056-137C-7DFD-51F1-FADEEF8C89E5}"/>
              </a:ext>
            </a:extLst>
          </p:cNvPr>
          <p:cNvSpPr txBox="1"/>
          <p:nvPr/>
        </p:nvSpPr>
        <p:spPr>
          <a:xfrm>
            <a:off x="1592702" y="470685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461A0B-127A-BC19-7B72-D73633E8E199}"/>
              </a:ext>
            </a:extLst>
          </p:cNvPr>
          <p:cNvSpPr txBox="1"/>
          <p:nvPr/>
        </p:nvSpPr>
        <p:spPr>
          <a:xfrm>
            <a:off x="2498" y="44974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8AE0672-8B8F-3062-2DCC-C7CF3DB7CA00}"/>
              </a:ext>
            </a:extLst>
          </p:cNvPr>
          <p:cNvCxnSpPr>
            <a:cxnSpLocks/>
          </p:cNvCxnSpPr>
          <p:nvPr/>
        </p:nvCxnSpPr>
        <p:spPr>
          <a:xfrm>
            <a:off x="1872388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9873949-6239-61F8-A4C5-391236D96BDC}"/>
              </a:ext>
            </a:extLst>
          </p:cNvPr>
          <p:cNvSpPr txBox="1"/>
          <p:nvPr/>
        </p:nvSpPr>
        <p:spPr>
          <a:xfrm>
            <a:off x="4159631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7E833-F0D0-2FCC-EB6E-C4289534A635}"/>
              </a:ext>
            </a:extLst>
          </p:cNvPr>
          <p:cNvCxnSpPr>
            <a:cxnSpLocks/>
          </p:cNvCxnSpPr>
          <p:nvPr/>
        </p:nvCxnSpPr>
        <p:spPr>
          <a:xfrm>
            <a:off x="4423440" y="3524763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466A67-467B-FE87-B114-4D118F029389}"/>
              </a:ext>
            </a:extLst>
          </p:cNvPr>
          <p:cNvSpPr txBox="1"/>
          <p:nvPr/>
        </p:nvSpPr>
        <p:spPr>
          <a:xfrm>
            <a:off x="6710683" y="4710150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D7C606B-B5E6-6EC3-E5E6-ACC00243C4A6}"/>
              </a:ext>
            </a:extLst>
          </p:cNvPr>
          <p:cNvCxnSpPr>
            <a:cxnSpLocks/>
          </p:cNvCxnSpPr>
          <p:nvPr/>
        </p:nvCxnSpPr>
        <p:spPr>
          <a:xfrm>
            <a:off x="6960126" y="3566716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682D8F0-3CE2-B0F9-4571-F72B9A348F30}"/>
              </a:ext>
            </a:extLst>
          </p:cNvPr>
          <p:cNvSpPr txBox="1"/>
          <p:nvPr/>
        </p:nvSpPr>
        <p:spPr>
          <a:xfrm>
            <a:off x="9247369" y="470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04847A-CECA-55B4-A26E-075AD15EA5A1}"/>
              </a:ext>
            </a:extLst>
          </p:cNvPr>
          <p:cNvSpPr txBox="1"/>
          <p:nvPr/>
        </p:nvSpPr>
        <p:spPr>
          <a:xfrm>
            <a:off x="1165932" y="561210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6C5EBC-1018-3536-A1C6-04AF01AF1B47}"/>
              </a:ext>
            </a:extLst>
          </p:cNvPr>
          <p:cNvSpPr txBox="1"/>
          <p:nvPr/>
        </p:nvSpPr>
        <p:spPr>
          <a:xfrm>
            <a:off x="2773227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6DA94-D3A4-94A8-8EFA-D9A172F5114A}"/>
              </a:ext>
            </a:extLst>
          </p:cNvPr>
          <p:cNvSpPr txBox="1"/>
          <p:nvPr/>
        </p:nvSpPr>
        <p:spPr>
          <a:xfrm>
            <a:off x="5309730" y="30466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B78B2B-70F7-E93F-F755-2D2FE0B8BFDB}"/>
              </a:ext>
            </a:extLst>
          </p:cNvPr>
          <p:cNvSpPr txBox="1"/>
          <p:nvPr/>
        </p:nvSpPr>
        <p:spPr>
          <a:xfrm>
            <a:off x="7892250" y="30600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6CE0FC-55B7-638C-C783-044B075B6091}"/>
              </a:ext>
            </a:extLst>
          </p:cNvPr>
          <p:cNvSpPr txBox="1"/>
          <p:nvPr/>
        </p:nvSpPr>
        <p:spPr>
          <a:xfrm>
            <a:off x="10414209" y="3038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9943F6-0C47-E58F-DDC1-2332F79FB002}"/>
              </a:ext>
            </a:extLst>
          </p:cNvPr>
          <p:cNvSpPr txBox="1"/>
          <p:nvPr/>
        </p:nvSpPr>
        <p:spPr>
          <a:xfrm>
            <a:off x="3702730" y="559096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AEF356-54B5-7C21-DED5-C249995F9779}"/>
              </a:ext>
            </a:extLst>
          </p:cNvPr>
          <p:cNvSpPr txBox="1"/>
          <p:nvPr/>
        </p:nvSpPr>
        <p:spPr>
          <a:xfrm>
            <a:off x="6167704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14880E-5EAF-7566-8534-70A253EC8C2E}"/>
              </a:ext>
            </a:extLst>
          </p:cNvPr>
          <p:cNvSpPr txBox="1"/>
          <p:nvPr/>
        </p:nvSpPr>
        <p:spPr>
          <a:xfrm>
            <a:off x="8931111" y="556441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E8BCC2-960B-DC56-E91A-F9BBE637CA06}"/>
              </a:ext>
            </a:extLst>
          </p:cNvPr>
          <p:cNvCxnSpPr/>
          <p:nvPr/>
        </p:nvCxnSpPr>
        <p:spPr>
          <a:xfrm flipH="1">
            <a:off x="2355152" y="2008682"/>
            <a:ext cx="1804479" cy="102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65657-6F2F-D422-D9B8-A70A8566FE23}"/>
              </a:ext>
            </a:extLst>
          </p:cNvPr>
          <p:cNvSpPr txBox="1"/>
          <p:nvPr/>
        </p:nvSpPr>
        <p:spPr>
          <a:xfrm>
            <a:off x="4302177" y="1289154"/>
            <a:ext cx="310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block will be decrypted as:</a:t>
            </a:r>
          </a:p>
          <a:p>
            <a:r>
              <a:rPr lang="en-US" b="1" dirty="0">
                <a:solidFill>
                  <a:srgbClr val="000CFF"/>
                </a:solidFill>
              </a:rPr>
              <a:t>0000000000000001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9A3B6-CF5D-7765-0734-FD115CE67B5B}"/>
              </a:ext>
            </a:extLst>
          </p:cNvPr>
          <p:cNvSpPr txBox="1"/>
          <p:nvPr/>
        </p:nvSpPr>
        <p:spPr>
          <a:xfrm>
            <a:off x="4351601" y="2008022"/>
            <a:ext cx="354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manipulate the ciphertext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8D447-A903-BAE7-4156-7C761DB0587D}"/>
              </a:ext>
            </a:extLst>
          </p:cNvPr>
          <p:cNvSpPr txBox="1"/>
          <p:nvPr/>
        </p:nvSpPr>
        <p:spPr>
          <a:xfrm>
            <a:off x="509666" y="6310859"/>
            <a:ext cx="478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manipulate IV; change the last bit from 0 to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4B9355-8440-BF8F-4E9D-4B2CF88F6C7A}"/>
              </a:ext>
            </a:extLst>
          </p:cNvPr>
          <p:cNvCxnSpPr/>
          <p:nvPr/>
        </p:nvCxnSpPr>
        <p:spPr>
          <a:xfrm flipV="1">
            <a:off x="673262" y="5205667"/>
            <a:ext cx="0" cy="97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FC8E1DD-3679-8488-B5F7-90E8CA4BC3F3}"/>
              </a:ext>
            </a:extLst>
          </p:cNvPr>
          <p:cNvSpPr/>
          <p:nvPr/>
        </p:nvSpPr>
        <p:spPr>
          <a:xfrm>
            <a:off x="1005637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</a:t>
            </a:r>
            <a:r>
              <a:rPr lang="en-US" b="1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CF4F2-19B2-3E3B-45D3-80BDA90A8062}"/>
              </a:ext>
            </a:extLst>
          </p:cNvPr>
          <p:cNvSpPr/>
          <p:nvPr/>
        </p:nvSpPr>
        <p:spPr>
          <a:xfrm>
            <a:off x="3493715" y="5232940"/>
            <a:ext cx="1803792" cy="2789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BE13DB-81DC-1AF9-FD38-4DAEDD723DD6}"/>
              </a:ext>
            </a:extLst>
          </p:cNvPr>
          <p:cNvSpPr/>
          <p:nvPr/>
        </p:nvSpPr>
        <p:spPr>
          <a:xfrm>
            <a:off x="5817699" y="5230625"/>
            <a:ext cx="1984659" cy="3337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passwordpassword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01F92-58F1-4B52-2624-B05E6D5FC03B}"/>
              </a:ext>
            </a:extLst>
          </p:cNvPr>
          <p:cNvSpPr/>
          <p:nvPr/>
        </p:nvSpPr>
        <p:spPr>
          <a:xfrm>
            <a:off x="8656104" y="523062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</a:t>
            </a:r>
          </a:p>
        </p:txBody>
      </p:sp>
    </p:spTree>
    <p:extLst>
      <p:ext uri="{BB962C8B-B14F-4D97-AF65-F5344CB8AC3E}">
        <p14:creationId xmlns:p14="http://schemas.microsoft.com/office/powerpoint/2010/main" val="209000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4068-5CB4-1A4A-9530-A817883B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(10/20)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FE-E75F-E240-936A-8DEC3E33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Released via CANVAS</a:t>
            </a:r>
          </a:p>
          <a:p>
            <a:pPr lvl="1"/>
            <a:r>
              <a:rPr lang="en-US" dirty="0"/>
              <a:t>You can see Quiz 1 at 8:30 am</a:t>
            </a:r>
          </a:p>
          <a:p>
            <a:pPr lvl="1"/>
            <a:r>
              <a:rPr lang="en-US" dirty="0"/>
              <a:t>Deadline: 10/21 11:59pm (opened for 2 days)</a:t>
            </a:r>
          </a:p>
          <a:p>
            <a:pPr lvl="1"/>
            <a:r>
              <a:rPr lang="en-US" dirty="0"/>
              <a:t>Duration: Unlimited, but you can finish it around 30 min</a:t>
            </a:r>
          </a:p>
          <a:p>
            <a:r>
              <a:rPr lang="en-US" dirty="0"/>
              <a:t>You will be given up to 3 attempts to take quiz</a:t>
            </a:r>
          </a:p>
          <a:p>
            <a:r>
              <a:rPr lang="en-US" dirty="0"/>
              <a:t>Open material; you may refer to</a:t>
            </a:r>
          </a:p>
          <a:p>
            <a:pPr lvl="1"/>
            <a:r>
              <a:rPr lang="en-US" dirty="0"/>
              <a:t>Contents at our course website: </a:t>
            </a:r>
            <a:r>
              <a:rPr lang="en-US" dirty="0">
                <a:hlinkClick r:id="rId2"/>
              </a:rPr>
              <a:t>https://cs370.unexploitable.systems/cal.html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Lecture Videos</a:t>
            </a:r>
          </a:p>
          <a:p>
            <a:pPr lvl="1"/>
            <a:r>
              <a:rPr lang="en-US" dirty="0"/>
              <a:t>Your code for challenge assignments</a:t>
            </a:r>
          </a:p>
          <a:p>
            <a:pPr lvl="1"/>
            <a:r>
              <a:rPr lang="en-US" dirty="0"/>
              <a:t>Use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0CF7F-7219-4A41-AA33-DDB270CF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BA12F-4651-EFD8-0F6A-3FEF9F07E3D8}"/>
              </a:ext>
            </a:extLst>
          </p:cNvPr>
          <p:cNvSpPr/>
          <p:nvPr/>
        </p:nvSpPr>
        <p:spPr>
          <a:xfrm>
            <a:off x="5068957" y="4805605"/>
            <a:ext cx="6712225" cy="146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Communicating with others </a:t>
            </a:r>
            <a:r>
              <a:rPr lang="en-US" sz="2400" dirty="0">
                <a:solidFill>
                  <a:schemeClr val="bg1"/>
                </a:solidFill>
              </a:rPr>
              <a:t>during Quiz 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not allowed</a:t>
            </a:r>
          </a:p>
        </p:txBody>
      </p:sp>
    </p:spTree>
    <p:extLst>
      <p:ext uri="{BB962C8B-B14F-4D97-AF65-F5344CB8AC3E}">
        <p14:creationId xmlns:p14="http://schemas.microsoft.com/office/powerpoint/2010/main" val="819344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A8FB-B76B-6F42-F57B-AF3E30D2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A808-19C3-B88C-EECA-656B8100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false for the CTR mode?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4F13-8C31-99C8-6BB7-550E9C9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30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934-C6BE-96AC-0724-10224883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1B7B-E3E9-6260-B7A6-7C078D6B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 (Counter mode)</a:t>
            </a:r>
          </a:p>
          <a:p>
            <a:r>
              <a:rPr lang="en-US" dirty="0"/>
              <a:t>Start with a random nonce || counter</a:t>
            </a:r>
          </a:p>
          <a:p>
            <a:r>
              <a:rPr lang="en-US" dirty="0"/>
              <a:t>It uses the block cipher as random number generator</a:t>
            </a:r>
          </a:p>
          <a:p>
            <a:r>
              <a:rPr lang="en-US" dirty="0"/>
              <a:t>V = Enc(nonce || counter)</a:t>
            </a:r>
          </a:p>
          <a:p>
            <a:r>
              <a:rPr lang="en-US" dirty="0"/>
              <a:t>Then, XOR this V to the plaintext</a:t>
            </a:r>
          </a:p>
          <a:p>
            <a:pPr lvl="1"/>
            <a:r>
              <a:rPr lang="en-US" dirty="0"/>
              <a:t>C = P </a:t>
            </a:r>
            <a:r>
              <a:rPr lang="en-US" sz="2400" b="1" dirty="0"/>
              <a:t>⊕</a:t>
            </a:r>
            <a:r>
              <a:rPr lang="en-US" dirty="0"/>
              <a:t> V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56D21-9892-DBEC-9C26-BB38ACE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16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934-C6BE-96AC-0724-10224883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1B7B-E3E9-6260-B7A6-7C078D6B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 (Counter mode)</a:t>
            </a:r>
          </a:p>
          <a:p>
            <a:r>
              <a:rPr lang="en-US" dirty="0"/>
              <a:t>Start with a random nonce ||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56D21-9892-DBEC-9C26-BB38ACE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E9851-104C-A1E8-FD1D-988F1028F60D}"/>
              </a:ext>
            </a:extLst>
          </p:cNvPr>
          <p:cNvSpPr/>
          <p:nvPr/>
        </p:nvSpPr>
        <p:spPr>
          <a:xfrm>
            <a:off x="1001487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8B6FC-7561-FE55-82B4-55EAF7B1F522}"/>
              </a:ext>
            </a:extLst>
          </p:cNvPr>
          <p:cNvSpPr/>
          <p:nvPr/>
        </p:nvSpPr>
        <p:spPr>
          <a:xfrm>
            <a:off x="1377043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71C4A-8697-47B3-2A21-EE705B6DFF09}"/>
              </a:ext>
            </a:extLst>
          </p:cNvPr>
          <p:cNvSpPr/>
          <p:nvPr/>
        </p:nvSpPr>
        <p:spPr>
          <a:xfrm>
            <a:off x="1001487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2B3A35-5561-2E77-FF7F-D412598D2199}"/>
              </a:ext>
            </a:extLst>
          </p:cNvPr>
          <p:cNvCxnSpPr>
            <a:cxnSpLocks/>
          </p:cNvCxnSpPr>
          <p:nvPr/>
        </p:nvCxnSpPr>
        <p:spPr>
          <a:xfrm>
            <a:off x="1872344" y="3821451"/>
            <a:ext cx="0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FE474C-37D8-DD74-A676-5C524521C5B1}"/>
              </a:ext>
            </a:extLst>
          </p:cNvPr>
          <p:cNvCxnSpPr/>
          <p:nvPr/>
        </p:nvCxnSpPr>
        <p:spPr>
          <a:xfrm>
            <a:off x="1872343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6698F9-C6EC-07B4-F859-56A2C7F847F4}"/>
              </a:ext>
            </a:extLst>
          </p:cNvPr>
          <p:cNvSpPr/>
          <p:nvPr/>
        </p:nvSpPr>
        <p:spPr>
          <a:xfrm>
            <a:off x="3568285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39C321-CFA9-44FA-DA87-0780361DF440}"/>
              </a:ext>
            </a:extLst>
          </p:cNvPr>
          <p:cNvSpPr/>
          <p:nvPr/>
        </p:nvSpPr>
        <p:spPr>
          <a:xfrm>
            <a:off x="3943841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D1D7-4D04-B415-24A9-C46F29F8B3FA}"/>
              </a:ext>
            </a:extLst>
          </p:cNvPr>
          <p:cNvSpPr/>
          <p:nvPr/>
        </p:nvSpPr>
        <p:spPr>
          <a:xfrm>
            <a:off x="3568285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C0CAA4-AF6A-352F-87CD-EC089163A8FB}"/>
              </a:ext>
            </a:extLst>
          </p:cNvPr>
          <p:cNvCxnSpPr>
            <a:cxnSpLocks/>
          </p:cNvCxnSpPr>
          <p:nvPr/>
        </p:nvCxnSpPr>
        <p:spPr>
          <a:xfrm>
            <a:off x="4439141" y="3821451"/>
            <a:ext cx="1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02FE8-EEE4-163E-4C7D-73D61FB497FD}"/>
              </a:ext>
            </a:extLst>
          </p:cNvPr>
          <p:cNvCxnSpPr/>
          <p:nvPr/>
        </p:nvCxnSpPr>
        <p:spPr>
          <a:xfrm>
            <a:off x="4439141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2E6DD-47B2-F12F-7C70-6C94BD11CB8E}"/>
              </a:ext>
            </a:extLst>
          </p:cNvPr>
          <p:cNvSpPr/>
          <p:nvPr/>
        </p:nvSpPr>
        <p:spPr>
          <a:xfrm>
            <a:off x="611844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0ED07-7654-32E1-1487-A260549408CE}"/>
              </a:ext>
            </a:extLst>
          </p:cNvPr>
          <p:cNvSpPr/>
          <p:nvPr/>
        </p:nvSpPr>
        <p:spPr>
          <a:xfrm>
            <a:off x="649399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B65AD-0F7F-B0FC-E9CD-D1BFE13D8590}"/>
              </a:ext>
            </a:extLst>
          </p:cNvPr>
          <p:cNvSpPr/>
          <p:nvPr/>
        </p:nvSpPr>
        <p:spPr>
          <a:xfrm>
            <a:off x="611844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A2DD2B-F1F1-0107-EF41-BA389BE0FB4C}"/>
              </a:ext>
            </a:extLst>
          </p:cNvPr>
          <p:cNvCxnSpPr>
            <a:cxnSpLocks/>
          </p:cNvCxnSpPr>
          <p:nvPr/>
        </p:nvCxnSpPr>
        <p:spPr>
          <a:xfrm>
            <a:off x="698929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8EAC60-9B4E-0C45-9280-5C2A799D37A9}"/>
              </a:ext>
            </a:extLst>
          </p:cNvPr>
          <p:cNvCxnSpPr/>
          <p:nvPr/>
        </p:nvCxnSpPr>
        <p:spPr>
          <a:xfrm>
            <a:off x="698929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B124EC-AD7E-87EB-9D0A-A99C8E3D050A}"/>
              </a:ext>
            </a:extLst>
          </p:cNvPr>
          <p:cNvSpPr/>
          <p:nvPr/>
        </p:nvSpPr>
        <p:spPr>
          <a:xfrm>
            <a:off x="864040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5A14DF-7AA5-B214-ED5B-4E89B1F0F800}"/>
              </a:ext>
            </a:extLst>
          </p:cNvPr>
          <p:cNvSpPr/>
          <p:nvPr/>
        </p:nvSpPr>
        <p:spPr>
          <a:xfrm>
            <a:off x="901595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DBFFDA-F89C-A49E-5E82-82B042AEC2C4}"/>
              </a:ext>
            </a:extLst>
          </p:cNvPr>
          <p:cNvSpPr/>
          <p:nvPr/>
        </p:nvSpPr>
        <p:spPr>
          <a:xfrm>
            <a:off x="864040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BFEB0E-0851-2F8A-096B-50660DC9B62F}"/>
              </a:ext>
            </a:extLst>
          </p:cNvPr>
          <p:cNvCxnSpPr>
            <a:cxnSpLocks/>
          </p:cNvCxnSpPr>
          <p:nvPr/>
        </p:nvCxnSpPr>
        <p:spPr>
          <a:xfrm>
            <a:off x="951125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995A1B-8F98-1B26-0F59-3B3D9D42A77E}"/>
              </a:ext>
            </a:extLst>
          </p:cNvPr>
          <p:cNvCxnSpPr/>
          <p:nvPr/>
        </p:nvCxnSpPr>
        <p:spPr>
          <a:xfrm>
            <a:off x="951125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D00C68-5923-C3C6-BAD6-A707A2BDE7D1}"/>
              </a:ext>
            </a:extLst>
          </p:cNvPr>
          <p:cNvSpPr txBox="1"/>
          <p:nvPr/>
        </p:nvSpPr>
        <p:spPr>
          <a:xfrm>
            <a:off x="696595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5F9095-0B37-97DB-771D-97937A9835E4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1001487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385AD6-4A2E-C722-4967-EF9CD3FA4205}"/>
              </a:ext>
            </a:extLst>
          </p:cNvPr>
          <p:cNvSpPr txBox="1"/>
          <p:nvPr/>
        </p:nvSpPr>
        <p:spPr>
          <a:xfrm>
            <a:off x="3276331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1BC54-CC95-878C-10AF-73434969D1D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81223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1469D3-E0CA-A006-1E70-29A8DF7BAF51}"/>
              </a:ext>
            </a:extLst>
          </p:cNvPr>
          <p:cNvSpPr txBox="1"/>
          <p:nvPr/>
        </p:nvSpPr>
        <p:spPr>
          <a:xfrm>
            <a:off x="5830191" y="42398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5F42CB-315C-276C-4DB5-B383DCE0877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35083" y="4424545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0DCE71-4FAD-88E8-E4F6-4C2803587D56}"/>
              </a:ext>
            </a:extLst>
          </p:cNvPr>
          <p:cNvSpPr txBox="1"/>
          <p:nvPr/>
        </p:nvSpPr>
        <p:spPr>
          <a:xfrm>
            <a:off x="8300039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8EB6B3-505B-A789-2ADE-1DE7E15F382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04931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A00A6-6921-0FE2-3F0C-CDF6642982FE}"/>
              </a:ext>
            </a:extLst>
          </p:cNvPr>
          <p:cNvSpPr/>
          <p:nvPr/>
        </p:nvSpPr>
        <p:spPr>
          <a:xfrm>
            <a:off x="861979" y="2846132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0BF391-2F10-F962-0DD7-C60B7398BB67}"/>
              </a:ext>
            </a:extLst>
          </p:cNvPr>
          <p:cNvSpPr txBox="1"/>
          <p:nvPr/>
        </p:nvSpPr>
        <p:spPr>
          <a:xfrm>
            <a:off x="1322678" y="310483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1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3E21A9-B881-526D-9B21-624A44922ACA}"/>
              </a:ext>
            </a:extLst>
          </p:cNvPr>
          <p:cNvSpPr txBox="1"/>
          <p:nvPr/>
        </p:nvSpPr>
        <p:spPr>
          <a:xfrm>
            <a:off x="58440" y="27709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C071C-AE40-9945-E388-ED93F5950817}"/>
              </a:ext>
            </a:extLst>
          </p:cNvPr>
          <p:cNvSpPr txBox="1"/>
          <p:nvPr/>
        </p:nvSpPr>
        <p:spPr>
          <a:xfrm>
            <a:off x="3902175" y="310618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2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B3175C-CD07-54A3-11D1-E56B815C9521}"/>
              </a:ext>
            </a:extLst>
          </p:cNvPr>
          <p:cNvSpPr txBox="1"/>
          <p:nvPr/>
        </p:nvSpPr>
        <p:spPr>
          <a:xfrm>
            <a:off x="6310492" y="309469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3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0A16D7-9702-2280-FEE0-C0EA363870E8}"/>
              </a:ext>
            </a:extLst>
          </p:cNvPr>
          <p:cNvSpPr txBox="1"/>
          <p:nvPr/>
        </p:nvSpPr>
        <p:spPr>
          <a:xfrm>
            <a:off x="8980487" y="306506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4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2A656E-49A4-2166-5291-6FC7C967B7F6}"/>
              </a:ext>
            </a:extLst>
          </p:cNvPr>
          <p:cNvSpPr txBox="1"/>
          <p:nvPr/>
        </p:nvSpPr>
        <p:spPr>
          <a:xfrm>
            <a:off x="1624626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432250-6FC3-0EC5-B091-C4D46B1A6A6F}"/>
              </a:ext>
            </a:extLst>
          </p:cNvPr>
          <p:cNvSpPr/>
          <p:nvPr/>
        </p:nvSpPr>
        <p:spPr>
          <a:xfrm>
            <a:off x="1001486" y="598584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4ED2EAD-D078-586A-6AAD-A7E740B85A02}"/>
              </a:ext>
            </a:extLst>
          </p:cNvPr>
          <p:cNvSpPr/>
          <p:nvPr/>
        </p:nvSpPr>
        <p:spPr>
          <a:xfrm>
            <a:off x="1001486" y="640828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3A8461-E13E-345C-C0AA-97567F4DAF0C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>
            <a:off x="1872343" y="6247097"/>
            <a:ext cx="0" cy="16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7C7E427-E947-ECD7-9012-BC065D1049FF}"/>
              </a:ext>
            </a:extLst>
          </p:cNvPr>
          <p:cNvSpPr txBox="1"/>
          <p:nvPr/>
        </p:nvSpPr>
        <p:spPr>
          <a:xfrm>
            <a:off x="4174740" y="552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7A0721-D6A6-712D-00D7-1E8C4D12C8C3}"/>
              </a:ext>
            </a:extLst>
          </p:cNvPr>
          <p:cNvSpPr/>
          <p:nvPr/>
        </p:nvSpPr>
        <p:spPr>
          <a:xfrm>
            <a:off x="3551600" y="598700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1AF454-3C9D-4A32-CEF8-7C8FDDC86453}"/>
              </a:ext>
            </a:extLst>
          </p:cNvPr>
          <p:cNvSpPr/>
          <p:nvPr/>
        </p:nvSpPr>
        <p:spPr>
          <a:xfrm>
            <a:off x="3551600" y="640944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110111101101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B805B8-32E0-62D7-E915-224BB3ACADFA}"/>
              </a:ext>
            </a:extLst>
          </p:cNvPr>
          <p:cNvSpPr txBox="1"/>
          <p:nvPr/>
        </p:nvSpPr>
        <p:spPr>
          <a:xfrm>
            <a:off x="6724853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57AEB40-A93A-140F-E97A-173C1BD34957}"/>
              </a:ext>
            </a:extLst>
          </p:cNvPr>
          <p:cNvSpPr/>
          <p:nvPr/>
        </p:nvSpPr>
        <p:spPr>
          <a:xfrm>
            <a:off x="6101713" y="598584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6209158-C648-D76F-7DD1-C8CB45F57A20}"/>
              </a:ext>
            </a:extLst>
          </p:cNvPr>
          <p:cNvSpPr/>
          <p:nvPr/>
        </p:nvSpPr>
        <p:spPr>
          <a:xfrm>
            <a:off x="6101713" y="640828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001110101011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1AA773-9823-0876-F436-E7462F675B66}"/>
              </a:ext>
            </a:extLst>
          </p:cNvPr>
          <p:cNvSpPr txBox="1"/>
          <p:nvPr/>
        </p:nvSpPr>
        <p:spPr>
          <a:xfrm>
            <a:off x="9261623" y="552776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9B2A4FA-718D-F107-E2BE-F36E0F64572A}"/>
              </a:ext>
            </a:extLst>
          </p:cNvPr>
          <p:cNvSpPr/>
          <p:nvPr/>
        </p:nvSpPr>
        <p:spPr>
          <a:xfrm>
            <a:off x="8638483" y="5987635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F491A4-98BA-1C33-3CEF-88DD5285AC73}"/>
              </a:ext>
            </a:extLst>
          </p:cNvPr>
          <p:cNvSpPr/>
          <p:nvPr/>
        </p:nvSpPr>
        <p:spPr>
          <a:xfrm>
            <a:off x="8638483" y="6410078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1101111101111</a:t>
            </a:r>
          </a:p>
        </p:txBody>
      </p:sp>
    </p:spTree>
    <p:extLst>
      <p:ext uri="{BB962C8B-B14F-4D97-AF65-F5344CB8AC3E}">
        <p14:creationId xmlns:p14="http://schemas.microsoft.com/office/powerpoint/2010/main" val="1720985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934-C6BE-96AC-0724-10224883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1B7B-E3E9-6260-B7A6-7C078D6B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 (Counter mode)</a:t>
            </a:r>
          </a:p>
          <a:p>
            <a:r>
              <a:rPr lang="en-US" dirty="0"/>
              <a:t>Start with a random nonce ||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56D21-9892-DBEC-9C26-BB38ACE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E9851-104C-A1E8-FD1D-988F1028F60D}"/>
              </a:ext>
            </a:extLst>
          </p:cNvPr>
          <p:cNvSpPr/>
          <p:nvPr/>
        </p:nvSpPr>
        <p:spPr>
          <a:xfrm>
            <a:off x="1001487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8B6FC-7561-FE55-82B4-55EAF7B1F522}"/>
              </a:ext>
            </a:extLst>
          </p:cNvPr>
          <p:cNvSpPr/>
          <p:nvPr/>
        </p:nvSpPr>
        <p:spPr>
          <a:xfrm>
            <a:off x="1377043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71C4A-8697-47B3-2A21-EE705B6DFF09}"/>
              </a:ext>
            </a:extLst>
          </p:cNvPr>
          <p:cNvSpPr/>
          <p:nvPr/>
        </p:nvSpPr>
        <p:spPr>
          <a:xfrm>
            <a:off x="1001487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2B3A35-5561-2E77-FF7F-D412598D2199}"/>
              </a:ext>
            </a:extLst>
          </p:cNvPr>
          <p:cNvCxnSpPr>
            <a:cxnSpLocks/>
          </p:cNvCxnSpPr>
          <p:nvPr/>
        </p:nvCxnSpPr>
        <p:spPr>
          <a:xfrm>
            <a:off x="1872344" y="3821451"/>
            <a:ext cx="0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FE474C-37D8-DD74-A676-5C524521C5B1}"/>
              </a:ext>
            </a:extLst>
          </p:cNvPr>
          <p:cNvCxnSpPr/>
          <p:nvPr/>
        </p:nvCxnSpPr>
        <p:spPr>
          <a:xfrm>
            <a:off x="1872343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6698F9-C6EC-07B4-F859-56A2C7F847F4}"/>
              </a:ext>
            </a:extLst>
          </p:cNvPr>
          <p:cNvSpPr/>
          <p:nvPr/>
        </p:nvSpPr>
        <p:spPr>
          <a:xfrm>
            <a:off x="3568285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39C321-CFA9-44FA-DA87-0780361DF440}"/>
              </a:ext>
            </a:extLst>
          </p:cNvPr>
          <p:cNvSpPr/>
          <p:nvPr/>
        </p:nvSpPr>
        <p:spPr>
          <a:xfrm>
            <a:off x="3943841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D1D7-4D04-B415-24A9-C46F29F8B3FA}"/>
              </a:ext>
            </a:extLst>
          </p:cNvPr>
          <p:cNvSpPr/>
          <p:nvPr/>
        </p:nvSpPr>
        <p:spPr>
          <a:xfrm>
            <a:off x="3568285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C0CAA4-AF6A-352F-87CD-EC089163A8FB}"/>
              </a:ext>
            </a:extLst>
          </p:cNvPr>
          <p:cNvCxnSpPr>
            <a:cxnSpLocks/>
          </p:cNvCxnSpPr>
          <p:nvPr/>
        </p:nvCxnSpPr>
        <p:spPr>
          <a:xfrm>
            <a:off x="4439141" y="3821451"/>
            <a:ext cx="1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02FE8-EEE4-163E-4C7D-73D61FB497FD}"/>
              </a:ext>
            </a:extLst>
          </p:cNvPr>
          <p:cNvCxnSpPr/>
          <p:nvPr/>
        </p:nvCxnSpPr>
        <p:spPr>
          <a:xfrm>
            <a:off x="4439141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2E6DD-47B2-F12F-7C70-6C94BD11CB8E}"/>
              </a:ext>
            </a:extLst>
          </p:cNvPr>
          <p:cNvSpPr/>
          <p:nvPr/>
        </p:nvSpPr>
        <p:spPr>
          <a:xfrm>
            <a:off x="611844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0ED07-7654-32E1-1487-A260549408CE}"/>
              </a:ext>
            </a:extLst>
          </p:cNvPr>
          <p:cNvSpPr/>
          <p:nvPr/>
        </p:nvSpPr>
        <p:spPr>
          <a:xfrm>
            <a:off x="649399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B65AD-0F7F-B0FC-E9CD-D1BFE13D8590}"/>
              </a:ext>
            </a:extLst>
          </p:cNvPr>
          <p:cNvSpPr/>
          <p:nvPr/>
        </p:nvSpPr>
        <p:spPr>
          <a:xfrm>
            <a:off x="611844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A2DD2B-F1F1-0107-EF41-BA389BE0FB4C}"/>
              </a:ext>
            </a:extLst>
          </p:cNvPr>
          <p:cNvCxnSpPr>
            <a:cxnSpLocks/>
          </p:cNvCxnSpPr>
          <p:nvPr/>
        </p:nvCxnSpPr>
        <p:spPr>
          <a:xfrm>
            <a:off x="698929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8EAC60-9B4E-0C45-9280-5C2A799D37A9}"/>
              </a:ext>
            </a:extLst>
          </p:cNvPr>
          <p:cNvCxnSpPr/>
          <p:nvPr/>
        </p:nvCxnSpPr>
        <p:spPr>
          <a:xfrm>
            <a:off x="698929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B124EC-AD7E-87EB-9D0A-A99C8E3D050A}"/>
              </a:ext>
            </a:extLst>
          </p:cNvPr>
          <p:cNvSpPr/>
          <p:nvPr/>
        </p:nvSpPr>
        <p:spPr>
          <a:xfrm>
            <a:off x="864040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5A14DF-7AA5-B214-ED5B-4E89B1F0F800}"/>
              </a:ext>
            </a:extLst>
          </p:cNvPr>
          <p:cNvSpPr/>
          <p:nvPr/>
        </p:nvSpPr>
        <p:spPr>
          <a:xfrm>
            <a:off x="901595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DBFFDA-F89C-A49E-5E82-82B042AEC2C4}"/>
              </a:ext>
            </a:extLst>
          </p:cNvPr>
          <p:cNvSpPr/>
          <p:nvPr/>
        </p:nvSpPr>
        <p:spPr>
          <a:xfrm>
            <a:off x="864040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BFEB0E-0851-2F8A-096B-50660DC9B62F}"/>
              </a:ext>
            </a:extLst>
          </p:cNvPr>
          <p:cNvCxnSpPr>
            <a:cxnSpLocks/>
          </p:cNvCxnSpPr>
          <p:nvPr/>
        </p:nvCxnSpPr>
        <p:spPr>
          <a:xfrm>
            <a:off x="951125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995A1B-8F98-1B26-0F59-3B3D9D42A77E}"/>
              </a:ext>
            </a:extLst>
          </p:cNvPr>
          <p:cNvCxnSpPr/>
          <p:nvPr/>
        </p:nvCxnSpPr>
        <p:spPr>
          <a:xfrm>
            <a:off x="951125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D00C68-5923-C3C6-BAD6-A707A2BDE7D1}"/>
              </a:ext>
            </a:extLst>
          </p:cNvPr>
          <p:cNvSpPr txBox="1"/>
          <p:nvPr/>
        </p:nvSpPr>
        <p:spPr>
          <a:xfrm>
            <a:off x="696595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5F9095-0B37-97DB-771D-97937A9835E4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1001487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385AD6-4A2E-C722-4967-EF9CD3FA4205}"/>
              </a:ext>
            </a:extLst>
          </p:cNvPr>
          <p:cNvSpPr txBox="1"/>
          <p:nvPr/>
        </p:nvSpPr>
        <p:spPr>
          <a:xfrm>
            <a:off x="3276331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1BC54-CC95-878C-10AF-73434969D1D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81223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1469D3-E0CA-A006-1E70-29A8DF7BAF51}"/>
              </a:ext>
            </a:extLst>
          </p:cNvPr>
          <p:cNvSpPr txBox="1"/>
          <p:nvPr/>
        </p:nvSpPr>
        <p:spPr>
          <a:xfrm>
            <a:off x="5830191" y="42398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5F42CB-315C-276C-4DB5-B383DCE0877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35083" y="4424545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0DCE71-4FAD-88E8-E4F6-4C2803587D56}"/>
              </a:ext>
            </a:extLst>
          </p:cNvPr>
          <p:cNvSpPr txBox="1"/>
          <p:nvPr/>
        </p:nvSpPr>
        <p:spPr>
          <a:xfrm>
            <a:off x="8300039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8EB6B3-505B-A789-2ADE-1DE7E15F382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04931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A00A6-6921-0FE2-3F0C-CDF6642982FE}"/>
              </a:ext>
            </a:extLst>
          </p:cNvPr>
          <p:cNvSpPr/>
          <p:nvPr/>
        </p:nvSpPr>
        <p:spPr>
          <a:xfrm>
            <a:off x="861979" y="2846132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0BF391-2F10-F962-0DD7-C60B7398BB67}"/>
              </a:ext>
            </a:extLst>
          </p:cNvPr>
          <p:cNvSpPr txBox="1"/>
          <p:nvPr/>
        </p:nvSpPr>
        <p:spPr>
          <a:xfrm>
            <a:off x="1322678" y="310483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1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3E21A9-B881-526D-9B21-624A44922ACA}"/>
              </a:ext>
            </a:extLst>
          </p:cNvPr>
          <p:cNvSpPr txBox="1"/>
          <p:nvPr/>
        </p:nvSpPr>
        <p:spPr>
          <a:xfrm>
            <a:off x="58440" y="27709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C071C-AE40-9945-E388-ED93F5950817}"/>
              </a:ext>
            </a:extLst>
          </p:cNvPr>
          <p:cNvSpPr txBox="1"/>
          <p:nvPr/>
        </p:nvSpPr>
        <p:spPr>
          <a:xfrm>
            <a:off x="3902175" y="310618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2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B3175C-CD07-54A3-11D1-E56B815C9521}"/>
              </a:ext>
            </a:extLst>
          </p:cNvPr>
          <p:cNvSpPr txBox="1"/>
          <p:nvPr/>
        </p:nvSpPr>
        <p:spPr>
          <a:xfrm>
            <a:off x="6310492" y="309469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3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0A16D7-9702-2280-FEE0-C0EA363870E8}"/>
              </a:ext>
            </a:extLst>
          </p:cNvPr>
          <p:cNvSpPr txBox="1"/>
          <p:nvPr/>
        </p:nvSpPr>
        <p:spPr>
          <a:xfrm>
            <a:off x="8980487" y="306506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4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2A656E-49A4-2166-5291-6FC7C967B7F6}"/>
              </a:ext>
            </a:extLst>
          </p:cNvPr>
          <p:cNvSpPr txBox="1"/>
          <p:nvPr/>
        </p:nvSpPr>
        <p:spPr>
          <a:xfrm>
            <a:off x="1624626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432250-6FC3-0EC5-B091-C4D46B1A6A6F}"/>
              </a:ext>
            </a:extLst>
          </p:cNvPr>
          <p:cNvSpPr/>
          <p:nvPr/>
        </p:nvSpPr>
        <p:spPr>
          <a:xfrm>
            <a:off x="1001486" y="598584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4ED2EAD-D078-586A-6AAD-A7E740B85A02}"/>
              </a:ext>
            </a:extLst>
          </p:cNvPr>
          <p:cNvSpPr/>
          <p:nvPr/>
        </p:nvSpPr>
        <p:spPr>
          <a:xfrm>
            <a:off x="1001486" y="640828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3A8461-E13E-345C-C0AA-97567F4DAF0C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>
            <a:off x="1872343" y="6247097"/>
            <a:ext cx="0" cy="16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7C7E427-E947-ECD7-9012-BC065D1049FF}"/>
              </a:ext>
            </a:extLst>
          </p:cNvPr>
          <p:cNvSpPr txBox="1"/>
          <p:nvPr/>
        </p:nvSpPr>
        <p:spPr>
          <a:xfrm>
            <a:off x="4174740" y="552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7A0721-D6A6-712D-00D7-1E8C4D12C8C3}"/>
              </a:ext>
            </a:extLst>
          </p:cNvPr>
          <p:cNvSpPr/>
          <p:nvPr/>
        </p:nvSpPr>
        <p:spPr>
          <a:xfrm>
            <a:off x="3551600" y="598700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1AF454-3C9D-4A32-CEF8-7C8FDDC86453}"/>
              </a:ext>
            </a:extLst>
          </p:cNvPr>
          <p:cNvSpPr/>
          <p:nvPr/>
        </p:nvSpPr>
        <p:spPr>
          <a:xfrm>
            <a:off x="3551600" y="640944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110111101101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B805B8-32E0-62D7-E915-224BB3ACADFA}"/>
              </a:ext>
            </a:extLst>
          </p:cNvPr>
          <p:cNvSpPr txBox="1"/>
          <p:nvPr/>
        </p:nvSpPr>
        <p:spPr>
          <a:xfrm>
            <a:off x="6724853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57AEB40-A93A-140F-E97A-173C1BD34957}"/>
              </a:ext>
            </a:extLst>
          </p:cNvPr>
          <p:cNvSpPr/>
          <p:nvPr/>
        </p:nvSpPr>
        <p:spPr>
          <a:xfrm>
            <a:off x="6101713" y="598584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6209158-C648-D76F-7DD1-C8CB45F57A20}"/>
              </a:ext>
            </a:extLst>
          </p:cNvPr>
          <p:cNvSpPr/>
          <p:nvPr/>
        </p:nvSpPr>
        <p:spPr>
          <a:xfrm>
            <a:off x="6101713" y="640828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001110101011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1AA773-9823-0876-F436-E7462F675B66}"/>
              </a:ext>
            </a:extLst>
          </p:cNvPr>
          <p:cNvSpPr txBox="1"/>
          <p:nvPr/>
        </p:nvSpPr>
        <p:spPr>
          <a:xfrm>
            <a:off x="9261623" y="552776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9B2A4FA-718D-F107-E2BE-F36E0F64572A}"/>
              </a:ext>
            </a:extLst>
          </p:cNvPr>
          <p:cNvSpPr/>
          <p:nvPr/>
        </p:nvSpPr>
        <p:spPr>
          <a:xfrm>
            <a:off x="8638483" y="5987635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F491A4-98BA-1C33-3CEF-88DD5285AC73}"/>
              </a:ext>
            </a:extLst>
          </p:cNvPr>
          <p:cNvSpPr/>
          <p:nvPr/>
        </p:nvSpPr>
        <p:spPr>
          <a:xfrm>
            <a:off x="8638483" y="6410078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1101111101111</a:t>
            </a:r>
          </a:p>
        </p:txBody>
      </p:sp>
    </p:spTree>
    <p:extLst>
      <p:ext uri="{BB962C8B-B14F-4D97-AF65-F5344CB8AC3E}">
        <p14:creationId xmlns:p14="http://schemas.microsoft.com/office/powerpoint/2010/main" val="1719151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934-C6BE-96AC-0724-10224883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1B7B-E3E9-6260-B7A6-7C078D6B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 (Counter mode)</a:t>
            </a:r>
          </a:p>
          <a:p>
            <a:r>
              <a:rPr lang="en-US" dirty="0"/>
              <a:t>Start with a random nonce ||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56D21-9892-DBEC-9C26-BB38ACE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E9851-104C-A1E8-FD1D-988F1028F60D}"/>
              </a:ext>
            </a:extLst>
          </p:cNvPr>
          <p:cNvSpPr/>
          <p:nvPr/>
        </p:nvSpPr>
        <p:spPr>
          <a:xfrm>
            <a:off x="1001487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8B6FC-7561-FE55-82B4-55EAF7B1F522}"/>
              </a:ext>
            </a:extLst>
          </p:cNvPr>
          <p:cNvSpPr/>
          <p:nvPr/>
        </p:nvSpPr>
        <p:spPr>
          <a:xfrm>
            <a:off x="1377043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71C4A-8697-47B3-2A21-EE705B6DFF09}"/>
              </a:ext>
            </a:extLst>
          </p:cNvPr>
          <p:cNvSpPr/>
          <p:nvPr/>
        </p:nvSpPr>
        <p:spPr>
          <a:xfrm>
            <a:off x="1001487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2B3A35-5561-2E77-FF7F-D412598D2199}"/>
              </a:ext>
            </a:extLst>
          </p:cNvPr>
          <p:cNvCxnSpPr>
            <a:cxnSpLocks/>
          </p:cNvCxnSpPr>
          <p:nvPr/>
        </p:nvCxnSpPr>
        <p:spPr>
          <a:xfrm>
            <a:off x="1872344" y="3821451"/>
            <a:ext cx="0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FE474C-37D8-DD74-A676-5C524521C5B1}"/>
              </a:ext>
            </a:extLst>
          </p:cNvPr>
          <p:cNvCxnSpPr/>
          <p:nvPr/>
        </p:nvCxnSpPr>
        <p:spPr>
          <a:xfrm>
            <a:off x="1872343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6698F9-C6EC-07B4-F859-56A2C7F847F4}"/>
              </a:ext>
            </a:extLst>
          </p:cNvPr>
          <p:cNvSpPr/>
          <p:nvPr/>
        </p:nvSpPr>
        <p:spPr>
          <a:xfrm>
            <a:off x="3568285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39C321-CFA9-44FA-DA87-0780361DF440}"/>
              </a:ext>
            </a:extLst>
          </p:cNvPr>
          <p:cNvSpPr/>
          <p:nvPr/>
        </p:nvSpPr>
        <p:spPr>
          <a:xfrm>
            <a:off x="3943841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D1D7-4D04-B415-24A9-C46F29F8B3FA}"/>
              </a:ext>
            </a:extLst>
          </p:cNvPr>
          <p:cNvSpPr/>
          <p:nvPr/>
        </p:nvSpPr>
        <p:spPr>
          <a:xfrm>
            <a:off x="3568285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C0CAA4-AF6A-352F-87CD-EC089163A8FB}"/>
              </a:ext>
            </a:extLst>
          </p:cNvPr>
          <p:cNvCxnSpPr>
            <a:cxnSpLocks/>
          </p:cNvCxnSpPr>
          <p:nvPr/>
        </p:nvCxnSpPr>
        <p:spPr>
          <a:xfrm>
            <a:off x="4439141" y="3821451"/>
            <a:ext cx="1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02FE8-EEE4-163E-4C7D-73D61FB497FD}"/>
              </a:ext>
            </a:extLst>
          </p:cNvPr>
          <p:cNvCxnSpPr/>
          <p:nvPr/>
        </p:nvCxnSpPr>
        <p:spPr>
          <a:xfrm>
            <a:off x="4439141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2E6DD-47B2-F12F-7C70-6C94BD11CB8E}"/>
              </a:ext>
            </a:extLst>
          </p:cNvPr>
          <p:cNvSpPr/>
          <p:nvPr/>
        </p:nvSpPr>
        <p:spPr>
          <a:xfrm>
            <a:off x="611844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0ED07-7654-32E1-1487-A260549408CE}"/>
              </a:ext>
            </a:extLst>
          </p:cNvPr>
          <p:cNvSpPr/>
          <p:nvPr/>
        </p:nvSpPr>
        <p:spPr>
          <a:xfrm>
            <a:off x="649399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B65AD-0F7F-B0FC-E9CD-D1BFE13D8590}"/>
              </a:ext>
            </a:extLst>
          </p:cNvPr>
          <p:cNvSpPr/>
          <p:nvPr/>
        </p:nvSpPr>
        <p:spPr>
          <a:xfrm>
            <a:off x="611844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A2DD2B-F1F1-0107-EF41-BA389BE0FB4C}"/>
              </a:ext>
            </a:extLst>
          </p:cNvPr>
          <p:cNvCxnSpPr>
            <a:cxnSpLocks/>
          </p:cNvCxnSpPr>
          <p:nvPr/>
        </p:nvCxnSpPr>
        <p:spPr>
          <a:xfrm>
            <a:off x="698929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8EAC60-9B4E-0C45-9280-5C2A799D37A9}"/>
              </a:ext>
            </a:extLst>
          </p:cNvPr>
          <p:cNvCxnSpPr/>
          <p:nvPr/>
        </p:nvCxnSpPr>
        <p:spPr>
          <a:xfrm>
            <a:off x="698929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B124EC-AD7E-87EB-9D0A-A99C8E3D050A}"/>
              </a:ext>
            </a:extLst>
          </p:cNvPr>
          <p:cNvSpPr/>
          <p:nvPr/>
        </p:nvSpPr>
        <p:spPr>
          <a:xfrm>
            <a:off x="864040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5A14DF-7AA5-B214-ED5B-4E89B1F0F800}"/>
              </a:ext>
            </a:extLst>
          </p:cNvPr>
          <p:cNvSpPr/>
          <p:nvPr/>
        </p:nvSpPr>
        <p:spPr>
          <a:xfrm>
            <a:off x="901595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DBFFDA-F89C-A49E-5E82-82B042AEC2C4}"/>
              </a:ext>
            </a:extLst>
          </p:cNvPr>
          <p:cNvSpPr/>
          <p:nvPr/>
        </p:nvSpPr>
        <p:spPr>
          <a:xfrm>
            <a:off x="864040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BFEB0E-0851-2F8A-096B-50660DC9B62F}"/>
              </a:ext>
            </a:extLst>
          </p:cNvPr>
          <p:cNvCxnSpPr>
            <a:cxnSpLocks/>
          </p:cNvCxnSpPr>
          <p:nvPr/>
        </p:nvCxnSpPr>
        <p:spPr>
          <a:xfrm>
            <a:off x="951125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995A1B-8F98-1B26-0F59-3B3D9D42A77E}"/>
              </a:ext>
            </a:extLst>
          </p:cNvPr>
          <p:cNvCxnSpPr/>
          <p:nvPr/>
        </p:nvCxnSpPr>
        <p:spPr>
          <a:xfrm>
            <a:off x="951125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D00C68-5923-C3C6-BAD6-A707A2BDE7D1}"/>
              </a:ext>
            </a:extLst>
          </p:cNvPr>
          <p:cNvSpPr txBox="1"/>
          <p:nvPr/>
        </p:nvSpPr>
        <p:spPr>
          <a:xfrm>
            <a:off x="696595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5F9095-0B37-97DB-771D-97937A9835E4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1001487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385AD6-4A2E-C722-4967-EF9CD3FA4205}"/>
              </a:ext>
            </a:extLst>
          </p:cNvPr>
          <p:cNvSpPr txBox="1"/>
          <p:nvPr/>
        </p:nvSpPr>
        <p:spPr>
          <a:xfrm>
            <a:off x="3276331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1BC54-CC95-878C-10AF-73434969D1D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81223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1469D3-E0CA-A006-1E70-29A8DF7BAF51}"/>
              </a:ext>
            </a:extLst>
          </p:cNvPr>
          <p:cNvSpPr txBox="1"/>
          <p:nvPr/>
        </p:nvSpPr>
        <p:spPr>
          <a:xfrm>
            <a:off x="5830191" y="42398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5F42CB-315C-276C-4DB5-B383DCE0877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35083" y="4424545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0DCE71-4FAD-88E8-E4F6-4C2803587D56}"/>
              </a:ext>
            </a:extLst>
          </p:cNvPr>
          <p:cNvSpPr txBox="1"/>
          <p:nvPr/>
        </p:nvSpPr>
        <p:spPr>
          <a:xfrm>
            <a:off x="8300039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8EB6B3-505B-A789-2ADE-1DE7E15F382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04931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A00A6-6921-0FE2-3F0C-CDF6642982FE}"/>
              </a:ext>
            </a:extLst>
          </p:cNvPr>
          <p:cNvSpPr/>
          <p:nvPr/>
        </p:nvSpPr>
        <p:spPr>
          <a:xfrm>
            <a:off x="861979" y="2846132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0BF391-2F10-F962-0DD7-C60B7398BB67}"/>
              </a:ext>
            </a:extLst>
          </p:cNvPr>
          <p:cNvSpPr txBox="1"/>
          <p:nvPr/>
        </p:nvSpPr>
        <p:spPr>
          <a:xfrm>
            <a:off x="1322678" y="310483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1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3E21A9-B881-526D-9B21-624A44922ACA}"/>
              </a:ext>
            </a:extLst>
          </p:cNvPr>
          <p:cNvSpPr txBox="1"/>
          <p:nvPr/>
        </p:nvSpPr>
        <p:spPr>
          <a:xfrm>
            <a:off x="58440" y="27709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C071C-AE40-9945-E388-ED93F5950817}"/>
              </a:ext>
            </a:extLst>
          </p:cNvPr>
          <p:cNvSpPr txBox="1"/>
          <p:nvPr/>
        </p:nvSpPr>
        <p:spPr>
          <a:xfrm>
            <a:off x="3902175" y="310618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2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B3175C-CD07-54A3-11D1-E56B815C9521}"/>
              </a:ext>
            </a:extLst>
          </p:cNvPr>
          <p:cNvSpPr txBox="1"/>
          <p:nvPr/>
        </p:nvSpPr>
        <p:spPr>
          <a:xfrm>
            <a:off x="6310492" y="309469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3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0A16D7-9702-2280-FEE0-C0EA363870E8}"/>
              </a:ext>
            </a:extLst>
          </p:cNvPr>
          <p:cNvSpPr txBox="1"/>
          <p:nvPr/>
        </p:nvSpPr>
        <p:spPr>
          <a:xfrm>
            <a:off x="8980487" y="306506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4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2A656E-49A4-2166-5291-6FC7C967B7F6}"/>
              </a:ext>
            </a:extLst>
          </p:cNvPr>
          <p:cNvSpPr txBox="1"/>
          <p:nvPr/>
        </p:nvSpPr>
        <p:spPr>
          <a:xfrm>
            <a:off x="1624626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3A8461-E13E-345C-C0AA-97567F4DAF0C}"/>
              </a:ext>
            </a:extLst>
          </p:cNvPr>
          <p:cNvCxnSpPr>
            <a:cxnSpLocks/>
          </p:cNvCxnSpPr>
          <p:nvPr/>
        </p:nvCxnSpPr>
        <p:spPr>
          <a:xfrm>
            <a:off x="1872343" y="6247097"/>
            <a:ext cx="0" cy="16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7C7E427-E947-ECD7-9012-BC065D1049FF}"/>
              </a:ext>
            </a:extLst>
          </p:cNvPr>
          <p:cNvSpPr txBox="1"/>
          <p:nvPr/>
        </p:nvSpPr>
        <p:spPr>
          <a:xfrm>
            <a:off x="4174740" y="552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B805B8-32E0-62D7-E915-224BB3ACADFA}"/>
              </a:ext>
            </a:extLst>
          </p:cNvPr>
          <p:cNvSpPr txBox="1"/>
          <p:nvPr/>
        </p:nvSpPr>
        <p:spPr>
          <a:xfrm>
            <a:off x="6724853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1AA773-9823-0876-F436-E7462F675B66}"/>
              </a:ext>
            </a:extLst>
          </p:cNvPr>
          <p:cNvSpPr txBox="1"/>
          <p:nvPr/>
        </p:nvSpPr>
        <p:spPr>
          <a:xfrm>
            <a:off x="9261623" y="552776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EC6373-7F7C-C8C9-E7B0-71F30A94BFB0}"/>
              </a:ext>
            </a:extLst>
          </p:cNvPr>
          <p:cNvSpPr/>
          <p:nvPr/>
        </p:nvSpPr>
        <p:spPr>
          <a:xfrm>
            <a:off x="988996" y="5961079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601560-7466-51EB-1773-45C261CF79E6}"/>
              </a:ext>
            </a:extLst>
          </p:cNvPr>
          <p:cNvSpPr/>
          <p:nvPr/>
        </p:nvSpPr>
        <p:spPr>
          <a:xfrm>
            <a:off x="3539110" y="5962239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110111101101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1639D-D137-4430-DD7C-154AE528EDB2}"/>
              </a:ext>
            </a:extLst>
          </p:cNvPr>
          <p:cNvSpPr/>
          <p:nvPr/>
        </p:nvSpPr>
        <p:spPr>
          <a:xfrm>
            <a:off x="6089223" y="5961079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001110101011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8A8AE7-8269-7BFE-E591-504FB6B199DF}"/>
              </a:ext>
            </a:extLst>
          </p:cNvPr>
          <p:cNvSpPr/>
          <p:nvPr/>
        </p:nvSpPr>
        <p:spPr>
          <a:xfrm>
            <a:off x="8625993" y="5962873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1101111101111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77E4E4-E237-F716-6EF8-FEE2AC75F867}"/>
              </a:ext>
            </a:extLst>
          </p:cNvPr>
          <p:cNvSpPr/>
          <p:nvPr/>
        </p:nvSpPr>
        <p:spPr>
          <a:xfrm>
            <a:off x="1001486" y="6435666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2D7882-730C-62E3-976B-2D203DF39E65}"/>
              </a:ext>
            </a:extLst>
          </p:cNvPr>
          <p:cNvSpPr/>
          <p:nvPr/>
        </p:nvSpPr>
        <p:spPr>
          <a:xfrm>
            <a:off x="3551600" y="6436826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A1F8DD-FD53-BAAE-04B0-0C14308D19CF}"/>
              </a:ext>
            </a:extLst>
          </p:cNvPr>
          <p:cNvSpPr/>
          <p:nvPr/>
        </p:nvSpPr>
        <p:spPr>
          <a:xfrm>
            <a:off x="6101713" y="6435666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A23C4D-DCEF-A872-177E-100C8B62E3BE}"/>
              </a:ext>
            </a:extLst>
          </p:cNvPr>
          <p:cNvSpPr/>
          <p:nvPr/>
        </p:nvSpPr>
        <p:spPr>
          <a:xfrm>
            <a:off x="8638483" y="6437460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 </a:t>
            </a:r>
          </a:p>
        </p:txBody>
      </p:sp>
    </p:spTree>
    <p:extLst>
      <p:ext uri="{BB962C8B-B14F-4D97-AF65-F5344CB8AC3E}">
        <p14:creationId xmlns:p14="http://schemas.microsoft.com/office/powerpoint/2010/main" val="1455207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ABFC-8911-91E2-5D71-56F12D7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73FA-851C-4FDE-3BB9-58A5AED0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encrypt in parallel</a:t>
            </a:r>
          </a:p>
          <a:p>
            <a:r>
              <a:rPr lang="en-US" dirty="0"/>
              <a:t>Can decrypt in parallel</a:t>
            </a:r>
          </a:p>
          <a:p>
            <a:pPr lvl="1"/>
            <a:r>
              <a:rPr lang="en-US" dirty="0"/>
              <a:t>Basically, encryption and decryption are both encrypting counters</a:t>
            </a:r>
          </a:p>
          <a:p>
            <a:pPr lvl="1"/>
            <a:r>
              <a:rPr lang="en-US" dirty="0"/>
              <a:t>We apply XOR to the output with (plaintext/ciphertext)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65793-DE1B-0921-E448-FB90DC2F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7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ABFC-8911-91E2-5D71-56F12D7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73FA-851C-4FDE-3BB9-58A5AED0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bitflip in the ciphertext will be direct bitflip in the plaintext..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65793-DE1B-0921-E448-FB90DC2F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90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A8FB-B76B-6F42-F57B-AF3E30D2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A808-19C3-B88C-EECA-656B8100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true for the cryptographic hash function?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4F13-8C31-99C8-6BB7-550E9C9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3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7BD6-2DF7-155F-37EA-B48EACAD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0C80-3D4A-6551-CC28-6EAD9391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function that generates a fingerprint of a data</a:t>
            </a:r>
          </a:p>
          <a:p>
            <a:r>
              <a:rPr lang="en-US" dirty="0"/>
              <a:t>SHA256(‘Hello, world’)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03675ac53ff9cd1535ccc7dfcdfa2c458c5218371f418dc136f2d19ac1fbe8a5</a:t>
            </a:r>
          </a:p>
          <a:p>
            <a:endParaRPr lang="en-US" dirty="0"/>
          </a:p>
          <a:p>
            <a:r>
              <a:rPr lang="en-US" dirty="0"/>
              <a:t>With characteristics of:</a:t>
            </a:r>
          </a:p>
          <a:p>
            <a:pPr lvl="1"/>
            <a:r>
              <a:rPr lang="en-US" dirty="0"/>
              <a:t>One-way function</a:t>
            </a:r>
          </a:p>
          <a:p>
            <a:pPr lvl="1"/>
            <a:r>
              <a:rPr lang="en-US" dirty="0"/>
              <a:t>Hard to find x for given y where H(x) = y</a:t>
            </a:r>
          </a:p>
          <a:p>
            <a:pPr lvl="1"/>
            <a:r>
              <a:rPr lang="en-US" dirty="0"/>
              <a:t>Hard to find x’ for given </a:t>
            </a:r>
            <a:r>
              <a:rPr lang="en-US" dirty="0" err="1"/>
              <a:t>x,y</a:t>
            </a:r>
            <a:r>
              <a:rPr lang="en-US" dirty="0"/>
              <a:t> where x != x’, H(x) = y and H(x’) =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33BCE-6781-8A1D-4DE2-B8ECA64D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24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EF65-9CEF-702A-3650-89B0B220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SHA256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8A5C-CAEB-4C67-9243-F2F2D40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Hash Algorithm (SHA)</a:t>
            </a:r>
          </a:p>
          <a:p>
            <a:pPr lvl="1"/>
            <a:r>
              <a:rPr lang="en-US" dirty="0"/>
              <a:t>SHA256 is in the SHA2 standard</a:t>
            </a:r>
          </a:p>
          <a:p>
            <a:pPr lvl="1"/>
            <a:r>
              <a:rPr lang="en-US" dirty="0"/>
              <a:t>Input can be any length data</a:t>
            </a:r>
          </a:p>
          <a:p>
            <a:pPr lvl="1"/>
            <a:r>
              <a:rPr lang="en-US" dirty="0"/>
              <a:t>Output is 256-bit, 32-byte</a:t>
            </a:r>
          </a:p>
          <a:p>
            <a:r>
              <a:rPr lang="en-US" dirty="0"/>
              <a:t>SHA256 is a cryptographic hash function that</a:t>
            </a:r>
          </a:p>
          <a:p>
            <a:pPr lvl="1"/>
            <a:r>
              <a:rPr lang="en-US" dirty="0"/>
              <a:t>It is one-way function</a:t>
            </a:r>
          </a:p>
          <a:p>
            <a:pPr lvl="1"/>
            <a:r>
              <a:rPr lang="en-US" dirty="0"/>
              <a:t>SHA256(‘Hello, world’)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03675ac53ff9cd1535ccc7dfcdfa2c458c5218371f418dc136f2d19ac1fbe8a5</a:t>
            </a:r>
          </a:p>
          <a:p>
            <a:pPr lvl="1"/>
            <a:r>
              <a:rPr lang="en-US" dirty="0"/>
              <a:t>SHA256</a:t>
            </a:r>
            <a:r>
              <a:rPr lang="en-US" baseline="30000" dirty="0"/>
              <a:t>-1</a:t>
            </a:r>
            <a:r>
              <a:rPr lang="en-US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03675ac53ff9cd1535ccc7dfcdfa2c458c5218371f418 dc136f2d19ac1fbe8a5</a:t>
            </a:r>
            <a:r>
              <a:rPr lang="en-US" dirty="0"/>
              <a:t>) == </a:t>
            </a:r>
            <a:r>
              <a:rPr lang="en-US" dirty="0">
                <a:solidFill>
                  <a:srgbClr val="000CFF"/>
                </a:solidFill>
              </a:rPr>
              <a:t>???? there could be many..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E84B4-3D32-F01C-BADA-FAF5A557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9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4068-5CB4-1A4A-9530-A817883B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(10/20)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FE-E75F-E240-936A-8DEC3E33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type: multiple choices, around 20 questions</a:t>
            </a:r>
          </a:p>
          <a:p>
            <a:pPr lvl="1"/>
            <a:r>
              <a:rPr lang="en-US" dirty="0"/>
              <a:t>1 pts per each question</a:t>
            </a:r>
          </a:p>
          <a:p>
            <a:r>
              <a:rPr lang="en-US" dirty="0"/>
              <a:t>All three weeks content will be covered in the Quiz 1</a:t>
            </a:r>
          </a:p>
          <a:p>
            <a:pPr lvl="1"/>
            <a:r>
              <a:rPr lang="en-US" dirty="0"/>
              <a:t>Traditional and XOR cipher</a:t>
            </a:r>
          </a:p>
          <a:p>
            <a:pPr lvl="1"/>
            <a:r>
              <a:rPr lang="en-US" dirty="0"/>
              <a:t>Block Cipher</a:t>
            </a:r>
          </a:p>
          <a:p>
            <a:pPr lvl="1"/>
            <a:r>
              <a:rPr lang="en-US" dirty="0"/>
              <a:t>Block Cipher Modes</a:t>
            </a:r>
          </a:p>
          <a:p>
            <a:pPr lvl="1"/>
            <a:r>
              <a:rPr lang="en-US" dirty="0"/>
              <a:t>HMAC (Hash-based message authentication code)</a:t>
            </a:r>
          </a:p>
          <a:p>
            <a:pPr lvl="1"/>
            <a:r>
              <a:rPr lang="en-US" dirty="0"/>
              <a:t>RSA and Asymmetric Encryption</a:t>
            </a:r>
          </a:p>
          <a:p>
            <a:pPr lvl="1"/>
            <a:r>
              <a:rPr lang="en-US" dirty="0"/>
              <a:t>PKI/Digital Certificates/Diffie--Hellman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0CF7F-7219-4A41-AA33-DDB270CF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14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1954-26DF-C88C-11FB-1FDFED69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SHA256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88FFD-6A61-AD87-37BF-EE8185DD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9BB657-4FC1-EB79-59E3-B99788C9CE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577" y="1789191"/>
            <a:ext cx="9972846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68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EF65-9CEF-702A-3650-89B0B220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SHA256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8A5C-CAEB-4C67-9243-F2F2D40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SHA256 is a cryptographic hash function that</a:t>
            </a:r>
          </a:p>
          <a:p>
            <a:pPr lvl="1"/>
            <a:r>
              <a:rPr lang="en-US" dirty="0"/>
              <a:t>Hard to find x for given y where H(x) = y</a:t>
            </a:r>
          </a:p>
          <a:p>
            <a:pPr lvl="1"/>
            <a:r>
              <a:rPr lang="en-US" dirty="0"/>
              <a:t>Find SHA256(x) for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00000000000000000000000000000000000000000f418dc136f2d19ac1fbe8a5</a:t>
            </a:r>
          </a:p>
          <a:p>
            <a:pPr lvl="1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/>
              <a:t>This task requires around the 2</a:t>
            </a:r>
            <a:r>
              <a:rPr lang="en-US" baseline="30000" dirty="0"/>
              <a:t>256</a:t>
            </a:r>
            <a:r>
              <a:rPr lang="en-US" dirty="0"/>
              <a:t> times of search…</a:t>
            </a:r>
          </a:p>
          <a:p>
            <a:pPr lvl="1"/>
            <a:endParaRPr lang="en-US" b="1" dirty="0"/>
          </a:p>
          <a:p>
            <a:r>
              <a:rPr lang="en-US" b="1" dirty="0"/>
              <a:t>Implication</a:t>
            </a:r>
          </a:p>
          <a:p>
            <a:pPr lvl="1"/>
            <a:r>
              <a:rPr lang="en-US" b="1" dirty="0"/>
              <a:t>If we know X, it is easy to get SHA256(X) = Y</a:t>
            </a:r>
          </a:p>
          <a:p>
            <a:pPr lvl="1"/>
            <a:r>
              <a:rPr lang="en-US" b="1" dirty="0"/>
              <a:t>But if we don’t know X, even if we know Y, it is hard to calculate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E84B4-3D32-F01C-BADA-FAF5A557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36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EF65-9CEF-702A-3650-89B0B220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SHA256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8A5C-CAEB-4C67-9243-F2F2D40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SHA256 is a cryptographic hash function that</a:t>
            </a:r>
          </a:p>
          <a:p>
            <a:pPr lvl="1"/>
            <a:r>
              <a:rPr lang="en-US" dirty="0"/>
              <a:t>Hard to find x’ for given </a:t>
            </a:r>
            <a:r>
              <a:rPr lang="en-US" dirty="0" err="1"/>
              <a:t>x,y</a:t>
            </a:r>
            <a:r>
              <a:rPr lang="en-US" dirty="0"/>
              <a:t> where x’ != x, H(x) = y, H(x’) = H(x)</a:t>
            </a:r>
          </a:p>
          <a:p>
            <a:pPr lvl="1"/>
            <a:r>
              <a:rPr lang="en-US" dirty="0"/>
              <a:t>SHA256(‘Hello, world’)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03675ac53ff9cd1535ccc7dfcdfa2c458c5218371f418dc136f2d19ac1fbe8a5</a:t>
            </a:r>
          </a:p>
          <a:p>
            <a:pPr lvl="1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/>
              <a:t>Can you find another x’ that produces SHA256(x’) =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03675ac53ff9cd1535ccc7dfcdfa2c458c5218371f418dc136f2d19ac1fbe8a5</a:t>
            </a:r>
          </a:p>
          <a:p>
            <a:pPr lvl="1"/>
            <a:r>
              <a:rPr lang="en-US" dirty="0"/>
              <a:t>Other than ‘Hello, world’?</a:t>
            </a:r>
          </a:p>
          <a:p>
            <a:pPr lvl="1"/>
            <a:endParaRPr lang="en-US" b="1" dirty="0"/>
          </a:p>
          <a:p>
            <a:r>
              <a:rPr lang="en-US" b="1" dirty="0"/>
              <a:t>Implication</a:t>
            </a:r>
          </a:p>
          <a:p>
            <a:pPr lvl="1"/>
            <a:r>
              <a:rPr lang="en-US" b="1" dirty="0"/>
              <a:t>Even if we know X, Y where SHA256(X) = Y</a:t>
            </a:r>
          </a:p>
          <a:p>
            <a:pPr lvl="1"/>
            <a:r>
              <a:rPr lang="en-US" b="1" dirty="0"/>
              <a:t>It is hard to find SHA256(X’) =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E84B4-3D32-F01C-BADA-FAF5A557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30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4553-2431-01CF-7BDB-5D2BF9B4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Avalanche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9C2A-8F4D-C9EF-06A4-CB5ADE11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with a slight change in input, we want to have a huge change in output to not making attackers correlate output values based on their inputs…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FE9A7-72F6-A5FA-7C68-D8F2E3AE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1B59672-AE71-E11C-C2B6-0D261BB377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7470" y="2878517"/>
            <a:ext cx="8666330" cy="32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30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1B5C-E0E6-474C-BC4F-74C7FB50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Hash:</a:t>
            </a:r>
            <a:br>
              <a:rPr lang="en-US" dirty="0"/>
            </a:br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44C6-F1B2-5AAC-FB60-B2DD89C9D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SHA256 is a cryptographic hash that is included in the SHA2 standard</a:t>
            </a:r>
          </a:p>
          <a:p>
            <a:endParaRPr lang="en-US" dirty="0"/>
          </a:p>
          <a:p>
            <a:r>
              <a:rPr lang="en-US" dirty="0"/>
              <a:t>SHA256 is a one-way function and</a:t>
            </a:r>
          </a:p>
          <a:p>
            <a:endParaRPr lang="en-US" dirty="0"/>
          </a:p>
          <a:p>
            <a:r>
              <a:rPr lang="en-US" dirty="0"/>
              <a:t>It is hard to calculate x from y</a:t>
            </a:r>
          </a:p>
          <a:p>
            <a:pPr lvl="1"/>
            <a:r>
              <a:rPr lang="en-US" dirty="0"/>
              <a:t>where y = SHA256(x)</a:t>
            </a:r>
          </a:p>
          <a:p>
            <a:endParaRPr lang="en-US" dirty="0"/>
          </a:p>
          <a:p>
            <a:r>
              <a:rPr lang="en-US" dirty="0"/>
              <a:t>It is hard to calculate x’ from </a:t>
            </a:r>
            <a:r>
              <a:rPr lang="en-US" dirty="0" err="1"/>
              <a:t>x,y</a:t>
            </a:r>
            <a:endParaRPr lang="en-US" dirty="0"/>
          </a:p>
          <a:p>
            <a:pPr lvl="1"/>
            <a:r>
              <a:rPr lang="en-US" dirty="0"/>
              <a:t>where x’ != x, SHA256(x) = y, SHA256(x’) = y</a:t>
            </a:r>
          </a:p>
          <a:p>
            <a:endParaRPr lang="en-US" dirty="0"/>
          </a:p>
          <a:p>
            <a:r>
              <a:rPr lang="en-US" dirty="0"/>
              <a:t>It is hard to correlate x and x’ from x, y, y’</a:t>
            </a:r>
          </a:p>
          <a:p>
            <a:pPr lvl="1"/>
            <a:r>
              <a:rPr lang="en-US" dirty="0"/>
              <a:t>where SHA256(x) = y, SHA256(x’) = y’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5E2FF-87DF-FFB1-AA69-277824DC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49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A8FB-B76B-6F42-F57B-AF3E30D2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A808-19C3-B88C-EECA-656B8100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secure construction of HMAC that protects the integrity of the ciphertext?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4F13-8C31-99C8-6BB7-550E9C9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FC88E-2ED6-A15F-CE93-6431CA5A4DF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0046" y="2859454"/>
            <a:ext cx="7772400" cy="25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58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3C3B-6ACE-CA1B-CF29-DCE9644F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CAEC-33EB-FDC6-D594-8161AB62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Encrypt-then-MAC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only secure composition of using MAC with Encrypted data</a:t>
            </a:r>
          </a:p>
          <a:p>
            <a:endParaRPr lang="en-US" dirty="0"/>
          </a:p>
          <a:p>
            <a:r>
              <a:rPr lang="en-US" dirty="0"/>
              <a:t>You must</a:t>
            </a:r>
          </a:p>
          <a:p>
            <a:pPr lvl="1"/>
            <a:r>
              <a:rPr lang="en-US" dirty="0"/>
              <a:t>Encrypt the data, and supply the entire encrypted data to HMAC</a:t>
            </a:r>
          </a:p>
          <a:p>
            <a:r>
              <a:rPr lang="en-US" dirty="0"/>
              <a:t>No MAC-then-encrypt</a:t>
            </a:r>
          </a:p>
          <a:p>
            <a:pPr lvl="1"/>
            <a:r>
              <a:rPr lang="en-US" dirty="0"/>
              <a:t>Cryptanalysis exists (proven to be insecure)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5D1E0-F27A-7A52-F04A-BB05760D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52F94-EFB8-B212-D5DB-73C8A360F75C}"/>
              </a:ext>
            </a:extLst>
          </p:cNvPr>
          <p:cNvSpPr/>
          <p:nvPr/>
        </p:nvSpPr>
        <p:spPr>
          <a:xfrm>
            <a:off x="1138004" y="2403477"/>
            <a:ext cx="5716248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91C38C-ADDF-7ECD-46EF-7C8B9E5BD76A}"/>
              </a:ext>
            </a:extLst>
          </p:cNvPr>
          <p:cNvSpPr/>
          <p:nvPr/>
        </p:nvSpPr>
        <p:spPr>
          <a:xfrm>
            <a:off x="6854252" y="2403476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HMAC: H(H(key)||Encrypted data)</a:t>
            </a:r>
          </a:p>
        </p:txBody>
      </p:sp>
    </p:spTree>
    <p:extLst>
      <p:ext uri="{BB962C8B-B14F-4D97-AF65-F5344CB8AC3E}">
        <p14:creationId xmlns:p14="http://schemas.microsoft.com/office/powerpoint/2010/main" val="1152220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A8FB-B76B-6F42-F57B-AF3E30D2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A808-19C3-B88C-EECA-656B8100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false for the RSA public key cryptography?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4F13-8C31-99C8-6BB7-550E9C9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52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A72E-89AA-C3E6-5B69-43CA68D7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(Asymmetric)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DCD4-419E-C471-4217-F9021F1D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scheme that we use different key to encryption and decryption</a:t>
            </a:r>
          </a:p>
          <a:p>
            <a:pPr lvl="1"/>
            <a:r>
              <a:rPr lang="en-US" dirty="0"/>
              <a:t>Why is it important? We will discuss this later about the ‘key exchange’</a:t>
            </a:r>
          </a:p>
          <a:p>
            <a:endParaRPr lang="en-US" dirty="0"/>
          </a:p>
          <a:p>
            <a:r>
              <a:rPr lang="en-US" dirty="0"/>
              <a:t>RSA (Rivest, Shamir, Adleman)</a:t>
            </a:r>
          </a:p>
          <a:p>
            <a:pPr lvl="1"/>
            <a:r>
              <a:rPr lang="en-US" dirty="0"/>
              <a:t>A public-key cryptography algorithm</a:t>
            </a:r>
          </a:p>
          <a:p>
            <a:pPr lvl="1"/>
            <a:r>
              <a:rPr lang="en-US" dirty="0"/>
              <a:t>Based on the difficulty of prime factorization</a:t>
            </a:r>
          </a:p>
          <a:p>
            <a:pPr lvl="2"/>
            <a:r>
              <a:rPr lang="en-US" dirty="0"/>
              <a:t>i.e., if the prime factorization of a large prime number is difficult, then the cryptography scheme is secure</a:t>
            </a:r>
          </a:p>
          <a:p>
            <a:pPr lvl="1"/>
            <a:r>
              <a:rPr lang="en-US" dirty="0"/>
              <a:t>Can be used for digital signature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0DC9E-EA23-1D86-9647-D1F4451E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85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B5E4-63AF-5607-BD1D-0458C7AE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RSA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5189-B051-4A3F-8A69-520162F0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two large prime number, p and q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0CFF"/>
                </a:solidFill>
              </a:rPr>
              <a:t>N = </a:t>
            </a:r>
            <a:r>
              <a:rPr lang="en-US" dirty="0" err="1">
                <a:solidFill>
                  <a:srgbClr val="000CFF"/>
                </a:solidFill>
              </a:rPr>
              <a:t>pq</a:t>
            </a:r>
            <a:endParaRPr lang="en-US" dirty="0">
              <a:solidFill>
                <a:srgbClr val="000CFF"/>
              </a:solidFill>
            </a:endParaRPr>
          </a:p>
          <a:p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φ</a:t>
            </a:r>
            <a:r>
              <a:rPr lang="en-US" dirty="0">
                <a:solidFill>
                  <a:srgbClr val="FF0000"/>
                </a:solidFill>
              </a:rPr>
              <a:t> = (p-1)(q-1)</a:t>
            </a:r>
          </a:p>
          <a:p>
            <a:endParaRPr lang="en-US" dirty="0"/>
          </a:p>
          <a:p>
            <a:r>
              <a:rPr lang="en-US" dirty="0"/>
              <a:t>Choose public key, say, </a:t>
            </a:r>
            <a:r>
              <a:rPr lang="en-US" dirty="0">
                <a:solidFill>
                  <a:srgbClr val="000CFF"/>
                </a:solidFill>
              </a:rPr>
              <a:t>e = 65537 </a:t>
            </a:r>
            <a:r>
              <a:rPr lang="en-US" dirty="0"/>
              <a:t>(a prime), that is coprime to </a:t>
            </a:r>
            <a:r>
              <a:rPr lang="el-GR" dirty="0"/>
              <a:t>φ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 == 1 (mod </a:t>
            </a:r>
            <a:r>
              <a:rPr lang="el-GR" dirty="0"/>
              <a:t>φ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 can be efficiently be computed if you know </a:t>
            </a:r>
            <a:r>
              <a:rPr lang="el-GR" dirty="0"/>
              <a:t>φ</a:t>
            </a:r>
            <a:endParaRPr lang="en-US" dirty="0"/>
          </a:p>
          <a:p>
            <a:pPr lvl="1"/>
            <a:r>
              <a:rPr lang="en-US" dirty="0"/>
              <a:t>Blue: public key, Red: private key</a:t>
            </a:r>
          </a:p>
          <a:p>
            <a:pPr lvl="1"/>
            <a:r>
              <a:rPr lang="en-US" dirty="0"/>
              <a:t>Attackers don’t know </a:t>
            </a:r>
            <a:r>
              <a:rPr lang="el-GR" dirty="0"/>
              <a:t>φ</a:t>
            </a:r>
            <a:r>
              <a:rPr lang="en-US" dirty="0"/>
              <a:t>, to know </a:t>
            </a:r>
            <a:r>
              <a:rPr lang="el-GR" dirty="0"/>
              <a:t>φ</a:t>
            </a:r>
            <a:r>
              <a:rPr lang="en-US" dirty="0"/>
              <a:t>, you need to factor 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87119-7FB6-45CD-BA88-9D05133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2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68DA-32A6-C903-3D12-CE451BC4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71A9-E0A3-48C9-699E-CF045F67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Decipher the following string, encrypted with the CAESAR cipher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CD16C-7223-DC6D-91D0-D5516237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94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A42D-D736-DABB-9929-09D7BC50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A3B8-FE89-A08D-123C-F2A7D139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key: e, N</a:t>
            </a:r>
          </a:p>
          <a:p>
            <a:r>
              <a:rPr lang="en-US" dirty="0"/>
              <a:t>Message: 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F4348-4323-33E3-DDA6-0D231F2F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1F29-7BD6-D64D-B0FD-64298EA9A870}"/>
              </a:ext>
            </a:extLst>
          </p:cNvPr>
          <p:cNvSpPr txBox="1"/>
          <p:nvPr/>
        </p:nvSpPr>
        <p:spPr>
          <a:xfrm>
            <a:off x="4413559" y="3108742"/>
            <a:ext cx="30540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/>
              <a:t>M</a:t>
            </a:r>
            <a:r>
              <a:rPr lang="en-US" sz="5200" baseline="30000" dirty="0"/>
              <a:t>e</a:t>
            </a:r>
            <a:r>
              <a:rPr lang="en-US" sz="5200" dirty="0"/>
              <a:t> mod N</a:t>
            </a:r>
          </a:p>
        </p:txBody>
      </p:sp>
    </p:spTree>
    <p:extLst>
      <p:ext uri="{BB962C8B-B14F-4D97-AF65-F5344CB8AC3E}">
        <p14:creationId xmlns:p14="http://schemas.microsoft.com/office/powerpoint/2010/main" val="1280147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A42D-D736-DABB-9929-09D7BC50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A3B8-FE89-A08D-123C-F2A7D139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key: d</a:t>
            </a:r>
          </a:p>
          <a:p>
            <a:r>
              <a:rPr lang="en-US" dirty="0"/>
              <a:t>Public key: e N</a:t>
            </a:r>
          </a:p>
          <a:p>
            <a:r>
              <a:rPr lang="en-US" dirty="0"/>
              <a:t>Ciphertext = C = M</a:t>
            </a:r>
            <a:r>
              <a:rPr lang="en-US" baseline="30000" dirty="0"/>
              <a:t>e</a:t>
            </a:r>
          </a:p>
          <a:p>
            <a:r>
              <a:rPr lang="en-US" dirty="0"/>
              <a:t>ed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F4348-4323-33E3-DDA6-0D231F2F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1F29-7BD6-D64D-B0FD-64298EA9A870}"/>
              </a:ext>
            </a:extLst>
          </p:cNvPr>
          <p:cNvSpPr txBox="1"/>
          <p:nvPr/>
        </p:nvSpPr>
        <p:spPr>
          <a:xfrm>
            <a:off x="4413559" y="3108742"/>
            <a:ext cx="343074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/>
              <a:t>C</a:t>
            </a:r>
            <a:r>
              <a:rPr lang="en-US" sz="5200" baseline="30000" dirty="0"/>
              <a:t>d</a:t>
            </a:r>
            <a:r>
              <a:rPr lang="en-US" sz="5200" dirty="0"/>
              <a:t> mod N</a:t>
            </a:r>
          </a:p>
          <a:p>
            <a:r>
              <a:rPr lang="en-US" sz="5200" dirty="0"/>
              <a:t>(M</a:t>
            </a:r>
            <a:r>
              <a:rPr lang="en-US" sz="5200" baseline="30000" dirty="0"/>
              <a:t>e</a:t>
            </a:r>
            <a:r>
              <a:rPr lang="en-US" sz="5200" dirty="0"/>
              <a:t>)</a:t>
            </a:r>
            <a:r>
              <a:rPr lang="en-US" sz="5200" baseline="30000" dirty="0" err="1"/>
              <a:t>d</a:t>
            </a:r>
            <a:r>
              <a:rPr lang="en-US" sz="5200" dirty="0" err="1"/>
              <a:t>mod</a:t>
            </a:r>
            <a:r>
              <a:rPr lang="en-US" sz="5200" dirty="0"/>
              <a:t> N</a:t>
            </a:r>
          </a:p>
          <a:p>
            <a:r>
              <a:rPr lang="en-US" sz="5200" dirty="0"/>
              <a:t>M</a:t>
            </a:r>
            <a:r>
              <a:rPr lang="en-US" sz="5200" baseline="30000" dirty="0"/>
              <a:t>ed</a:t>
            </a:r>
            <a:r>
              <a:rPr lang="en-US" sz="5200" dirty="0"/>
              <a:t> mod N</a:t>
            </a:r>
          </a:p>
          <a:p>
            <a:r>
              <a:rPr lang="en-US" sz="5200" dirty="0"/>
              <a:t>M mod N</a:t>
            </a:r>
          </a:p>
        </p:txBody>
      </p:sp>
    </p:spTree>
    <p:extLst>
      <p:ext uri="{BB962C8B-B14F-4D97-AF65-F5344CB8AC3E}">
        <p14:creationId xmlns:p14="http://schemas.microsoft.com/office/powerpoint/2010/main" val="2467582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D106-E480-5EE6-0CBC-6A07B2D1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2B08-C5B0-CA55-663B-ADE47FA9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separate key for encryption and decryption</a:t>
            </a:r>
          </a:p>
          <a:p>
            <a:pPr lvl="1"/>
            <a:r>
              <a:rPr lang="en-US" dirty="0"/>
              <a:t>Encryption key: public key (e, N)</a:t>
            </a:r>
          </a:p>
          <a:p>
            <a:pPr lvl="1"/>
            <a:r>
              <a:rPr lang="en-US" dirty="0"/>
              <a:t>Decryption key: private key (d)</a:t>
            </a:r>
          </a:p>
          <a:p>
            <a:pPr lvl="1"/>
            <a:endParaRPr lang="en-US" dirty="0"/>
          </a:p>
          <a:p>
            <a:r>
              <a:rPr lang="en-US" dirty="0"/>
              <a:t>Attackers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guess the private key from the public key</a:t>
            </a:r>
          </a:p>
          <a:p>
            <a:pPr lvl="1"/>
            <a:r>
              <a:rPr lang="en-US" dirty="0"/>
              <a:t>In RSA, attacker </a:t>
            </a:r>
            <a:r>
              <a:rPr lang="en-US" dirty="0">
                <a:solidFill>
                  <a:srgbClr val="FF0000"/>
                </a:solidFill>
              </a:rPr>
              <a:t>must factor the prime number N = </a:t>
            </a:r>
            <a:r>
              <a:rPr lang="en-US" dirty="0" err="1">
                <a:solidFill>
                  <a:srgbClr val="FF0000"/>
                </a:solidFill>
              </a:rPr>
              <a:t>pq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 creating the key, </a:t>
            </a:r>
            <a:r>
              <a:rPr lang="en-US" dirty="0">
                <a:solidFill>
                  <a:srgbClr val="000CFF"/>
                </a:solidFill>
              </a:rPr>
              <a:t>we choose p and q as a big prime number</a:t>
            </a:r>
          </a:p>
          <a:p>
            <a:pPr lvl="1"/>
            <a:r>
              <a:rPr lang="en-US" dirty="0"/>
              <a:t>Factoring a multiplication of </a:t>
            </a:r>
            <a:r>
              <a:rPr lang="en-US" dirty="0">
                <a:solidFill>
                  <a:srgbClr val="000CFF"/>
                </a:solidFill>
              </a:rPr>
              <a:t>two big prime numbers </a:t>
            </a:r>
            <a:r>
              <a:rPr lang="en-US" dirty="0"/>
              <a:t>is a difficult task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362B8-56F6-C572-6908-DD7DAB44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17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FCA5-C763-0473-CBF0-6DC8C209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A176-9253-D9FA-AAF2-DF290709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public key for encryption</a:t>
            </a:r>
          </a:p>
          <a:p>
            <a:pPr lvl="1"/>
            <a:r>
              <a:rPr lang="en-US" dirty="0"/>
              <a:t>We can publicize this key</a:t>
            </a:r>
          </a:p>
          <a:p>
            <a:pPr lvl="1"/>
            <a:r>
              <a:rPr lang="en-US" dirty="0"/>
              <a:t>If you publish your key, anyone who can access that can encrypt message</a:t>
            </a:r>
          </a:p>
          <a:p>
            <a:pPr lvl="2"/>
            <a:r>
              <a:rPr lang="en-US" dirty="0"/>
              <a:t>(e, N) is public, m</a:t>
            </a:r>
            <a:r>
              <a:rPr lang="en-US" baseline="30000" dirty="0"/>
              <a:t>e</a:t>
            </a:r>
            <a:r>
              <a:rPr lang="en-US" dirty="0"/>
              <a:t> mod N!</a:t>
            </a:r>
          </a:p>
          <a:p>
            <a:pPr lvl="1"/>
            <a:r>
              <a:rPr lang="en-US" dirty="0"/>
              <a:t>Only the holder of the private key can decrypt the message</a:t>
            </a:r>
          </a:p>
          <a:p>
            <a:pPr lvl="2"/>
            <a:r>
              <a:rPr lang="en-US" dirty="0"/>
              <a:t>d is private, m</a:t>
            </a:r>
            <a:r>
              <a:rPr lang="en-US" baseline="30000" dirty="0"/>
              <a:t>ed</a:t>
            </a:r>
            <a:r>
              <a:rPr lang="en-US" dirty="0"/>
              <a:t> == m</a:t>
            </a:r>
            <a:r>
              <a:rPr lang="en-US" baseline="30000" dirty="0"/>
              <a:t>1</a:t>
            </a:r>
            <a:r>
              <a:rPr lang="en-US" dirty="0"/>
              <a:t> == m (mod 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this important?</a:t>
            </a:r>
          </a:p>
          <a:p>
            <a:pPr lvl="1"/>
            <a:r>
              <a:rPr lang="en-US" dirty="0"/>
              <a:t>Let’s talk about the key exchange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EA82D-BA6A-61FD-06A1-F2C22251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861668-CAB8-8F68-43C9-C09F07B4A3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0780" y="1242156"/>
            <a:ext cx="5596328" cy="125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60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CCF2-55EC-D369-80CD-682E820C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89FA-15D8-B0F9-9ECE-5D56AA4B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can be used as a digital signature scheme</a:t>
            </a:r>
          </a:p>
          <a:p>
            <a:r>
              <a:rPr lang="en-US" dirty="0"/>
              <a:t>What is that?</a:t>
            </a:r>
          </a:p>
          <a:p>
            <a:endParaRPr lang="en-US" dirty="0"/>
          </a:p>
          <a:p>
            <a:r>
              <a:rPr lang="en-US" dirty="0"/>
              <a:t>In RSA, encryption is applying the public exponent to the message</a:t>
            </a:r>
          </a:p>
          <a:p>
            <a:pPr lvl="1"/>
            <a:r>
              <a:rPr lang="en-US" dirty="0"/>
              <a:t>                            </a:t>
            </a:r>
            <a:r>
              <a:rPr lang="en-US" sz="3600" dirty="0"/>
              <a:t>M</a:t>
            </a:r>
            <a:r>
              <a:rPr lang="en-US" sz="3600" baseline="30000" dirty="0"/>
              <a:t>e</a:t>
            </a:r>
            <a:r>
              <a:rPr lang="en-US" sz="3600" dirty="0"/>
              <a:t> mod N</a:t>
            </a:r>
          </a:p>
          <a:p>
            <a:r>
              <a:rPr lang="en-US" dirty="0"/>
              <a:t>In RSA, decryption is applying the private exponent to the message</a:t>
            </a:r>
          </a:p>
          <a:p>
            <a:pPr lvl="1"/>
            <a:r>
              <a:rPr lang="en-US" dirty="0"/>
              <a:t>                             </a:t>
            </a:r>
            <a:r>
              <a:rPr lang="en-US" sz="3600" dirty="0"/>
              <a:t>C</a:t>
            </a:r>
            <a:r>
              <a:rPr lang="en-US" sz="3600" baseline="30000" dirty="0"/>
              <a:t>d</a:t>
            </a:r>
            <a:r>
              <a:rPr lang="en-US" sz="3600" dirty="0"/>
              <a:t> mod 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ED590-E3DB-DBE7-5DC8-24FE1A1E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42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EEBD-EB2B-F0D2-F0BB-0CF213C6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What will be the meaning of private encrypt?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72DF-CDF2-DBB6-C64C-5AF33014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encrypts the following message with her private key</a:t>
            </a:r>
          </a:p>
          <a:p>
            <a:pPr lvl="1"/>
            <a:r>
              <a:rPr lang="en-US" dirty="0"/>
              <a:t>“I would like to donate $100 to OSU if I get A from CS 370”</a:t>
            </a:r>
          </a:p>
          <a:p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r>
              <a:rPr lang="en-US" dirty="0"/>
              <a:t>C = m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294B-9C34-5076-240B-A28FAA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89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EEBD-EB2B-F0D2-F0BB-0CF213C6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What will be the meaning of private encrypt?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72DF-CDF2-DBB6-C64C-5AF33014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r>
              <a:rPr lang="en-US" dirty="0"/>
              <a:t>C = m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  <a:p>
            <a:r>
              <a:rPr lang="en-US" dirty="0"/>
              <a:t>Anyone can have e. That means, anyone can decrypt C</a:t>
            </a:r>
          </a:p>
          <a:p>
            <a:pPr lvl="1"/>
            <a:r>
              <a:rPr lang="en-US" dirty="0"/>
              <a:t>C</a:t>
            </a:r>
            <a:r>
              <a:rPr lang="en-US" baseline="30000" dirty="0"/>
              <a:t>e</a:t>
            </a:r>
            <a:r>
              <a:rPr lang="en-US" dirty="0"/>
              <a:t> == </a:t>
            </a:r>
            <a:r>
              <a:rPr lang="en-US" dirty="0" err="1"/>
              <a:t>m</a:t>
            </a:r>
            <a:r>
              <a:rPr lang="en-US" baseline="30000" dirty="0" err="1"/>
              <a:t>de</a:t>
            </a:r>
            <a:r>
              <a:rPr lang="en-US" dirty="0"/>
              <a:t> == m</a:t>
            </a:r>
            <a:r>
              <a:rPr lang="en-US" baseline="30000" dirty="0"/>
              <a:t>1</a:t>
            </a:r>
            <a:r>
              <a:rPr lang="en-US" dirty="0"/>
              <a:t> == m (mod N)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294B-9C34-5076-240B-A28FAA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45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EEBD-EB2B-F0D2-F0BB-0CF213C6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What will be the meaning of private encrypt?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72DF-CDF2-DBB6-C64C-5AF33014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r>
              <a:rPr lang="en-US" dirty="0"/>
              <a:t>C = m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  <a:p>
            <a:r>
              <a:rPr lang="en-US" dirty="0"/>
              <a:t>Anyone can have e. That means, anyone can decrypt C</a:t>
            </a:r>
          </a:p>
          <a:p>
            <a:pPr lvl="1"/>
            <a:r>
              <a:rPr lang="en-US" dirty="0"/>
              <a:t>C</a:t>
            </a:r>
            <a:r>
              <a:rPr lang="en-US" baseline="30000" dirty="0"/>
              <a:t>e</a:t>
            </a:r>
            <a:r>
              <a:rPr lang="en-US" dirty="0"/>
              <a:t> == </a:t>
            </a:r>
            <a:r>
              <a:rPr lang="en-US" dirty="0" err="1"/>
              <a:t>m</a:t>
            </a:r>
            <a:r>
              <a:rPr lang="en-US" baseline="30000" dirty="0" err="1"/>
              <a:t>de</a:t>
            </a:r>
            <a:r>
              <a:rPr lang="en-US" dirty="0"/>
              <a:t> == m</a:t>
            </a:r>
            <a:r>
              <a:rPr lang="en-US" baseline="30000" dirty="0"/>
              <a:t>1</a:t>
            </a:r>
            <a:r>
              <a:rPr lang="en-US" dirty="0"/>
              <a:t> == m (mod N)</a:t>
            </a:r>
          </a:p>
          <a:p>
            <a:pPr lvl="1"/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pPr lvl="1"/>
            <a:r>
              <a:rPr lang="en-US" dirty="0"/>
              <a:t>"I would like to donate $100 to OSU if I get A from CS 370"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294B-9C34-5076-240B-A28FAA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74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EEBD-EB2B-F0D2-F0BB-0CF213C6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What will be the meaning of private encrypt?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72DF-CDF2-DBB6-C64C-5AF33014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r>
              <a:rPr lang="en-US" dirty="0"/>
              <a:t>C = m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  <a:p>
            <a:r>
              <a:rPr lang="en-US" dirty="0"/>
              <a:t>Anyone can have e. That means, anyone can decrypt C</a:t>
            </a:r>
          </a:p>
          <a:p>
            <a:pPr lvl="1"/>
            <a:r>
              <a:rPr lang="en-US" dirty="0"/>
              <a:t>C</a:t>
            </a:r>
            <a:r>
              <a:rPr lang="en-US" baseline="30000" dirty="0"/>
              <a:t>e</a:t>
            </a:r>
            <a:r>
              <a:rPr lang="en-US" dirty="0"/>
              <a:t> == </a:t>
            </a:r>
            <a:r>
              <a:rPr lang="en-US" dirty="0" err="1"/>
              <a:t>m</a:t>
            </a:r>
            <a:r>
              <a:rPr lang="en-US" baseline="30000" dirty="0" err="1"/>
              <a:t>de</a:t>
            </a:r>
            <a:r>
              <a:rPr lang="en-US" dirty="0"/>
              <a:t> == m</a:t>
            </a:r>
            <a:r>
              <a:rPr lang="en-US" baseline="30000" dirty="0"/>
              <a:t>1</a:t>
            </a:r>
            <a:r>
              <a:rPr lang="en-US" dirty="0"/>
              <a:t> == m (mod N)</a:t>
            </a:r>
          </a:p>
          <a:p>
            <a:pPr lvl="1"/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pPr lvl="1"/>
            <a:r>
              <a:rPr lang="en-US" dirty="0"/>
              <a:t>"I would like to donate $100 to OSU if I get A from CS 370"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294B-9C34-5076-240B-A28FAA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080211-48F8-7A45-0B07-30C72BD0E5BB}"/>
              </a:ext>
            </a:extLst>
          </p:cNvPr>
          <p:cNvSpPr/>
          <p:nvPr/>
        </p:nvSpPr>
        <p:spPr>
          <a:xfrm>
            <a:off x="2402237" y="1027906"/>
            <a:ext cx="9401014" cy="21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can verify that the encrypted content C contains</a:t>
            </a:r>
          </a:p>
          <a:p>
            <a:pPr algn="ctr"/>
            <a:r>
              <a:rPr lang="en-US" sz="2400" dirty="0"/>
              <a:t>The ciphertext that only the holder of private key can generate.</a:t>
            </a:r>
          </a:p>
          <a:p>
            <a:pPr algn="ctr"/>
            <a:r>
              <a:rPr lang="en-US" sz="2400" dirty="0"/>
              <a:t>We all have public key, and if that is decrypted to</a:t>
            </a:r>
          </a:p>
          <a:p>
            <a:pPr algn="ctr"/>
            <a:r>
              <a:rPr lang="en-US" sz="2400" dirty="0"/>
              <a:t>"I would like to donate $100 to OSU if I get A from CS 370”,</a:t>
            </a:r>
          </a:p>
          <a:p>
            <a:pPr algn="ctr"/>
            <a:r>
              <a:rPr lang="en-US" sz="2400" dirty="0"/>
              <a:t>then, we know that the holder of private key ‘endorsed it’</a:t>
            </a:r>
          </a:p>
        </p:txBody>
      </p:sp>
    </p:spTree>
    <p:extLst>
      <p:ext uri="{BB962C8B-B14F-4D97-AF65-F5344CB8AC3E}">
        <p14:creationId xmlns:p14="http://schemas.microsoft.com/office/powerpoint/2010/main" val="3916148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EC6F-DD83-EBA8-275D-AFBDA101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</a:t>
            </a:r>
            <a:r>
              <a:rPr lang="en-US" dirty="0" err="1"/>
              <a:t>private_encrypt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F52A-C675-9A73-3E3B-1689AF35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RSA Encryption using the private key is so-called as ‘Signing’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The ciphertext will be decrypted as a plaintext using the public key</a:t>
            </a:r>
          </a:p>
          <a:p>
            <a:pPr lvl="2"/>
            <a:r>
              <a:rPr lang="en-US" dirty="0"/>
              <a:t>Anyone can decrypt!</a:t>
            </a:r>
          </a:p>
          <a:p>
            <a:pPr lvl="1"/>
            <a:r>
              <a:rPr lang="en-US" dirty="0"/>
              <a:t>But the ciphertext can only be generated with the private key</a:t>
            </a:r>
          </a:p>
          <a:p>
            <a:pPr lvl="2"/>
            <a:r>
              <a:rPr lang="en-US" dirty="0"/>
              <a:t>Only the private key owner can generate it!</a:t>
            </a:r>
          </a:p>
          <a:p>
            <a:pPr lvl="1"/>
            <a:endParaRPr lang="en-US" dirty="0"/>
          </a:p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Holder of the private key generated a ciphertext message of message M</a:t>
            </a:r>
          </a:p>
          <a:p>
            <a:pPr lvl="1"/>
            <a:r>
              <a:rPr lang="en-US" dirty="0"/>
              <a:t>M is signed, endorsed by the holder’s private key</a:t>
            </a:r>
          </a:p>
          <a:p>
            <a:pPr lvl="1"/>
            <a:r>
              <a:rPr lang="en-US" dirty="0"/>
              <a:t>(Because it can only be generated with the private key)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67C33-7259-3F02-AFB9-E34E89CE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68DA-32A6-C903-3D12-CE451BC4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71A9-E0A3-48C9-699E-CF045F67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description is true for the perfect secrecy?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CD16C-7223-DC6D-91D0-D5516237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22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2451-8488-4480-0827-68986FB5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0124-2047-C739-70B1-06B0DFAF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Public/Private key Scheme</a:t>
            </a:r>
          </a:p>
          <a:p>
            <a:pPr lvl="1"/>
            <a:r>
              <a:rPr lang="en-US" dirty="0"/>
              <a:t>We can publish the public key – encryption key</a:t>
            </a:r>
          </a:p>
          <a:p>
            <a:pPr lvl="1"/>
            <a:r>
              <a:rPr lang="en-US" dirty="0"/>
              <a:t>We must hide the private key – decryption key</a:t>
            </a:r>
          </a:p>
          <a:p>
            <a:r>
              <a:rPr lang="en-US" dirty="0"/>
              <a:t>Based on the difficulty of prime factorization</a:t>
            </a:r>
          </a:p>
          <a:p>
            <a:pPr lvl="1"/>
            <a:r>
              <a:rPr lang="en-US" dirty="0"/>
              <a:t>You cannot correlate the private key from the public key unless</a:t>
            </a:r>
          </a:p>
          <a:p>
            <a:pPr lvl="1"/>
            <a:r>
              <a:rPr lang="en-US" dirty="0"/>
              <a:t>You can factor a big number (a multiple of 2 big prime numbers)</a:t>
            </a:r>
          </a:p>
          <a:p>
            <a:r>
              <a:rPr lang="en-US" dirty="0"/>
              <a:t>Anyone can encrypt message to the private key owner</a:t>
            </a:r>
          </a:p>
          <a:p>
            <a:pPr lvl="1"/>
            <a:r>
              <a:rPr lang="en-US" dirty="0"/>
              <a:t>Enc(</a:t>
            </a:r>
            <a:r>
              <a:rPr lang="en-US" dirty="0" err="1"/>
              <a:t>public_key</a:t>
            </a:r>
            <a:r>
              <a:rPr lang="en-US" dirty="0"/>
              <a:t>, message)</a:t>
            </a:r>
          </a:p>
          <a:p>
            <a:r>
              <a:rPr lang="en-US" dirty="0"/>
              <a:t>Only the private key owner can decrypt message</a:t>
            </a:r>
          </a:p>
          <a:p>
            <a:pPr lvl="1"/>
            <a:r>
              <a:rPr lang="en-US" dirty="0"/>
              <a:t>Dec(</a:t>
            </a:r>
            <a:r>
              <a:rPr lang="en-US" dirty="0" err="1"/>
              <a:t>private_key</a:t>
            </a:r>
            <a:r>
              <a:rPr lang="en-US" dirty="0"/>
              <a:t>, </a:t>
            </a:r>
            <a:r>
              <a:rPr lang="en-US" dirty="0" err="1"/>
              <a:t>encrypted_message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646BD-0EE0-60D0-8B7C-CD14A798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61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2451-8488-4480-0827-68986FB5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0124-2047-C739-70B1-06B0DFAF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Encryption with private key could be a ‘digital-signature’</a:t>
            </a:r>
          </a:p>
          <a:p>
            <a:pPr lvl="1"/>
            <a:r>
              <a:rPr lang="en-US" dirty="0" err="1"/>
              <a:t>Signed_message</a:t>
            </a:r>
            <a:r>
              <a:rPr lang="en-US" dirty="0"/>
              <a:t> = Enc(</a:t>
            </a:r>
            <a:r>
              <a:rPr lang="en-US" dirty="0" err="1"/>
              <a:t>private_key</a:t>
            </a:r>
            <a:r>
              <a:rPr lang="en-US" dirty="0"/>
              <a:t>, message)</a:t>
            </a:r>
          </a:p>
          <a:p>
            <a:pPr lvl="1"/>
            <a:r>
              <a:rPr lang="en-US" dirty="0"/>
              <a:t>Message = Dec(</a:t>
            </a:r>
            <a:r>
              <a:rPr lang="en-US" dirty="0" err="1"/>
              <a:t>public_key</a:t>
            </a:r>
            <a:r>
              <a:rPr lang="en-US" dirty="0"/>
              <a:t>, </a:t>
            </a:r>
            <a:r>
              <a:rPr lang="en-US" dirty="0" err="1"/>
              <a:t>signed_message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The correctly decrypted message using public key means that the private key holder have endorsed (‘encrypted’) the data</a:t>
            </a:r>
          </a:p>
          <a:p>
            <a:pPr lvl="1"/>
            <a:r>
              <a:rPr lang="en-US" dirty="0"/>
              <a:t>Anyone can verify this using the public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646BD-0EE0-60D0-8B7C-CD14A798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69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A8FB-B76B-6F42-F57B-AF3E30D2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A808-19C3-B88C-EECA-656B8100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10 people, and we would like to have secure and private communications among all those people (i.e., if there is users A, B, C, then the encrypted message between A and B must not be decrypted by C, while each of A and B can send encrypted messages to C).</a:t>
            </a:r>
          </a:p>
          <a:p>
            <a:endParaRPr lang="en-US" dirty="0"/>
          </a:p>
          <a:p>
            <a:r>
              <a:rPr lang="en-US" dirty="0"/>
              <a:t>To construct this kind of environment, how many keys do we need if we use 1) symmetric crypto and 2) asymmetric crypto?</a:t>
            </a:r>
          </a:p>
          <a:p>
            <a:endParaRPr lang="en-US" dirty="0"/>
          </a:p>
          <a:p>
            <a:r>
              <a:rPr lang="en-US" dirty="0"/>
              <a:t>There will be choices such as a) 100 for symmetric, 10 for asymmetric,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4F13-8C31-99C8-6BB7-550E9C9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8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7BE2-E452-7536-8DC0-CDE03E19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E815-1B3A-695B-FC65-7B57AD4A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we have 5 people, A, B, C, D, E</a:t>
            </a:r>
          </a:p>
          <a:p>
            <a:pPr lvl="1"/>
            <a:r>
              <a:rPr lang="en-US" dirty="0"/>
              <a:t>How many keys do we need to have to make them communicate securely?</a:t>
            </a:r>
          </a:p>
          <a:p>
            <a:pPr lvl="1"/>
            <a:r>
              <a:rPr lang="en-US" dirty="0"/>
              <a:t>E.g., if A talks to B, C or others must not see the message</a:t>
            </a:r>
          </a:p>
          <a:p>
            <a:pPr lvl="1"/>
            <a:r>
              <a:rPr lang="en-US" dirty="0"/>
              <a:t>But anyone should be able to talk to anyone…</a:t>
            </a:r>
          </a:p>
          <a:p>
            <a:r>
              <a:rPr lang="en-US" dirty="0"/>
              <a:t>A block cipher</a:t>
            </a:r>
          </a:p>
          <a:p>
            <a:pPr lvl="1"/>
            <a:r>
              <a:rPr lang="en-US" dirty="0"/>
              <a:t>We need 1 key for A and B can talk securely</a:t>
            </a:r>
          </a:p>
          <a:p>
            <a:pPr lvl="1"/>
            <a:endParaRPr lang="en-US" dirty="0"/>
          </a:p>
          <a:p>
            <a:r>
              <a:rPr lang="en-US" dirty="0"/>
              <a:t>How many keys do we need to let them communicate securely?</a:t>
            </a:r>
          </a:p>
          <a:p>
            <a:pPr lvl="1"/>
            <a:r>
              <a:rPr lang="en-US" dirty="0"/>
              <a:t>A-B, A-C, A-D, A-E</a:t>
            </a:r>
          </a:p>
          <a:p>
            <a:pPr lvl="1"/>
            <a:r>
              <a:rPr lang="en-US" dirty="0"/>
              <a:t>B-C, B-D, B-E</a:t>
            </a:r>
          </a:p>
          <a:p>
            <a:pPr lvl="1"/>
            <a:r>
              <a:rPr lang="en-US" dirty="0"/>
              <a:t>C-D, C-E</a:t>
            </a:r>
          </a:p>
          <a:p>
            <a:pPr lvl="1"/>
            <a:r>
              <a:rPr lang="en-US" dirty="0"/>
              <a:t>D-E</a:t>
            </a:r>
          </a:p>
          <a:p>
            <a:pPr lvl="1"/>
            <a:r>
              <a:rPr lang="en-US" dirty="0"/>
              <a:t>10 keys (5*4/2 = 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202C2-379C-368A-CF81-2CE6FD2B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5" name="Picture 2" descr="Find number of diagonals in n sided convex polygon - GeeksforGeeks">
            <a:extLst>
              <a:ext uri="{FF2B5EF4-FFF2-40B4-BE49-F238E27FC236}">
                <a16:creationId xmlns:a16="http://schemas.microsoft.com/office/drawing/2014/main" id="{A998C3B5-0E8B-134A-0E31-5CD883012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8964" y="4675578"/>
            <a:ext cx="1611755" cy="16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448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DD06-6DF7-E30D-8D6B-BC8019DB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78C9-E11B-5B18-0D79-53376E17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and the decryption operations are using the same key</a:t>
            </a:r>
          </a:p>
          <a:p>
            <a:pPr lvl="1"/>
            <a:r>
              <a:rPr lang="en-US" dirty="0"/>
              <a:t>Block Cipher – encryption key == decryption key</a:t>
            </a:r>
          </a:p>
          <a:p>
            <a:pPr lvl="1"/>
            <a:r>
              <a:rPr lang="en-US" dirty="0"/>
              <a:t>You cannot share that other than 2 people</a:t>
            </a:r>
          </a:p>
          <a:p>
            <a:pPr lvl="1"/>
            <a:endParaRPr lang="en-US" dirty="0"/>
          </a:p>
          <a:p>
            <a:r>
              <a:rPr lang="en-US" dirty="0"/>
              <a:t>Key exchange complexity</a:t>
            </a:r>
          </a:p>
          <a:p>
            <a:pPr lvl="1"/>
            <a:r>
              <a:rPr lang="en-US" dirty="0"/>
              <a:t>We need 1 key per each pair of people</a:t>
            </a:r>
          </a:p>
          <a:p>
            <a:pPr lvl="1"/>
            <a:r>
              <a:rPr lang="en-US" dirty="0"/>
              <a:t>N (N – 1) / 2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C0445-DD4A-062F-2D96-E2BEB622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5" name="Picture 2" descr="Find number of diagonals in n sided convex polygon - GeeksforGeeks">
            <a:extLst>
              <a:ext uri="{FF2B5EF4-FFF2-40B4-BE49-F238E27FC236}">
                <a16:creationId xmlns:a16="http://schemas.microsoft.com/office/drawing/2014/main" id="{3B4E6124-2097-0996-ECA3-F8C7043B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4570" y="3328724"/>
            <a:ext cx="2903304" cy="302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274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156C-849F-CAA2-CE90-259A5D4A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8AA9-6499-D3E3-0AE7-513BC8DB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a different key for the encryption and decryption?</a:t>
            </a:r>
          </a:p>
          <a:p>
            <a:pPr lvl="1"/>
            <a:r>
              <a:rPr lang="en-US" dirty="0"/>
              <a:t>K = k1, k2</a:t>
            </a:r>
          </a:p>
          <a:p>
            <a:pPr lvl="1"/>
            <a:r>
              <a:rPr lang="en-US" dirty="0"/>
              <a:t>Enc(k1, M) = C, Dec(k2, C) = M?</a:t>
            </a:r>
          </a:p>
          <a:p>
            <a:pPr lvl="1"/>
            <a:endParaRPr lang="en-US" dirty="0"/>
          </a:p>
          <a:p>
            <a:r>
              <a:rPr lang="en-US" dirty="0"/>
              <a:t>Preferably, can we publish the encryption key to public?</a:t>
            </a:r>
          </a:p>
          <a:p>
            <a:pPr lvl="1"/>
            <a:r>
              <a:rPr lang="en-US" dirty="0"/>
              <a:t>While keeping the decryption key secret</a:t>
            </a:r>
          </a:p>
          <a:p>
            <a:endParaRPr lang="en-US" dirty="0"/>
          </a:p>
          <a:p>
            <a:r>
              <a:rPr lang="en-US" dirty="0"/>
              <a:t>Then we need O(N) keys</a:t>
            </a:r>
          </a:p>
          <a:p>
            <a:pPr lvl="1"/>
            <a:r>
              <a:rPr lang="en-US" dirty="0"/>
              <a:t>Each member’s public key, that’s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1B0CF-2D35-B446-5607-8A13E6ED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077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8A6-B7CB-9E5E-FAB0-2C7C05BD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O(N)?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0ABB-0DCF-2B54-6582-58EF0C76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O(N</a:t>
            </a:r>
            <a:r>
              <a:rPr lang="en-US" baseline="30000" dirty="0"/>
              <a:t>2</a:t>
            </a:r>
            <a:r>
              <a:rPr lang="en-US" dirty="0"/>
              <a:t>) keys for symmetric encryption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0044B-A2CF-BB86-5F02-4B7445C6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5" name="Picture 2" descr="Find number of diagonals in n sided convex polygon - GeeksforGeeks">
            <a:extLst>
              <a:ext uri="{FF2B5EF4-FFF2-40B4-BE49-F238E27FC236}">
                <a16:creationId xmlns:a16="http://schemas.microsoft.com/office/drawing/2014/main" id="{FC2603E8-5B93-8FEA-FDDA-2A741AE4B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4348" y="2729117"/>
            <a:ext cx="2903304" cy="302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712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8A6-B7CB-9E5E-FAB0-2C7C05BD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O(N)?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0ABB-0DCF-2B54-6582-58EF0C76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each will generate public and private key</a:t>
            </a:r>
          </a:p>
          <a:p>
            <a:endParaRPr lang="en-US" dirty="0"/>
          </a:p>
          <a:p>
            <a:r>
              <a:rPr lang="en-US" dirty="0" err="1"/>
              <a:t>Public_A</a:t>
            </a:r>
            <a:r>
              <a:rPr lang="en-US" dirty="0"/>
              <a:t>, </a:t>
            </a:r>
            <a:r>
              <a:rPr lang="en-US" dirty="0" err="1"/>
              <a:t>Private_A</a:t>
            </a:r>
            <a:endParaRPr lang="en-US" dirty="0"/>
          </a:p>
          <a:p>
            <a:r>
              <a:rPr lang="en-US" dirty="0" err="1"/>
              <a:t>Public_B</a:t>
            </a:r>
            <a:r>
              <a:rPr lang="en-US" dirty="0"/>
              <a:t>, </a:t>
            </a:r>
            <a:r>
              <a:rPr lang="en-US" dirty="0" err="1"/>
              <a:t>Private_B</a:t>
            </a:r>
            <a:endParaRPr lang="en-US" dirty="0"/>
          </a:p>
          <a:p>
            <a:r>
              <a:rPr lang="en-US" dirty="0" err="1"/>
              <a:t>Public_C</a:t>
            </a:r>
            <a:r>
              <a:rPr lang="en-US" dirty="0"/>
              <a:t>, </a:t>
            </a:r>
            <a:r>
              <a:rPr lang="en-US" dirty="0" err="1"/>
              <a:t>Private_C</a:t>
            </a:r>
            <a:endParaRPr lang="en-US" dirty="0"/>
          </a:p>
          <a:p>
            <a:r>
              <a:rPr lang="en-US" dirty="0" err="1"/>
              <a:t>Public_D</a:t>
            </a:r>
            <a:r>
              <a:rPr lang="en-US" dirty="0"/>
              <a:t>, </a:t>
            </a:r>
            <a:r>
              <a:rPr lang="en-US" dirty="0" err="1"/>
              <a:t>Private_D</a:t>
            </a:r>
            <a:endParaRPr lang="en-US" dirty="0"/>
          </a:p>
          <a:p>
            <a:r>
              <a:rPr lang="en-US" dirty="0" err="1"/>
              <a:t>Public_E</a:t>
            </a:r>
            <a:r>
              <a:rPr lang="en-US" dirty="0"/>
              <a:t>, </a:t>
            </a:r>
            <a:r>
              <a:rPr lang="en-US" dirty="0" err="1"/>
              <a:t>Private_E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0044B-A2CF-BB86-5F02-4B7445C6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225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8A6-B7CB-9E5E-FAB0-2C7C05BD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O(N)?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0ABB-0DCF-2B54-6582-58EF0C76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will have their own private key, and then,</a:t>
            </a:r>
          </a:p>
          <a:p>
            <a:pPr lvl="1"/>
            <a:r>
              <a:rPr lang="en-US" dirty="0"/>
              <a:t>publish all their public keys</a:t>
            </a:r>
          </a:p>
          <a:p>
            <a:r>
              <a:rPr lang="en-US" dirty="0"/>
              <a:t>A: </a:t>
            </a:r>
            <a:r>
              <a:rPr lang="en-US" dirty="0" err="1"/>
              <a:t>Private_A</a:t>
            </a:r>
            <a:endParaRPr lang="en-US" dirty="0"/>
          </a:p>
          <a:p>
            <a:r>
              <a:rPr lang="en-US" dirty="0"/>
              <a:t>B: </a:t>
            </a:r>
            <a:r>
              <a:rPr lang="en-US" dirty="0" err="1"/>
              <a:t>Private_B</a:t>
            </a:r>
            <a:endParaRPr lang="en-US" dirty="0"/>
          </a:p>
          <a:p>
            <a:r>
              <a:rPr lang="en-US" dirty="0"/>
              <a:t>C: </a:t>
            </a:r>
            <a:r>
              <a:rPr lang="en-US" dirty="0" err="1"/>
              <a:t>Private_C</a:t>
            </a:r>
            <a:endParaRPr lang="en-US" dirty="0"/>
          </a:p>
          <a:p>
            <a:r>
              <a:rPr lang="en-US" dirty="0"/>
              <a:t>D: </a:t>
            </a:r>
            <a:r>
              <a:rPr lang="en-US" dirty="0" err="1"/>
              <a:t>Private_D</a:t>
            </a:r>
            <a:endParaRPr lang="en-US" dirty="0"/>
          </a:p>
          <a:p>
            <a:r>
              <a:rPr lang="en-US" dirty="0"/>
              <a:t>E: </a:t>
            </a:r>
            <a:r>
              <a:rPr lang="en-US" dirty="0" err="1"/>
              <a:t>Private_E</a:t>
            </a:r>
            <a:endParaRPr lang="en-US" dirty="0"/>
          </a:p>
          <a:p>
            <a:r>
              <a:rPr lang="en-US" dirty="0"/>
              <a:t>Public keys: </a:t>
            </a:r>
            <a:r>
              <a:rPr lang="en-US" dirty="0" err="1"/>
              <a:t>Public_A</a:t>
            </a:r>
            <a:r>
              <a:rPr lang="en-US" dirty="0"/>
              <a:t>, </a:t>
            </a:r>
            <a:r>
              <a:rPr lang="en-US" dirty="0" err="1"/>
              <a:t>Public_B</a:t>
            </a:r>
            <a:r>
              <a:rPr lang="en-US" dirty="0"/>
              <a:t>, </a:t>
            </a:r>
            <a:r>
              <a:rPr lang="en-US" dirty="0" err="1"/>
              <a:t>Public_C</a:t>
            </a:r>
            <a:r>
              <a:rPr lang="en-US" dirty="0"/>
              <a:t>, </a:t>
            </a:r>
            <a:r>
              <a:rPr lang="en-US" dirty="0" err="1"/>
              <a:t>Public_D</a:t>
            </a:r>
            <a:r>
              <a:rPr lang="en-US" dirty="0"/>
              <a:t>, </a:t>
            </a:r>
            <a:r>
              <a:rPr lang="en-US" dirty="0" err="1"/>
              <a:t>Public_E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0044B-A2CF-BB86-5F02-4B7445C6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208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8E7A-3F4B-585D-8C50-2596B3A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 Send an Encrypted message to 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CD0E-A195-C74D-1106-D7273DD8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A send an encrypted message to B?</a:t>
            </a:r>
          </a:p>
          <a:p>
            <a:pPr lvl="1"/>
            <a:r>
              <a:rPr lang="en-US" dirty="0"/>
              <a:t>Yes, encrypt data using </a:t>
            </a:r>
            <a:r>
              <a:rPr lang="en-US" dirty="0" err="1"/>
              <a:t>Public_B</a:t>
            </a:r>
            <a:r>
              <a:rPr lang="en-US" dirty="0"/>
              <a:t>; only B (holder of </a:t>
            </a:r>
            <a:r>
              <a:rPr lang="en-US" dirty="0" err="1"/>
              <a:t>Private_B</a:t>
            </a:r>
            <a:r>
              <a:rPr lang="en-US" dirty="0"/>
              <a:t>) can decrypt it</a:t>
            </a:r>
          </a:p>
          <a:p>
            <a:r>
              <a:rPr lang="en-US" dirty="0"/>
              <a:t>Can C send an encrypted message to E?</a:t>
            </a:r>
          </a:p>
          <a:p>
            <a:pPr lvl="1"/>
            <a:r>
              <a:rPr lang="en-US" dirty="0"/>
              <a:t>Yes, encrypt data using </a:t>
            </a:r>
            <a:r>
              <a:rPr lang="en-US" dirty="0" err="1"/>
              <a:t>Public_E</a:t>
            </a:r>
            <a:r>
              <a:rPr lang="en-US" dirty="0"/>
              <a:t>; only E (holder of </a:t>
            </a:r>
            <a:r>
              <a:rPr lang="en-US" dirty="0" err="1"/>
              <a:t>Private_E</a:t>
            </a:r>
            <a:r>
              <a:rPr lang="en-US" dirty="0"/>
              <a:t>) can decrypt it</a:t>
            </a:r>
          </a:p>
          <a:p>
            <a:pPr lvl="1"/>
            <a:endParaRPr lang="en-US" dirty="0"/>
          </a:p>
          <a:p>
            <a:r>
              <a:rPr lang="en-US" dirty="0"/>
              <a:t>Can X send an encrypted message to Y?</a:t>
            </a:r>
          </a:p>
          <a:p>
            <a:pPr lvl="1"/>
            <a:r>
              <a:rPr lang="en-US" dirty="0"/>
              <a:t>Yes, if X knows the public key of Y</a:t>
            </a:r>
          </a:p>
          <a:p>
            <a:pPr lvl="1"/>
            <a:endParaRPr lang="en-US" dirty="0"/>
          </a:p>
          <a:p>
            <a:r>
              <a:rPr lang="en-US" dirty="0"/>
              <a:t>We only need to know the receiver’s public key</a:t>
            </a:r>
          </a:p>
          <a:p>
            <a:pPr lvl="1"/>
            <a:r>
              <a:rPr lang="en-US" dirty="0"/>
              <a:t>Sender does not matter, that’s why we have O(N)</a:t>
            </a:r>
          </a:p>
          <a:p>
            <a:pPr lvl="1"/>
            <a:r>
              <a:rPr lang="en-US" dirty="0"/>
              <a:t>Suppose we have N = 200, we need 19900 keys in symmetric, and we need 400 keys for asymmetric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05E08-11E7-6C40-4860-5D5F30D3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7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8D8B-E872-E4BC-10C3-18705762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Secure Cryptography?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42C9-FC0E-3996-C3BD-5A48F1EE6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Shannon’s Intuition</a:t>
            </a:r>
          </a:p>
          <a:p>
            <a:pPr lvl="1"/>
            <a:r>
              <a:rPr lang="en-US" dirty="0"/>
              <a:t>If attackers cannot distinguish a message M from</a:t>
            </a:r>
          </a:p>
          <a:p>
            <a:pPr lvl="1"/>
            <a:r>
              <a:rPr lang="en-US" dirty="0"/>
              <a:t>A random number R</a:t>
            </a:r>
          </a:p>
          <a:p>
            <a:pPr lvl="1"/>
            <a:r>
              <a:rPr lang="en-US" dirty="0"/>
              <a:t>Then it is perfectly secure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86635-F039-1406-0AA1-CB7B39F7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1D54A79-33D3-06D0-D855-A7FEC214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59800" y="1690688"/>
            <a:ext cx="27940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7E529-0B52-BE3C-8B9C-4E2280923B80}"/>
              </a:ext>
            </a:extLst>
          </p:cNvPr>
          <p:cNvSpPr txBox="1"/>
          <p:nvPr/>
        </p:nvSpPr>
        <p:spPr>
          <a:xfrm>
            <a:off x="8426573" y="5671310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Claude Shannon (1916 ~ 2001)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FB5E6-7912-C22E-FB86-D1C65F82FDBE}"/>
              </a:ext>
            </a:extLst>
          </p:cNvPr>
          <p:cNvSpPr txBox="1"/>
          <p:nvPr/>
        </p:nvSpPr>
        <p:spPr>
          <a:xfrm>
            <a:off x="8394000" y="5959685"/>
            <a:ext cx="30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Father of Information Theory</a:t>
            </a:r>
          </a:p>
          <a:p>
            <a:pPr algn="ctr"/>
            <a:r>
              <a:rPr lang="en-US" dirty="0"/>
              <a:t>and Modern Cryptography</a:t>
            </a:r>
          </a:p>
        </p:txBody>
      </p:sp>
    </p:spTree>
    <p:extLst>
      <p:ext uri="{BB962C8B-B14F-4D97-AF65-F5344CB8AC3E}">
        <p14:creationId xmlns:p14="http://schemas.microsoft.com/office/powerpoint/2010/main" val="19547311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1823-3C4E-15F5-1391-84C17196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A5B7-9311-435A-C93E-FB11DE5F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Alice generated an RSA 4096-bit public/private key pair. Alice published the public key on her Twitter so that anyone can access her public key.</a:t>
            </a:r>
          </a:p>
          <a:p>
            <a:endParaRPr lang="en-US" dirty="0"/>
          </a:p>
          <a:p>
            <a:r>
              <a:rPr lang="en-US" dirty="0"/>
              <a:t>After that, she created a message M = “I owe </a:t>
            </a:r>
            <a:r>
              <a:rPr lang="en-US" dirty="0" err="1"/>
              <a:t>Yeongjin</a:t>
            </a:r>
            <a:r>
              <a:rPr lang="en-US" dirty="0"/>
              <a:t> $1,000,000”, and then, generate a hash message H = SHA256(M).</a:t>
            </a:r>
          </a:p>
          <a:p>
            <a:r>
              <a:rPr lang="en-US" dirty="0"/>
              <a:t>Then, she encrypts H using the RSA private key, i.e.,</a:t>
            </a:r>
          </a:p>
          <a:p>
            <a:pPr lvl="1"/>
            <a:r>
              <a:rPr lang="en-US" dirty="0"/>
              <a:t>S = </a:t>
            </a:r>
            <a:r>
              <a:rPr lang="en-US" dirty="0" err="1"/>
              <a:t>rsa_private_encrypt</a:t>
            </a:r>
            <a:r>
              <a:rPr lang="en-US" dirty="0"/>
              <a:t>(key, H)</a:t>
            </a:r>
          </a:p>
          <a:p>
            <a:r>
              <a:rPr lang="en-US" dirty="0"/>
              <a:t>Next, she gives S to </a:t>
            </a:r>
            <a:r>
              <a:rPr lang="en-US" dirty="0" err="1"/>
              <a:t>Yeongjin</a:t>
            </a:r>
            <a:r>
              <a:rPr lang="en-US" dirty="0"/>
              <a:t>, and then,</a:t>
            </a:r>
          </a:p>
          <a:p>
            <a:pPr lvl="1"/>
            <a:endParaRPr lang="en-US" dirty="0"/>
          </a:p>
          <a:p>
            <a:r>
              <a:rPr lang="en-US" dirty="0" err="1"/>
              <a:t>Yeongjin</a:t>
            </a:r>
            <a:r>
              <a:rPr lang="en-US" dirty="0"/>
              <a:t> lend her $1,000,000. How can he do that?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AEF45-C458-85BB-D43E-5E92786E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816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CCF2-55EC-D369-80CD-682E820C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89FA-15D8-B0F9-9ECE-5D56AA4B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can be used as a digital signature scheme</a:t>
            </a:r>
          </a:p>
          <a:p>
            <a:r>
              <a:rPr lang="en-US" dirty="0"/>
              <a:t>What is that?</a:t>
            </a:r>
          </a:p>
          <a:p>
            <a:endParaRPr lang="en-US" dirty="0"/>
          </a:p>
          <a:p>
            <a:r>
              <a:rPr lang="en-US" dirty="0"/>
              <a:t>In RSA, encryption is applying the public exponent to the message</a:t>
            </a:r>
          </a:p>
          <a:p>
            <a:pPr lvl="1"/>
            <a:r>
              <a:rPr lang="en-US" dirty="0"/>
              <a:t>                            </a:t>
            </a:r>
            <a:r>
              <a:rPr lang="en-US" sz="3600" dirty="0"/>
              <a:t>M</a:t>
            </a:r>
            <a:r>
              <a:rPr lang="en-US" sz="3600" baseline="30000" dirty="0"/>
              <a:t>e</a:t>
            </a:r>
            <a:r>
              <a:rPr lang="en-US" sz="3600" dirty="0"/>
              <a:t> mod N</a:t>
            </a:r>
          </a:p>
          <a:p>
            <a:r>
              <a:rPr lang="en-US" dirty="0"/>
              <a:t>In RSA, decryption is applying the private exponent to the message</a:t>
            </a:r>
          </a:p>
          <a:p>
            <a:pPr lvl="1"/>
            <a:r>
              <a:rPr lang="en-US" dirty="0"/>
              <a:t>                             </a:t>
            </a:r>
            <a:r>
              <a:rPr lang="en-US" sz="3600" dirty="0"/>
              <a:t>C</a:t>
            </a:r>
            <a:r>
              <a:rPr lang="en-US" sz="3600" baseline="30000" dirty="0"/>
              <a:t>d</a:t>
            </a:r>
            <a:r>
              <a:rPr lang="en-US" sz="3600" dirty="0"/>
              <a:t> mod 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ED590-E3DB-DBE7-5DC8-24FE1A1E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279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EEBD-EB2B-F0D2-F0BB-0CF213C6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What will be the meaning of private encrypt?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72DF-CDF2-DBB6-C64C-5AF33014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encrypts the following message with her private key</a:t>
            </a:r>
          </a:p>
          <a:p>
            <a:pPr lvl="1"/>
            <a:r>
              <a:rPr lang="en-US" dirty="0"/>
              <a:t>“I would like to donate $100 to OSU if I get A from CS 370”</a:t>
            </a:r>
          </a:p>
          <a:p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r>
              <a:rPr lang="en-US" dirty="0"/>
              <a:t>C = m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294B-9C34-5076-240B-A28FAA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20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EEBD-EB2B-F0D2-F0BB-0CF213C6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What will be the meaning of private encrypt?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72DF-CDF2-DBB6-C64C-5AF33014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r>
              <a:rPr lang="en-US" dirty="0"/>
              <a:t>C = m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  <a:p>
            <a:r>
              <a:rPr lang="en-US" dirty="0"/>
              <a:t>Anyone can have e. That means, anyone can decrypt C</a:t>
            </a:r>
          </a:p>
          <a:p>
            <a:pPr lvl="1"/>
            <a:r>
              <a:rPr lang="en-US" dirty="0"/>
              <a:t>C</a:t>
            </a:r>
            <a:r>
              <a:rPr lang="en-US" baseline="30000" dirty="0"/>
              <a:t>e</a:t>
            </a:r>
            <a:r>
              <a:rPr lang="en-US" dirty="0"/>
              <a:t> == </a:t>
            </a:r>
            <a:r>
              <a:rPr lang="en-US" dirty="0" err="1"/>
              <a:t>m</a:t>
            </a:r>
            <a:r>
              <a:rPr lang="en-US" baseline="30000" dirty="0" err="1"/>
              <a:t>de</a:t>
            </a:r>
            <a:r>
              <a:rPr lang="en-US" dirty="0"/>
              <a:t> == m</a:t>
            </a:r>
            <a:r>
              <a:rPr lang="en-US" baseline="30000" dirty="0"/>
              <a:t>1</a:t>
            </a:r>
            <a:r>
              <a:rPr lang="en-US" dirty="0"/>
              <a:t> == m (mod N)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294B-9C34-5076-240B-A28FAA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233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EEBD-EB2B-F0D2-F0BB-0CF213C6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What will be the meaning of private encrypt?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72DF-CDF2-DBB6-C64C-5AF33014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r>
              <a:rPr lang="en-US" dirty="0"/>
              <a:t>C = m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  <a:p>
            <a:r>
              <a:rPr lang="en-US" dirty="0"/>
              <a:t>Anyone can have e. That means, anyone can decrypt C</a:t>
            </a:r>
          </a:p>
          <a:p>
            <a:pPr lvl="1"/>
            <a:r>
              <a:rPr lang="en-US" dirty="0"/>
              <a:t>C</a:t>
            </a:r>
            <a:r>
              <a:rPr lang="en-US" baseline="30000" dirty="0"/>
              <a:t>e</a:t>
            </a:r>
            <a:r>
              <a:rPr lang="en-US" dirty="0"/>
              <a:t> == </a:t>
            </a:r>
            <a:r>
              <a:rPr lang="en-US" dirty="0" err="1"/>
              <a:t>m</a:t>
            </a:r>
            <a:r>
              <a:rPr lang="en-US" baseline="30000" dirty="0" err="1"/>
              <a:t>de</a:t>
            </a:r>
            <a:r>
              <a:rPr lang="en-US" dirty="0"/>
              <a:t> == m</a:t>
            </a:r>
            <a:r>
              <a:rPr lang="en-US" baseline="30000" dirty="0"/>
              <a:t>1</a:t>
            </a:r>
            <a:r>
              <a:rPr lang="en-US" dirty="0"/>
              <a:t> == m (mod N)</a:t>
            </a:r>
          </a:p>
          <a:p>
            <a:pPr lvl="1"/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pPr lvl="1"/>
            <a:r>
              <a:rPr lang="en-US" dirty="0"/>
              <a:t>"I would like to donate $100 to OSU if I get A from CS 370"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294B-9C34-5076-240B-A28FAA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308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EEBD-EB2B-F0D2-F0BB-0CF213C6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What will be the meaning of private encrypt?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72DF-CDF2-DBB6-C64C-5AF33014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r>
              <a:rPr lang="en-US" dirty="0"/>
              <a:t>C = m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  <a:p>
            <a:r>
              <a:rPr lang="en-US" dirty="0"/>
              <a:t>Anyone can have e. That means, anyone can decrypt C</a:t>
            </a:r>
          </a:p>
          <a:p>
            <a:pPr lvl="1"/>
            <a:r>
              <a:rPr lang="en-US" dirty="0"/>
              <a:t>C</a:t>
            </a:r>
            <a:r>
              <a:rPr lang="en-US" baseline="30000" dirty="0"/>
              <a:t>e</a:t>
            </a:r>
            <a:r>
              <a:rPr lang="en-US" dirty="0"/>
              <a:t> == </a:t>
            </a:r>
            <a:r>
              <a:rPr lang="en-US" dirty="0" err="1"/>
              <a:t>m</a:t>
            </a:r>
            <a:r>
              <a:rPr lang="en-US" baseline="30000" dirty="0" err="1"/>
              <a:t>de</a:t>
            </a:r>
            <a:r>
              <a:rPr lang="en-US" dirty="0"/>
              <a:t> == m</a:t>
            </a:r>
            <a:r>
              <a:rPr lang="en-US" baseline="30000" dirty="0"/>
              <a:t>1</a:t>
            </a:r>
            <a:r>
              <a:rPr lang="en-US" dirty="0"/>
              <a:t> == m (mod N)</a:t>
            </a:r>
          </a:p>
          <a:p>
            <a:pPr lvl="1"/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pPr lvl="1"/>
            <a:r>
              <a:rPr lang="en-US" dirty="0"/>
              <a:t>"I would like to donate $100 to OSU if I get A from CS 370"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294B-9C34-5076-240B-A28FAA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080211-48F8-7A45-0B07-30C72BD0E5BB}"/>
              </a:ext>
            </a:extLst>
          </p:cNvPr>
          <p:cNvSpPr/>
          <p:nvPr/>
        </p:nvSpPr>
        <p:spPr>
          <a:xfrm>
            <a:off x="2402237" y="1027906"/>
            <a:ext cx="9401014" cy="21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can verify that the encrypted content C contains</a:t>
            </a:r>
          </a:p>
          <a:p>
            <a:pPr algn="ctr"/>
            <a:r>
              <a:rPr lang="en-US" sz="2400" dirty="0"/>
              <a:t>The ciphertext that only the holder of private key can generate.</a:t>
            </a:r>
          </a:p>
          <a:p>
            <a:pPr algn="ctr"/>
            <a:r>
              <a:rPr lang="en-US" sz="2400" dirty="0"/>
              <a:t>We all have public key, and if that is decrypted to</a:t>
            </a:r>
          </a:p>
          <a:p>
            <a:pPr algn="ctr"/>
            <a:r>
              <a:rPr lang="en-US" sz="2400" dirty="0"/>
              <a:t>"I would like to donate $100 to OSU if I get A from CS 370”,</a:t>
            </a:r>
          </a:p>
          <a:p>
            <a:pPr algn="ctr"/>
            <a:r>
              <a:rPr lang="en-US" sz="2400" dirty="0"/>
              <a:t>then, we know that the holder of private key ‘endorsed it’</a:t>
            </a:r>
          </a:p>
        </p:txBody>
      </p:sp>
    </p:spTree>
    <p:extLst>
      <p:ext uri="{BB962C8B-B14F-4D97-AF65-F5344CB8AC3E}">
        <p14:creationId xmlns:p14="http://schemas.microsoft.com/office/powerpoint/2010/main" val="22143764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EC6F-DD83-EBA8-275D-AFBDA101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</a:t>
            </a:r>
            <a:r>
              <a:rPr lang="en-US" dirty="0" err="1"/>
              <a:t>private_encrypt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F52A-C675-9A73-3E3B-1689AF35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RSA Encryption using the private key is so-called as ‘Signing’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The ciphertext will be decrypted as a plaintext using the public key</a:t>
            </a:r>
          </a:p>
          <a:p>
            <a:pPr lvl="2"/>
            <a:r>
              <a:rPr lang="en-US" dirty="0"/>
              <a:t>Anyone can decrypt!</a:t>
            </a:r>
          </a:p>
          <a:p>
            <a:pPr lvl="1"/>
            <a:r>
              <a:rPr lang="en-US" dirty="0"/>
              <a:t>But the ciphertext can only be generated with the private key</a:t>
            </a:r>
          </a:p>
          <a:p>
            <a:pPr lvl="2"/>
            <a:r>
              <a:rPr lang="en-US" dirty="0"/>
              <a:t>Only the private key owner can generate it!</a:t>
            </a:r>
          </a:p>
          <a:p>
            <a:pPr lvl="1"/>
            <a:endParaRPr lang="en-US" dirty="0"/>
          </a:p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Holder of the private key generated a ciphertext message of message M</a:t>
            </a:r>
          </a:p>
          <a:p>
            <a:pPr lvl="1"/>
            <a:r>
              <a:rPr lang="en-US" dirty="0"/>
              <a:t>M is signed, endorsed by the holder’s private key</a:t>
            </a:r>
          </a:p>
          <a:p>
            <a:pPr lvl="1"/>
            <a:r>
              <a:rPr lang="en-US" dirty="0"/>
              <a:t>(Because it can only be generated with the private key)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67C33-7259-3F02-AFB9-E34E89CE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915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2451-8488-4480-0827-68986FB5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0124-2047-C739-70B1-06B0DFAF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Encryption with private key could be a ‘digital-signature’</a:t>
            </a:r>
          </a:p>
          <a:p>
            <a:pPr lvl="1"/>
            <a:r>
              <a:rPr lang="en-US" dirty="0" err="1"/>
              <a:t>Signed_message</a:t>
            </a:r>
            <a:r>
              <a:rPr lang="en-US" dirty="0"/>
              <a:t> = Enc(</a:t>
            </a:r>
            <a:r>
              <a:rPr lang="en-US" dirty="0" err="1"/>
              <a:t>private_key</a:t>
            </a:r>
            <a:r>
              <a:rPr lang="en-US" dirty="0"/>
              <a:t>, message)</a:t>
            </a:r>
          </a:p>
          <a:p>
            <a:pPr lvl="1"/>
            <a:r>
              <a:rPr lang="en-US" dirty="0"/>
              <a:t>Message = Dec(</a:t>
            </a:r>
            <a:r>
              <a:rPr lang="en-US" dirty="0" err="1"/>
              <a:t>public_key</a:t>
            </a:r>
            <a:r>
              <a:rPr lang="en-US" dirty="0"/>
              <a:t>, </a:t>
            </a:r>
            <a:r>
              <a:rPr lang="en-US" dirty="0" err="1"/>
              <a:t>signed_message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The correctly decrypted message using public key means that the private key holder have endorsed (‘encrypted’) the data</a:t>
            </a:r>
          </a:p>
          <a:p>
            <a:pPr lvl="1"/>
            <a:r>
              <a:rPr lang="en-US" dirty="0"/>
              <a:t>Anyone can verify this using the public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646BD-0EE0-60D0-8B7C-CD14A798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776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E4C8-D484-2172-905F-3ED49137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E2E0-B087-8C09-7128-7F1C3BEA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describes how the Public Key Infrastructure (PKI)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7750-3F90-1543-F0CD-E00730D0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41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8965-9343-E71C-26DD-C869E7D5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Infrastructure (PKI)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2D06-9F55-13D0-852A-FCD3107D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need an identification method for the key and the real entity</a:t>
            </a:r>
          </a:p>
          <a:p>
            <a:pPr lvl="1"/>
            <a:r>
              <a:rPr lang="en-US" dirty="0"/>
              <a:t>We need an online ID card for crypto keys…</a:t>
            </a:r>
          </a:p>
          <a:p>
            <a:endParaRPr lang="en-US" dirty="0"/>
          </a:p>
          <a:p>
            <a:r>
              <a:rPr lang="en-US" dirty="0"/>
              <a:t>With RSA, we can use public key cryptosystem</a:t>
            </a:r>
          </a:p>
          <a:p>
            <a:pPr lvl="1"/>
            <a:r>
              <a:rPr lang="en-US" dirty="0"/>
              <a:t>We can announce the public key</a:t>
            </a:r>
          </a:p>
          <a:p>
            <a:endParaRPr lang="en-US" dirty="0"/>
          </a:p>
          <a:p>
            <a:r>
              <a:rPr lang="en-US" dirty="0"/>
              <a:t>Let anyone can access and verify it</a:t>
            </a:r>
          </a:p>
          <a:p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Where can we publish this and verify it?</a:t>
            </a:r>
          </a:p>
          <a:p>
            <a:pPr lvl="1"/>
            <a:r>
              <a:rPr lang="en-US" dirty="0"/>
              <a:t>PKI resolves the problem…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4743C-7677-2512-3055-7F805228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9" name="Picture 2" descr="Oregon Department of Transportation : Real ID Information : Oregon Driver &amp;  Motor Vehicle Services : State of Oregon">
            <a:extLst>
              <a:ext uri="{FF2B5EF4-FFF2-40B4-BE49-F238E27FC236}">
                <a16:creationId xmlns:a16="http://schemas.microsoft.com/office/drawing/2014/main" id="{24FDF0BD-10D1-04C6-5B10-BA341541F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4295526"/>
            <a:ext cx="4056063" cy="256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2185A24-3169-800E-B016-67F084400C54}"/>
              </a:ext>
            </a:extLst>
          </p:cNvPr>
          <p:cNvSpPr/>
          <p:nvPr/>
        </p:nvSpPr>
        <p:spPr>
          <a:xfrm>
            <a:off x="8849971" y="5063459"/>
            <a:ext cx="2013700" cy="59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www.oregonstate.edu</a:t>
            </a:r>
            <a:endParaRPr lang="en-US" sz="1000" b="1" dirty="0"/>
          </a:p>
          <a:p>
            <a:pPr algn="ctr"/>
            <a:r>
              <a:rPr lang="en-US" sz="1050" b="1" dirty="0"/>
              <a:t>0x83823787832a87b876</a:t>
            </a:r>
          </a:p>
          <a:p>
            <a:pPr algn="ctr"/>
            <a:r>
              <a:rPr lang="en-US" sz="1050" b="1" dirty="0"/>
              <a:t>e67fe67e6da</a:t>
            </a:r>
          </a:p>
        </p:txBody>
      </p:sp>
      <p:pic>
        <p:nvPicPr>
          <p:cNvPr id="11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447FF9EE-7B5F-4637-3866-0FB31EE3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5328038"/>
            <a:ext cx="1241994" cy="6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Oregon State Beavers logo and symbol, meaning, history, PNG">
            <a:extLst>
              <a:ext uri="{FF2B5EF4-FFF2-40B4-BE49-F238E27FC236}">
                <a16:creationId xmlns:a16="http://schemas.microsoft.com/office/drawing/2014/main" id="{2DB981DF-A782-47A4-651F-D7BE64543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3671" y="6251232"/>
            <a:ext cx="627334" cy="3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59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8D8B-E872-E4BC-10C3-18705762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Secure Cryptography?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42C9-FC0E-3996-C3BD-5A48F1EE6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A message M has a distribution D</a:t>
            </a:r>
          </a:p>
          <a:p>
            <a:pPr lvl="1"/>
            <a:r>
              <a:rPr lang="en-US" dirty="0"/>
              <a:t>D is known to adversary (English, etc..)</a:t>
            </a:r>
          </a:p>
          <a:p>
            <a:pPr lvl="1"/>
            <a:r>
              <a:rPr lang="en-US" dirty="0"/>
              <a:t>Adversary observes Ciphertext C which is Enc(M)</a:t>
            </a:r>
          </a:p>
          <a:p>
            <a:pPr lvl="1"/>
            <a:r>
              <a:rPr lang="en-US" dirty="0"/>
              <a:t>Knowledge of adversary before observing C</a:t>
            </a:r>
          </a:p>
          <a:p>
            <a:pPr lvl="2"/>
            <a:r>
              <a:rPr lang="en-US" dirty="0"/>
              <a:t>Distribution of D</a:t>
            </a:r>
          </a:p>
          <a:p>
            <a:pPr lvl="1"/>
            <a:r>
              <a:rPr lang="en-US" dirty="0"/>
              <a:t>Knowledge of adversary after observing C</a:t>
            </a:r>
          </a:p>
          <a:p>
            <a:pPr lvl="2"/>
            <a:r>
              <a:rPr lang="en-US" dirty="0"/>
              <a:t>Distribution of D | C</a:t>
            </a:r>
          </a:p>
          <a:p>
            <a:pPr lvl="2"/>
            <a:endParaRPr lang="en-US" dirty="0"/>
          </a:p>
          <a:p>
            <a:r>
              <a:rPr lang="en-US" dirty="0"/>
              <a:t>Shannon Secrecy</a:t>
            </a:r>
          </a:p>
          <a:p>
            <a:pPr lvl="1"/>
            <a:r>
              <a:rPr lang="en-US" dirty="0"/>
              <a:t>Distribution of D == Distribution of D|C</a:t>
            </a:r>
          </a:p>
          <a:p>
            <a:pPr lvl="1"/>
            <a:r>
              <a:rPr lang="en-US" dirty="0"/>
              <a:t>Then the scheme is perfectly secure</a:t>
            </a:r>
          </a:p>
          <a:p>
            <a:r>
              <a:rPr lang="en-US" dirty="0"/>
              <a:t>This intuitively means</a:t>
            </a:r>
          </a:p>
          <a:p>
            <a:pPr lvl="1"/>
            <a:r>
              <a:rPr lang="en-US" dirty="0"/>
              <a:t>Observing many Cs does not give any information to adversary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86635-F039-1406-0AA1-CB7B39F7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1D54A79-33D3-06D0-D855-A7FEC214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59800" y="1690688"/>
            <a:ext cx="27940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7E529-0B52-BE3C-8B9C-4E2280923B80}"/>
              </a:ext>
            </a:extLst>
          </p:cNvPr>
          <p:cNvSpPr txBox="1"/>
          <p:nvPr/>
        </p:nvSpPr>
        <p:spPr>
          <a:xfrm>
            <a:off x="8426573" y="5671310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Claude Shannon (1916 ~ 2001)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FB5E6-7912-C22E-FB86-D1C65F82FDBE}"/>
              </a:ext>
            </a:extLst>
          </p:cNvPr>
          <p:cNvSpPr txBox="1"/>
          <p:nvPr/>
        </p:nvSpPr>
        <p:spPr>
          <a:xfrm>
            <a:off x="8394000" y="5959685"/>
            <a:ext cx="30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Father of Information Theory</a:t>
            </a:r>
          </a:p>
          <a:p>
            <a:pPr algn="ctr"/>
            <a:r>
              <a:rPr lang="en-US" dirty="0"/>
              <a:t>and Modern Cryptography</a:t>
            </a:r>
          </a:p>
        </p:txBody>
      </p:sp>
    </p:spTree>
    <p:extLst>
      <p:ext uri="{BB962C8B-B14F-4D97-AF65-F5344CB8AC3E}">
        <p14:creationId xmlns:p14="http://schemas.microsoft.com/office/powerpoint/2010/main" val="36293366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1A60-DBE7-ABEB-EB1C-7B0DB07A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0B47-D82D-00B0-9A5E-66C3C321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that contains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CFF"/>
                </a:solidFill>
              </a:rPr>
              <a:t>Entity info (CN)</a:t>
            </a:r>
          </a:p>
          <a:p>
            <a:pPr lvl="1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000CFF"/>
                </a:solidFill>
              </a:rPr>
              <a:t>Issuer info (CN)</a:t>
            </a:r>
            <a:endParaRPr lang="en-US" dirty="0">
              <a:solidFill>
                <a:srgbClr val="000CFF"/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rgbClr val="000CFF"/>
                </a:solidFill>
              </a:rPr>
              <a:t>Public key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CFF"/>
                </a:solidFill>
              </a:rPr>
              <a:t>Signature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2BC07-A578-4BA1-58C9-D3A36EE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D94C7D2-E46A-EAFD-B19A-0DBA36B9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0"/>
            <a:ext cx="6261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748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AF96-7D67-8160-06C9-BD7D1B2D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F0DF-B60A-69E2-BD7A-086D72F8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Requester prepares a certificate request</a:t>
            </a:r>
          </a:p>
          <a:p>
            <a:pPr lvl="1"/>
            <a:r>
              <a:rPr lang="en-US" dirty="0"/>
              <a:t>Entity information</a:t>
            </a:r>
          </a:p>
          <a:p>
            <a:pPr lvl="1"/>
            <a:r>
              <a:rPr lang="en-US" dirty="0"/>
              <a:t>Public key</a:t>
            </a:r>
          </a:p>
          <a:p>
            <a:pPr lvl="1"/>
            <a:r>
              <a:rPr lang="en-US" dirty="0"/>
              <a:t>Signature (proving that I have the public key)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DBDB-FC36-A5FA-EE2F-69F21D29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A630E-26C0-0545-A159-9FC5C4B65FFE}"/>
              </a:ext>
            </a:extLst>
          </p:cNvPr>
          <p:cNvSpPr/>
          <p:nvPr/>
        </p:nvSpPr>
        <p:spPr>
          <a:xfrm>
            <a:off x="6803571" y="3488418"/>
            <a:ext cx="5388429" cy="32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Certificate</a:t>
            </a:r>
          </a:p>
          <a:p>
            <a:r>
              <a:rPr lang="en-US" dirty="0"/>
              <a:t>CN: </a:t>
            </a:r>
            <a:r>
              <a:rPr lang="en-US" dirty="0" err="1"/>
              <a:t>oregonstate.edu</a:t>
            </a:r>
            <a:endParaRPr lang="en-US" dirty="0"/>
          </a:p>
          <a:p>
            <a:r>
              <a:rPr lang="en-US" dirty="0"/>
              <a:t>Will use for:</a:t>
            </a:r>
          </a:p>
          <a:p>
            <a:r>
              <a:rPr lang="en-US" dirty="0"/>
              <a:t>	*.</a:t>
            </a:r>
            <a:r>
              <a:rPr lang="en-US" dirty="0" err="1"/>
              <a:t>oregonstate.edu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Key: 0x112233445566778899aabbccddeeff….</a:t>
            </a:r>
          </a:p>
          <a:p>
            <a:r>
              <a:rPr lang="en-US" dirty="0"/>
              <a:t>	(beaver’s public key)</a:t>
            </a:r>
          </a:p>
          <a:p>
            <a:endParaRPr lang="en-US" dirty="0"/>
          </a:p>
          <a:p>
            <a:r>
              <a:rPr lang="en-US" dirty="0"/>
              <a:t>Signature: 0xaabbccddeeff00112233445566778899</a:t>
            </a:r>
          </a:p>
          <a:p>
            <a:r>
              <a:rPr lang="en-US" dirty="0"/>
              <a:t>	(using beaver’s private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624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AF96-7D67-8160-06C9-BD7D1B2D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F0DF-B60A-69E2-BD7A-086D72F8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Requester prepares a certificate request</a:t>
            </a:r>
          </a:p>
          <a:p>
            <a:pPr lvl="1"/>
            <a:r>
              <a:rPr lang="en-US" dirty="0"/>
              <a:t>Entity information</a:t>
            </a:r>
          </a:p>
          <a:p>
            <a:pPr lvl="1"/>
            <a:r>
              <a:rPr lang="en-US" dirty="0"/>
              <a:t>Public key</a:t>
            </a:r>
          </a:p>
          <a:p>
            <a:pPr lvl="1"/>
            <a:r>
              <a:rPr lang="en-US" dirty="0"/>
              <a:t>Signature (proving that I have the public key)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DBDB-FC36-A5FA-EE2F-69F21D29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A630E-26C0-0545-A159-9FC5C4B65FFE}"/>
              </a:ext>
            </a:extLst>
          </p:cNvPr>
          <p:cNvSpPr/>
          <p:nvPr/>
        </p:nvSpPr>
        <p:spPr>
          <a:xfrm>
            <a:off x="6803571" y="3488418"/>
            <a:ext cx="5388429" cy="32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Certificate</a:t>
            </a:r>
          </a:p>
          <a:p>
            <a:r>
              <a:rPr lang="en-US" dirty="0"/>
              <a:t>CN: </a:t>
            </a:r>
            <a:r>
              <a:rPr lang="en-US" dirty="0" err="1"/>
              <a:t>oregonstate.edu</a:t>
            </a:r>
            <a:endParaRPr lang="en-US" dirty="0"/>
          </a:p>
          <a:p>
            <a:r>
              <a:rPr lang="en-US" dirty="0"/>
              <a:t>Will use for:</a:t>
            </a:r>
          </a:p>
          <a:p>
            <a:r>
              <a:rPr lang="en-US" dirty="0"/>
              <a:t>	*.</a:t>
            </a:r>
            <a:r>
              <a:rPr lang="en-US" dirty="0" err="1"/>
              <a:t>oregonstate.edu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Key: 0x112233445566778899aabbccddeeff….</a:t>
            </a:r>
          </a:p>
          <a:p>
            <a:r>
              <a:rPr lang="en-US" dirty="0"/>
              <a:t>	(beaver’s public key)</a:t>
            </a:r>
          </a:p>
          <a:p>
            <a:endParaRPr lang="en-US" dirty="0"/>
          </a:p>
          <a:p>
            <a:r>
              <a:rPr lang="en-US" dirty="0"/>
              <a:t>Signature: 0xaabbccddeeff00112233445566778899</a:t>
            </a:r>
          </a:p>
          <a:p>
            <a:r>
              <a:rPr lang="en-US" dirty="0"/>
              <a:t>	(using beaver’s private key)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AE058-476B-D60C-25E5-E6E8F64A5494}"/>
              </a:ext>
            </a:extLst>
          </p:cNvPr>
          <p:cNvSpPr/>
          <p:nvPr/>
        </p:nvSpPr>
        <p:spPr>
          <a:xfrm>
            <a:off x="6580414" y="3869871"/>
            <a:ext cx="5339443" cy="1714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B3EB1-CFA3-5D83-2FA7-DAAC2DA70C4A}"/>
              </a:ext>
            </a:extLst>
          </p:cNvPr>
          <p:cNvSpPr txBox="1"/>
          <p:nvPr/>
        </p:nvSpPr>
        <p:spPr>
          <a:xfrm>
            <a:off x="3523076" y="4357789"/>
            <a:ext cx="283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SHA256 sum of this part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0F542-DFDA-F073-999B-A340A80FD93A}"/>
              </a:ext>
            </a:extLst>
          </p:cNvPr>
          <p:cNvSpPr/>
          <p:nvPr/>
        </p:nvSpPr>
        <p:spPr>
          <a:xfrm>
            <a:off x="6623957" y="5763758"/>
            <a:ext cx="5148944" cy="592592"/>
          </a:xfrm>
          <a:prstGeom prst="rect">
            <a:avLst/>
          </a:prstGeom>
          <a:noFill/>
          <a:ln w="38100">
            <a:solidFill>
              <a:srgbClr val="000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E77EE-8EC1-9191-EF68-5C981C5B1F12}"/>
              </a:ext>
            </a:extLst>
          </p:cNvPr>
          <p:cNvSpPr txBox="1"/>
          <p:nvPr/>
        </p:nvSpPr>
        <p:spPr>
          <a:xfrm>
            <a:off x="3624387" y="5763758"/>
            <a:ext cx="273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it with the private key</a:t>
            </a:r>
          </a:p>
        </p:txBody>
      </p:sp>
    </p:spTree>
    <p:extLst>
      <p:ext uri="{BB962C8B-B14F-4D97-AF65-F5344CB8AC3E}">
        <p14:creationId xmlns:p14="http://schemas.microsoft.com/office/powerpoint/2010/main" val="39249742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AF96-7D67-8160-06C9-BD7D1B2D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F0DF-B60A-69E2-BD7A-086D72F8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Requester prepares a certificate request</a:t>
            </a:r>
          </a:p>
          <a:p>
            <a:pPr lvl="1"/>
            <a:r>
              <a:rPr lang="en-US" dirty="0"/>
              <a:t>Entity information</a:t>
            </a:r>
          </a:p>
          <a:p>
            <a:pPr lvl="1"/>
            <a:r>
              <a:rPr lang="en-US" dirty="0"/>
              <a:t>Public key</a:t>
            </a:r>
          </a:p>
          <a:p>
            <a:pPr lvl="1"/>
            <a:endParaRPr lang="en-US" dirty="0"/>
          </a:p>
          <a:p>
            <a:r>
              <a:rPr lang="en-US" dirty="0"/>
              <a:t>2. Issuer verifies the requester information, and digitally sign the cert</a:t>
            </a:r>
          </a:p>
          <a:p>
            <a:pPr lvl="1"/>
            <a:r>
              <a:rPr lang="en-US" dirty="0"/>
              <a:t>1) Verify the entity information</a:t>
            </a:r>
          </a:p>
          <a:p>
            <a:pPr lvl="1"/>
            <a:r>
              <a:rPr lang="en-US" dirty="0"/>
              <a:t>2) Get a SHA-256 fingerprint of the certificate</a:t>
            </a:r>
          </a:p>
          <a:p>
            <a:pPr lvl="1"/>
            <a:r>
              <a:rPr lang="en-US" dirty="0"/>
              <a:t>3) Sign the fingerprint (with issuer’s private key)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>
                <a:latin typeface="Courier" pitchFamily="2" charset="0"/>
              </a:rPr>
              <a:t>RSA_encrypt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private_key</a:t>
            </a:r>
            <a:r>
              <a:rPr lang="en-US" dirty="0">
                <a:latin typeface="Courier" pitchFamily="2" charset="0"/>
              </a:rPr>
              <a:t>, SHA-256(certificate))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	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DBDB-FC36-A5FA-EE2F-69F21D29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14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AF96-7D67-8160-06C9-BD7D1B2D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F0DF-B60A-69E2-BD7A-086D72F8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Issuer verifies the requester information, and digitally sign the cert</a:t>
            </a:r>
          </a:p>
          <a:p>
            <a:pPr lvl="1"/>
            <a:r>
              <a:rPr lang="en-US" sz="1800" dirty="0"/>
              <a:t>1) Verify the entity information</a:t>
            </a:r>
          </a:p>
          <a:p>
            <a:pPr lvl="1"/>
            <a:r>
              <a:rPr lang="en-US" sz="1800" dirty="0"/>
              <a:t>2) Get a SHA-256 fingerprint of the certificate</a:t>
            </a:r>
          </a:p>
          <a:p>
            <a:pPr lvl="1"/>
            <a:r>
              <a:rPr lang="en-US" sz="1800" dirty="0"/>
              <a:t>3) Sign the fingerprint (with issuer’s private key)</a:t>
            </a:r>
          </a:p>
          <a:p>
            <a:pPr marL="457200" lvl="1" indent="0">
              <a:buNone/>
            </a:pPr>
            <a:r>
              <a:rPr lang="en-US" sz="1800" dirty="0"/>
              <a:t>   </a:t>
            </a:r>
            <a:r>
              <a:rPr lang="en-US" sz="1800" dirty="0" err="1">
                <a:latin typeface="Courier" pitchFamily="2" charset="0"/>
              </a:rPr>
              <a:t>RSA_encrypt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private_key</a:t>
            </a:r>
            <a:r>
              <a:rPr lang="en-US" sz="1800" dirty="0">
                <a:latin typeface="Courier" pitchFamily="2" charset="0"/>
              </a:rPr>
              <a:t>, SHA-256(certificate))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DBDB-FC36-A5FA-EE2F-69F21D29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35761-FE62-6FC0-3C43-2ECCB74C4A7B}"/>
              </a:ext>
            </a:extLst>
          </p:cNvPr>
          <p:cNvSpPr/>
          <p:nvPr/>
        </p:nvSpPr>
        <p:spPr>
          <a:xfrm>
            <a:off x="6803571" y="3488418"/>
            <a:ext cx="5388429" cy="32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Certificate</a:t>
            </a:r>
          </a:p>
          <a:p>
            <a:r>
              <a:rPr lang="en-US" dirty="0"/>
              <a:t>CN: </a:t>
            </a:r>
            <a:r>
              <a:rPr lang="en-US" dirty="0" err="1"/>
              <a:t>oregonstate.edu</a:t>
            </a:r>
            <a:endParaRPr lang="en-US" dirty="0"/>
          </a:p>
          <a:p>
            <a:r>
              <a:rPr lang="en-US" dirty="0"/>
              <a:t>Will use for:</a:t>
            </a:r>
          </a:p>
          <a:p>
            <a:r>
              <a:rPr lang="en-US" dirty="0"/>
              <a:t>	*.</a:t>
            </a:r>
            <a:r>
              <a:rPr lang="en-US" dirty="0" err="1"/>
              <a:t>oregonstate.edu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Key: 0x112233445566778899aabbccddeeff….</a:t>
            </a:r>
          </a:p>
          <a:p>
            <a:r>
              <a:rPr lang="en-US" dirty="0"/>
              <a:t>	(beaver’s public key)</a:t>
            </a:r>
          </a:p>
          <a:p>
            <a:endParaRPr lang="en-US" dirty="0"/>
          </a:p>
          <a:p>
            <a:r>
              <a:rPr lang="en-US" dirty="0"/>
              <a:t>Signature: 0xffeeddccbbaa00112233445566778899</a:t>
            </a:r>
          </a:p>
          <a:p>
            <a:r>
              <a:rPr lang="en-US" dirty="0"/>
              <a:t>	(with Issuer’s private key)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6E941-5AC3-1AF7-D6DF-BB9ECFACC83D}"/>
              </a:ext>
            </a:extLst>
          </p:cNvPr>
          <p:cNvSpPr/>
          <p:nvPr/>
        </p:nvSpPr>
        <p:spPr>
          <a:xfrm>
            <a:off x="6580414" y="3869871"/>
            <a:ext cx="5339443" cy="1714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35370-D7D9-8264-1A92-637B26556B3A}"/>
              </a:ext>
            </a:extLst>
          </p:cNvPr>
          <p:cNvSpPr/>
          <p:nvPr/>
        </p:nvSpPr>
        <p:spPr>
          <a:xfrm>
            <a:off x="6623957" y="5763758"/>
            <a:ext cx="5148944" cy="592592"/>
          </a:xfrm>
          <a:prstGeom prst="rect">
            <a:avLst/>
          </a:prstGeom>
          <a:noFill/>
          <a:ln w="38100">
            <a:solidFill>
              <a:srgbClr val="000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D621A-BE0C-1E81-46AB-22121F5F9730}"/>
              </a:ext>
            </a:extLst>
          </p:cNvPr>
          <p:cNvSpPr txBox="1"/>
          <p:nvPr/>
        </p:nvSpPr>
        <p:spPr>
          <a:xfrm>
            <a:off x="3523076" y="4357789"/>
            <a:ext cx="283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SHA256 sum of this part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7CAF5-C378-8D20-737B-80E5F79BF545}"/>
              </a:ext>
            </a:extLst>
          </p:cNvPr>
          <p:cNvSpPr txBox="1"/>
          <p:nvPr/>
        </p:nvSpPr>
        <p:spPr>
          <a:xfrm>
            <a:off x="3624387" y="5763758"/>
            <a:ext cx="273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it with the private key</a:t>
            </a:r>
          </a:p>
        </p:txBody>
      </p:sp>
    </p:spTree>
    <p:extLst>
      <p:ext uri="{BB962C8B-B14F-4D97-AF65-F5344CB8AC3E}">
        <p14:creationId xmlns:p14="http://schemas.microsoft.com/office/powerpoint/2010/main" val="21214051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AF96-7D67-8160-06C9-BD7D1B2D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F0DF-B60A-69E2-BD7A-086D72F8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Requester prepares a certificate request</a:t>
            </a:r>
          </a:p>
          <a:p>
            <a:pPr lvl="1"/>
            <a:r>
              <a:rPr lang="en-US" dirty="0"/>
              <a:t>Entity information</a:t>
            </a:r>
          </a:p>
          <a:p>
            <a:pPr lvl="1"/>
            <a:r>
              <a:rPr lang="en-US" dirty="0"/>
              <a:t>Public key</a:t>
            </a:r>
          </a:p>
          <a:p>
            <a:pPr lvl="1"/>
            <a:endParaRPr lang="en-US" dirty="0"/>
          </a:p>
          <a:p>
            <a:r>
              <a:rPr lang="en-US" dirty="0"/>
              <a:t>2. Issuer verifies the requester information, and digitally sign the cert</a:t>
            </a:r>
          </a:p>
          <a:p>
            <a:pPr lvl="1"/>
            <a:r>
              <a:rPr lang="en-US" dirty="0"/>
              <a:t>1) Verify the entity information</a:t>
            </a:r>
          </a:p>
          <a:p>
            <a:pPr lvl="1"/>
            <a:r>
              <a:rPr lang="en-US" dirty="0"/>
              <a:t>2) Get a SHA-256 fingerprint of the certificate</a:t>
            </a:r>
          </a:p>
          <a:p>
            <a:pPr lvl="1"/>
            <a:r>
              <a:rPr lang="en-US" dirty="0"/>
              <a:t>3) Sign the fingerprint (with issuer’s private key)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>
                <a:latin typeface="Courier" pitchFamily="2" charset="0"/>
              </a:rPr>
              <a:t>RSA_encrypt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private_key</a:t>
            </a:r>
            <a:r>
              <a:rPr lang="en-US" dirty="0">
                <a:latin typeface="Courier" pitchFamily="2" charset="0"/>
              </a:rPr>
              <a:t>, SHA-256(certificate))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	</a:t>
            </a:r>
          </a:p>
          <a:p>
            <a:r>
              <a:rPr lang="en-US" dirty="0"/>
              <a:t>3. Anyone with the public key can verify the result</a:t>
            </a:r>
          </a:p>
          <a:p>
            <a:pPr lvl="1"/>
            <a:r>
              <a:rPr lang="en-US" dirty="0"/>
              <a:t>Get issuer’s public key from their certificate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DBDB-FC36-A5FA-EE2F-69F21D29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943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1A60-DBE7-ABEB-EB1C-7B0DB07A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 Creation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0B47-D82D-00B0-9A5E-66C3C321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certificate requesting entity fills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CFF"/>
                </a:solidFill>
              </a:rPr>
              <a:t>Entity information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rgbClr val="000CFF"/>
                </a:solidFill>
              </a:rPr>
              <a:t>Public Key</a:t>
            </a:r>
          </a:p>
          <a:p>
            <a:pPr lvl="1"/>
            <a:endParaRPr lang="en-US" dirty="0"/>
          </a:p>
          <a:p>
            <a:r>
              <a:rPr lang="en-US" dirty="0"/>
              <a:t>Entity can be anyone</a:t>
            </a:r>
          </a:p>
          <a:p>
            <a:pPr lvl="1"/>
            <a:r>
              <a:rPr lang="en-US" dirty="0"/>
              <a:t>For google, its *.</a:t>
            </a:r>
            <a:r>
              <a:rPr lang="en-US" dirty="0" err="1"/>
              <a:t>google.com</a:t>
            </a:r>
            <a:endParaRPr lang="en-US" dirty="0"/>
          </a:p>
          <a:p>
            <a:pPr lvl="1"/>
            <a:r>
              <a:rPr lang="en-US" dirty="0"/>
              <a:t>Can be your website address</a:t>
            </a:r>
          </a:p>
          <a:p>
            <a:r>
              <a:rPr lang="en-US" dirty="0"/>
              <a:t>*.</a:t>
            </a:r>
            <a:r>
              <a:rPr lang="en-US" dirty="0" err="1"/>
              <a:t>unexploitable.systems</a:t>
            </a:r>
            <a:endParaRPr lang="en-US" dirty="0"/>
          </a:p>
          <a:p>
            <a:pPr lvl="1"/>
            <a:r>
              <a:rPr lang="en-US" dirty="0"/>
              <a:t>also has a certificate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2BC07-A578-4BA1-58C9-D3A36EE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6146" name="Picture 2" descr="Document Icon Vector Art, Icons, and Graphics for Free Download">
            <a:extLst>
              <a:ext uri="{FF2B5EF4-FFF2-40B4-BE49-F238E27FC236}">
                <a16:creationId xmlns:a16="http://schemas.microsoft.com/office/drawing/2014/main" id="{1B21F333-FCEE-DFB3-45A8-10216D06E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7693" y="2016806"/>
            <a:ext cx="1232807" cy="123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60D57-37D0-6603-254B-6944CA63086A}"/>
              </a:ext>
            </a:extLst>
          </p:cNvPr>
          <p:cNvSpPr txBox="1"/>
          <p:nvPr/>
        </p:nvSpPr>
        <p:spPr>
          <a:xfrm>
            <a:off x="6223028" y="3244334"/>
            <a:ext cx="222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 = </a:t>
            </a:r>
            <a:r>
              <a:rPr lang="en-US" dirty="0" err="1"/>
              <a:t>oregonstate.edu</a:t>
            </a:r>
            <a:endParaRPr lang="en-US" dirty="0"/>
          </a:p>
        </p:txBody>
      </p:sp>
      <p:pic>
        <p:nvPicPr>
          <p:cNvPr id="6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3F0F4FDD-F4E5-4231-4F5E-73BD8C9B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9364" y="2545713"/>
            <a:ext cx="1241994" cy="6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AA49C4-508E-7DA2-F127-10670F480619}"/>
              </a:ext>
            </a:extLst>
          </p:cNvPr>
          <p:cNvSpPr/>
          <p:nvPr/>
        </p:nvSpPr>
        <p:spPr>
          <a:xfrm>
            <a:off x="6803571" y="3608388"/>
            <a:ext cx="5388429" cy="32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Certificate</a:t>
            </a:r>
          </a:p>
          <a:p>
            <a:r>
              <a:rPr lang="en-US" dirty="0"/>
              <a:t>CN: </a:t>
            </a:r>
            <a:r>
              <a:rPr lang="en-US" dirty="0" err="1"/>
              <a:t>oregonstate.edu</a:t>
            </a:r>
            <a:endParaRPr lang="en-US" dirty="0"/>
          </a:p>
          <a:p>
            <a:r>
              <a:rPr lang="en-US" dirty="0"/>
              <a:t>Will use for:</a:t>
            </a:r>
          </a:p>
          <a:p>
            <a:r>
              <a:rPr lang="en-US" dirty="0"/>
              <a:t>	*.</a:t>
            </a:r>
            <a:r>
              <a:rPr lang="en-US" dirty="0" err="1"/>
              <a:t>oregonstate.edu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Key: 0x112233445566778899aabbccddeeff….</a:t>
            </a:r>
          </a:p>
          <a:p>
            <a:r>
              <a:rPr lang="en-US" dirty="0"/>
              <a:t>	(beaver’s public key)</a:t>
            </a:r>
          </a:p>
          <a:p>
            <a:endParaRPr lang="en-US" dirty="0"/>
          </a:p>
          <a:p>
            <a:r>
              <a:rPr lang="en-US" dirty="0"/>
              <a:t>Signature: 0xaabbccddeeff00112233445566778899</a:t>
            </a:r>
          </a:p>
          <a:p>
            <a:r>
              <a:rPr lang="en-US" dirty="0"/>
              <a:t>	(with beaver’s private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265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82AF-D578-D191-B593-30412D02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 Creation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5622-1CD8-DF1F-BBF4-65F4675A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issuer receives the certificate request</a:t>
            </a:r>
          </a:p>
          <a:p>
            <a:r>
              <a:rPr lang="en-US" dirty="0"/>
              <a:t>Verifies the entity for</a:t>
            </a:r>
          </a:p>
          <a:p>
            <a:pPr lvl="1"/>
            <a:r>
              <a:rPr lang="en-US" dirty="0"/>
              <a:t>Their identification</a:t>
            </a:r>
          </a:p>
          <a:p>
            <a:pPr lvl="1"/>
            <a:r>
              <a:rPr lang="en-US" dirty="0"/>
              <a:t>Owning the target domain name</a:t>
            </a:r>
          </a:p>
          <a:p>
            <a:pPr lvl="1"/>
            <a:r>
              <a:rPr lang="en-US" dirty="0"/>
              <a:t>Owning the public key</a:t>
            </a:r>
          </a:p>
          <a:p>
            <a:r>
              <a:rPr lang="en-US" dirty="0"/>
              <a:t>Verify the signature</a:t>
            </a:r>
          </a:p>
          <a:p>
            <a:pPr lvl="1"/>
            <a:r>
              <a:rPr lang="en-US" dirty="0"/>
              <a:t>Decrypt the signature with public key</a:t>
            </a:r>
          </a:p>
          <a:p>
            <a:pPr lvl="1"/>
            <a:r>
              <a:rPr lang="en-US" dirty="0"/>
              <a:t>It must be the same as SHA256 sum</a:t>
            </a:r>
          </a:p>
          <a:p>
            <a:r>
              <a:rPr lang="en-US" sz="2400" dirty="0"/>
              <a:t>Verification proves holding of the private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46CB8-324F-D0C5-072B-E0B99A2B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5" name="Picture 2" descr="Document Icon Vector Art, Icons, and Graphics for Free Download">
            <a:extLst>
              <a:ext uri="{FF2B5EF4-FFF2-40B4-BE49-F238E27FC236}">
                <a16:creationId xmlns:a16="http://schemas.microsoft.com/office/drawing/2014/main" id="{13AA952B-B91F-AC2F-0B65-628D12B98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4993" y="2049463"/>
            <a:ext cx="1232807" cy="123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62B90-D8CC-0D17-6D79-BE10AE3701C0}"/>
              </a:ext>
            </a:extLst>
          </p:cNvPr>
          <p:cNvSpPr txBox="1"/>
          <p:nvPr/>
        </p:nvSpPr>
        <p:spPr>
          <a:xfrm>
            <a:off x="7480328" y="3276991"/>
            <a:ext cx="222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 = </a:t>
            </a:r>
            <a:r>
              <a:rPr lang="en-US" dirty="0" err="1"/>
              <a:t>oregonstate.edu</a:t>
            </a:r>
            <a:endParaRPr lang="en-US" dirty="0"/>
          </a:p>
        </p:txBody>
      </p:sp>
      <p:pic>
        <p:nvPicPr>
          <p:cNvPr id="7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209C3733-B7D5-B75C-D4A1-D17D5E51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6664" y="2578370"/>
            <a:ext cx="1241994" cy="6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E67249-1E69-AEAF-FA37-273DE76F9335}"/>
              </a:ext>
            </a:extLst>
          </p:cNvPr>
          <p:cNvSpPr/>
          <p:nvPr/>
        </p:nvSpPr>
        <p:spPr>
          <a:xfrm>
            <a:off x="6803571" y="3608388"/>
            <a:ext cx="5388429" cy="32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Certificate</a:t>
            </a:r>
          </a:p>
          <a:p>
            <a:r>
              <a:rPr lang="en-US" dirty="0"/>
              <a:t>CN: </a:t>
            </a:r>
            <a:r>
              <a:rPr lang="en-US" dirty="0" err="1"/>
              <a:t>oregonstate.edu</a:t>
            </a:r>
            <a:endParaRPr lang="en-US" dirty="0"/>
          </a:p>
          <a:p>
            <a:r>
              <a:rPr lang="en-US" dirty="0"/>
              <a:t>Will use for:</a:t>
            </a:r>
          </a:p>
          <a:p>
            <a:r>
              <a:rPr lang="en-US" dirty="0"/>
              <a:t>	*.</a:t>
            </a:r>
            <a:r>
              <a:rPr lang="en-US" dirty="0" err="1"/>
              <a:t>oregonstate.edu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Key: 0x112233445566778899aabbccddeeff….</a:t>
            </a:r>
          </a:p>
          <a:p>
            <a:r>
              <a:rPr lang="en-US" dirty="0"/>
              <a:t>	(beaver’s public key)</a:t>
            </a:r>
          </a:p>
          <a:p>
            <a:endParaRPr lang="en-US" dirty="0"/>
          </a:p>
          <a:p>
            <a:r>
              <a:rPr lang="en-US" dirty="0"/>
              <a:t>Signature: 0xaabbccddeeff00112233445566778899</a:t>
            </a:r>
          </a:p>
          <a:p>
            <a:r>
              <a:rPr lang="en-US" dirty="0"/>
              <a:t>	(with beaver’s private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168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82AF-D578-D191-B593-30412D02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 Creation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5622-1CD8-DF1F-BBF4-65F4675A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5371" cy="4351338"/>
          </a:xfrm>
        </p:spPr>
        <p:txBody>
          <a:bodyPr>
            <a:normAutofit/>
          </a:bodyPr>
          <a:lstStyle/>
          <a:p>
            <a:r>
              <a:rPr lang="en-US" dirty="0"/>
              <a:t>The issuer receives the certificate request</a:t>
            </a:r>
          </a:p>
          <a:p>
            <a:r>
              <a:rPr lang="en-US" dirty="0"/>
              <a:t>Verifies the entity for</a:t>
            </a:r>
          </a:p>
          <a:p>
            <a:pPr lvl="1"/>
            <a:r>
              <a:rPr lang="en-US" dirty="0"/>
              <a:t>Their identification</a:t>
            </a:r>
          </a:p>
          <a:p>
            <a:pPr lvl="1"/>
            <a:r>
              <a:rPr lang="en-US" dirty="0"/>
              <a:t>Owning the target domain name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Then, fill issuer information</a:t>
            </a:r>
          </a:p>
          <a:p>
            <a:pPr lvl="1"/>
            <a:r>
              <a:rPr lang="en-US" dirty="0"/>
              <a:t>Issuer information</a:t>
            </a:r>
          </a:p>
          <a:p>
            <a:pPr lvl="1"/>
            <a:r>
              <a:rPr lang="en-US" dirty="0"/>
              <a:t>Issuer public key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46CB8-324F-D0C5-072B-E0B99A2B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8" name="Picture 2" descr="Document Icon Vector Art, Icons, and Graphics for Free Download">
            <a:extLst>
              <a:ext uri="{FF2B5EF4-FFF2-40B4-BE49-F238E27FC236}">
                <a16:creationId xmlns:a16="http://schemas.microsoft.com/office/drawing/2014/main" id="{6A9F8260-0D75-5019-BF3D-62CA04B8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2707" y="1209221"/>
            <a:ext cx="1232807" cy="123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34EA2-358A-CAC9-DB1D-2837B6C30D9C}"/>
              </a:ext>
            </a:extLst>
          </p:cNvPr>
          <p:cNvSpPr txBox="1"/>
          <p:nvPr/>
        </p:nvSpPr>
        <p:spPr>
          <a:xfrm>
            <a:off x="7698042" y="2436749"/>
            <a:ext cx="222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 = </a:t>
            </a:r>
            <a:r>
              <a:rPr lang="en-US" dirty="0" err="1"/>
              <a:t>oregonstate.edu</a:t>
            </a:r>
            <a:endParaRPr lang="en-US" dirty="0"/>
          </a:p>
        </p:txBody>
      </p:sp>
      <p:pic>
        <p:nvPicPr>
          <p:cNvPr id="10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C1E3EB65-3D39-48CA-8417-3FF64665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4378" y="1738128"/>
            <a:ext cx="1241994" cy="6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nCommon logo">
            <a:extLst>
              <a:ext uri="{FF2B5EF4-FFF2-40B4-BE49-F238E27FC236}">
                <a16:creationId xmlns:a16="http://schemas.microsoft.com/office/drawing/2014/main" id="{BB8B7577-84A6-3E60-696C-732E2BAC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0529" y="1758057"/>
            <a:ext cx="1219128" cy="2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D8A641-DD6E-C436-47F0-4BCE5D8AF849}"/>
              </a:ext>
            </a:extLst>
          </p:cNvPr>
          <p:cNvSpPr/>
          <p:nvPr/>
        </p:nvSpPr>
        <p:spPr>
          <a:xfrm>
            <a:off x="6803571" y="3270892"/>
            <a:ext cx="5388429" cy="357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Certificate</a:t>
            </a:r>
          </a:p>
          <a:p>
            <a:r>
              <a:rPr lang="en-US" dirty="0"/>
              <a:t>CN: </a:t>
            </a:r>
            <a:r>
              <a:rPr lang="en-US" dirty="0" err="1"/>
              <a:t>oregonstate.edu</a:t>
            </a:r>
            <a:endParaRPr lang="en-US" dirty="0"/>
          </a:p>
          <a:p>
            <a:r>
              <a:rPr lang="en-US" dirty="0"/>
              <a:t>Will use for:</a:t>
            </a:r>
          </a:p>
          <a:p>
            <a:r>
              <a:rPr lang="en-US" dirty="0"/>
              <a:t>	*.</a:t>
            </a:r>
            <a:r>
              <a:rPr lang="en-US" dirty="0" err="1"/>
              <a:t>oregonstate.edu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Key: 0x112233445566778899aabbccddeeff….</a:t>
            </a:r>
          </a:p>
          <a:p>
            <a:r>
              <a:rPr lang="en-US" dirty="0"/>
              <a:t>	(beaver’s public key)</a:t>
            </a:r>
          </a:p>
          <a:p>
            <a:endParaRPr lang="en-US" dirty="0"/>
          </a:p>
          <a:p>
            <a:r>
              <a:rPr lang="en-US" dirty="0"/>
              <a:t>Issuer: </a:t>
            </a:r>
            <a:r>
              <a:rPr lang="en-US" dirty="0" err="1"/>
              <a:t>InCommon</a:t>
            </a:r>
            <a:r>
              <a:rPr lang="en-US" dirty="0"/>
              <a:t> RSA</a:t>
            </a:r>
          </a:p>
          <a:p>
            <a:r>
              <a:rPr lang="en-US" dirty="0"/>
              <a:t>Public Key: 0x22334455667788990011aabbccddeeff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890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82AF-D578-D191-B593-30412D02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 Creation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5622-1CD8-DF1F-BBF4-65F4675A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569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issuer receives the certificate request</a:t>
            </a:r>
          </a:p>
          <a:p>
            <a:r>
              <a:rPr lang="en-US" dirty="0"/>
              <a:t>Verifies the entity for</a:t>
            </a:r>
          </a:p>
          <a:p>
            <a:pPr lvl="1"/>
            <a:r>
              <a:rPr lang="en-US" dirty="0"/>
              <a:t>Their identification</a:t>
            </a:r>
          </a:p>
          <a:p>
            <a:pPr lvl="1"/>
            <a:r>
              <a:rPr lang="en-US" dirty="0"/>
              <a:t>Owning the target domain name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Then, fill issuer information</a:t>
            </a:r>
          </a:p>
          <a:p>
            <a:pPr lvl="1"/>
            <a:r>
              <a:rPr lang="en-US" dirty="0"/>
              <a:t>Issuer information</a:t>
            </a:r>
          </a:p>
          <a:p>
            <a:pPr lvl="1"/>
            <a:r>
              <a:rPr lang="en-US" dirty="0"/>
              <a:t>Issuer public key</a:t>
            </a:r>
          </a:p>
          <a:p>
            <a:r>
              <a:rPr lang="en-US" dirty="0"/>
              <a:t>And then, sign the certificate</a:t>
            </a:r>
          </a:p>
          <a:p>
            <a:pPr lvl="1"/>
            <a:r>
              <a:rPr lang="en-US" dirty="0"/>
              <a:t>Get SHA-256 fingerprint of the certificate </a:t>
            </a:r>
          </a:p>
          <a:p>
            <a:pPr lvl="1"/>
            <a:r>
              <a:rPr lang="en-US" dirty="0"/>
              <a:t>Attach it as a signature!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46CB8-324F-D0C5-072B-E0B99A2B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89</a:t>
            </a:fld>
            <a:endParaRPr lang="en-US" dirty="0"/>
          </a:p>
        </p:txBody>
      </p:sp>
      <p:pic>
        <p:nvPicPr>
          <p:cNvPr id="13" name="Picture 2" descr="Document Icon Vector Art, Icons, and Graphics for Free Download">
            <a:extLst>
              <a:ext uri="{FF2B5EF4-FFF2-40B4-BE49-F238E27FC236}">
                <a16:creationId xmlns:a16="http://schemas.microsoft.com/office/drawing/2014/main" id="{890C9FBA-2C66-EEE7-257D-BFEFB95E0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2707" y="1209221"/>
            <a:ext cx="1232807" cy="123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4A57C7-C9F6-5143-B654-C8B6329DBDF5}"/>
              </a:ext>
            </a:extLst>
          </p:cNvPr>
          <p:cNvSpPr txBox="1"/>
          <p:nvPr/>
        </p:nvSpPr>
        <p:spPr>
          <a:xfrm>
            <a:off x="7698042" y="2436749"/>
            <a:ext cx="222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 = </a:t>
            </a:r>
            <a:r>
              <a:rPr lang="en-US" dirty="0" err="1"/>
              <a:t>oregonstate.edu</a:t>
            </a:r>
            <a:endParaRPr lang="en-US" dirty="0"/>
          </a:p>
        </p:txBody>
      </p:sp>
      <p:pic>
        <p:nvPicPr>
          <p:cNvPr id="15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339389C7-8F75-B488-4F75-1844854C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4378" y="1738128"/>
            <a:ext cx="1241994" cy="6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nCommon logo">
            <a:extLst>
              <a:ext uri="{FF2B5EF4-FFF2-40B4-BE49-F238E27FC236}">
                <a16:creationId xmlns:a16="http://schemas.microsoft.com/office/drawing/2014/main" id="{4CFC615F-D548-7F87-2E1C-113FB90B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0529" y="1758057"/>
            <a:ext cx="1219128" cy="2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B9D85A-A208-E466-C56A-5838B5062D73}"/>
              </a:ext>
            </a:extLst>
          </p:cNvPr>
          <p:cNvSpPr/>
          <p:nvPr/>
        </p:nvSpPr>
        <p:spPr>
          <a:xfrm>
            <a:off x="6803571" y="3270892"/>
            <a:ext cx="5388429" cy="357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Certificate</a:t>
            </a:r>
          </a:p>
          <a:p>
            <a:r>
              <a:rPr lang="en-US" dirty="0"/>
              <a:t>CN: </a:t>
            </a:r>
            <a:r>
              <a:rPr lang="en-US" dirty="0" err="1"/>
              <a:t>oregonstate.edu</a:t>
            </a:r>
            <a:endParaRPr lang="en-US" dirty="0"/>
          </a:p>
          <a:p>
            <a:r>
              <a:rPr lang="en-US" dirty="0"/>
              <a:t>Will use for:</a:t>
            </a:r>
          </a:p>
          <a:p>
            <a:r>
              <a:rPr lang="en-US" dirty="0"/>
              <a:t>	*.</a:t>
            </a:r>
            <a:r>
              <a:rPr lang="en-US" dirty="0" err="1"/>
              <a:t>oregonstate.edu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Key: 0x112233445566778899aabbccddeeff….</a:t>
            </a:r>
          </a:p>
          <a:p>
            <a:r>
              <a:rPr lang="en-US" dirty="0"/>
              <a:t>	(beaver’s public key)</a:t>
            </a:r>
          </a:p>
          <a:p>
            <a:endParaRPr lang="en-US" dirty="0"/>
          </a:p>
          <a:p>
            <a:r>
              <a:rPr lang="en-US" dirty="0"/>
              <a:t>Issuer: </a:t>
            </a:r>
            <a:r>
              <a:rPr lang="en-US" dirty="0" err="1"/>
              <a:t>InCommon</a:t>
            </a:r>
            <a:r>
              <a:rPr lang="en-US" dirty="0"/>
              <a:t> RSA</a:t>
            </a:r>
          </a:p>
          <a:p>
            <a:r>
              <a:rPr lang="en-US" dirty="0"/>
              <a:t>Public Key: 0x22334455667788990011aabbccddeeff</a:t>
            </a:r>
          </a:p>
          <a:p>
            <a:r>
              <a:rPr lang="en-US" dirty="0"/>
              <a:t>Signature: 0xffeeddccbbaa00112233445566778899</a:t>
            </a:r>
          </a:p>
          <a:p>
            <a:r>
              <a:rPr lang="en-US" dirty="0"/>
              <a:t>	(</a:t>
            </a:r>
            <a:r>
              <a:rPr lang="en-US" dirty="0" err="1"/>
              <a:t>InCommon</a:t>
            </a:r>
            <a:r>
              <a:rPr lang="en-US" dirty="0"/>
              <a:t> RSA’s private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0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CFDB-87DB-1B3A-DE5B-B9FF7799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Perfect Secrecy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EC80-4371-6157-1E93-B96E38A2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pair of m1, m2 in M and for all c,</a:t>
            </a:r>
          </a:p>
          <a:p>
            <a:r>
              <a:rPr lang="en-US" dirty="0" err="1"/>
              <a:t>Pr</a:t>
            </a:r>
            <a:r>
              <a:rPr lang="en-US" dirty="0"/>
              <a:t> [k &lt;- KG : Enc (m1, k) = c] = </a:t>
            </a:r>
            <a:r>
              <a:rPr lang="en-US" dirty="0" err="1"/>
              <a:t>Pr</a:t>
            </a:r>
            <a:r>
              <a:rPr lang="en-US" dirty="0"/>
              <a:t>[k &lt;- KG: Enc(m2, k) = c]</a:t>
            </a:r>
          </a:p>
          <a:p>
            <a:endParaRPr lang="en-US" dirty="0"/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Probability that the encryption of m1 with k resulting in c</a:t>
            </a:r>
          </a:p>
          <a:p>
            <a:pPr lvl="1"/>
            <a:r>
              <a:rPr lang="en-US" dirty="0"/>
              <a:t>is the same as</a:t>
            </a:r>
          </a:p>
          <a:p>
            <a:pPr lvl="1"/>
            <a:r>
              <a:rPr lang="en-US" dirty="0"/>
              <a:t>Probability that the encryption of m2 with k resulting in 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Adversary cannot distinguish which message the c corresponds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47FE3-8926-5DC4-CB3D-D5A23D61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318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BAA9-A994-FBB9-DC23-C578E0F2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Issued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88ED-4FD8-96CC-2724-34EF27E7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</a:t>
            </a:r>
            <a:r>
              <a:rPr lang="en-US" dirty="0" err="1"/>
              <a:t>InCommon</a:t>
            </a:r>
            <a:r>
              <a:rPr lang="en-US" dirty="0"/>
              <a:t> RSA verified</a:t>
            </a:r>
          </a:p>
          <a:p>
            <a:pPr lvl="1"/>
            <a:r>
              <a:rPr lang="en-US" dirty="0" err="1"/>
              <a:t>oregonstate.edu</a:t>
            </a:r>
            <a:r>
              <a:rPr lang="en-US" dirty="0"/>
              <a:t> is owned by</a:t>
            </a:r>
          </a:p>
          <a:p>
            <a:pPr lvl="1"/>
            <a:r>
              <a:rPr lang="en-US" dirty="0"/>
              <a:t>Oregon State University</a:t>
            </a:r>
          </a:p>
          <a:p>
            <a:pPr lvl="1"/>
            <a:r>
              <a:rPr lang="en-US" dirty="0"/>
              <a:t>With a specific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DAF01-E7C5-D19E-B2D4-5C76935B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EA601BD-3C15-0F65-1BE3-10C95794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0"/>
            <a:ext cx="6261100" cy="68580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5E9566-971C-876E-0993-83F0E574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48100"/>
            <a:ext cx="5016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099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1406-FF2D-F394-E6FE-6B07A5AE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8837-8C70-E5B8-EC70-1F8A56DF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oregonstate.edu</a:t>
            </a:r>
            <a:r>
              <a:rPr lang="en-US" dirty="0"/>
              <a:t> is owned by Oregon State University</a:t>
            </a:r>
          </a:p>
          <a:p>
            <a:pPr lvl="1"/>
            <a:r>
              <a:rPr lang="en-US" dirty="0"/>
              <a:t>Verified by </a:t>
            </a:r>
            <a:r>
              <a:rPr lang="en-US" dirty="0" err="1"/>
              <a:t>InCommon</a:t>
            </a:r>
            <a:r>
              <a:rPr lang="en-US" dirty="0"/>
              <a:t> RSA</a:t>
            </a:r>
          </a:p>
          <a:p>
            <a:pPr lvl="1"/>
            <a:endParaRPr lang="en-US" dirty="0"/>
          </a:p>
          <a:p>
            <a:r>
              <a:rPr lang="en-US" dirty="0"/>
              <a:t>We can verify the certificate using </a:t>
            </a:r>
            <a:r>
              <a:rPr lang="en-US" dirty="0" err="1"/>
              <a:t>InCommon</a:t>
            </a:r>
            <a:r>
              <a:rPr lang="en-US" dirty="0"/>
              <a:t> RSA’s public key</a:t>
            </a:r>
          </a:p>
          <a:p>
            <a:pPr lvl="1"/>
            <a:r>
              <a:rPr lang="en-US" dirty="0"/>
              <a:t>Where is it? It is written in </a:t>
            </a:r>
            <a:r>
              <a:rPr lang="en-US" dirty="0" err="1"/>
              <a:t>InCommon</a:t>
            </a:r>
            <a:r>
              <a:rPr lang="en-US" dirty="0"/>
              <a:t> RSA’s certificate</a:t>
            </a:r>
          </a:p>
          <a:p>
            <a:pPr lvl="1"/>
            <a:endParaRPr lang="en-US" dirty="0"/>
          </a:p>
          <a:p>
            <a:r>
              <a:rPr lang="en-US" dirty="0" err="1"/>
              <a:t>InCommon</a:t>
            </a:r>
            <a:r>
              <a:rPr lang="en-US" dirty="0"/>
              <a:t> RSA, who will verify their identity?</a:t>
            </a:r>
          </a:p>
          <a:p>
            <a:pPr lvl="1"/>
            <a:r>
              <a:rPr lang="en-US" dirty="0" err="1"/>
              <a:t>oregonstate.edu</a:t>
            </a:r>
            <a:r>
              <a:rPr lang="en-US" dirty="0"/>
              <a:t> was verified by </a:t>
            </a:r>
            <a:r>
              <a:rPr lang="en-US" dirty="0" err="1"/>
              <a:t>InCommon</a:t>
            </a:r>
            <a:r>
              <a:rPr lang="en-US" dirty="0"/>
              <a:t> RSA</a:t>
            </a:r>
          </a:p>
          <a:p>
            <a:pPr lvl="1"/>
            <a:r>
              <a:rPr lang="en-US" dirty="0"/>
              <a:t>Who will verify </a:t>
            </a:r>
            <a:r>
              <a:rPr lang="en-US" dirty="0" err="1"/>
              <a:t>InCommon</a:t>
            </a:r>
            <a:r>
              <a:rPr lang="en-US" dirty="0"/>
              <a:t> RSA?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FC0A-F848-145D-A473-07B8BC99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869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C5CD-2226-DCEB-D206-41E28A75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BEC2-DED0-998E-13A9-977D253D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oregonstate.edu</a:t>
            </a:r>
            <a:endParaRPr lang="en-US" dirty="0"/>
          </a:p>
          <a:p>
            <a:pPr lvl="1"/>
            <a:r>
              <a:rPr lang="en-US" dirty="0"/>
              <a:t>Verified by </a:t>
            </a:r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endParaRPr lang="en-US" dirty="0"/>
          </a:p>
          <a:p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r>
              <a:rPr lang="en-US" dirty="0"/>
              <a:t>Verified by </a:t>
            </a:r>
            <a:r>
              <a:rPr lang="en-US" dirty="0" err="1"/>
              <a:t>USERTrust</a:t>
            </a:r>
            <a:r>
              <a:rPr lang="en-US" dirty="0"/>
              <a:t> RSA Certificate Authority</a:t>
            </a:r>
          </a:p>
          <a:p>
            <a:pPr lvl="1"/>
            <a:endParaRPr lang="en-US" dirty="0"/>
          </a:p>
          <a:p>
            <a:r>
              <a:rPr lang="en-US" dirty="0" err="1"/>
              <a:t>USERTrust</a:t>
            </a:r>
            <a:r>
              <a:rPr lang="en-US" dirty="0"/>
              <a:t> RSA CA</a:t>
            </a:r>
          </a:p>
          <a:p>
            <a:pPr lvl="1"/>
            <a:r>
              <a:rPr lang="en-US" dirty="0"/>
              <a:t>Verified by 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2F7F-C639-B5B3-27DD-17BD02A2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92</a:t>
            </a:fld>
            <a:endParaRPr lang="en-US" dirty="0"/>
          </a:p>
        </p:txBody>
      </p:sp>
      <p:pic>
        <p:nvPicPr>
          <p:cNvPr id="6" name="Picture 5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B796E9CB-AAEE-81F2-0C29-A9BA5392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589757"/>
            <a:ext cx="6464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83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C5CD-2226-DCEB-D206-41E28A75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BEC2-DED0-998E-13A9-977D253D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/>
          <a:lstStyle/>
          <a:p>
            <a:r>
              <a:rPr lang="en-US" dirty="0" err="1"/>
              <a:t>oregonstate.edu</a:t>
            </a:r>
            <a:endParaRPr lang="en-US" dirty="0"/>
          </a:p>
          <a:p>
            <a:pPr lvl="1"/>
            <a:r>
              <a:rPr lang="en-US" dirty="0"/>
              <a:t>Verified by </a:t>
            </a:r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endParaRPr lang="en-US" dirty="0"/>
          </a:p>
          <a:p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r>
              <a:rPr lang="en-US" dirty="0"/>
              <a:t>Verified by </a:t>
            </a:r>
            <a:r>
              <a:rPr lang="en-US" dirty="0" err="1"/>
              <a:t>USERTrust</a:t>
            </a:r>
            <a:r>
              <a:rPr lang="en-US" dirty="0"/>
              <a:t> RSA Certificate Authority</a:t>
            </a:r>
          </a:p>
          <a:p>
            <a:pPr lvl="1"/>
            <a:endParaRPr lang="en-US" dirty="0"/>
          </a:p>
          <a:p>
            <a:r>
              <a:rPr lang="en-US" dirty="0" err="1"/>
              <a:t>USERTrust</a:t>
            </a:r>
            <a:r>
              <a:rPr lang="en-US" dirty="0"/>
              <a:t> RSA CA</a:t>
            </a:r>
          </a:p>
          <a:p>
            <a:pPr lvl="1"/>
            <a:r>
              <a:rPr lang="en-US" dirty="0"/>
              <a:t>Verified by 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2F7F-C639-B5B3-27DD-17BD02A2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55DBFCB-2336-F4C3-AFED-91D70A0C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6250"/>
            <a:ext cx="59563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268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C5CD-2226-DCEB-D206-41E28A75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BEC2-DED0-998E-13A9-977D253D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/>
          <a:lstStyle/>
          <a:p>
            <a:r>
              <a:rPr lang="en-US" dirty="0" err="1"/>
              <a:t>oregonstate.edu</a:t>
            </a:r>
            <a:endParaRPr lang="en-US" dirty="0"/>
          </a:p>
          <a:p>
            <a:pPr lvl="1"/>
            <a:r>
              <a:rPr lang="en-US" dirty="0"/>
              <a:t>Verified by </a:t>
            </a:r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endParaRPr lang="en-US" dirty="0"/>
          </a:p>
          <a:p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r>
              <a:rPr lang="en-US" dirty="0"/>
              <a:t>Verified by </a:t>
            </a:r>
            <a:r>
              <a:rPr lang="en-US" dirty="0" err="1"/>
              <a:t>USERTrust</a:t>
            </a:r>
            <a:r>
              <a:rPr lang="en-US" dirty="0"/>
              <a:t> RSA Certificate Authority</a:t>
            </a:r>
          </a:p>
          <a:p>
            <a:pPr lvl="1"/>
            <a:endParaRPr lang="en-US" dirty="0"/>
          </a:p>
          <a:p>
            <a:r>
              <a:rPr lang="en-US" dirty="0" err="1"/>
              <a:t>USERTrust</a:t>
            </a:r>
            <a:r>
              <a:rPr lang="en-US" dirty="0"/>
              <a:t> RSA CA</a:t>
            </a:r>
          </a:p>
          <a:p>
            <a:pPr lvl="1"/>
            <a:r>
              <a:rPr lang="en-US" dirty="0"/>
              <a:t>Verified by 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2F7F-C639-B5B3-27DD-17BD02A2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94</a:t>
            </a:fld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65A76B-0C62-AD7C-7A60-FF2E7C60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879" y="434975"/>
            <a:ext cx="66421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384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C5CD-2226-DCEB-D206-41E28A75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BEC2-DED0-998E-13A9-977D253D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/>
          <a:lstStyle/>
          <a:p>
            <a:r>
              <a:rPr lang="en-US" dirty="0" err="1"/>
              <a:t>oregonstate.edu</a:t>
            </a:r>
            <a:endParaRPr lang="en-US" dirty="0"/>
          </a:p>
          <a:p>
            <a:pPr lvl="1"/>
            <a:r>
              <a:rPr lang="en-US" dirty="0"/>
              <a:t>Verified by </a:t>
            </a:r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endParaRPr lang="en-US" dirty="0"/>
          </a:p>
          <a:p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r>
              <a:rPr lang="en-US" dirty="0"/>
              <a:t>Verified by </a:t>
            </a:r>
            <a:r>
              <a:rPr lang="en-US" dirty="0" err="1"/>
              <a:t>USERTrust</a:t>
            </a:r>
            <a:r>
              <a:rPr lang="en-US" dirty="0"/>
              <a:t> RSA Certificate Authority</a:t>
            </a:r>
          </a:p>
          <a:p>
            <a:pPr lvl="1"/>
            <a:endParaRPr lang="en-US" dirty="0"/>
          </a:p>
          <a:p>
            <a:r>
              <a:rPr lang="en-US" dirty="0" err="1"/>
              <a:t>USERTrust</a:t>
            </a:r>
            <a:r>
              <a:rPr lang="en-US" dirty="0"/>
              <a:t> RSA CA</a:t>
            </a:r>
          </a:p>
          <a:p>
            <a:pPr lvl="1"/>
            <a:r>
              <a:rPr lang="en-US" dirty="0"/>
              <a:t>Verified by itself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2F7F-C639-B5B3-27DD-17BD02A2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95</a:t>
            </a:fld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37FDA5-FDFF-0A84-6D86-E2F963724E3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5356" y="681037"/>
            <a:ext cx="6763399" cy="40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1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EF72-1EEC-FDC1-434F-8559048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Verify Our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EC5C-4243-4A0D-B2F2-C0E589C0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as a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Oregon resident</a:t>
            </a:r>
          </a:p>
          <a:p>
            <a:pPr lvl="1"/>
            <a:r>
              <a:rPr lang="en-US" dirty="0"/>
              <a:t>U.S. Citizen</a:t>
            </a:r>
          </a:p>
          <a:p>
            <a:pPr lvl="1"/>
            <a:endParaRPr lang="en-US" dirty="0"/>
          </a:p>
          <a:p>
            <a:r>
              <a:rPr lang="en-US" dirty="0"/>
              <a:t>When issuing the student ID</a:t>
            </a:r>
          </a:p>
          <a:p>
            <a:pPr lvl="1"/>
            <a:r>
              <a:rPr lang="en-US" dirty="0"/>
              <a:t>We verify your Oregon ID…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5290E-E194-DD87-1664-C896CE6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312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EF72-1EEC-FDC1-434F-8559048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Verify Our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EC5C-4243-4A0D-B2F2-C0E589C0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as a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Oregon resident</a:t>
            </a:r>
          </a:p>
          <a:p>
            <a:pPr lvl="1"/>
            <a:r>
              <a:rPr lang="en-US" dirty="0"/>
              <a:t>U.S. Citizen</a:t>
            </a:r>
          </a:p>
          <a:p>
            <a:pPr lvl="1"/>
            <a:endParaRPr lang="en-US" dirty="0"/>
          </a:p>
          <a:p>
            <a:r>
              <a:rPr lang="en-US" dirty="0"/>
              <a:t>When issuing the Oregon Driver’s License</a:t>
            </a:r>
          </a:p>
          <a:p>
            <a:pPr lvl="1"/>
            <a:r>
              <a:rPr lang="en-US" dirty="0"/>
              <a:t>We require either one of your birth certificate, previous Driver’s License, or U.S. passport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5290E-E194-DD87-1664-C896CE6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023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EF72-1EEC-FDC1-434F-8559048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Verify Our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EC5C-4243-4A0D-B2F2-C0E589C0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as a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Oregon resident</a:t>
            </a:r>
          </a:p>
          <a:p>
            <a:pPr lvl="1"/>
            <a:r>
              <a:rPr lang="en-US" dirty="0"/>
              <a:t>U.S. Citizen</a:t>
            </a:r>
          </a:p>
          <a:p>
            <a:pPr lvl="1"/>
            <a:endParaRPr lang="en-US" dirty="0"/>
          </a:p>
          <a:p>
            <a:r>
              <a:rPr lang="en-US" dirty="0"/>
              <a:t>When issuing the U.S. passport</a:t>
            </a:r>
          </a:p>
          <a:p>
            <a:pPr lvl="1"/>
            <a:r>
              <a:rPr lang="en-US" dirty="0"/>
              <a:t>We require your birth certificate or previously issued passport..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5290E-E194-DD87-1664-C896CE6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946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EF72-1EEC-FDC1-434F-8559048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Verify Our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EC5C-4243-4A0D-B2F2-C0E589C0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as a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Oregon resident</a:t>
            </a:r>
          </a:p>
          <a:p>
            <a:pPr lvl="1"/>
            <a:r>
              <a:rPr lang="en-US" dirty="0"/>
              <a:t>U.S. Citizen</a:t>
            </a:r>
          </a:p>
          <a:p>
            <a:pPr lvl="1"/>
            <a:endParaRPr lang="en-US" dirty="0"/>
          </a:p>
          <a:p>
            <a:r>
              <a:rPr lang="en-US" dirty="0"/>
              <a:t>When issuing the U.S. passport</a:t>
            </a:r>
          </a:p>
          <a:p>
            <a:pPr lvl="1"/>
            <a:r>
              <a:rPr lang="en-US" dirty="0"/>
              <a:t>We require your birth certificate or previously issued passport..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5290E-E194-DD87-1664-C896CE6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A42A4-897B-336D-A85E-0812CAE4A9CD}"/>
              </a:ext>
            </a:extLst>
          </p:cNvPr>
          <p:cNvSpPr/>
          <p:nvPr/>
        </p:nvSpPr>
        <p:spPr>
          <a:xfrm>
            <a:off x="1959429" y="5078186"/>
            <a:ext cx="8507185" cy="109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We need </a:t>
            </a:r>
            <a:r>
              <a:rPr lang="en-US" sz="3200" b="1" dirty="0">
                <a:solidFill>
                  <a:srgbClr val="FFFF00"/>
                </a:solidFill>
              </a:rPr>
              <a:t>someone</a:t>
            </a:r>
            <a:r>
              <a:rPr lang="en-US" sz="3200" b="1" dirty="0"/>
              <a:t> to </a:t>
            </a:r>
            <a:r>
              <a:rPr lang="en-US" sz="3200" b="1" dirty="0">
                <a:solidFill>
                  <a:srgbClr val="000CFF"/>
                </a:solidFill>
              </a:rPr>
              <a:t>verify</a:t>
            </a:r>
            <a:r>
              <a:rPr lang="en-US" sz="3200" b="1" dirty="0"/>
              <a:t> the </a:t>
            </a:r>
            <a:r>
              <a:rPr lang="en-US" sz="3200" b="1" dirty="0">
                <a:solidFill>
                  <a:srgbClr val="FF0000"/>
                </a:solidFill>
              </a:rPr>
              <a:t>originality </a:t>
            </a:r>
            <a:r>
              <a:rPr lang="en-US" sz="3200" b="1" dirty="0"/>
              <a:t>of the proving document…</a:t>
            </a:r>
          </a:p>
        </p:txBody>
      </p:sp>
    </p:spTree>
    <p:extLst>
      <p:ext uri="{BB962C8B-B14F-4D97-AF65-F5344CB8AC3E}">
        <p14:creationId xmlns:p14="http://schemas.microsoft.com/office/powerpoint/2010/main" val="347341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5978</TotalTime>
  <Words>6390</Words>
  <Application>Microsoft Macintosh PowerPoint</Application>
  <PresentationFormat>Widescreen</PresentationFormat>
  <Paragraphs>1360</Paragraphs>
  <Slides>113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0" baseType="lpstr">
      <vt:lpstr>Arial</vt:lpstr>
      <vt:lpstr>Calibri</vt:lpstr>
      <vt:lpstr>Calibri Light</vt:lpstr>
      <vt:lpstr>Courier</vt:lpstr>
      <vt:lpstr>Courier New</vt:lpstr>
      <vt:lpstr>Kannada MN</vt:lpstr>
      <vt:lpstr>Office Theme</vt:lpstr>
      <vt:lpstr>CS 370 Introduction to Security</vt:lpstr>
      <vt:lpstr>Quiz 1 (10/20)</vt:lpstr>
      <vt:lpstr>Quiz 1 (10/20)</vt:lpstr>
      <vt:lpstr>Quiz 1 (10/20)</vt:lpstr>
      <vt:lpstr>Sample Question 1</vt:lpstr>
      <vt:lpstr>Sample Question 2</vt:lpstr>
      <vt:lpstr>What is a Secure Cryptography?</vt:lpstr>
      <vt:lpstr>What is a Secure Cryptography?</vt:lpstr>
      <vt:lpstr>Definition of Perfect Secrecy</vt:lpstr>
      <vt:lpstr>Sample Question 3</vt:lpstr>
      <vt:lpstr>XOR Cipher</vt:lpstr>
      <vt:lpstr>How is It Perfectly Secure?</vt:lpstr>
      <vt:lpstr>CAVEAT</vt:lpstr>
      <vt:lpstr>Generic Version of XOR Cipher</vt:lpstr>
      <vt:lpstr>Sample Question 4</vt:lpstr>
      <vt:lpstr>Insecure RC4/RC5</vt:lpstr>
      <vt:lpstr>Sample Question 5</vt:lpstr>
      <vt:lpstr>Can We Encrypt Blocks That Its Size is Less Than 16 byte?</vt:lpstr>
      <vt:lpstr>How ECB Works?</vt:lpstr>
      <vt:lpstr>How ECB Works?</vt:lpstr>
      <vt:lpstr>How ECB Works?</vt:lpstr>
      <vt:lpstr>Sample Question 6</vt:lpstr>
      <vt:lpstr>Are There Any Weaknesses in ECB?</vt:lpstr>
      <vt:lpstr>ECB Weakness</vt:lpstr>
      <vt:lpstr>Sample Question 7</vt:lpstr>
      <vt:lpstr>CBC Benefits</vt:lpstr>
      <vt:lpstr>CBC Benefits</vt:lpstr>
      <vt:lpstr>Sample Question 8</vt:lpstr>
      <vt:lpstr>cbc-attack</vt:lpstr>
      <vt:lpstr>Sample Question 9</vt:lpstr>
      <vt:lpstr>Counter Mode</vt:lpstr>
      <vt:lpstr>Counter Mode</vt:lpstr>
      <vt:lpstr>Counter Mode Encryption</vt:lpstr>
      <vt:lpstr>Counter Mode Decryption</vt:lpstr>
      <vt:lpstr>CTR Benefits</vt:lpstr>
      <vt:lpstr>CTR Weaknesses</vt:lpstr>
      <vt:lpstr>Sample Question 10</vt:lpstr>
      <vt:lpstr>Cryptographic Hash</vt:lpstr>
      <vt:lpstr>SHA256</vt:lpstr>
      <vt:lpstr>SHA256 Examples</vt:lpstr>
      <vt:lpstr>SHA256</vt:lpstr>
      <vt:lpstr>SHA256</vt:lpstr>
      <vt:lpstr>Avalanche Effect</vt:lpstr>
      <vt:lpstr>Cryptographic Hash: Implications</vt:lpstr>
      <vt:lpstr>Sample Question 11</vt:lpstr>
      <vt:lpstr>Summary</vt:lpstr>
      <vt:lpstr>Sample Question 12</vt:lpstr>
      <vt:lpstr>Public (Asymmetric) Key Cryptography</vt:lpstr>
      <vt:lpstr>How RSA Works?</vt:lpstr>
      <vt:lpstr>RSA Encryption</vt:lpstr>
      <vt:lpstr>RSA Decryption</vt:lpstr>
      <vt:lpstr>Public Key Cryptography</vt:lpstr>
      <vt:lpstr>Characteristics</vt:lpstr>
      <vt:lpstr>RSA: Digital Signature</vt:lpstr>
      <vt:lpstr>RSA: What will be the meaning of private encrypt?</vt:lpstr>
      <vt:lpstr>RSA: What will be the meaning of private encrypt?</vt:lpstr>
      <vt:lpstr>RSA: What will be the meaning of private encrypt?</vt:lpstr>
      <vt:lpstr>RSA: What will be the meaning of private encrypt?</vt:lpstr>
      <vt:lpstr>RSA: private_encrypt</vt:lpstr>
      <vt:lpstr>RSA Summary</vt:lpstr>
      <vt:lpstr>RSA Summary</vt:lpstr>
      <vt:lpstr>Sample Question 13</vt:lpstr>
      <vt:lpstr>Key Exchange</vt:lpstr>
      <vt:lpstr>Symmetric Key Cryptography</vt:lpstr>
      <vt:lpstr>Asymmetric Key Cryptography</vt:lpstr>
      <vt:lpstr>Why O(N)?</vt:lpstr>
      <vt:lpstr>Why O(N)?</vt:lpstr>
      <vt:lpstr>Why O(N)?</vt:lpstr>
      <vt:lpstr>Can A Send an Encrypted message to B?</vt:lpstr>
      <vt:lpstr>Sample Question 14</vt:lpstr>
      <vt:lpstr>RSA: Digital Signature</vt:lpstr>
      <vt:lpstr>RSA: What will be the meaning of private encrypt?</vt:lpstr>
      <vt:lpstr>RSA: What will be the meaning of private encrypt?</vt:lpstr>
      <vt:lpstr>RSA: What will be the meaning of private encrypt?</vt:lpstr>
      <vt:lpstr>RSA: What will be the meaning of private encrypt?</vt:lpstr>
      <vt:lpstr>RSA: private_encrypt</vt:lpstr>
      <vt:lpstr>RSA Summary</vt:lpstr>
      <vt:lpstr>Sample Question 15</vt:lpstr>
      <vt:lpstr>Public Key Infrastructure (PKI)</vt:lpstr>
      <vt:lpstr>Digital Certificate</vt:lpstr>
      <vt:lpstr>Creating a Digital Certificate</vt:lpstr>
      <vt:lpstr>Creating a Digital Certificate</vt:lpstr>
      <vt:lpstr>Creating a Digital Certificate</vt:lpstr>
      <vt:lpstr>Creating a Digital Certificate</vt:lpstr>
      <vt:lpstr>Creating a Digital Certificate</vt:lpstr>
      <vt:lpstr>Digital Certificate Creation Step 1</vt:lpstr>
      <vt:lpstr>Digital Certificate Creation Step 2</vt:lpstr>
      <vt:lpstr>Digital Certificate Creation Step 2</vt:lpstr>
      <vt:lpstr>Digital Certificate Creation Step 2</vt:lpstr>
      <vt:lpstr>Issued Certificate</vt:lpstr>
      <vt:lpstr>Trust Chain</vt:lpstr>
      <vt:lpstr>Trust Chain</vt:lpstr>
      <vt:lpstr>Trust Chain</vt:lpstr>
      <vt:lpstr>Trust Chain</vt:lpstr>
      <vt:lpstr>Trust Chain</vt:lpstr>
      <vt:lpstr>How Do We Verify Our Identity?</vt:lpstr>
      <vt:lpstr>How Do We Verify Our Identity?</vt:lpstr>
      <vt:lpstr>How Do We Verify Our Identity?</vt:lpstr>
      <vt:lpstr>How Do We Verify Our Identity?</vt:lpstr>
      <vt:lpstr>Root Certificate Authority (Root CA)</vt:lpstr>
      <vt:lpstr>Public Key Infrastructure (PKI)</vt:lpstr>
      <vt:lpstr>Trust Chain</vt:lpstr>
      <vt:lpstr>Trust Chain</vt:lpstr>
      <vt:lpstr>Trust Chain</vt:lpstr>
      <vt:lpstr>How To Verify oregonstate.edu?</vt:lpstr>
      <vt:lpstr>How To Verify oregonstate.edu?</vt:lpstr>
      <vt:lpstr>How To Verify oregonstate.edu?</vt:lpstr>
      <vt:lpstr>How To Verify oregonstate.edu?</vt:lpstr>
      <vt:lpstr>How To Verify oregonstate.edu?</vt:lpstr>
      <vt:lpstr>Summary</vt:lpstr>
      <vt:lpstr>Summary</vt:lpstr>
      <vt:lpstr>Sample Question 16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CS444/544 Operating Systems II</dc:title>
  <dc:creator>Jang, Yeong Jin</dc:creator>
  <cp:lastModifiedBy>Jang, Yeong Jin</cp:lastModifiedBy>
  <cp:revision>84</cp:revision>
  <dcterms:created xsi:type="dcterms:W3CDTF">2020-09-24T00:44:09Z</dcterms:created>
  <dcterms:modified xsi:type="dcterms:W3CDTF">2022-10-18T19:32:18Z</dcterms:modified>
</cp:coreProperties>
</file>