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706" r:id="rId3"/>
    <p:sldId id="741" r:id="rId4"/>
    <p:sldId id="747" r:id="rId5"/>
    <p:sldId id="744" r:id="rId6"/>
    <p:sldId id="745" r:id="rId7"/>
    <p:sldId id="731" r:id="rId8"/>
    <p:sldId id="748" r:id="rId9"/>
    <p:sldId id="749" r:id="rId10"/>
    <p:sldId id="750" r:id="rId11"/>
    <p:sldId id="751" r:id="rId12"/>
    <p:sldId id="754" r:id="rId13"/>
    <p:sldId id="755" r:id="rId14"/>
    <p:sldId id="757" r:id="rId15"/>
    <p:sldId id="756" r:id="rId16"/>
    <p:sldId id="758" r:id="rId17"/>
    <p:sldId id="752" r:id="rId18"/>
    <p:sldId id="753" r:id="rId19"/>
    <p:sldId id="759" r:id="rId20"/>
    <p:sldId id="761" r:id="rId21"/>
    <p:sldId id="762" r:id="rId22"/>
    <p:sldId id="760" r:id="rId23"/>
    <p:sldId id="763" r:id="rId24"/>
    <p:sldId id="764" r:id="rId25"/>
    <p:sldId id="765" r:id="rId26"/>
    <p:sldId id="766" r:id="rId27"/>
    <p:sldId id="771" r:id="rId28"/>
    <p:sldId id="768" r:id="rId29"/>
    <p:sldId id="772" r:id="rId30"/>
    <p:sldId id="773" r:id="rId31"/>
    <p:sldId id="774" r:id="rId32"/>
    <p:sldId id="775" r:id="rId33"/>
    <p:sldId id="767" r:id="rId34"/>
    <p:sldId id="769" r:id="rId35"/>
    <p:sldId id="770" r:id="rId36"/>
    <p:sldId id="776" r:id="rId37"/>
    <p:sldId id="777" r:id="rId38"/>
    <p:sldId id="778" r:id="rId39"/>
    <p:sldId id="7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F"/>
    <a:srgbClr val="000DFF"/>
    <a:srgbClr val="E15101"/>
    <a:srgbClr val="00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3D46-709D-EE4F-9951-18578BF99570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6534D-9716-7046-85CE-732F0B11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6534D-9716-7046-85CE-732F0B11E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DF-88B6-A541-81E5-0B9D35B4CC74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587320"/>
            <a:ext cx="12192000" cy="1270680"/>
          </a:xfrm>
          <a:prstGeom prst="rect">
            <a:avLst/>
          </a:prstGeom>
          <a:solidFill>
            <a:srgbClr val="E15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81" y="5692095"/>
            <a:ext cx="3270437" cy="1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E83E-F98B-9541-A47F-6AC26A0B843C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5EDC-31DC-2140-AEC8-9EF06ACF5E2F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E15101"/>
                </a:solidFill>
                <a:latin typeface="Kannada MN" charset="0"/>
                <a:ea typeface="Kannada MN" charset="0"/>
                <a:cs typeface="Kannada M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48C-BD00-F743-8537-F7FCF8076B66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19A7ED9-D9CA-CB41-8473-7B8166EC3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507-C9F2-3B44-A449-07A7EC7F64F1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B459-987D-C244-960D-11366F9795EE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B85C-DFE4-B545-ADF8-8BC535C4E152}" type="datetime1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F393-BAE6-1948-8A84-D14C99E402A2}" type="datetime1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2AD-FBD2-6541-AD62-12F059411C96}" type="datetime1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9ABA-7DBC-4A44-8154-14ACD2203E7A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C5B-00AD-8F45-B118-A74B3874F4C0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7A8-BBD0-9249-991D-95E7AC4FCBD4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7ED9-D9CA-CB41-8473-7B8166EC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s370.unexploitable.systems/_static/hidd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370.unexploitable.systems/_static/http_basic.pca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base64decode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danielmiessler/SecLists/tree/master/Passwords/Common-Credentia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370.unexploitable.syste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370</a:t>
            </a:r>
            <a:br>
              <a:rPr lang="en-US" dirty="0"/>
            </a:br>
            <a:r>
              <a:rPr lang="en-US" dirty="0"/>
              <a:t>Introduction to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Security Basics and Password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EEE-A655-9D4B-AA1D-8E725CF4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381-FE4D-F88B-EEF9-10D4B832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9F88-8AC1-949C-C3D3-3EA4390C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has a ‘Basic’ authentication method..</a:t>
            </a:r>
          </a:p>
          <a:p>
            <a:pPr lvl="1"/>
            <a:r>
              <a:rPr lang="en-US" dirty="0">
                <a:hlinkClick r:id="rId2"/>
              </a:rPr>
              <a:t>https://cs370.unexploitable.systems/_static/hidden/index.html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6A5F-5B55-649B-9603-692FE02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1B0E2-224F-8BCA-AE5A-D3B97A2C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07974"/>
            <a:ext cx="6692900" cy="5207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24BBF7-E0EC-60B3-7F09-E3F330299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634809"/>
            <a:ext cx="3886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8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424-27D5-7C18-3A05-671C6F0B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Auth: Insecure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2632-B664-0BFD-16ED-79F2FE7A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packets are in plaintext</a:t>
            </a:r>
          </a:p>
          <a:p>
            <a:pPr lvl="1"/>
            <a:r>
              <a:rPr lang="en-US" dirty="0">
                <a:hlinkClick r:id="rId2"/>
              </a:rPr>
              <a:t>https://cs370.unexploitable.systems/_static/http_basic.pcapng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Stream: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E05B-192E-08B9-6C1D-A9443AF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52A37-CAF4-54A4-CC40-5B5D015562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323" y="2729861"/>
            <a:ext cx="7772400" cy="79531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B6A983-03A5-33A2-8FC2-3FEF4BA1E9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411" y="4429412"/>
            <a:ext cx="2346954" cy="2428588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AC7946F-BE2A-EE4F-E655-87D1D2D7EB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402" y="3704563"/>
            <a:ext cx="5596303" cy="27264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FE2918-2EFC-CE9F-0B10-50A28982B812}"/>
              </a:ext>
            </a:extLst>
          </p:cNvPr>
          <p:cNvSpPr/>
          <p:nvPr/>
        </p:nvSpPr>
        <p:spPr>
          <a:xfrm>
            <a:off x="4003744" y="4114800"/>
            <a:ext cx="4181475" cy="164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F783-183E-FF57-A8EC-A08E752C669B}"/>
              </a:ext>
            </a:extLst>
          </p:cNvPr>
          <p:cNvSpPr txBox="1"/>
          <p:nvPr/>
        </p:nvSpPr>
        <p:spPr>
          <a:xfrm>
            <a:off x="6432598" y="1323072"/>
            <a:ext cx="50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rgbClr val="FF0000"/>
                </a:solidFill>
              </a:rPr>
              <a:t>unencrypted;</a:t>
            </a:r>
          </a:p>
          <a:p>
            <a:r>
              <a:rPr lang="en-US" dirty="0"/>
              <a:t>All the </a:t>
            </a:r>
            <a:r>
              <a:rPr lang="en-US" b="1" dirty="0">
                <a:solidFill>
                  <a:srgbClr val="FF0000"/>
                </a:solidFill>
              </a:rPr>
              <a:t>middlemen can see</a:t>
            </a:r>
            <a:r>
              <a:rPr lang="en-US" dirty="0"/>
              <a:t> your authorization data..</a:t>
            </a:r>
          </a:p>
        </p:txBody>
      </p:sp>
    </p:spTree>
    <p:extLst>
      <p:ext uri="{BB962C8B-B14F-4D97-AF65-F5344CB8AC3E}">
        <p14:creationId xmlns:p14="http://schemas.microsoft.com/office/powerpoint/2010/main" val="378513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5AF-ADA9-A900-C301-8D4E035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that string??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0C10-F530-DFC6-7B50-5A504FAE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  <a:p>
            <a:pPr lvl="1"/>
            <a:r>
              <a:rPr lang="en-US" dirty="0"/>
              <a:t>Binary to Text encoding</a:t>
            </a:r>
          </a:p>
          <a:p>
            <a:pPr lvl="1"/>
            <a:r>
              <a:rPr lang="en-US" dirty="0"/>
              <a:t>Uses printable 64-characters</a:t>
            </a:r>
          </a:p>
          <a:p>
            <a:r>
              <a:rPr lang="en-US" dirty="0"/>
              <a:t>Suppose you have a string “ASD”</a:t>
            </a:r>
          </a:p>
          <a:p>
            <a:r>
              <a:rPr lang="en-US" dirty="0"/>
              <a:t>01000001 01010011 01000100</a:t>
            </a:r>
          </a:p>
          <a:p>
            <a:r>
              <a:rPr lang="en-US" dirty="0"/>
              <a:t>010000 010101 001101 000100 (6 bits)</a:t>
            </a:r>
          </a:p>
          <a:p>
            <a:r>
              <a:rPr lang="en-US" dirty="0"/>
              <a:t>Q            V            N           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FD823-57B4-60BC-2496-1E56915B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09555E3A-6D0E-B935-F4F9-1C15034FCB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0852" y="2506662"/>
            <a:ext cx="5201147" cy="435133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60CB8F-F7DB-E1E9-2590-3CAF48C7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421086"/>
            <a:ext cx="360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5AF-ADA9-A900-C301-8D4E035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Can Encode Binary to</a:t>
            </a:r>
            <a:br>
              <a:rPr lang="en-US" dirty="0"/>
            </a:br>
            <a:r>
              <a:rPr lang="en-US" dirty="0"/>
              <a:t>String!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0C10-F530-DFC6-7B50-5A504FAE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  <a:p>
            <a:pPr lvl="1"/>
            <a:r>
              <a:rPr lang="en-US" dirty="0"/>
              <a:t>Binary to Text encoding</a:t>
            </a:r>
          </a:p>
          <a:p>
            <a:pPr lvl="1"/>
            <a:r>
              <a:rPr lang="en-US" dirty="0"/>
              <a:t>Uses printable 64-characters</a:t>
            </a:r>
          </a:p>
          <a:p>
            <a:r>
              <a:rPr lang="en-US" dirty="0"/>
              <a:t>Suppose you have a string “ffe0e8” (hex)</a:t>
            </a:r>
          </a:p>
          <a:p>
            <a:r>
              <a:rPr lang="en-US" dirty="0"/>
              <a:t>11111111 11100000 11101000</a:t>
            </a:r>
          </a:p>
          <a:p>
            <a:r>
              <a:rPr lang="en-US" dirty="0"/>
              <a:t>111111 111110 000011 101000 (6 bits)</a:t>
            </a:r>
          </a:p>
          <a:p>
            <a:r>
              <a:rPr lang="en-US" dirty="0"/>
              <a:t>/             +            D            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FD823-57B4-60BC-2496-1E56915B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09555E3A-6D0E-B935-F4F9-1C15034FCB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0852" y="2506662"/>
            <a:ext cx="5201147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96F16-5250-9195-719E-8C0ECF46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5521326"/>
            <a:ext cx="4775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5AF-ADA9-A900-C301-8D4E035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Base64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0C10-F530-DFC6-7B50-5A504FAE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  <a:p>
            <a:pPr lvl="1"/>
            <a:r>
              <a:rPr lang="en-US" dirty="0"/>
              <a:t>All printable characters</a:t>
            </a:r>
          </a:p>
          <a:p>
            <a:pPr lvl="1"/>
            <a:r>
              <a:rPr lang="en-US" dirty="0"/>
              <a:t>Has / and + in addition to </a:t>
            </a:r>
          </a:p>
          <a:p>
            <a:pPr lvl="1"/>
            <a:r>
              <a:rPr lang="en-US" dirty="0"/>
              <a:t>[A-Za-z0-9]</a:t>
            </a:r>
          </a:p>
          <a:p>
            <a:pPr lvl="1"/>
            <a:endParaRPr lang="en-US" dirty="0"/>
          </a:p>
          <a:p>
            <a:r>
              <a:rPr lang="en-US" sz="1400" dirty="0">
                <a:solidFill>
                  <a:srgbClr val="7F0000"/>
                </a:solidFill>
                <a:effectLst/>
              </a:rPr>
              <a:t>Ymx1/ZTkwNTc6Y3MzNzB7+QjRzSWNfQXVUaF9JNV9OMHRfczNDdVIzfQ==</a:t>
            </a:r>
            <a:endParaRPr lang="en-US" sz="1400" dirty="0">
              <a:solidFill>
                <a:srgbClr val="7F0000"/>
              </a:solidFill>
            </a:endParaRPr>
          </a:p>
          <a:p>
            <a:r>
              <a:rPr lang="en-US" dirty="0">
                <a:effectLst/>
                <a:hlinkClick r:id="rId2"/>
              </a:rPr>
              <a:t>https://www.base64decode.net/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FD823-57B4-60BC-2496-1E56915B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09555E3A-6D0E-B935-F4F9-1C15034FCB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0852" y="2506662"/>
            <a:ext cx="5201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8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A83-129B-3DDE-99D3-EBAB3241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Decode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672F6-80E0-B512-5C46-AAA5F8E9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ED587F5-AB64-2313-A57F-2AC7CD6D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49634"/>
            <a:ext cx="10757283" cy="1440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47F7F-FE9F-B4B7-EA7F-8355DF10A8B5}"/>
              </a:ext>
            </a:extLst>
          </p:cNvPr>
          <p:cNvSpPr txBox="1"/>
          <p:nvPr/>
        </p:nvSpPr>
        <p:spPr>
          <a:xfrm>
            <a:off x="914400" y="3380014"/>
            <a:ext cx="697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Ymx1ZTkwNTc6Y3MzNzB7QjRzSWNfQXVUaF9JNV9OMHRfczNDdVIzfQ==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C8A4E5-7785-FE67-513E-D9E9D2579B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629" y="3143716"/>
            <a:ext cx="3900714" cy="3714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9A0A-4EEF-2747-E1C5-8483143D5071}"/>
              </a:ext>
            </a:extLst>
          </p:cNvPr>
          <p:cNvSpPr txBox="1"/>
          <p:nvPr/>
        </p:nvSpPr>
        <p:spPr>
          <a:xfrm>
            <a:off x="914400" y="4331536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blue9057:cs370{B4sIc_AuTh_I5_N0t_s3CuR3}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0DC25-69FE-0591-00E2-E6F38D628A4F}"/>
              </a:ext>
            </a:extLst>
          </p:cNvPr>
          <p:cNvSpPr txBox="1"/>
          <p:nvPr/>
        </p:nvSpPr>
        <p:spPr>
          <a:xfrm>
            <a:off x="914400" y="5159277"/>
            <a:ext cx="451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Username: blue9057</a:t>
            </a:r>
            <a:endParaRPr lang="en-US" dirty="0">
              <a:solidFill>
                <a:srgbClr val="7F0000"/>
              </a:solidFill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Password: cs370{B4sIc_AuTh_I5_N0t_s3CuR3}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4D7E-DEC6-47D8-9EFE-1ED553D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44A7-F169-D8AE-75A8-777083EA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HTTP basic authentication to apply</a:t>
            </a:r>
          </a:p>
          <a:p>
            <a:pPr lvl="1"/>
            <a:r>
              <a:rPr lang="en-US" dirty="0"/>
              <a:t>Access control on a webpage</a:t>
            </a:r>
          </a:p>
          <a:p>
            <a:pPr lvl="1"/>
            <a:r>
              <a:rPr lang="en-US" dirty="0"/>
              <a:t>Users are required to type the matching username and password</a:t>
            </a:r>
          </a:p>
          <a:p>
            <a:pPr lvl="1"/>
            <a:r>
              <a:rPr lang="en-US" dirty="0"/>
              <a:t>Otherwise, you can’t access the page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HTTP is unencrypted</a:t>
            </a:r>
          </a:p>
          <a:p>
            <a:pPr lvl="1"/>
            <a:r>
              <a:rPr lang="en-US" dirty="0"/>
              <a:t>base64Encode(</a:t>
            </a:r>
            <a:r>
              <a:rPr lang="en-US" dirty="0" err="1"/>
              <a:t>username:password</a:t>
            </a:r>
            <a:r>
              <a:rPr lang="en-US" dirty="0"/>
              <a:t>) is transmitted in</a:t>
            </a:r>
          </a:p>
          <a:p>
            <a:pPr lvl="2"/>
            <a:r>
              <a:rPr lang="en-US" dirty="0"/>
              <a:t>Every HTTP request…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9AAF-15C7-7C6A-8C63-DDB7A48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1882-85E0-8C45-FE9D-5A1DA92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50F8-7D96-6E65-EB7C-17F03394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ED7968-4B72-F589-C571-0015109E22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one other than the server/client can see the content!</a:t>
            </a:r>
          </a:p>
          <a:p>
            <a:endParaRPr lang="en-US" dirty="0"/>
          </a:p>
        </p:txBody>
      </p:sp>
      <p:pic>
        <p:nvPicPr>
          <p:cNvPr id="6" name="Picture 4" descr="Apps internet web browser Icon | Oxygen Iconset | Oxygen Team">
            <a:extLst>
              <a:ext uri="{FF2B5EF4-FFF2-40B4-BE49-F238E27FC236}">
                <a16:creationId xmlns:a16="http://schemas.microsoft.com/office/drawing/2014/main" id="{9A95CD17-0581-98FF-4F7E-291560ED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2622096"/>
            <a:ext cx="1613807" cy="16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at is a Web Server and What is it used for? – Lizzie's Website">
            <a:extLst>
              <a:ext uri="{FF2B5EF4-FFF2-40B4-BE49-F238E27FC236}">
                <a16:creationId xmlns:a16="http://schemas.microsoft.com/office/drawing/2014/main" id="{E52D2601-6167-CCCA-2AA5-E79E3876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6521" y="1866899"/>
            <a:ext cx="2603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B885B-A5D8-A95A-811D-871D469EF46E}"/>
              </a:ext>
            </a:extLst>
          </p:cNvPr>
          <p:cNvSpPr/>
          <p:nvPr/>
        </p:nvSpPr>
        <p:spPr>
          <a:xfrm>
            <a:off x="3314700" y="2188029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EDFFD-AA03-D428-E912-D15080CCD05F}"/>
              </a:ext>
            </a:extLst>
          </p:cNvPr>
          <p:cNvSpPr/>
          <p:nvPr/>
        </p:nvSpPr>
        <p:spPr>
          <a:xfrm>
            <a:off x="7342416" y="2188029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03120F-8A66-CE05-FB7E-E93B0D750FA7}"/>
              </a:ext>
            </a:extLst>
          </p:cNvPr>
          <p:cNvCxnSpPr>
            <a:stCxn id="6" idx="3"/>
          </p:cNvCxnSpPr>
          <p:nvPr/>
        </p:nvCxnSpPr>
        <p:spPr>
          <a:xfrm flipV="1">
            <a:off x="2598057" y="3428999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E43C36-B47C-45B7-4B3E-13C045A4B611}"/>
              </a:ext>
            </a:extLst>
          </p:cNvPr>
          <p:cNvCxnSpPr/>
          <p:nvPr/>
        </p:nvCxnSpPr>
        <p:spPr>
          <a:xfrm flipV="1">
            <a:off x="8099878" y="3400650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830233-3D7B-36AE-D1B7-2F76B988818E}"/>
              </a:ext>
            </a:extLst>
          </p:cNvPr>
          <p:cNvSpPr/>
          <p:nvPr/>
        </p:nvSpPr>
        <p:spPr>
          <a:xfrm>
            <a:off x="4418239" y="2854097"/>
            <a:ext cx="2628900" cy="11498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Insecure Internet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5554E-83AB-3E31-073D-5DDEE2F4C3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316" y="1819255"/>
            <a:ext cx="1287367" cy="1272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00F1E-F494-0D21-5016-F8A98CDAA1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956" y="1899723"/>
            <a:ext cx="1287367" cy="1272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2336C-D787-9BC3-02C7-0A2C95F152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948" y="1613406"/>
            <a:ext cx="1287367" cy="1272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CE9B8-9A78-1DA2-4656-2B8260945E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09" y="2034208"/>
            <a:ext cx="1287367" cy="1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305D-FF3F-1E3F-2E62-363EE8A3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a Password?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5FE6-881F-68B2-AE31-B504FB6F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is the factor of authentication that</a:t>
            </a:r>
          </a:p>
          <a:p>
            <a:pPr lvl="1"/>
            <a:r>
              <a:rPr lang="en-US" dirty="0"/>
              <a:t>What you know</a:t>
            </a:r>
          </a:p>
          <a:p>
            <a:pPr lvl="1"/>
            <a:endParaRPr lang="en-US" dirty="0"/>
          </a:p>
          <a:p>
            <a:r>
              <a:rPr lang="en-US" dirty="0"/>
              <a:t>What is the problem of this approach?</a:t>
            </a:r>
          </a:p>
          <a:p>
            <a:pPr lvl="1"/>
            <a:r>
              <a:rPr lang="en-US" dirty="0"/>
              <a:t>Is there any other entity that knows your password??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633D-2D98-7071-3687-73D4F547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pps internet web browser Icon | Oxygen Iconset | Oxygen Team">
            <a:extLst>
              <a:ext uri="{FF2B5EF4-FFF2-40B4-BE49-F238E27FC236}">
                <a16:creationId xmlns:a16="http://schemas.microsoft.com/office/drawing/2014/main" id="{DC74F39F-C7A2-70F8-B9EB-DB5B14A5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879" y="4488997"/>
            <a:ext cx="1613807" cy="16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at is a Web Server and What is it used for? – Lizzie's Website">
            <a:extLst>
              <a:ext uri="{FF2B5EF4-FFF2-40B4-BE49-F238E27FC236}">
                <a16:creationId xmlns:a16="http://schemas.microsoft.com/office/drawing/2014/main" id="{584401A1-A9D3-C266-86FB-29E3D419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150" y="3733800"/>
            <a:ext cx="2603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B49BD-0BF4-7349-3197-E5AB32F3CDE4}"/>
              </a:ext>
            </a:extLst>
          </p:cNvPr>
          <p:cNvSpPr/>
          <p:nvPr/>
        </p:nvSpPr>
        <p:spPr>
          <a:xfrm>
            <a:off x="3445329" y="4054930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045D3-EE8A-6479-A082-7302398903D0}"/>
              </a:ext>
            </a:extLst>
          </p:cNvPr>
          <p:cNvSpPr/>
          <p:nvPr/>
        </p:nvSpPr>
        <p:spPr>
          <a:xfrm>
            <a:off x="7473045" y="4054930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5C5D7-5C91-561F-2258-8945947D0996}"/>
              </a:ext>
            </a:extLst>
          </p:cNvPr>
          <p:cNvCxnSpPr>
            <a:stCxn id="5" idx="3"/>
          </p:cNvCxnSpPr>
          <p:nvPr/>
        </p:nvCxnSpPr>
        <p:spPr>
          <a:xfrm flipV="1">
            <a:off x="2728686" y="5295900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815E6-CD67-3537-DE86-C92A9E62EAE1}"/>
              </a:ext>
            </a:extLst>
          </p:cNvPr>
          <p:cNvCxnSpPr/>
          <p:nvPr/>
        </p:nvCxnSpPr>
        <p:spPr>
          <a:xfrm flipV="1">
            <a:off x="8230507" y="5267551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964EDFE-6CCC-C8ED-E247-99BE8B2D86A6}"/>
              </a:ext>
            </a:extLst>
          </p:cNvPr>
          <p:cNvSpPr/>
          <p:nvPr/>
        </p:nvSpPr>
        <p:spPr>
          <a:xfrm>
            <a:off x="4548868" y="4720998"/>
            <a:ext cx="2628900" cy="11498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Insecure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A5804-EE77-8DD3-70B7-93E0C5C75EBA}"/>
              </a:ext>
            </a:extLst>
          </p:cNvPr>
          <p:cNvSpPr txBox="1"/>
          <p:nvPr/>
        </p:nvSpPr>
        <p:spPr>
          <a:xfrm>
            <a:off x="237339" y="6248162"/>
            <a:ext cx="363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DFF"/>
                </a:solidFill>
              </a:rPr>
              <a:t>You as the user knows the 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2BD49-7268-7831-C2C9-1F67F8EFD81C}"/>
              </a:ext>
            </a:extLst>
          </p:cNvPr>
          <p:cNvSpPr txBox="1"/>
          <p:nvPr/>
        </p:nvSpPr>
        <p:spPr>
          <a:xfrm>
            <a:off x="8429716" y="3112334"/>
            <a:ext cx="374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server also knows your password</a:t>
            </a:r>
          </a:p>
        </p:txBody>
      </p:sp>
    </p:spTree>
    <p:extLst>
      <p:ext uri="{BB962C8B-B14F-4D97-AF65-F5344CB8AC3E}">
        <p14:creationId xmlns:p14="http://schemas.microsoft.com/office/powerpoint/2010/main" val="352790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328-764D-C699-7B47-CFDFE6B5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even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68FB-98E9-0B0C-500E-E668FE26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is set based on what ‘only you know’</a:t>
            </a:r>
          </a:p>
          <a:p>
            <a:pPr lvl="1"/>
            <a:r>
              <a:rPr lang="en-US" dirty="0"/>
              <a:t>No one else should know the password</a:t>
            </a:r>
          </a:p>
          <a:p>
            <a:r>
              <a:rPr lang="en-US" dirty="0"/>
              <a:t>HTTPS basic authentication</a:t>
            </a:r>
          </a:p>
          <a:p>
            <a:pPr lvl="1"/>
            <a:r>
              <a:rPr lang="en-US" dirty="0"/>
              <a:t>No one else knows your password but</a:t>
            </a:r>
          </a:p>
          <a:p>
            <a:pPr lvl="1"/>
            <a:r>
              <a:rPr lang="en-US" dirty="0"/>
              <a:t>The server has the plaintext for the Base64 data..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C5718-86F6-BA8D-3354-57F87A19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Apps internet web browser Icon | Oxygen Iconset | Oxygen Team">
            <a:extLst>
              <a:ext uri="{FF2B5EF4-FFF2-40B4-BE49-F238E27FC236}">
                <a16:creationId xmlns:a16="http://schemas.microsoft.com/office/drawing/2014/main" id="{1FFB2345-F510-859B-22F9-4FE7AE1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879" y="4488997"/>
            <a:ext cx="1613807" cy="16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at is a Web Server and What is it used for? – Lizzie's Website">
            <a:extLst>
              <a:ext uri="{FF2B5EF4-FFF2-40B4-BE49-F238E27FC236}">
                <a16:creationId xmlns:a16="http://schemas.microsoft.com/office/drawing/2014/main" id="{20A204C2-8FC5-50D3-4110-2AFC7746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150" y="3733800"/>
            <a:ext cx="2603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EAEFCB-9551-E049-7F1F-27B3BD135A1E}"/>
              </a:ext>
            </a:extLst>
          </p:cNvPr>
          <p:cNvSpPr/>
          <p:nvPr/>
        </p:nvSpPr>
        <p:spPr>
          <a:xfrm>
            <a:off x="3445329" y="4054930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D930F-CE16-FA76-32C3-7A443E00F514}"/>
              </a:ext>
            </a:extLst>
          </p:cNvPr>
          <p:cNvSpPr/>
          <p:nvPr/>
        </p:nvSpPr>
        <p:spPr>
          <a:xfrm>
            <a:off x="7473045" y="4054930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C4990E-BD84-4B74-8478-5762EAA4705F}"/>
              </a:ext>
            </a:extLst>
          </p:cNvPr>
          <p:cNvCxnSpPr>
            <a:stCxn id="5" idx="3"/>
          </p:cNvCxnSpPr>
          <p:nvPr/>
        </p:nvCxnSpPr>
        <p:spPr>
          <a:xfrm flipV="1">
            <a:off x="2728686" y="5295900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C471C-FFB8-9097-66F8-8210FA0EE81E}"/>
              </a:ext>
            </a:extLst>
          </p:cNvPr>
          <p:cNvCxnSpPr/>
          <p:nvPr/>
        </p:nvCxnSpPr>
        <p:spPr>
          <a:xfrm flipV="1">
            <a:off x="8230507" y="5267551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62AC2246-746E-D658-8519-448D4F228C6E}"/>
              </a:ext>
            </a:extLst>
          </p:cNvPr>
          <p:cNvSpPr/>
          <p:nvPr/>
        </p:nvSpPr>
        <p:spPr>
          <a:xfrm>
            <a:off x="4548868" y="4720998"/>
            <a:ext cx="2628900" cy="11498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Insecure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57B46-69A8-E8C5-4F34-14654C54B702}"/>
              </a:ext>
            </a:extLst>
          </p:cNvPr>
          <p:cNvSpPr txBox="1"/>
          <p:nvPr/>
        </p:nvSpPr>
        <p:spPr>
          <a:xfrm>
            <a:off x="7467600" y="2362724"/>
            <a:ext cx="47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Ymx1ZTkwNTc6Y3MzNzB7QjRzSWNfQXVUaF9JN</a:t>
            </a:r>
          </a:p>
          <a:p>
            <a:r>
              <a:rPr lang="en-US" dirty="0">
                <a:solidFill>
                  <a:srgbClr val="7F0000"/>
                </a:solidFill>
                <a:effectLst/>
              </a:rPr>
              <a:t>V9OMHRfczNDdVIzfQ==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42A39-4B7A-7DFA-4218-204AEA90A716}"/>
              </a:ext>
            </a:extLst>
          </p:cNvPr>
          <p:cNvSpPr txBox="1"/>
          <p:nvPr/>
        </p:nvSpPr>
        <p:spPr>
          <a:xfrm>
            <a:off x="7467600" y="3075821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blue9057:cs370{B4sIc_AuTh_I5_N0t_s3CuR3}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716-77EE-FB28-C288-501123B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w/o SSL/TLS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AA46-50B9-473B-26C3-B7ED3F6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utoShape 2" descr="Whatever happened to Netscape? | Engadget">
            <a:extLst>
              <a:ext uri="{FF2B5EF4-FFF2-40B4-BE49-F238E27FC236}">
                <a16:creationId xmlns:a16="http://schemas.microsoft.com/office/drawing/2014/main" id="{FFA41C68-B6E4-3A4E-80A4-AB4A5C9E8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7B2729-FF00-93F9-CCAC-6CB08222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9328" y="1606891"/>
            <a:ext cx="1611085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atabase Server Icon Free PNG Image｜Illustoon">
            <a:extLst>
              <a:ext uri="{FF2B5EF4-FFF2-40B4-BE49-F238E27FC236}">
                <a16:creationId xmlns:a16="http://schemas.microsoft.com/office/drawing/2014/main" id="{145F179D-7F27-5D4D-B354-1D137A6D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5152" y="1606891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outers - Cisco">
            <a:extLst>
              <a:ext uri="{FF2B5EF4-FFF2-40B4-BE49-F238E27FC236}">
                <a16:creationId xmlns:a16="http://schemas.microsoft.com/office/drawing/2014/main" id="{34638007-A5FA-3C6B-F5D0-B7F3AB96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6319" y="1731263"/>
            <a:ext cx="2743201" cy="15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outers - Cisco">
            <a:extLst>
              <a:ext uri="{FF2B5EF4-FFF2-40B4-BE49-F238E27FC236}">
                <a16:creationId xmlns:a16="http://schemas.microsoft.com/office/drawing/2014/main" id="{F3FC93C9-0FFE-F75D-751E-B40122DB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1783101"/>
            <a:ext cx="2743201" cy="15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outers - Cisco">
            <a:extLst>
              <a:ext uri="{FF2B5EF4-FFF2-40B4-BE49-F238E27FC236}">
                <a16:creationId xmlns:a16="http://schemas.microsoft.com/office/drawing/2014/main" id="{9FC143E3-AF97-F0D9-EAF7-CA44048B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480" y="1771838"/>
            <a:ext cx="2743201" cy="15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22E293B-E086-F875-2591-226C9AA513FE}"/>
              </a:ext>
            </a:extLst>
          </p:cNvPr>
          <p:cNvCxnSpPr>
            <a:stCxn id="8194" idx="2"/>
            <a:endCxn id="8196" idx="2"/>
          </p:cNvCxnSpPr>
          <p:nvPr/>
        </p:nvCxnSpPr>
        <p:spPr>
          <a:xfrm rot="5400000" flipH="1" flipV="1">
            <a:off x="6086476" y="-905371"/>
            <a:ext cx="1741" cy="8244953"/>
          </a:xfrm>
          <a:prstGeom prst="bentConnector3">
            <a:avLst>
              <a:gd name="adj1" fmla="val -131303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9FFA6-AAA8-620A-B57D-207847C4B9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8122" y="2503931"/>
            <a:ext cx="1287367" cy="1272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5BBFE-DB41-B6C8-CD2B-2DAE03291C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9183" y="2504193"/>
            <a:ext cx="1287367" cy="1272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F77853-6A40-6677-A495-FCDE2AB372F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5826" y="2509258"/>
            <a:ext cx="1287367" cy="12723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5F2B7-65E3-3041-ABF7-C6442FFAD367}"/>
              </a:ext>
            </a:extLst>
          </p:cNvPr>
          <p:cNvSpPr txBox="1"/>
          <p:nvPr/>
        </p:nvSpPr>
        <p:spPr>
          <a:xfrm>
            <a:off x="536466" y="3499757"/>
            <a:ext cx="142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“Dog”</a:t>
            </a:r>
          </a:p>
        </p:txBody>
      </p:sp>
      <p:pic>
        <p:nvPicPr>
          <p:cNvPr id="8202" name="Picture 10" descr="20,000+ Best Dog Photos · 100% Free Download · Pexels Stock Photos">
            <a:extLst>
              <a:ext uri="{FF2B5EF4-FFF2-40B4-BE49-F238E27FC236}">
                <a16:creationId xmlns:a16="http://schemas.microsoft.com/office/drawing/2014/main" id="{C8684D0D-86BA-93EF-D690-5AE52179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5177" y="4105618"/>
            <a:ext cx="1698623" cy="1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32A15B-88AA-C5E6-97B6-F19D96C490D7}"/>
              </a:ext>
            </a:extLst>
          </p:cNvPr>
          <p:cNvSpPr/>
          <p:nvPr/>
        </p:nvSpPr>
        <p:spPr>
          <a:xfrm>
            <a:off x="536466" y="5127171"/>
            <a:ext cx="8536727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Everybody in the middle knows that I searched ‘dogs’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they also know the search result…</a:t>
            </a:r>
          </a:p>
        </p:txBody>
      </p:sp>
    </p:spTree>
    <p:extLst>
      <p:ext uri="{BB962C8B-B14F-4D97-AF65-F5344CB8AC3E}">
        <p14:creationId xmlns:p14="http://schemas.microsoft.com/office/powerpoint/2010/main" val="285403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BBDD-F542-8A1C-B43D-4F5617ED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stores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FB48-E7B8-D0F7-0EB8-607493B9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server knows and stores the password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DDF71-0167-DE55-8FAA-E2D9DDCF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D79A76-8BC2-250C-3281-1858C1FE5C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43" y="2256806"/>
            <a:ext cx="7772400" cy="267323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DC05C0C-B664-1D0C-7B45-DA62C60C71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43" y="5005137"/>
            <a:ext cx="7772400" cy="1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2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BBDD-F542-8A1C-B43D-4F5617ED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stores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FB48-E7B8-D0F7-0EB8-607493B9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server knows and stores the password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DDF71-0167-DE55-8FAA-E2D9DDCF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D79A76-8BC2-250C-3281-1858C1FE5C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43" y="2256806"/>
            <a:ext cx="7772400" cy="267323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DC05C0C-B664-1D0C-7B45-DA62C60C71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43" y="5005137"/>
            <a:ext cx="7772400" cy="1306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524AFF-EC6F-C10C-E0BF-5151D414B139}"/>
              </a:ext>
            </a:extLst>
          </p:cNvPr>
          <p:cNvSpPr/>
          <p:nvPr/>
        </p:nvSpPr>
        <p:spPr>
          <a:xfrm>
            <a:off x="3967843" y="3298371"/>
            <a:ext cx="7592786" cy="257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Server can be </a:t>
            </a:r>
            <a:r>
              <a:rPr lang="en-US" sz="2400" b="1" dirty="0">
                <a:solidFill>
                  <a:srgbClr val="FF0000"/>
                </a:solidFill>
              </a:rPr>
              <a:t>hacked</a:t>
            </a:r>
          </a:p>
          <a:p>
            <a:pPr algn="ctr"/>
            <a:r>
              <a:rPr lang="en-US" sz="2400" dirty="0"/>
              <a:t>Passwords stored in the server </a:t>
            </a:r>
            <a:r>
              <a:rPr lang="en-US" sz="2400" b="1" dirty="0">
                <a:solidFill>
                  <a:srgbClr val="FF0000"/>
                </a:solidFill>
              </a:rPr>
              <a:t>could also be leaked</a:t>
            </a:r>
          </a:p>
          <a:p>
            <a:pPr algn="ctr"/>
            <a:r>
              <a:rPr lang="en-US" sz="2400" dirty="0"/>
              <a:t>How many passwords do you have, and do you </a:t>
            </a:r>
            <a:r>
              <a:rPr lang="en-US" sz="2400" b="1" dirty="0">
                <a:solidFill>
                  <a:srgbClr val="FFFF00"/>
                </a:solidFill>
              </a:rPr>
              <a:t>re-use</a:t>
            </a:r>
            <a:r>
              <a:rPr lang="en-US" sz="2400" dirty="0"/>
              <a:t> the same password in </a:t>
            </a:r>
            <a:r>
              <a:rPr lang="en-US" sz="2400" b="1" dirty="0">
                <a:solidFill>
                  <a:srgbClr val="000DFF"/>
                </a:solidFill>
              </a:rPr>
              <a:t>multiple websites</a:t>
            </a:r>
            <a:r>
              <a:rPr lang="en-US" sz="2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54348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DA3-9ECC-3453-582B-9E1B30F5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hide the password from the server??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36EE-92B6-54A8-1B59-5CEBB33A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Instead of storing the password directly, we store</a:t>
            </a:r>
          </a:p>
          <a:p>
            <a:pPr lvl="1"/>
            <a:r>
              <a:rPr lang="en-US" dirty="0"/>
              <a:t>SHA256(“</a:t>
            </a:r>
            <a:r>
              <a:rPr lang="en-US" dirty="0" err="1"/>
              <a:t>some_secret</a:t>
            </a:r>
            <a:r>
              <a:rPr lang="en-US" dirty="0"/>
              <a:t>” + password)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</a:t>
            </a:r>
          </a:p>
          <a:p>
            <a:pPr lvl="1"/>
            <a:r>
              <a:rPr lang="en-US" dirty="0"/>
              <a:t>SHA256(“</a:t>
            </a:r>
            <a:r>
              <a:rPr lang="en-US" dirty="0" err="1"/>
              <a:t>some_secret</a:t>
            </a:r>
            <a:r>
              <a:rPr lang="en-US" dirty="0"/>
              <a:t>” + “my-super-secure-password!@#$11”)</a:t>
            </a:r>
          </a:p>
          <a:p>
            <a:pPr lvl="1"/>
            <a:r>
              <a:rPr lang="en-US" dirty="0"/>
              <a:t>59636881ab9bf34263cf3f4d90f25d2b91e74e8804b802d25c8f4bc5c80846ee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A61D4-689D-306C-1D51-0FF06DAC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83EE-06CF-15C0-2AE3-8AB97B41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Hashed-password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452D-B118-62BC-A7E7-1808EA8D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59636881ab9bf34263cf3f4d90f25d2b91e74e8804b802d25c8f4bc5c80846ee</a:t>
            </a:r>
          </a:p>
          <a:p>
            <a:pPr lvl="1"/>
            <a:r>
              <a:rPr lang="en-US" dirty="0"/>
              <a:t>SHA256(“</a:t>
            </a:r>
            <a:r>
              <a:rPr lang="en-US" dirty="0" err="1"/>
              <a:t>some_secret</a:t>
            </a:r>
            <a:r>
              <a:rPr lang="en-US" dirty="0"/>
              <a:t>” + “my-super-secure-password!@#$11”)</a:t>
            </a:r>
          </a:p>
          <a:p>
            <a:endParaRPr lang="en-US" dirty="0"/>
          </a:p>
          <a:p>
            <a:r>
              <a:rPr lang="en-US" dirty="0"/>
              <a:t>Can the attackers who steal the hash recover the password?</a:t>
            </a:r>
          </a:p>
          <a:p>
            <a:pPr lvl="1"/>
            <a:r>
              <a:rPr lang="en-US" dirty="0"/>
              <a:t>This is the same as, what is the inverse of </a:t>
            </a:r>
            <a:r>
              <a:rPr lang="en-US" sz="2000" dirty="0"/>
              <a:t>“59636881ab9bf34263cf3f4d90f25d2b91e74e8804b802d25c8f4bc5c80846ee”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And finding an inverse of SHA256 is technically infeasible…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3B6D-55C5-F2AB-D3B4-5DF90D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BA8F-DC85-039F-901D-0F46CED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F1B2-E1F5-5880-2BCB-AD518B03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use HTTP Basic Authentication for logging into the website</a:t>
            </a:r>
          </a:p>
          <a:p>
            <a:endParaRPr lang="en-US" dirty="0"/>
          </a:p>
          <a:p>
            <a:r>
              <a:rPr lang="en-US" dirty="0"/>
              <a:t>Instead, we use the login form:</a:t>
            </a:r>
          </a:p>
          <a:p>
            <a:pPr lvl="1"/>
            <a:r>
              <a:rPr lang="en-US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39E2-104B-F107-14FB-FEDC2AC8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4F12F4-6449-0112-011F-8F99B7781D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515" y="2928608"/>
            <a:ext cx="4455886" cy="3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B836-73B5-F32B-467D-86EFD5F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Password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34D8-3BED-3AD4-2233-9EA63567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ID/password but the server stores hash of the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C0305-7D0A-548D-226C-57C03968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Apps internet web browser Icon | Oxygen Iconset | Oxygen Team">
            <a:extLst>
              <a:ext uri="{FF2B5EF4-FFF2-40B4-BE49-F238E27FC236}">
                <a16:creationId xmlns:a16="http://schemas.microsoft.com/office/drawing/2014/main" id="{4FB5DA24-3F51-E08A-4A08-F8F92F7E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879" y="4488997"/>
            <a:ext cx="1613807" cy="16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at is a Web Server and What is it used for? – Lizzie's Website">
            <a:extLst>
              <a:ext uri="{FF2B5EF4-FFF2-40B4-BE49-F238E27FC236}">
                <a16:creationId xmlns:a16="http://schemas.microsoft.com/office/drawing/2014/main" id="{C217812E-46D4-BC3D-AC58-C6E62A59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150" y="3733800"/>
            <a:ext cx="2603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25050-48E2-3778-5128-752F5B487019}"/>
              </a:ext>
            </a:extLst>
          </p:cNvPr>
          <p:cNvCxnSpPr>
            <a:cxnSpLocks/>
          </p:cNvCxnSpPr>
          <p:nvPr/>
        </p:nvCxnSpPr>
        <p:spPr>
          <a:xfrm flipV="1">
            <a:off x="2728686" y="5204725"/>
            <a:ext cx="6088743" cy="369"/>
          </a:xfrm>
          <a:prstGeom prst="straightConnector1">
            <a:avLst/>
          </a:prstGeom>
          <a:ln w="41275">
            <a:solidFill>
              <a:srgbClr val="000D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616E6D-BF64-A3B0-2968-99226C50A679}"/>
              </a:ext>
            </a:extLst>
          </p:cNvPr>
          <p:cNvSpPr txBox="1"/>
          <p:nvPr/>
        </p:nvSpPr>
        <p:spPr>
          <a:xfrm>
            <a:off x="4342493" y="5204725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Protected by TLS (HTTPS)</a:t>
            </a:r>
          </a:p>
        </p:txBody>
      </p:sp>
      <p:pic>
        <p:nvPicPr>
          <p:cNvPr id="2050" name="Picture 2" descr="Database - Free technology icons">
            <a:extLst>
              <a:ext uri="{FF2B5EF4-FFF2-40B4-BE49-F238E27FC236}">
                <a16:creationId xmlns:a16="http://schemas.microsoft.com/office/drawing/2014/main" id="{112248A0-9809-A915-6C5A-6AD75BFB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2379" y="2251876"/>
            <a:ext cx="1475475" cy="14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ED2FF-AD4A-9460-E9FC-B2D0137B48AC}"/>
              </a:ext>
            </a:extLst>
          </p:cNvPr>
          <p:cNvSpPr txBox="1"/>
          <p:nvPr/>
        </p:nvSpPr>
        <p:spPr>
          <a:xfrm>
            <a:off x="1579601" y="2337830"/>
            <a:ext cx="838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blue9057:</a:t>
            </a:r>
            <a:r>
              <a:rPr lang="en-US" sz="1800" dirty="0"/>
              <a:t> 59636881ab9bf34263cf3f4d90f25d2b91e74e8804b802d25c8f4bc5c80846ee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CFB3D-D5A5-5789-8777-DF15C2BEFE11}"/>
              </a:ext>
            </a:extLst>
          </p:cNvPr>
          <p:cNvSpPr txBox="1"/>
          <p:nvPr/>
        </p:nvSpPr>
        <p:spPr>
          <a:xfrm>
            <a:off x="0" y="4119665"/>
            <a:ext cx="445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blue9057:my-super-secure-password!@#$11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E558D-D19E-8E12-B83B-AB5FB9887FDB}"/>
              </a:ext>
            </a:extLst>
          </p:cNvPr>
          <p:cNvSpPr txBox="1"/>
          <p:nvPr/>
        </p:nvSpPr>
        <p:spPr>
          <a:xfrm>
            <a:off x="2813236" y="5739567"/>
            <a:ext cx="755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SHA256(“</a:t>
            </a:r>
            <a:r>
              <a:rPr lang="en-US" dirty="0" err="1"/>
              <a:t>some_secret</a:t>
            </a:r>
            <a:r>
              <a:rPr lang="en-US" dirty="0"/>
              <a:t>” + “my-super-secure-password!@#$11”)</a:t>
            </a:r>
          </a:p>
          <a:p>
            <a:r>
              <a:rPr lang="en-US" dirty="0"/>
              <a:t>= </a:t>
            </a:r>
            <a:r>
              <a:rPr lang="en-US" sz="1800" dirty="0"/>
              <a:t>59636881ab9bf34263cf3f4d90f25d2b91e74e8804b802d25c8f4bc5c80846ee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F1A995-9B6F-A5D1-555D-87E38E00354B}"/>
              </a:ext>
            </a:extLst>
          </p:cNvPr>
          <p:cNvCxnSpPr>
            <a:stCxn id="10" idx="2"/>
          </p:cNvCxnSpPr>
          <p:nvPr/>
        </p:nvCxnSpPr>
        <p:spPr>
          <a:xfrm>
            <a:off x="5773057" y="2707162"/>
            <a:ext cx="1106990" cy="3395642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68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2E67-4048-45DE-E8E2-87680B01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308D-D6A5-AADC-93A8-5554C90B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submits ID and password</a:t>
            </a:r>
          </a:p>
          <a:p>
            <a:endParaRPr lang="en-US" dirty="0"/>
          </a:p>
          <a:p>
            <a:r>
              <a:rPr lang="en-US" dirty="0"/>
              <a:t>Query database to find a pair of</a:t>
            </a:r>
          </a:p>
          <a:p>
            <a:pPr lvl="1"/>
            <a:r>
              <a:rPr lang="en-US" dirty="0"/>
              <a:t>(Username, SHA256(secret + password))</a:t>
            </a:r>
          </a:p>
          <a:p>
            <a:pPr lvl="1"/>
            <a:r>
              <a:rPr lang="en-US" dirty="0"/>
              <a:t>Exists…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A1F0-B139-BD5A-AE63-EE8819D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5ECE-8724-9DF9-82A6-51C190C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for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AC81-F3AE-B593-CE80-7FCE6786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Query </a:t>
            </a:r>
            <a:r>
              <a:rPr lang="en-US" sz="1800" dirty="0"/>
              <a:t>(SQL examples: https://www.w3schools.com/</a:t>
            </a:r>
            <a:r>
              <a:rPr lang="en-US" sz="1800" dirty="0" err="1"/>
              <a:t>sql</a:t>
            </a:r>
            <a:r>
              <a:rPr lang="en-US" sz="1800" dirty="0"/>
              <a:t>/</a:t>
            </a:r>
            <a:r>
              <a:rPr lang="en-US" sz="1800" dirty="0" err="1"/>
              <a:t>sql_examples.asp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dirty="0"/>
              <a:t>SELECT (username, password) FROM users WHERE 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r>
              <a:rPr lang="en-US" dirty="0"/>
              <a:t>and password = </a:t>
            </a:r>
            <a:r>
              <a:rPr lang="en-US" dirty="0">
                <a:solidFill>
                  <a:srgbClr val="FF0000"/>
                </a:solidFill>
              </a:rPr>
              <a:t>SHA256(secret + “</a:t>
            </a:r>
            <a:r>
              <a:rPr lang="en-US" dirty="0">
                <a:solidFill>
                  <a:srgbClr val="000CFF"/>
                </a:solidFill>
              </a:rPr>
              <a:t>my-super-secure-password!@#$11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The user sends the plaintext password to the server</a:t>
            </a:r>
          </a:p>
          <a:p>
            <a:r>
              <a:rPr lang="en-US" dirty="0"/>
              <a:t>But the password is never stored in the DB</a:t>
            </a:r>
          </a:p>
          <a:p>
            <a:endParaRPr lang="en-US" dirty="0"/>
          </a:p>
          <a:p>
            <a:r>
              <a:rPr lang="en-US" dirty="0"/>
              <a:t>Even if the attackers know the secret, they have to inverse SHA256</a:t>
            </a:r>
          </a:p>
          <a:p>
            <a:pPr lvl="1"/>
            <a:r>
              <a:rPr lang="en-US" dirty="0"/>
              <a:t>To get the plaintext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99766-335E-3A62-B765-A262F8D4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9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5BE0-3B75-9A38-0E0D-52A07A2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SHA256 is susceptible to the</a:t>
            </a:r>
            <a:br>
              <a:rPr lang="en-US" dirty="0"/>
            </a:br>
            <a:r>
              <a:rPr lang="en-US" dirty="0"/>
              <a:t>Brute-force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21D-62F0-C166-E9C5-CCA1B9A0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attacker breached into the server</a:t>
            </a:r>
          </a:p>
          <a:p>
            <a:pPr lvl="1"/>
            <a:r>
              <a:rPr lang="en-US" dirty="0"/>
              <a:t>They can have the database (all the password hashes)</a:t>
            </a:r>
          </a:p>
          <a:p>
            <a:pPr lvl="1"/>
            <a:r>
              <a:rPr lang="en-US" dirty="0"/>
              <a:t>They can have the program source code (the secret that generates hash…)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They can run the following algorithm</a:t>
            </a:r>
          </a:p>
          <a:p>
            <a:pPr lvl="1"/>
            <a:r>
              <a:rPr lang="en-US" dirty="0"/>
              <a:t>for strings in </a:t>
            </a:r>
            <a:r>
              <a:rPr lang="en-US" dirty="0" err="1"/>
              <a:t>all_strings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SHA256(secret + strings) == </a:t>
            </a:r>
            <a:r>
              <a:rPr lang="en-US" sz="1400" dirty="0"/>
              <a:t>‘59636881ab9bf34263cf3f4d90f25d2b91e74e8804b802d25c8f4bc5c80846ee’</a:t>
            </a:r>
            <a:endParaRPr lang="en-US" sz="2000" dirty="0"/>
          </a:p>
          <a:p>
            <a:pPr lvl="3"/>
            <a:r>
              <a:rPr lang="en-US" dirty="0"/>
              <a:t>print(strings)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86867-BCA2-E9FB-2EA0-616882AE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5BE0-3B75-9A38-0E0D-52A07A2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SHA256 is susceptible to the</a:t>
            </a:r>
            <a:br>
              <a:rPr lang="en-US" dirty="0"/>
            </a:br>
            <a:r>
              <a:rPr lang="en-US" dirty="0"/>
              <a:t>Brute-force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21D-62F0-C166-E9C5-CCA1B9A0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run the following algorithm</a:t>
            </a:r>
          </a:p>
          <a:p>
            <a:pPr lvl="1"/>
            <a:r>
              <a:rPr lang="en-US" dirty="0"/>
              <a:t>for strings in </a:t>
            </a:r>
            <a:r>
              <a:rPr lang="en-US" dirty="0" err="1"/>
              <a:t>all_strings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SHA256(secret + strings) == </a:t>
            </a:r>
            <a:r>
              <a:rPr lang="en-US" sz="1400" dirty="0"/>
              <a:t>‘59636881ab9bf34263cf3f4d90f25d2b91e74e8804b802d25c8f4bc5c80846ee’</a:t>
            </a:r>
            <a:endParaRPr lang="en-US" sz="2000" dirty="0"/>
          </a:p>
          <a:p>
            <a:pPr lvl="3"/>
            <a:r>
              <a:rPr lang="en-US" dirty="0"/>
              <a:t>print(strings)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How long should it take (theoretically) ?</a:t>
            </a:r>
          </a:p>
          <a:p>
            <a:pPr lvl="1"/>
            <a:r>
              <a:rPr lang="en-US" dirty="0"/>
              <a:t>~2 ** 256 seconds (seems forever)</a:t>
            </a:r>
          </a:p>
          <a:p>
            <a:pPr lvl="1"/>
            <a:endParaRPr lang="en-US" dirty="0"/>
          </a:p>
          <a:p>
            <a:r>
              <a:rPr lang="en-US" dirty="0"/>
              <a:t>Not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86867-BCA2-E9FB-2EA0-616882AE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27CD-A722-5DF3-C49D-43146D6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Transport Layer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CBB-38C5-EEA4-B59D-1AC5BB3C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 vs IP Layers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TLS would like to be</a:t>
            </a:r>
          </a:p>
          <a:p>
            <a:pPr lvl="1"/>
            <a:r>
              <a:rPr lang="en-US" dirty="0"/>
              <a:t>Transparent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570A1-2483-A38E-596E-276E93C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314" name="Picture 2" descr="TCP/IP Model: What are Layers &amp; Protocol? TCP/IP Stack">
            <a:extLst>
              <a:ext uri="{FF2B5EF4-FFF2-40B4-BE49-F238E27FC236}">
                <a16:creationId xmlns:a16="http://schemas.microsoft.com/office/drawing/2014/main" id="{AC5D2F10-5FD2-6C70-DFC8-1B97A5DC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664" y="1367368"/>
            <a:ext cx="6278336" cy="50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712E51-4D0B-53C3-24AA-B1460DCC44CA}"/>
              </a:ext>
            </a:extLst>
          </p:cNvPr>
          <p:cNvSpPr/>
          <p:nvPr/>
        </p:nvSpPr>
        <p:spPr>
          <a:xfrm>
            <a:off x="445126" y="4813343"/>
            <a:ext cx="5171903" cy="190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If transparent,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Applications does not have to change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their behavior for adopting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security to the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405930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BCA-0970-5417-F631-2B5CF5C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choose password not Randomly…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5EFC-6090-5BF2-ADB4-0B46599F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factor of SHA256 works correctly (2 ** 256) if</a:t>
            </a:r>
          </a:p>
          <a:p>
            <a:pPr lvl="1"/>
            <a:r>
              <a:rPr lang="en-US" dirty="0"/>
              <a:t>The input was chosen completely randomly</a:t>
            </a:r>
          </a:p>
          <a:p>
            <a:pPr lvl="1"/>
            <a:endParaRPr lang="en-US" dirty="0"/>
          </a:p>
          <a:p>
            <a:r>
              <a:rPr lang="en-US" dirty="0"/>
              <a:t>How human users choose password?</a:t>
            </a:r>
          </a:p>
          <a:p>
            <a:pPr lvl="1"/>
            <a:r>
              <a:rPr lang="en-US" dirty="0"/>
              <a:t>Easy to memorize and type (12345678, password)</a:t>
            </a:r>
          </a:p>
          <a:p>
            <a:pPr lvl="1"/>
            <a:r>
              <a:rPr lang="en-US" dirty="0"/>
              <a:t>Some familiar phrases (</a:t>
            </a:r>
            <a:r>
              <a:rPr lang="en-US" dirty="0" err="1"/>
              <a:t>orangebeaverROCKS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some numbers on it (password1234)</a:t>
            </a:r>
          </a:p>
          <a:p>
            <a:pPr lvl="1"/>
            <a:r>
              <a:rPr lang="en-US" dirty="0"/>
              <a:t>Add some special characters on in (password1234!!)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2AFD-DB95-B5E3-1C92-DE7A479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5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9282-E4DC-6BC7-20F3-548032C9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BC1E-1AD9-4608-3514-60626641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7A8B-DB9E-00AC-41A7-07E56CB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 descr="20 Most Hacked Passwords in 2022: Is Yours Here?">
            <a:extLst>
              <a:ext uri="{FF2B5EF4-FFF2-40B4-BE49-F238E27FC236}">
                <a16:creationId xmlns:a16="http://schemas.microsoft.com/office/drawing/2014/main" id="{1C842331-8D32-51C8-D2DA-2C0B67D0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07950"/>
            <a:ext cx="9753600" cy="66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3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49F-6611-4C36-A6E8-42883F3D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80BF-D085-810B-EB38-922355C8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Hackers may try popular, known password phrases first..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https://github.com/danielmiessler/SecLists/tree/master/Passwords/Common-Credentials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369E-C9DD-6035-7F94-023C3F3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908A891-E5E2-B518-BC06-BE0BC8842E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4224" y="3325586"/>
            <a:ext cx="1012671" cy="31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1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15C1-7B9B-885F-B859-27BBD6C8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Special Chars in </a:t>
            </a:r>
            <a:br>
              <a:rPr lang="en-US" dirty="0"/>
            </a:br>
            <a:r>
              <a:rPr lang="en-US" dirty="0"/>
              <a:t>Password?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4E4E-5B65-5476-E51E-3FB375CE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[A-Z] * 8</a:t>
            </a:r>
          </a:p>
          <a:p>
            <a:pPr lvl="1"/>
            <a:r>
              <a:rPr lang="en-US" dirty="0"/>
              <a:t>26 ** 8 = 208,827,064,576</a:t>
            </a:r>
          </a:p>
          <a:p>
            <a:pPr lvl="1"/>
            <a:endParaRPr lang="en-US" dirty="0"/>
          </a:p>
          <a:p>
            <a:r>
              <a:rPr lang="en-US" dirty="0"/>
              <a:t>[A-Za-z] * 8</a:t>
            </a:r>
          </a:p>
          <a:p>
            <a:pPr lvl="1"/>
            <a:r>
              <a:rPr lang="en-US" dirty="0"/>
              <a:t>52 ** 8 = 53,459,728,531,456</a:t>
            </a:r>
          </a:p>
          <a:p>
            <a:endParaRPr lang="en-US" dirty="0"/>
          </a:p>
          <a:p>
            <a:r>
              <a:rPr lang="en-US" dirty="0"/>
              <a:t>[A-Za-z0-9] and special chars * 8</a:t>
            </a:r>
          </a:p>
          <a:p>
            <a:pPr lvl="1"/>
            <a:r>
              <a:rPr lang="en-US" dirty="0"/>
              <a:t>95 ** 8 = 6,634,204,312,890,625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B64D0-1B2A-A14D-4107-C64BE245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4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0D4-D572-D31B-54A5-809E78EE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Crackers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BB05-BD31-B7CE-9B07-E10600F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run SHA256 with secret and try those passwords</a:t>
            </a:r>
          </a:p>
          <a:p>
            <a:endParaRPr lang="en-US" dirty="0"/>
          </a:p>
          <a:p>
            <a:r>
              <a:rPr lang="en-US" dirty="0"/>
              <a:t>[A-Za-z0-9] and special chars * 8</a:t>
            </a:r>
          </a:p>
          <a:p>
            <a:pPr lvl="1"/>
            <a:r>
              <a:rPr lang="en-US" dirty="0"/>
              <a:t>95 ** 8 = 6,634,204,312,890,625</a:t>
            </a:r>
          </a:p>
          <a:p>
            <a:pPr lvl="1"/>
            <a:endParaRPr lang="en-US" dirty="0"/>
          </a:p>
          <a:p>
            <a:r>
              <a:rPr lang="en-US" dirty="0"/>
              <a:t>6,634 trillion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5DE6-4B72-BB59-9909-81334B9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34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0D4-D572-D31B-54A5-809E78EE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Miners == Hash Crackers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BB05-BD31-B7CE-9B07-E10600F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GPUs to calculate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transaction_data</a:t>
            </a:r>
            <a:r>
              <a:rPr lang="en-US" dirty="0"/>
              <a:t> + random</a:t>
            </a:r>
          </a:p>
          <a:p>
            <a:pPr lvl="1"/>
            <a:r>
              <a:rPr lang="en-US" dirty="0"/>
              <a:t>SHA256(X)</a:t>
            </a:r>
          </a:p>
          <a:p>
            <a:pPr lvl="1"/>
            <a:r>
              <a:rPr lang="en-US" dirty="0"/>
              <a:t>The result should have 80 0s…</a:t>
            </a:r>
          </a:p>
          <a:p>
            <a:pPr lvl="1"/>
            <a:endParaRPr lang="en-US" dirty="0"/>
          </a:p>
          <a:p>
            <a:r>
              <a:rPr lang="en-US" dirty="0"/>
              <a:t>00000000000…..23948329793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5DE6-4B72-BB59-9909-81334B9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050" name="Picture 2" descr="Why the Biggest Bitcoin Mines Are in China - IEEE Spectrum">
            <a:extLst>
              <a:ext uri="{FF2B5EF4-FFF2-40B4-BE49-F238E27FC236}">
                <a16:creationId xmlns:a16="http://schemas.microsoft.com/office/drawing/2014/main" id="{03BD720F-AD41-AB6D-9272-B7A7B40F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246" y="1960684"/>
            <a:ext cx="6529754" cy="489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C917F4B-A9AC-3437-395F-B1BF8339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6" y="4584700"/>
            <a:ext cx="4584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0D4-D572-D31B-54A5-809E78EE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Miners == Hash Crackers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BB05-BD31-B7CE-9B07-E10600F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[A-Za-z0-9] and special chars * 8</a:t>
            </a:r>
          </a:p>
          <a:p>
            <a:pPr lvl="1"/>
            <a:r>
              <a:rPr lang="en-US" dirty="0"/>
              <a:t>95 ** 8 = 6,634,204,312,890,625</a:t>
            </a:r>
          </a:p>
          <a:p>
            <a:pPr lvl="1"/>
            <a:endParaRPr lang="en-US" dirty="0"/>
          </a:p>
          <a:p>
            <a:r>
              <a:rPr lang="en-US" dirty="0"/>
              <a:t>6,634 trillion cases</a:t>
            </a:r>
          </a:p>
          <a:p>
            <a:endParaRPr lang="en-US" dirty="0"/>
          </a:p>
          <a:p>
            <a:r>
              <a:rPr lang="en-US" dirty="0"/>
              <a:t>6P (Peta) cases (less than 1 </a:t>
            </a:r>
            <a:r>
              <a:rPr lang="en-US" dirty="0" err="1"/>
              <a:t>ms</a:t>
            </a:r>
            <a:r>
              <a:rPr lang="en-US" dirty="0"/>
              <a:t>???)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5DE6-4B72-BB59-9909-81334B9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C917F4B-A9AC-3437-395F-B1BF8339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39" y="1646238"/>
            <a:ext cx="4584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5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D19B-394F-9431-885E-5962F39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5642-B6EC-B20D-0856-542CCFD3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Query </a:t>
            </a:r>
            <a:r>
              <a:rPr lang="en-US" sz="1800" dirty="0"/>
              <a:t>(SQL examples: https://www.w3schools.com/</a:t>
            </a:r>
            <a:r>
              <a:rPr lang="en-US" sz="1800" dirty="0" err="1"/>
              <a:t>sql</a:t>
            </a:r>
            <a:r>
              <a:rPr lang="en-US" sz="1800" dirty="0"/>
              <a:t>/</a:t>
            </a:r>
            <a:r>
              <a:rPr lang="en-US" sz="1800" dirty="0" err="1"/>
              <a:t>sql_examples.asp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dirty="0"/>
              <a:t>SELECT (username, password) FROM users WHERE 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r>
              <a:rPr lang="en-US" dirty="0"/>
              <a:t>and password = 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rgbClr val="000CFF"/>
                </a:solidFill>
              </a:rPr>
              <a:t>my-super-secure-password!@#$11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lvl="1"/>
            <a:endParaRPr lang="en-US" dirty="0"/>
          </a:p>
          <a:p>
            <a:r>
              <a:rPr lang="en-US" dirty="0"/>
              <a:t>What if we supply ‘or ‘a’=‘a as a password?</a:t>
            </a:r>
          </a:p>
          <a:p>
            <a:pPr marL="457200" lvl="1" indent="0">
              <a:buNone/>
            </a:pPr>
            <a:r>
              <a:rPr lang="en-US" dirty="0"/>
              <a:t>SELECT (username, password) FROM users WHERE 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r>
              <a:rPr lang="en-US" dirty="0"/>
              <a:t>and password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000CFF"/>
                </a:solidFill>
              </a:rPr>
              <a:t>’ or ‘a’ =‘a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SELECT (username, password) FROM users WHERE</a:t>
            </a:r>
          </a:p>
          <a:p>
            <a:pPr marL="457200" lvl="1" indent="0">
              <a:buNone/>
            </a:pPr>
            <a:r>
              <a:rPr lang="en-US" dirty="0"/>
              <a:t>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 and password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000CFF"/>
                </a:solidFill>
              </a:rPr>
              <a:t>’ 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CFF"/>
                </a:solidFill>
              </a:rPr>
              <a:t>‘a’ =‘a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ALWAYS TRUE!!!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3C54-D067-48EF-7501-64D2939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D19B-394F-9431-885E-5962F39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5642-B6EC-B20D-0856-542CCFD3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supply ‘or ‘a’=‘a as a password?</a:t>
            </a:r>
          </a:p>
          <a:p>
            <a:pPr marL="457200" lvl="1" indent="0">
              <a:buNone/>
            </a:pPr>
            <a:r>
              <a:rPr lang="en-US" dirty="0"/>
              <a:t>SELECT (username, password) FROM users WHERE 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r>
              <a:rPr lang="en-US" dirty="0"/>
              <a:t>and password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000CFF"/>
                </a:solidFill>
              </a:rPr>
              <a:t>’ or ‘a’ =‘a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bypass password checking logic by injecting malicious data to the database SQL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3C54-D067-48EF-7501-64D2939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6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D19B-394F-9431-885E-5962F39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5642-B6EC-B20D-0856-542CCFD3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supply </a:t>
            </a:r>
            <a:r>
              <a:rPr lang="en-US" dirty="0">
                <a:solidFill>
                  <a:srgbClr val="000CFF"/>
                </a:solidFill>
              </a:rPr>
              <a:t>’ union select (‘admin’, ‘a’) where ‘a’=‘a </a:t>
            </a:r>
            <a:r>
              <a:rPr lang="en-US" dirty="0"/>
              <a:t>as a password?</a:t>
            </a:r>
          </a:p>
          <a:p>
            <a:pPr marL="457200" lvl="1" indent="0">
              <a:buNone/>
            </a:pPr>
            <a:r>
              <a:rPr lang="en-US" dirty="0"/>
              <a:t>SELECT (username, password) FROM users WHERE username = ‘</a:t>
            </a:r>
            <a:r>
              <a:rPr lang="en-US" dirty="0">
                <a:solidFill>
                  <a:srgbClr val="000DFF"/>
                </a:solidFill>
              </a:rPr>
              <a:t>blue9057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r>
              <a:rPr lang="en-US" dirty="0"/>
              <a:t>and password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000CFF"/>
                </a:solidFill>
              </a:rPr>
              <a:t>’ union select (‘admin’, ‘a’) where ‘a’=‘a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fetch none for the first select and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select will return will have</a:t>
            </a:r>
          </a:p>
          <a:p>
            <a:pPr lvl="1"/>
            <a:r>
              <a:rPr lang="en-US" dirty="0"/>
              <a:t>Username = ‘admin’</a:t>
            </a:r>
          </a:p>
          <a:p>
            <a:pPr lvl="1"/>
            <a:r>
              <a:rPr lang="en-US"/>
              <a:t>Password = ‘a’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3C54-D067-48EF-7501-64D2939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EC1A-7FB1-114D-AA40-AC11B00A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0780-E958-C253-47EA-4CB15AC2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027CE-4047-86C9-BABB-108404E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412" name="Picture 4" descr="Apps internet web browser Icon | Oxygen Iconset | Oxygen Team">
            <a:extLst>
              <a:ext uri="{FF2B5EF4-FFF2-40B4-BE49-F238E27FC236}">
                <a16:creationId xmlns:a16="http://schemas.microsoft.com/office/drawing/2014/main" id="{AC1CC389-F61B-ED10-8E6A-CC7A95DD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2622096"/>
            <a:ext cx="1613807" cy="16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What is a Web Server and What is it used for? – Lizzie's Website">
            <a:extLst>
              <a:ext uri="{FF2B5EF4-FFF2-40B4-BE49-F238E27FC236}">
                <a16:creationId xmlns:a16="http://schemas.microsoft.com/office/drawing/2014/main" id="{48582DBF-692D-B30A-D0BA-C1343A57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6521" y="1866899"/>
            <a:ext cx="2603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DB414-42BE-F600-385F-59D1BE5C3E8D}"/>
              </a:ext>
            </a:extLst>
          </p:cNvPr>
          <p:cNvSpPr/>
          <p:nvPr/>
        </p:nvSpPr>
        <p:spPr>
          <a:xfrm>
            <a:off x="3314700" y="2188029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AB5EF-46B1-3F2E-05F3-3ECF5FA5FFE7}"/>
              </a:ext>
            </a:extLst>
          </p:cNvPr>
          <p:cNvSpPr/>
          <p:nvPr/>
        </p:nvSpPr>
        <p:spPr>
          <a:xfrm>
            <a:off x="7342416" y="2188029"/>
            <a:ext cx="767443" cy="22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C558D5-A284-56A6-CC01-E317B166BBC1}"/>
              </a:ext>
            </a:extLst>
          </p:cNvPr>
          <p:cNvCxnSpPr>
            <a:stCxn id="17412" idx="3"/>
          </p:cNvCxnSpPr>
          <p:nvPr/>
        </p:nvCxnSpPr>
        <p:spPr>
          <a:xfrm flipV="1">
            <a:off x="2598057" y="3428999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04BE5F-2D88-58C8-81D6-F53E4EAC7E8C}"/>
              </a:ext>
            </a:extLst>
          </p:cNvPr>
          <p:cNvCxnSpPr/>
          <p:nvPr/>
        </p:nvCxnSpPr>
        <p:spPr>
          <a:xfrm flipV="1">
            <a:off x="8099878" y="3400650"/>
            <a:ext cx="716643" cy="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AE5311B-7CC7-A019-BAE4-C91AE91919B8}"/>
              </a:ext>
            </a:extLst>
          </p:cNvPr>
          <p:cNvSpPr/>
          <p:nvPr/>
        </p:nvSpPr>
        <p:spPr>
          <a:xfrm>
            <a:off x="4418239" y="2854097"/>
            <a:ext cx="2628900" cy="11498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Insecure Internet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03CC6-14C9-4713-7022-178AD480A0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316" y="1819255"/>
            <a:ext cx="1287367" cy="127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80130-69A3-F58C-46CC-6E77CA3AEC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956" y="1899723"/>
            <a:ext cx="1287367" cy="1272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148B1A-463E-FD94-D3BD-04BBBE3CEF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948" y="1613406"/>
            <a:ext cx="1287367" cy="1272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31451-9E4C-DE1F-0047-0ADEF81076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63" l="3505" r="94276">
                        <a14:foregroundMark x1="34579" y1="22340" x2="46612" y2="22695"/>
                        <a14:foregroundMark x1="24650" y1="19858" x2="34346" y2="23995"/>
                        <a14:foregroundMark x1="34346" y1="23995" x2="43575" y2="24823"/>
                        <a14:foregroundMark x1="43575" y1="24823" x2="54089" y2="24232"/>
                        <a14:foregroundMark x1="54089" y1="24232" x2="60164" y2="19031"/>
                        <a14:foregroundMark x1="20210" y1="18676" x2="27103" y2="21158"/>
                        <a14:foregroundMark x1="17407" y1="20567" x2="14720" y2="23522"/>
                        <a14:foregroundMark x1="15654" y1="28132" x2="24416" y2="30615"/>
                        <a14:foregroundMark x1="24416" y1="30615" x2="30374" y2="37116"/>
                        <a14:foregroundMark x1="30374" y1="37116" x2="47780" y2="46099"/>
                        <a14:foregroundMark x1="37266" y1="50355" x2="52570" y2="41844"/>
                        <a14:foregroundMark x1="25234" y1="40898" x2="41121" y2="45154"/>
                        <a14:foregroundMark x1="41121" y1="45154" x2="47547" y2="49054"/>
                        <a14:foregroundMark x1="29439" y1="46690" x2="39603" y2="52955"/>
                        <a14:foregroundMark x1="39603" y1="52955" x2="44743" y2="53664"/>
                        <a14:foregroundMark x1="48131" y1="52719" x2="50117" y2="43853"/>
                        <a14:foregroundMark x1="50117" y1="43853" x2="56893" y2="37707"/>
                        <a14:foregroundMark x1="56893" y1="37707" x2="42407" y2="37589"/>
                        <a14:foregroundMark x1="61332" y1="31206" x2="68224" y2="25177"/>
                        <a14:foregroundMark x1="68224" y1="25177" x2="62266" y2="19031"/>
                        <a14:foregroundMark x1="23481" y1="15957" x2="26285" y2="7447"/>
                        <a14:foregroundMark x1="26285" y1="7447" x2="32593" y2="946"/>
                        <a14:foregroundMark x1="32593" y1="946" x2="40421" y2="5437"/>
                        <a14:foregroundMark x1="40421" y1="5437" x2="48832" y2="2128"/>
                        <a14:foregroundMark x1="48832" y1="2128" x2="57126" y2="5910"/>
                        <a14:foregroundMark x1="57126" y1="5910" x2="59463" y2="18085"/>
                        <a14:foregroundMark x1="27687" y1="2009" x2="40070" y2="2246"/>
                        <a14:foregroundMark x1="40070" y1="2246" x2="53154" y2="236"/>
                        <a14:foregroundMark x1="53154" y1="236" x2="54439" y2="2009"/>
                        <a14:foregroundMark x1="4556" y1="91608" x2="6776" y2="82388"/>
                        <a14:foregroundMark x1="6776" y1="82388" x2="13668" y2="73286"/>
                        <a14:foregroundMark x1="13668" y1="73286" x2="22079" y2="69267"/>
                        <a14:foregroundMark x1="22079" y1="69267" x2="31075" y2="67612"/>
                        <a14:foregroundMark x1="31075" y1="67612" x2="40771" y2="68203"/>
                        <a14:foregroundMark x1="40771" y1="68203" x2="49766" y2="66076"/>
                        <a14:foregroundMark x1="49766" y1="66076" x2="51168" y2="76241"/>
                        <a14:foregroundMark x1="51168" y1="76241" x2="47430" y2="85697"/>
                        <a14:foregroundMark x1="47430" y1="85697" x2="36098" y2="93026"/>
                        <a14:foregroundMark x1="36098" y1="93026" x2="25935" y2="95272"/>
                        <a14:foregroundMark x1="25935" y1="95272" x2="16005" y2="94681"/>
                        <a14:foregroundMark x1="12033" y1="88298" x2="36332" y2="74350"/>
                        <a14:foregroundMark x1="15070" y1="92908" x2="40304" y2="77069"/>
                        <a14:foregroundMark x1="18107" y1="78251" x2="18107" y2="78251"/>
                        <a14:foregroundMark x1="16238" y1="78251" x2="30374" y2="72813"/>
                        <a14:foregroundMark x1="56776" y1="67021" x2="56776" y2="76359"/>
                        <a14:foregroundMark x1="56776" y1="76359" x2="51869" y2="85934"/>
                        <a14:foregroundMark x1="51869" y1="85934" x2="49650" y2="96690"/>
                        <a14:foregroundMark x1="49650" y1="96690" x2="49299" y2="97163"/>
                        <a14:foregroundMark x1="3388" y1="79433" x2="3505" y2="89598"/>
                        <a14:foregroundMark x1="3505" y1="89598" x2="9930" y2="95272"/>
                        <a14:foregroundMark x1="59229" y1="93735" x2="65070" y2="84515"/>
                        <a14:foregroundMark x1="65070" y1="84515" x2="72079" y2="78014"/>
                        <a14:foregroundMark x1="72079" y1="78014" x2="81542" y2="78842"/>
                        <a14:foregroundMark x1="81542" y1="78842" x2="90421" y2="77423"/>
                        <a14:foregroundMark x1="90421" y1="77423" x2="94159" y2="69031"/>
                        <a14:foregroundMark x1="94159" y1="69031" x2="94276" y2="60165"/>
                        <a14:foregroundMark x1="94276" y1="60165" x2="85864" y2="54255"/>
                        <a14:foregroundMark x1="85864" y1="54255" x2="76168" y2="53073"/>
                        <a14:foregroundMark x1="76168" y1="53073" x2="69276" y2="59929"/>
                        <a14:foregroundMark x1="69276" y1="59929" x2="68107" y2="69031"/>
                        <a14:foregroundMark x1="68107" y1="69031" x2="71262" y2="77069"/>
                        <a14:foregroundMark x1="79089" y1="90426" x2="72547" y2="97045"/>
                        <a14:foregroundMark x1="72547" y1="97045" x2="70327" y2="97163"/>
                        <a14:backgroundMark x1="67290" y1="11348" x2="73481" y2="19504"/>
                        <a14:backgroundMark x1="73481" y1="19504" x2="78388" y2="31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09" y="2034208"/>
            <a:ext cx="1287367" cy="1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60E4-5D96-36EB-F2D2-DA4D83C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A2EA-A7D6-4AF4-00C9-946C15D9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7D6A3E-63BF-3E22-2956-649B8DA9C84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611085" y="2419997"/>
            <a:ext cx="8938043" cy="25374"/>
          </a:xfrm>
          <a:prstGeom prst="straightConnector1">
            <a:avLst/>
          </a:prstGeom>
          <a:ln w="41275">
            <a:solidFill>
              <a:srgbClr val="000D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9C0442-5EFD-729F-05A7-1286A356FC60}"/>
              </a:ext>
            </a:extLst>
          </p:cNvPr>
          <p:cNvSpPr txBox="1"/>
          <p:nvPr/>
        </p:nvSpPr>
        <p:spPr>
          <a:xfrm>
            <a:off x="3724421" y="2445002"/>
            <a:ext cx="474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TLS handshake to establish a secure channel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EBE161-CE24-66A6-EA45-9E21CBD4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39828"/>
            <a:ext cx="1611085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tabase Server Icon Free PNG Image｜Illustoon">
            <a:extLst>
              <a:ext uri="{FF2B5EF4-FFF2-40B4-BE49-F238E27FC236}">
                <a16:creationId xmlns:a16="http://schemas.microsoft.com/office/drawing/2014/main" id="{3A1C0D0A-3951-E538-6ACB-20304E6B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128" y="1615325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6228DB-5409-2C58-3752-C70ACC598A7E}"/>
              </a:ext>
            </a:extLst>
          </p:cNvPr>
          <p:cNvSpPr/>
          <p:nvPr/>
        </p:nvSpPr>
        <p:spPr>
          <a:xfrm>
            <a:off x="1926772" y="1708027"/>
            <a:ext cx="1992085" cy="15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29ABF-5F46-F0B4-E612-27AFD6C320D5}"/>
              </a:ext>
            </a:extLst>
          </p:cNvPr>
          <p:cNvSpPr/>
          <p:nvPr/>
        </p:nvSpPr>
        <p:spPr>
          <a:xfrm>
            <a:off x="8422108" y="1682596"/>
            <a:ext cx="1992085" cy="15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011CE911-7BBF-E309-8953-5F40BDF4435F}"/>
              </a:ext>
            </a:extLst>
          </p:cNvPr>
          <p:cNvSpPr/>
          <p:nvPr/>
        </p:nvSpPr>
        <p:spPr>
          <a:xfrm>
            <a:off x="4217138" y="1845095"/>
            <a:ext cx="4024218" cy="114980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Insecure Internet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C60E4-5D96-36EB-F2D2-DA4D83C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A2EA-A7D6-4AF4-00C9-946C15D9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D6FCA73-A6AD-388D-F142-E43E502B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39828"/>
            <a:ext cx="1611085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base Server Icon Free PNG Image｜Illustoon">
            <a:extLst>
              <a:ext uri="{FF2B5EF4-FFF2-40B4-BE49-F238E27FC236}">
                <a16:creationId xmlns:a16="http://schemas.microsoft.com/office/drawing/2014/main" id="{A5375ED6-90AB-639B-5C23-5936C2E6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128" y="1615325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7342C-5626-FFDB-E82A-D3FE944EFF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29" y="3441864"/>
            <a:ext cx="2300281" cy="36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8A8E6-53FE-548E-2DFF-E17F25B2F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29" y="2838639"/>
            <a:ext cx="50800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F3AD6-879C-2CC4-62BE-A509AF599B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2467" y="1750999"/>
            <a:ext cx="2300281" cy="36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4BE8F6-0362-76EF-02A6-3A894BDA62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2607" y="3545530"/>
            <a:ext cx="2449285" cy="1200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A75C46-855B-6419-4FF8-B51FB6D489B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314" y="1516351"/>
            <a:ext cx="3436328" cy="1136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37CF37-7BAD-E6F7-C535-45D6F8FB5F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5115" y="2445369"/>
            <a:ext cx="2449285" cy="12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22222E-6 L 0.06354 -0.19791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301 L 0.53125 -0.0037 " pathEditMode="relative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4.44444E-6 L 0.14271 -0.07777 " pathEditMode="relative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23 L -0.04349 -0.14607 " pathEditMode="relative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811 L -0.47409 -0.00811 " pathEditMode="relative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206 L -0.20117 0.05533 " pathEditMode="relative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ABC0-CED0-58C9-C564-F32DCC53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FE9-51A4-354A-1EC0-2178AFD9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5"/>
            <a:ext cx="6346371" cy="569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r>
              <a:rPr lang="en-US" sz="2400" dirty="0"/>
              <a:t>1. Client hello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6. Client Key Exchange</a:t>
            </a:r>
          </a:p>
          <a:p>
            <a:pPr lvl="1"/>
            <a:r>
              <a:rPr lang="en-US" sz="2000" dirty="0"/>
              <a:t>Shares DH material after verifying server signature for server’s DH material</a:t>
            </a:r>
          </a:p>
          <a:p>
            <a:r>
              <a:rPr lang="en-US" sz="2400" dirty="0"/>
              <a:t>7. Change Cipher Spec</a:t>
            </a:r>
          </a:p>
          <a:p>
            <a:r>
              <a:rPr lang="en-US" sz="2400" dirty="0"/>
              <a:t>8. Encrypted Handshake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2CF39-3FC2-9B3B-377B-1104683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DEE5C5-7590-2A4F-B22D-234D596AC797}"/>
              </a:ext>
            </a:extLst>
          </p:cNvPr>
          <p:cNvSpPr txBox="1">
            <a:spLocks/>
          </p:cNvSpPr>
          <p:nvPr/>
        </p:nvSpPr>
        <p:spPr>
          <a:xfrm>
            <a:off x="6095999" y="1027906"/>
            <a:ext cx="5807529" cy="5693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Server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2. Server hello</a:t>
            </a:r>
          </a:p>
          <a:p>
            <a:pPr algn="r"/>
            <a:r>
              <a:rPr lang="en-US" sz="2400" dirty="0"/>
              <a:t>3. Server Certificate</a:t>
            </a:r>
          </a:p>
          <a:p>
            <a:pPr algn="r"/>
            <a:r>
              <a:rPr lang="en-US" sz="2400" dirty="0"/>
              <a:t>4. Server Key Exchange</a:t>
            </a:r>
          </a:p>
          <a:p>
            <a:pPr algn="r"/>
            <a:r>
              <a:rPr lang="en-US" sz="2400" dirty="0"/>
              <a:t>5. Server Hello Done</a:t>
            </a:r>
          </a:p>
          <a:p>
            <a:pPr algn="r"/>
            <a:endParaRPr lang="en-US" dirty="0">
              <a:solidFill>
                <a:srgbClr val="000CFF"/>
              </a:solidFill>
            </a:endParaRPr>
          </a:p>
          <a:p>
            <a:pPr algn="r"/>
            <a:endParaRPr lang="en-US" dirty="0">
              <a:solidFill>
                <a:srgbClr val="000CFF"/>
              </a:solidFill>
            </a:endParaRPr>
          </a:p>
          <a:p>
            <a:pPr algn="r"/>
            <a:endParaRPr lang="en-US" dirty="0">
              <a:solidFill>
                <a:srgbClr val="000CFF"/>
              </a:solidFill>
            </a:endParaRPr>
          </a:p>
          <a:p>
            <a:pPr algn="r"/>
            <a:endParaRPr lang="en-US" dirty="0">
              <a:solidFill>
                <a:srgbClr val="000CFF"/>
              </a:solidFill>
            </a:endParaRPr>
          </a:p>
          <a:p>
            <a:pPr algn="r"/>
            <a:r>
              <a:rPr lang="en-US" dirty="0">
                <a:solidFill>
                  <a:srgbClr val="000CFF"/>
                </a:solidFill>
              </a:rPr>
              <a:t>9. Change Cipher Spec</a:t>
            </a:r>
          </a:p>
          <a:p>
            <a:pPr algn="r"/>
            <a:r>
              <a:rPr lang="en-US" dirty="0">
                <a:solidFill>
                  <a:srgbClr val="000CFF"/>
                </a:solidFill>
              </a:rPr>
              <a:t>10. Encrypted Handshake Message</a:t>
            </a:r>
          </a:p>
        </p:txBody>
      </p:sp>
    </p:spTree>
    <p:extLst>
      <p:ext uri="{BB962C8B-B14F-4D97-AF65-F5344CB8AC3E}">
        <p14:creationId xmlns:p14="http://schemas.microsoft.com/office/powerpoint/2010/main" val="21260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DB67-D023-2895-EF32-46D0E2AE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DB0B-E598-70F3-663F-42271C57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accessing documents (web pages) over the internet</a:t>
            </a:r>
          </a:p>
          <a:p>
            <a:pPr lvl="1"/>
            <a:r>
              <a:rPr lang="en-US" dirty="0"/>
              <a:t>So-called the Internet for non-techie folks</a:t>
            </a:r>
          </a:p>
          <a:p>
            <a:pPr lvl="1"/>
            <a:endParaRPr lang="en-US" dirty="0"/>
          </a:p>
          <a:p>
            <a:r>
              <a:rPr lang="en-US" dirty="0"/>
              <a:t>Uses HTTP as a document-delivery protocol</a:t>
            </a:r>
          </a:p>
          <a:p>
            <a:pPr lvl="1"/>
            <a:r>
              <a:rPr lang="en-US" dirty="0"/>
              <a:t>Request: GET /</a:t>
            </a:r>
            <a:r>
              <a:rPr lang="en-US" dirty="0" err="1"/>
              <a:t>index.html</a:t>
            </a:r>
            <a:r>
              <a:rPr lang="en-US" dirty="0"/>
              <a:t> HTTP/1.0\r\n</a:t>
            </a:r>
          </a:p>
          <a:p>
            <a:pPr lvl="1"/>
            <a:r>
              <a:rPr lang="en-US" dirty="0"/>
              <a:t>Response: 200 OK HTTP/1.0\r\n</a:t>
            </a:r>
          </a:p>
          <a:p>
            <a:pPr lvl="1"/>
            <a:r>
              <a:rPr lang="en-US" dirty="0"/>
              <a:t>… contents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1456-95E0-CD62-0CC5-1AD8C3B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WORLD WIDE WEB DAY - August 1, 2023 - National Today">
            <a:extLst>
              <a:ext uri="{FF2B5EF4-FFF2-40B4-BE49-F238E27FC236}">
                <a16:creationId xmlns:a16="http://schemas.microsoft.com/office/drawing/2014/main" id="{A8D82392-C9E1-0DB0-19F8-B4CFAEE7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6836" y="2269670"/>
            <a:ext cx="2276964" cy="18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860D30-7410-CEDF-3D3A-B1F3D40AF2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370" y="4542402"/>
            <a:ext cx="3530748" cy="16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4830-383C-FD32-C391-85444AA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Apply Access Control On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9641-9264-1FF7-B388-2EF32C79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protection, anyone can access the webpage via URL</a:t>
            </a:r>
          </a:p>
          <a:p>
            <a:pPr lvl="1"/>
            <a:r>
              <a:rPr lang="en-US" dirty="0"/>
              <a:t>URL: Uniform Resource Locator</a:t>
            </a:r>
          </a:p>
          <a:p>
            <a:pPr lvl="1"/>
            <a:r>
              <a:rPr lang="en-US" dirty="0">
                <a:hlinkClick r:id="rId2"/>
              </a:rPr>
              <a:t>http://cs370.unexploitable.systems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we apply the access control on the website?</a:t>
            </a:r>
          </a:p>
          <a:p>
            <a:pPr lvl="1"/>
            <a:r>
              <a:rPr lang="en-US" dirty="0"/>
              <a:t>Preferably with a password?</a:t>
            </a:r>
          </a:p>
          <a:p>
            <a:pPr lvl="1"/>
            <a:endParaRPr lang="en-US" dirty="0"/>
          </a:p>
          <a:p>
            <a:r>
              <a:rPr lang="en-US" dirty="0"/>
              <a:t>E.g., when accessing the website, type </a:t>
            </a:r>
          </a:p>
          <a:p>
            <a:pPr lvl="1"/>
            <a:r>
              <a:rPr lang="en-US" dirty="0"/>
              <a:t>ID: blue9057</a:t>
            </a:r>
          </a:p>
          <a:p>
            <a:pPr lvl="1"/>
            <a:r>
              <a:rPr lang="en-US" dirty="0"/>
              <a:t>Password: some password…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1F8A-2CB8-47A8-F957-D1F3B12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7ED9-D9CA-CB41-8473-7B8166EC30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1674</Words>
  <Application>Microsoft Macintosh PowerPoint</Application>
  <PresentationFormat>Widescreen</PresentationFormat>
  <Paragraphs>339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Kannada MN</vt:lpstr>
      <vt:lpstr>Office Theme</vt:lpstr>
      <vt:lpstr>CS 370 Introduction to Security</vt:lpstr>
      <vt:lpstr>The Internet w/o SSL/TLS</vt:lpstr>
      <vt:lpstr>Why Transport Layer Security?</vt:lpstr>
      <vt:lpstr>A Web Server Example</vt:lpstr>
      <vt:lpstr>A Web Server Example</vt:lpstr>
      <vt:lpstr>A Web Server Example</vt:lpstr>
      <vt:lpstr>SSL/TLS Steps</vt:lpstr>
      <vt:lpstr>World Wide Web</vt:lpstr>
      <vt:lpstr>How Can We Apply Access Control On Web?</vt:lpstr>
      <vt:lpstr>HTTP Basic Authentication</vt:lpstr>
      <vt:lpstr>HTTP Basic Auth: Insecure</vt:lpstr>
      <vt:lpstr>What is that string??</vt:lpstr>
      <vt:lpstr>Base64 Can Encode Binary to String!</vt:lpstr>
      <vt:lpstr>Characteristics of a Base64 String</vt:lpstr>
      <vt:lpstr>Let’s Decode the String</vt:lpstr>
      <vt:lpstr>Implications</vt:lpstr>
      <vt:lpstr>Solution: Use HTTPS</vt:lpstr>
      <vt:lpstr>Why Do We Use a Password?</vt:lpstr>
      <vt:lpstr>Why is this even a problem?</vt:lpstr>
      <vt:lpstr>Server stores the Password</vt:lpstr>
      <vt:lpstr>Server stores the Password</vt:lpstr>
      <vt:lpstr>Can we hide the password from the server??</vt:lpstr>
      <vt:lpstr>Hashed-password</vt:lpstr>
      <vt:lpstr>Web Server Authentication</vt:lpstr>
      <vt:lpstr>Web Password Authentication</vt:lpstr>
      <vt:lpstr>Server Logic</vt:lpstr>
      <vt:lpstr>Database Access for Password</vt:lpstr>
      <vt:lpstr>Caveat: SHA256 is susceptible to the Brute-force Attacks</vt:lpstr>
      <vt:lpstr>Caveat: SHA256 is susceptible to the Brute-force Attacks</vt:lpstr>
      <vt:lpstr>Humans choose password not Randomly…</vt:lpstr>
      <vt:lpstr>PowerPoint Presentation</vt:lpstr>
      <vt:lpstr>Dictionary Attack</vt:lpstr>
      <vt:lpstr>Why Do We Need Special Chars in  Password?</vt:lpstr>
      <vt:lpstr>Hash Crackers</vt:lpstr>
      <vt:lpstr>Bitcoin Miners == Hash Crackers</vt:lpstr>
      <vt:lpstr>Bitcoin Miners == Hash Crackers</vt:lpstr>
      <vt:lpstr>SQL injection</vt:lpstr>
      <vt:lpstr>SQL injection</vt:lpstr>
      <vt:lpstr>SQL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CS444/544 Operating Systems II</dc:title>
  <dc:creator>Jang, Yeong Jin</dc:creator>
  <cp:lastModifiedBy>Jang, Yeong Jin</cp:lastModifiedBy>
  <cp:revision>94</cp:revision>
  <dcterms:created xsi:type="dcterms:W3CDTF">2020-09-24T00:44:09Z</dcterms:created>
  <dcterms:modified xsi:type="dcterms:W3CDTF">2022-11-01T20:59:13Z</dcterms:modified>
</cp:coreProperties>
</file>