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1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531DA96-F3AD-4392-BCD2-7FE4AAEAF80F}" type="datetimeFigureOut">
              <a:rPr lang="en-US"/>
              <a:pPr>
                <a:defRPr/>
              </a:pPr>
              <a:t>6/25/2013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2FFBF36-5CD9-4120-B0BB-A9DEF7A2E7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77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773E9A-1A77-4D25-B9E3-B2D42EC796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E8FCEC-4EB1-48E9-85FD-6295C789AE0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9998E6-0041-4752-B6A9-849E5A739ED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45DF60-3369-4301-918D-788DEF7D202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C6DB1A-DB1E-4C8D-AE3C-E6EC2BBAD29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3866CAA-73F1-47B8-8627-DB3F557AA7D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280C21-C40D-4F34-87F5-2761B0CC7D9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C730CD-7806-4504-A479-BD90A93B33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9411A2-3B72-46CC-AD40-34CA1D36DF1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0A3F32-2F04-4654-88BA-9D0FF836240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52FB83-54BF-4CCA-AC39-5734FDCE8CF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05A5F6-2122-4603-8EAE-A0D8D5662AC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Module 10 PPT Background Templat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5048F-BCA2-46C8-9894-B7F2DC419632}" type="datetimeFigureOut">
              <a:rPr lang="en-US"/>
              <a:pPr>
                <a:defRPr/>
              </a:pPr>
              <a:t>6/25/2013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A9611-4E41-4949-A928-C726B4083E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9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A66CB-707D-4E69-AEC1-53D80E458C0A}" type="datetimeFigureOut">
              <a:rPr lang="en-US"/>
              <a:pPr>
                <a:defRPr/>
              </a:pPr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6FA32-50CF-415A-9150-8C05C72A2D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4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4F1FE-8BC7-4B5F-B54E-9061AD07E624}" type="datetimeFigureOut">
              <a:rPr lang="en-US"/>
              <a:pPr>
                <a:defRPr/>
              </a:pPr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DB5D7-BBF8-4233-B594-46034B06F2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08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BF43A-A196-4185-B108-8AC9C62A19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3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66F71-05FD-4904-98C7-22182A043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7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0A080D-E3D2-4C39-911D-B3A6BB8478AF}" type="datetimeFigureOut">
              <a:rPr lang="en-US"/>
              <a:pPr>
                <a:defRPr/>
              </a:pPr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E0EA2-DF84-4B94-A917-7C28108A0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7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F19B9-503D-463F-934C-BD9101A07D13}" type="datetimeFigureOut">
              <a:rPr lang="en-US"/>
              <a:pPr>
                <a:defRPr/>
              </a:pPr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8323E-4DF0-49B5-9DBA-D5B31D3EAA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8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8495E-AB65-48DC-986B-FED2EC6D45E8}" type="datetimeFigureOut">
              <a:rPr lang="en-US"/>
              <a:pPr>
                <a:defRPr/>
              </a:pPr>
              <a:t>6/25/2013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66F59-D120-49F7-B17E-A482998AAE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0BFBD-0708-4592-9191-4F7BA075427C}" type="datetimeFigureOut">
              <a:rPr lang="en-US"/>
              <a:pPr>
                <a:defRPr/>
              </a:pPr>
              <a:t>6/25/2013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22819-7168-4CEE-873B-8F07A7888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7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7870D-143B-4287-B1FF-40EC8F2545B5}" type="datetimeFigureOut">
              <a:rPr lang="en-US"/>
              <a:pPr>
                <a:defRPr/>
              </a:pPr>
              <a:t>6/25/2013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BAC56-CF3C-48E8-816C-93902E5C7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6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A0570-E43D-4F9A-AB7C-AF3E0471FB06}" type="datetimeFigureOut">
              <a:rPr lang="en-US"/>
              <a:pPr>
                <a:defRPr/>
              </a:pPr>
              <a:t>6/25/2013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A4CC7-79F6-41BC-BD45-C61315EC5D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7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B8CF9-D4B8-4606-9159-7AB899871D4B}" type="datetimeFigureOut">
              <a:rPr lang="en-US"/>
              <a:pPr>
                <a:defRPr/>
              </a:pPr>
              <a:t>6/25/2013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3D957-955F-492C-9A66-CA1808B099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1C930-2674-4477-BE36-5EAC198E8D7D}" type="datetimeFigureOut">
              <a:rPr lang="en-US"/>
              <a:pPr>
                <a:defRPr/>
              </a:pPr>
              <a:t>6/25/2013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B0466-9716-4B3D-8EDD-460C2B724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0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973611B-57C9-4051-B144-6D0F4A2CA211}" type="datetimeFigureOut">
              <a:rPr lang="en-US"/>
              <a:pPr>
                <a:defRPr/>
              </a:pPr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6DB6FB9-D443-464A-B8A5-8635391D18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 descr="Module 10 PPT Background Template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4" r:id="rId12"/>
    <p:sldLayoutId id="214748380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%16breastfeeding%20pg70.jpg%20%20%20%20%20%20%20%20%20%20%20%20%20%20%20%20%20%20%20%20%20%20%20%20%20%20%20%20%20%20%20%20%20%20%20%20%20%20%20%20%200020E0C1%0cMacintosh%20HD%20%20%20%20%20%20%20%20%20%20%20%20%20%20%20%20%20%20%20BB703780: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%13Engorged%20breast.jpg%20%20%20%20%20%20%20%20%20%20%20%20%20%20%20%20%20%20%20%20%20%20%20%20%20%20%20%20%20%20%20%20%20%20%20%20%20%20%20%20%20%20%20%20001FAD83%0cMacintosh%20HD%20%20%20%20%20%20%20%20%20%20%20%20%20%20%20%20%20%20%20BB703780: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mtClean="0"/>
          </a:p>
        </p:txBody>
      </p:sp>
      <p:pic>
        <p:nvPicPr>
          <p:cNvPr id="5124" name="Picture 3" descr="Module 10 PPT COVER Templa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Domino Effect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Engorgement can lead to:</a:t>
            </a:r>
          </a:p>
          <a:p>
            <a:pPr eaLnBrk="1" hangingPunct="1"/>
            <a:r>
              <a:rPr lang="en-US" smtClean="0"/>
              <a:t>Diminished milk production</a:t>
            </a:r>
          </a:p>
          <a:p>
            <a:pPr eaLnBrk="1" hangingPunct="1"/>
            <a:r>
              <a:rPr lang="en-US" smtClean="0"/>
              <a:t>Reduced milk flow to baby</a:t>
            </a:r>
          </a:p>
          <a:p>
            <a:pPr eaLnBrk="1" hangingPunct="1"/>
            <a:r>
              <a:rPr lang="en-US" smtClean="0"/>
              <a:t>Diminished milk ejection reflex</a:t>
            </a:r>
          </a:p>
          <a:p>
            <a:pPr eaLnBrk="1" hangingPunct="1"/>
            <a:r>
              <a:rPr lang="en-US" smtClean="0"/>
              <a:t>Plugged ducts</a:t>
            </a:r>
          </a:p>
          <a:p>
            <a:pPr eaLnBrk="1" hangingPunct="1"/>
            <a:r>
              <a:rPr lang="en-US" smtClean="0"/>
              <a:t>Mastitis</a:t>
            </a:r>
          </a:p>
          <a:p>
            <a:pPr eaLnBrk="1" hangingPunct="1"/>
            <a:r>
              <a:rPr lang="en-US" smtClean="0"/>
              <a:t>Premature weaning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Mom Needs to Hear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Affirmation</a:t>
            </a:r>
          </a:p>
          <a:p>
            <a:pPr lvl="1" eaLnBrk="1" hangingPunct="1"/>
            <a:r>
              <a:rPr lang="en-US" smtClean="0"/>
              <a:t>“I can see you are in a lot of pain.  We can work through this.”</a:t>
            </a:r>
          </a:p>
          <a:p>
            <a:pPr eaLnBrk="1" hangingPunct="1"/>
            <a:r>
              <a:rPr lang="en-US" sz="2800" smtClean="0"/>
              <a:t>Information</a:t>
            </a:r>
          </a:p>
          <a:p>
            <a:pPr lvl="1" eaLnBrk="1" hangingPunct="1"/>
            <a:r>
              <a:rPr lang="en-US" smtClean="0"/>
              <a:t>“There are solutions for quick relief!”</a:t>
            </a:r>
          </a:p>
          <a:p>
            <a:pPr lvl="1" eaLnBrk="1" hangingPunct="1"/>
            <a:r>
              <a:rPr lang="en-US" smtClean="0"/>
              <a:t>How to remove excess milk</a:t>
            </a:r>
          </a:p>
          <a:p>
            <a:pPr eaLnBrk="1" hangingPunct="1"/>
            <a:r>
              <a:rPr lang="en-US" sz="2800" smtClean="0"/>
              <a:t>Yield if no improvement in 24 hours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676400" y="5181600"/>
            <a:ext cx="556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Handout 10.2:  “Solutions to Share with Mothers”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Solutions for Engorgement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620000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Reverse Pressure Softening</a:t>
            </a:r>
          </a:p>
        </p:txBody>
      </p:sp>
      <p:pic>
        <p:nvPicPr>
          <p:cNvPr id="16388" name="Picture 4" descr="P323011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51"/>
          <a:stretch>
            <a:fillRect/>
          </a:stretch>
        </p:blipFill>
        <p:spPr>
          <a:xfrm>
            <a:off x="304800" y="2438400"/>
            <a:ext cx="2589213" cy="2185988"/>
          </a:xfrm>
          <a:ln w="2540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6389" name="Picture 6" descr="P3230118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5" r="6021"/>
          <a:stretch>
            <a:fillRect/>
          </a:stretch>
        </p:blipFill>
        <p:spPr>
          <a:xfrm>
            <a:off x="3275013" y="2438400"/>
            <a:ext cx="2514600" cy="2187575"/>
          </a:xfrm>
          <a:ln w="25400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16390" name="Picture 8" descr="P32301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68" b="13875"/>
          <a:stretch>
            <a:fillRect/>
          </a:stretch>
        </p:blipFill>
        <p:spPr bwMode="auto">
          <a:xfrm>
            <a:off x="6019800" y="2438400"/>
            <a:ext cx="2438400" cy="2212975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Hand Expression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38600" y="1600200"/>
            <a:ext cx="4648200" cy="4525963"/>
          </a:xfrm>
        </p:spPr>
        <p:txBody>
          <a:bodyPr/>
          <a:lstStyle/>
          <a:p>
            <a:pPr eaLnBrk="1" hangingPunct="1"/>
            <a:r>
              <a:rPr lang="en-US" sz="2400" smtClean="0"/>
              <a:t>Apply warm compresses</a:t>
            </a:r>
          </a:p>
          <a:p>
            <a:pPr eaLnBrk="1" hangingPunct="1"/>
            <a:r>
              <a:rPr lang="en-US" sz="2400" smtClean="0"/>
              <a:t>Gentle massage</a:t>
            </a:r>
          </a:p>
          <a:p>
            <a:pPr eaLnBrk="1" hangingPunct="1"/>
            <a:r>
              <a:rPr lang="en-US" sz="2400" smtClean="0"/>
              <a:t>Place fingers “where dark meets the light”</a:t>
            </a:r>
          </a:p>
          <a:p>
            <a:pPr eaLnBrk="1" hangingPunct="1"/>
            <a:r>
              <a:rPr lang="en-US" sz="2400" smtClean="0"/>
              <a:t>Bring tissue back toward chest wall and roll forward toward the nipple</a:t>
            </a:r>
          </a:p>
          <a:p>
            <a:pPr eaLnBrk="1" hangingPunct="1"/>
            <a:r>
              <a:rPr lang="en-US" sz="2400" smtClean="0"/>
              <a:t>Avoid squeezing the nipple</a:t>
            </a:r>
          </a:p>
          <a:p>
            <a:pPr eaLnBrk="1" hangingPunct="1"/>
            <a:r>
              <a:rPr lang="en-US" sz="2400" smtClean="0"/>
              <a:t>Praise every drop!</a:t>
            </a:r>
          </a:p>
        </p:txBody>
      </p:sp>
      <p:pic>
        <p:nvPicPr>
          <p:cNvPr id="17412" name="Picture 6" descr="breastfeeding pg70.jpg                                         0020E0C1Macintosh HD                   BB703780: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1" r="2985"/>
          <a:stretch>
            <a:fillRect/>
          </a:stretch>
        </p:blipFill>
        <p:spPr>
          <a:xfrm>
            <a:off x="533400" y="1524000"/>
            <a:ext cx="3276600" cy="2984500"/>
          </a:xfrm>
          <a:ln w="63500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17413" name="Picture 4" descr="icons_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1430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Common Concerns:  Plugged Ducts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Causes:</a:t>
            </a:r>
          </a:p>
          <a:p>
            <a:pPr lvl="1" eaLnBrk="1" hangingPunct="1"/>
            <a:r>
              <a:rPr lang="en-US" smtClean="0"/>
              <a:t>Untreated engorgement</a:t>
            </a:r>
          </a:p>
          <a:p>
            <a:pPr lvl="1" eaLnBrk="1" hangingPunct="1"/>
            <a:r>
              <a:rPr lang="en-US" smtClean="0"/>
              <a:t>Delayed or missed feedings</a:t>
            </a:r>
          </a:p>
          <a:p>
            <a:pPr lvl="1" eaLnBrk="1" hangingPunct="1"/>
            <a:r>
              <a:rPr lang="en-US" smtClean="0"/>
              <a:t>Pressure against milk ducts</a:t>
            </a:r>
          </a:p>
          <a:p>
            <a:pPr lvl="2" eaLnBrk="1" hangingPunct="1"/>
            <a:r>
              <a:rPr lang="en-US" smtClean="0"/>
              <a:t>Purse or diaper bag strap pressing across mother’s chest</a:t>
            </a:r>
          </a:p>
          <a:p>
            <a:pPr lvl="2" eaLnBrk="1" hangingPunct="1"/>
            <a:r>
              <a:rPr lang="en-US" smtClean="0"/>
              <a:t>Car seat belt</a:t>
            </a:r>
          </a:p>
          <a:p>
            <a:pPr lvl="2" eaLnBrk="1" hangingPunct="1"/>
            <a:r>
              <a:rPr lang="en-US" smtClean="0"/>
              <a:t>Wearing a bra that is too tight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Mom Needs to Hear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Affirmation</a:t>
            </a:r>
          </a:p>
          <a:p>
            <a:pPr lvl="1" eaLnBrk="1" hangingPunct="1"/>
            <a:r>
              <a:rPr lang="en-US" smtClean="0"/>
              <a:t>“It’s great that you called for help.”</a:t>
            </a:r>
          </a:p>
          <a:p>
            <a:pPr eaLnBrk="1" hangingPunct="1"/>
            <a:r>
              <a:rPr lang="en-US" sz="2800" smtClean="0"/>
              <a:t>Information</a:t>
            </a:r>
          </a:p>
          <a:p>
            <a:pPr lvl="1" eaLnBrk="1" hangingPunct="1"/>
            <a:r>
              <a:rPr lang="en-US" smtClean="0"/>
              <a:t>“There are strategies that can get you some comfort and quick relief.”</a:t>
            </a:r>
          </a:p>
          <a:p>
            <a:pPr eaLnBrk="1" hangingPunct="1"/>
            <a:r>
              <a:rPr lang="en-US" sz="2800" smtClean="0"/>
              <a:t>Yield if no improvement in 24 hours, or if mother has a hardened area that does not go down in size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828800" y="5257800"/>
            <a:ext cx="502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Handout 10.2:  “Solutions to Share with Mothers”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Solutions for Plugged Ducts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5814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Warm compress on the plugged area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Gentle massage toward the nipple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Feed the baby on the breast with the plug first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Continue gently massaging the plugged area while the baby is feeding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Keep the breast well drained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Breastfeed often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800" dirty="0" smtClean="0"/>
              <a:t> </a:t>
            </a:r>
          </a:p>
        </p:txBody>
      </p:sp>
      <p:pic>
        <p:nvPicPr>
          <p:cNvPr id="20484" name="Picture 3" descr="icons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0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Common Concerns:  Mastitis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Mother may report:</a:t>
            </a:r>
          </a:p>
          <a:p>
            <a:pPr lvl="1" eaLnBrk="1" hangingPunct="1"/>
            <a:r>
              <a:rPr lang="en-US" smtClean="0"/>
              <a:t>Fever &gt; 100.4⁰</a:t>
            </a:r>
          </a:p>
          <a:p>
            <a:pPr lvl="1" eaLnBrk="1" hangingPunct="1"/>
            <a:r>
              <a:rPr lang="en-US" smtClean="0"/>
              <a:t>Chills</a:t>
            </a:r>
          </a:p>
          <a:p>
            <a:pPr lvl="1" eaLnBrk="1" hangingPunct="1"/>
            <a:r>
              <a:rPr lang="en-US" smtClean="0"/>
              <a:t>Body aches</a:t>
            </a:r>
          </a:p>
          <a:p>
            <a:pPr lvl="1" eaLnBrk="1" hangingPunct="1"/>
            <a:r>
              <a:rPr lang="en-US" smtClean="0"/>
              <a:t>Painful breast(s) that may be red and hot to the touch</a:t>
            </a:r>
          </a:p>
          <a:p>
            <a:pPr lvl="1" eaLnBrk="1" hangingPunct="1"/>
            <a:r>
              <a:rPr lang="en-US" smtClean="0"/>
              <a:t>Baby refuses to feed on the affected breast</a:t>
            </a:r>
          </a:p>
          <a:p>
            <a:pPr eaLnBrk="1" hangingPunct="1"/>
            <a:endParaRPr lang="en-US" smtClean="0"/>
          </a:p>
        </p:txBody>
      </p:sp>
      <p:sp>
        <p:nvSpPr>
          <p:cNvPr id="21508" name="TextBox 3"/>
          <p:cNvSpPr txBox="1">
            <a:spLocks noChangeArrowheads="1"/>
          </p:cNvSpPr>
          <p:nvPr/>
        </p:nvSpPr>
        <p:spPr bwMode="auto">
          <a:xfrm>
            <a:off x="2133600" y="5181600"/>
            <a:ext cx="495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Handout 10.2:  “Solutions to Share with Mothers”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Mom Needs to Hear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Breast inflammation and infection can usually be prevented</a:t>
            </a:r>
          </a:p>
          <a:p>
            <a:pPr eaLnBrk="1" hangingPunct="1"/>
            <a:r>
              <a:rPr lang="en-US" smtClean="0"/>
              <a:t>Affirm:  “I can see you are in pain.  We’re going to get you some quick help so you’ll ble more comfortable.”</a:t>
            </a:r>
          </a:p>
          <a:p>
            <a:pPr eaLnBrk="1" hangingPunct="1"/>
            <a:r>
              <a:rPr lang="en-US" smtClean="0"/>
              <a:t>Yield her to her primary care physician for immediate assessment and treatment</a:t>
            </a:r>
          </a:p>
        </p:txBody>
      </p:sp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1828800" y="5334000"/>
            <a:ext cx="525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alibri" pitchFamily="34" charset="0"/>
              </a:rPr>
              <a:t>Handout 10.2:  “Solutions for Breastfeeding Mothers”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Solutions for Mastitis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Prevention</a:t>
            </a:r>
          </a:p>
          <a:p>
            <a:pPr lvl="1" eaLnBrk="1" hangingPunct="1"/>
            <a:r>
              <a:rPr lang="en-US" smtClean="0"/>
              <a:t>Rest and help with household activities</a:t>
            </a:r>
          </a:p>
          <a:p>
            <a:pPr lvl="1" eaLnBrk="1" hangingPunct="1"/>
            <a:r>
              <a:rPr lang="en-US" smtClean="0"/>
              <a:t>Adequate breast drainage</a:t>
            </a:r>
          </a:p>
          <a:p>
            <a:pPr lvl="1" eaLnBrk="1" hangingPunct="1"/>
            <a:r>
              <a:rPr lang="en-US" smtClean="0"/>
              <a:t>Proper nutrition and fluids</a:t>
            </a:r>
          </a:p>
          <a:p>
            <a:pPr lvl="1" eaLnBrk="1" hangingPunct="1"/>
            <a:r>
              <a:rPr lang="en-US" smtClean="0"/>
              <a:t>Promptly treat engorgement/plugged ducts</a:t>
            </a:r>
          </a:p>
          <a:p>
            <a:pPr eaLnBrk="1" hangingPunct="1"/>
            <a:r>
              <a:rPr lang="en-US" smtClean="0"/>
              <a:t>Continue breastfeeding to keep breast well drained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Core Competency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Assesses the breastfeeding mother and infant for common breastfeeding difficulties and counsels and provides support and/or referrals as needed.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Common Concerns:</a:t>
            </a:r>
            <a:br>
              <a:rPr lang="en-US" dirty="0" smtClean="0"/>
            </a:br>
            <a:r>
              <a:rPr lang="en-US" dirty="0" smtClean="0"/>
              <a:t>Low Milk Production</a:t>
            </a:r>
            <a:endParaRPr lang="en-US" dirty="0"/>
          </a:p>
        </p:txBody>
      </p:sp>
      <p:sp>
        <p:nvSpPr>
          <p:cNvPr id="2457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Perceived vs. real low milk production</a:t>
            </a:r>
          </a:p>
          <a:p>
            <a:pPr eaLnBrk="1" hangingPunct="1"/>
            <a:r>
              <a:rPr lang="en-US" smtClean="0"/>
              <a:t>Mothers might:</a:t>
            </a:r>
          </a:p>
          <a:p>
            <a:pPr lvl="1" eaLnBrk="1" hangingPunct="1"/>
            <a:r>
              <a:rPr lang="en-US" smtClean="0"/>
              <a:t>Misinterpret baby’s behaviors</a:t>
            </a:r>
          </a:p>
          <a:p>
            <a:pPr lvl="1" eaLnBrk="1" hangingPunct="1"/>
            <a:r>
              <a:rPr lang="en-US" smtClean="0"/>
              <a:t>Feel frustrated with using a breast pump and getting little milk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/>
              <a:t>Common Concerns:  </a:t>
            </a:r>
            <a:br>
              <a:rPr lang="en-US" sz="4000" smtClean="0"/>
            </a:br>
            <a:r>
              <a:rPr lang="en-US" sz="4000" smtClean="0"/>
              <a:t>Low Milk Production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Perceived</a:t>
            </a:r>
          </a:p>
          <a:p>
            <a:pPr eaLnBrk="1" hangingPunct="1"/>
            <a:r>
              <a:rPr lang="en-US" sz="2400" smtClean="0"/>
              <a:t>Baby stooling well (3+ poops/day 1</a:t>
            </a:r>
            <a:r>
              <a:rPr lang="en-US" sz="2400" baseline="30000" smtClean="0"/>
              <a:t>st</a:t>
            </a:r>
            <a:r>
              <a:rPr lang="en-US" sz="2400" smtClean="0"/>
              <a:t> 4 weeks)</a:t>
            </a:r>
          </a:p>
          <a:p>
            <a:pPr eaLnBrk="1" hangingPunct="1"/>
            <a:r>
              <a:rPr lang="en-US" sz="2400" smtClean="0"/>
              <a:t>Baby gaining 4-7 ozs. each week</a:t>
            </a:r>
          </a:p>
          <a:p>
            <a:pPr eaLnBrk="1" hangingPunct="1"/>
            <a:r>
              <a:rPr lang="en-US" sz="2400" smtClean="0"/>
              <a:t>Mom not offering supplements</a:t>
            </a:r>
          </a:p>
          <a:p>
            <a:pPr eaLnBrk="1" hangingPunct="1"/>
            <a:r>
              <a:rPr lang="en-US" sz="2400" smtClean="0"/>
              <a:t>Mom may be receiving negative messages</a:t>
            </a:r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41910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Low Milk Production</a:t>
            </a:r>
          </a:p>
          <a:p>
            <a:pPr eaLnBrk="1" hangingPunct="1"/>
            <a:r>
              <a:rPr lang="en-US" sz="2400" smtClean="0"/>
              <a:t>Baby is not nursing 8-12 times/24 hours</a:t>
            </a:r>
          </a:p>
          <a:p>
            <a:pPr eaLnBrk="1" hangingPunct="1"/>
            <a:r>
              <a:rPr lang="en-US" sz="2400" smtClean="0"/>
              <a:t>Mom’s breasts do not feel fuller before feedings</a:t>
            </a:r>
          </a:p>
          <a:p>
            <a:pPr eaLnBrk="1" hangingPunct="1"/>
            <a:r>
              <a:rPr lang="en-US" sz="2400" smtClean="0"/>
              <a:t>Mother giving supplements</a:t>
            </a:r>
          </a:p>
          <a:p>
            <a:pPr eaLnBrk="1" hangingPunct="1"/>
            <a:r>
              <a:rPr lang="en-US" sz="2400" smtClean="0"/>
              <a:t>Mother/baby are separated and milk is not being removed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Causes of True Low Milk Production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Replacing feedings with formula</a:t>
            </a:r>
          </a:p>
          <a:p>
            <a:pPr eaLnBrk="1" hangingPunct="1"/>
            <a:r>
              <a:rPr lang="en-US" smtClean="0"/>
              <a:t>Early introduction of solid foods</a:t>
            </a:r>
          </a:p>
          <a:p>
            <a:pPr eaLnBrk="1" hangingPunct="1"/>
            <a:r>
              <a:rPr lang="en-US" smtClean="0"/>
              <a:t>Combination birth control pills/medications</a:t>
            </a:r>
          </a:p>
          <a:p>
            <a:pPr eaLnBrk="1" hangingPunct="1"/>
            <a:r>
              <a:rPr lang="en-US" smtClean="0"/>
              <a:t>Limiting baby’s time at the breast</a:t>
            </a:r>
          </a:p>
          <a:p>
            <a:pPr eaLnBrk="1" hangingPunct="1"/>
            <a:r>
              <a:rPr lang="en-US" smtClean="0"/>
              <a:t>Surgery on the breast</a:t>
            </a:r>
          </a:p>
          <a:p>
            <a:pPr eaLnBrk="1" hangingPunct="1"/>
            <a:r>
              <a:rPr lang="en-US" smtClean="0"/>
              <a:t>Smoking</a:t>
            </a:r>
          </a:p>
          <a:p>
            <a:pPr eaLnBrk="1" hangingPunct="1"/>
            <a:r>
              <a:rPr lang="en-US" smtClean="0"/>
              <a:t>Another pregnancy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Mom Needs to Hear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Affirm</a:t>
            </a:r>
          </a:p>
          <a:p>
            <a:pPr lvl="1" eaLnBrk="1" hangingPunct="1"/>
            <a:r>
              <a:rPr lang="en-US" smtClean="0"/>
              <a:t>“It’s normal to worry about making enough.”</a:t>
            </a:r>
          </a:p>
          <a:p>
            <a:pPr eaLnBrk="1" hangingPunct="1"/>
            <a:r>
              <a:rPr lang="en-US" sz="2800" smtClean="0"/>
              <a:t>Inform</a:t>
            </a:r>
          </a:p>
          <a:p>
            <a:pPr lvl="1" eaLnBrk="1" hangingPunct="1"/>
            <a:r>
              <a:rPr lang="en-US" smtClean="0"/>
              <a:t>Normal infant behaviors</a:t>
            </a:r>
          </a:p>
          <a:p>
            <a:pPr lvl="1" eaLnBrk="1" hangingPunct="1"/>
            <a:r>
              <a:rPr lang="en-US" smtClean="0"/>
              <a:t>How to know baby is getting enough</a:t>
            </a:r>
          </a:p>
          <a:p>
            <a:pPr lvl="1" eaLnBrk="1" hangingPunct="1"/>
            <a:r>
              <a:rPr lang="en-US" smtClean="0"/>
              <a:t>Encourage a weight check at WIC</a:t>
            </a:r>
          </a:p>
          <a:p>
            <a:pPr eaLnBrk="1" hangingPunct="1"/>
            <a:r>
              <a:rPr lang="en-US" sz="2800" smtClean="0"/>
              <a:t>Yield if a true low milk production</a:t>
            </a:r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1676400" y="5257800"/>
            <a:ext cx="579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alibri" pitchFamily="34" charset="0"/>
              </a:rPr>
              <a:t>Handout 10.2:  “Solutions for Breastfeeding Mothers”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Solutions for Low Milk Production</a:t>
            </a:r>
          </a:p>
        </p:txBody>
      </p:sp>
      <p:pic>
        <p:nvPicPr>
          <p:cNvPr id="87044" name="Picture 4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57200" y="1600200"/>
            <a:ext cx="3810000" cy="3378200"/>
          </a:xfrm>
          <a:ln w="25400">
            <a:solidFill>
              <a:schemeClr val="tx1">
                <a:lumMod val="50000"/>
                <a:lumOff val="50000"/>
                <a:alpha val="99000"/>
              </a:schemeClr>
            </a:solidFill>
          </a:ln>
        </p:spPr>
      </p:pic>
      <p:sp>
        <p:nvSpPr>
          <p:cNvPr id="28676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600200"/>
            <a:ext cx="4267200" cy="4525963"/>
          </a:xfrm>
        </p:spPr>
        <p:txBody>
          <a:bodyPr/>
          <a:lstStyle/>
          <a:p>
            <a:pPr eaLnBrk="1" hangingPunct="1"/>
            <a:r>
              <a:rPr lang="en-US" sz="2400" smtClean="0"/>
              <a:t>Check baby’s position/latch</a:t>
            </a:r>
          </a:p>
          <a:p>
            <a:pPr eaLnBrk="1" hangingPunct="1"/>
            <a:r>
              <a:rPr lang="en-US" sz="2400" smtClean="0"/>
              <a:t>Increase number of feedings/milk expression</a:t>
            </a:r>
          </a:p>
          <a:p>
            <a:pPr eaLnBrk="1" hangingPunct="1"/>
            <a:r>
              <a:rPr lang="en-US" sz="2400" smtClean="0"/>
              <a:t>Skin-to-skin contact</a:t>
            </a:r>
          </a:p>
          <a:p>
            <a:pPr eaLnBrk="1" hangingPunct="1"/>
            <a:r>
              <a:rPr lang="en-US" sz="2400" smtClean="0"/>
              <a:t>Breast compression</a:t>
            </a:r>
          </a:p>
          <a:p>
            <a:pPr eaLnBrk="1" hangingPunct="1"/>
            <a:r>
              <a:rPr lang="en-US" sz="2400" smtClean="0"/>
              <a:t>Express milk when apart from baby</a:t>
            </a:r>
          </a:p>
        </p:txBody>
      </p:sp>
      <p:sp>
        <p:nvSpPr>
          <p:cNvPr id="28677" name="TextBox 4"/>
          <p:cNvSpPr txBox="1">
            <a:spLocks noChangeArrowheads="1"/>
          </p:cNvSpPr>
          <p:nvPr/>
        </p:nvSpPr>
        <p:spPr bwMode="auto">
          <a:xfrm>
            <a:off x="1524000" y="5029200"/>
            <a:ext cx="586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alibri" pitchFamily="34" charset="0"/>
              </a:rPr>
              <a:t>Handout 10.2:  “Solutions to Share with Mothers”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Conditions That are Compatible</a:t>
            </a:r>
          </a:p>
        </p:txBody>
      </p:sp>
      <p:sp>
        <p:nvSpPr>
          <p:cNvPr id="2969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Hepatitis B and C</a:t>
            </a:r>
          </a:p>
          <a:p>
            <a:pPr eaLnBrk="1" hangingPunct="1"/>
            <a:r>
              <a:rPr lang="en-US" smtClean="0"/>
              <a:t>Herpes</a:t>
            </a:r>
          </a:p>
          <a:p>
            <a:pPr eaLnBrk="1" hangingPunct="1"/>
            <a:r>
              <a:rPr lang="en-US" smtClean="0"/>
              <a:t>Diabetes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When Mothers Experience Problems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76800" y="1600200"/>
            <a:ext cx="3810000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True breastfeeding problems can often be prevented </a:t>
            </a:r>
          </a:p>
          <a:p>
            <a:pPr eaLnBrk="1" hangingPunct="1"/>
            <a:r>
              <a:rPr lang="en-US" sz="2800" smtClean="0"/>
              <a:t>If they do occur, quick solutions and loving support make the difference</a:t>
            </a: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2286000" y="4572000"/>
            <a:ext cx="457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19468" name="Picture 12" descr="P1010062 (2)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304800" y="1295400"/>
            <a:ext cx="4343400" cy="3257550"/>
          </a:xfrm>
          <a:ln w="25400">
            <a:solidFill>
              <a:schemeClr val="tx1">
                <a:lumMod val="50000"/>
                <a:lumOff val="50000"/>
                <a:alpha val="99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04800" y="4648200"/>
            <a:ext cx="43434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West Dade, FL WIC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Thinking in New Ways</a:t>
            </a:r>
          </a:p>
        </p:txBody>
      </p:sp>
      <p:pic>
        <p:nvPicPr>
          <p:cNvPr id="31747" name="Picture 4" descr="icons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90500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When Mothers Request Infant Formula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Fully assess before issuing formula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Reassure her there are solutions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Explain the impact of formula on milk production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If the mother chooses to begin formula, or some formula is determined to be necessary after a careful assessment: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600" dirty="0" smtClean="0"/>
              <a:t>Issue only the smallest amount needed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600" dirty="0" smtClean="0"/>
              <a:t>Let her know that she can resume exclusive breastfeeding and WIC can help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600" dirty="0" smtClean="0"/>
              <a:t>Yield her to the WIC Designated                  Breastfeeding Expert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2400" dirty="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 to Practice</a:t>
            </a:r>
          </a:p>
        </p:txBody>
      </p:sp>
      <p:pic>
        <p:nvPicPr>
          <p:cNvPr id="33795" name="Picture 6" descr="icons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057400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extBox 7"/>
          <p:cNvSpPr txBox="1">
            <a:spLocks noChangeArrowheads="1"/>
          </p:cNvSpPr>
          <p:nvPr/>
        </p:nvSpPr>
        <p:spPr bwMode="auto">
          <a:xfrm>
            <a:off x="1371600" y="4114800"/>
            <a:ext cx="6629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alibri" pitchFamily="34" charset="0"/>
              </a:rPr>
              <a:t>Handout 10.3:  “Application to Practice: Overcoming Challenges”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Identify consequences of unresolved breastfeeding issues (engorgement, plugged ducts, sore nipples, and low milk production) and strategies mothers can use to address them. </a:t>
            </a:r>
          </a:p>
          <a:p>
            <a:pPr eaLnBrk="1" hangingPunct="1"/>
            <a:r>
              <a:rPr lang="en-US" smtClean="0"/>
              <a:t>Name situations in which referrals are needed.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481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Common challenges that mothers face include:  sore nipples, engorgement, plugged ducts, mastitis, and worried about baby getting enough.</a:t>
            </a:r>
          </a:p>
          <a:p>
            <a:pPr eaLnBrk="1" hangingPunct="1"/>
            <a:r>
              <a:rPr lang="en-US" smtClean="0"/>
              <a:t>Most common challenges can be prevented, and can be managed if they do occur.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Grow Your Breastfeeding Skills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4800600"/>
            <a:ext cx="7543800" cy="1143000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sz="2400" smtClean="0"/>
              <a:t>“My Goals for Breastfeeding Support”</a:t>
            </a:r>
          </a:p>
          <a:p>
            <a:pPr algn="ctr" eaLnBrk="1" hangingPunct="1">
              <a:buFont typeface="Arial" charset="0"/>
              <a:buNone/>
            </a:pPr>
            <a:r>
              <a:rPr lang="en-US" sz="2400" smtClean="0"/>
              <a:t>Goal-Setting Flower</a:t>
            </a:r>
          </a:p>
          <a:p>
            <a:pPr eaLnBrk="1" hangingPunct="1"/>
            <a:endParaRPr lang="en-US" sz="2800" smtClean="0"/>
          </a:p>
          <a:p>
            <a:pPr eaLnBrk="1" hangingPunct="1">
              <a:buFont typeface="Arial" charset="0"/>
              <a:buNone/>
            </a:pPr>
            <a:endParaRPr lang="en-US" sz="2800" smtClean="0"/>
          </a:p>
        </p:txBody>
      </p:sp>
      <p:pic>
        <p:nvPicPr>
          <p:cNvPr id="35844" name="Picture 2" descr="C:\Users\Cathy\AppData\Local\Microsoft\Windows\Temporary Internet Files\Content.IE5\QKJ71DVJ\grow and glow flower goal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371600"/>
            <a:ext cx="28638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Solving Concerns While They Are Small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Breastfeeding challenges can usually be prevented through proper latch and milk transfer.</a:t>
            </a:r>
          </a:p>
          <a:p>
            <a:pPr eaLnBrk="1" hangingPunct="1"/>
            <a:r>
              <a:rPr lang="en-US" smtClean="0"/>
              <a:t>They can also be managed with options for solutions and support.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Real Life Breastfeeding Challenges</a:t>
            </a:r>
          </a:p>
        </p:txBody>
      </p:sp>
      <p:pic>
        <p:nvPicPr>
          <p:cNvPr id="9219" name="Picture 10" descr="icons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7526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Box 11"/>
          <p:cNvSpPr txBox="1">
            <a:spLocks noChangeArrowheads="1"/>
          </p:cNvSpPr>
          <p:nvPr/>
        </p:nvSpPr>
        <p:spPr bwMode="auto">
          <a:xfrm>
            <a:off x="1905000" y="3429000"/>
            <a:ext cx="525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alibri" pitchFamily="34" charset="0"/>
              </a:rPr>
              <a:t>Handout 10.1:  “Real-Life Breastfeeding Challenges”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Common Concerns:  Sore Nipples</a:t>
            </a:r>
            <a:endParaRPr lang="en-US" sz="360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2672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Common causes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smtClean="0"/>
              <a:t>Incorrect latch or position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smtClean="0"/>
              <a:t>Baby has had other nipples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smtClean="0"/>
              <a:t>Delays between feedings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smtClean="0"/>
              <a:t>Wet nursing pads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err="1" smtClean="0"/>
              <a:t>Raynaud’s</a:t>
            </a:r>
            <a:r>
              <a:rPr lang="en-US" sz="2400" dirty="0" smtClean="0"/>
              <a:t> </a:t>
            </a:r>
            <a:r>
              <a:rPr lang="en-US" sz="2400" dirty="0" err="1" smtClean="0"/>
              <a:t>Synrome</a:t>
            </a:r>
            <a:endParaRPr lang="en-US" sz="2400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smtClean="0"/>
              <a:t>Fungal infection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smtClean="0"/>
              <a:t>Baby’s oral structure or facial anomaly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smtClean="0"/>
              <a:t>Soaps and other products used on breasts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smtClean="0"/>
              <a:t>Incorrect breast pump use/size of flange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2400" dirty="0" smtClean="0"/>
          </a:p>
        </p:txBody>
      </p:sp>
      <p:pic>
        <p:nvPicPr>
          <p:cNvPr id="11269" name="Picture 5" descr="DSC00913"/>
          <p:cNvPicPr>
            <a:picLocks noChangeAspect="1" noChangeArrowheads="1"/>
          </p:cNvPicPr>
          <p:nvPr/>
        </p:nvPicPr>
        <p:blipFill>
          <a:blip r:embed="rId3"/>
          <a:srcRect t="17015"/>
          <a:stretch>
            <a:fillRect/>
          </a:stretch>
        </p:blipFill>
        <p:spPr bwMode="auto">
          <a:xfrm>
            <a:off x="5105400" y="1524000"/>
            <a:ext cx="3581400" cy="236220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  <a:alpha val="99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Mom Needs to Hear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Affirmation</a:t>
            </a:r>
          </a:p>
          <a:p>
            <a:pPr lvl="1" eaLnBrk="1" hangingPunct="1"/>
            <a:r>
              <a:rPr lang="en-US" smtClean="0"/>
              <a:t>“What a great mom you are for sticking with it”</a:t>
            </a:r>
          </a:p>
          <a:p>
            <a:pPr eaLnBrk="1" hangingPunct="1"/>
            <a:r>
              <a:rPr lang="en-US" smtClean="0"/>
              <a:t>Information</a:t>
            </a:r>
          </a:p>
          <a:p>
            <a:pPr lvl="1" eaLnBrk="1" hangingPunct="1"/>
            <a:r>
              <a:rPr lang="en-US" smtClean="0"/>
              <a:t>“There are solutions that can help you feel more comfortable.”</a:t>
            </a:r>
          </a:p>
          <a:p>
            <a:pPr eaLnBrk="1" hangingPunct="1"/>
            <a:r>
              <a:rPr lang="en-US" smtClean="0"/>
              <a:t>Yield if no improvement in 24 hours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752600" y="5029200"/>
            <a:ext cx="518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Handout 10.2:  “Solutions to Share with Mothers”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Solutions for Sore Nipples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Before breastfeeding</a:t>
            </a:r>
          </a:p>
          <a:p>
            <a:pPr lvl="1" eaLnBrk="1" hangingPunct="1"/>
            <a:r>
              <a:rPr lang="en-US" smtClean="0"/>
              <a:t>Massage to bring about MER</a:t>
            </a:r>
          </a:p>
          <a:p>
            <a:pPr eaLnBrk="1" hangingPunct="1"/>
            <a:r>
              <a:rPr lang="en-US" smtClean="0"/>
              <a:t>During the feeding</a:t>
            </a:r>
          </a:p>
          <a:p>
            <a:pPr lvl="1" eaLnBrk="1" hangingPunct="1"/>
            <a:r>
              <a:rPr lang="en-US" smtClean="0"/>
              <a:t>Proper positioning and latch</a:t>
            </a:r>
          </a:p>
          <a:p>
            <a:pPr lvl="1" eaLnBrk="1" hangingPunct="1"/>
            <a:r>
              <a:rPr lang="en-US" smtClean="0"/>
              <a:t>Do not limit the feeding</a:t>
            </a:r>
          </a:p>
          <a:p>
            <a:pPr eaLnBrk="1" hangingPunct="1"/>
            <a:r>
              <a:rPr lang="en-US" smtClean="0"/>
              <a:t>After the feeding</a:t>
            </a:r>
          </a:p>
          <a:p>
            <a:pPr lvl="1" eaLnBrk="1" hangingPunct="1"/>
            <a:r>
              <a:rPr lang="en-US" smtClean="0"/>
              <a:t>Yield if no improvement in 24 hours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Common Concerns:  ENGORGEMENT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14800" y="1600200"/>
            <a:ext cx="4572000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Breast fullness is normal (extra blood and fluid)</a:t>
            </a:r>
          </a:p>
          <a:p>
            <a:pPr eaLnBrk="1" hangingPunct="1"/>
            <a:r>
              <a:rPr lang="en-US" sz="2800" smtClean="0"/>
              <a:t>Causes</a:t>
            </a:r>
          </a:p>
          <a:p>
            <a:pPr lvl="1" eaLnBrk="1" hangingPunct="1"/>
            <a:r>
              <a:rPr lang="en-US" sz="2400" smtClean="0"/>
              <a:t>IV fluids in hospital</a:t>
            </a:r>
          </a:p>
          <a:p>
            <a:pPr lvl="1" eaLnBrk="1" hangingPunct="1"/>
            <a:r>
              <a:rPr lang="en-US" sz="2400" smtClean="0"/>
              <a:t>Inadequate draining of the breast</a:t>
            </a:r>
          </a:p>
          <a:p>
            <a:pPr lvl="1" eaLnBrk="1" hangingPunct="1"/>
            <a:r>
              <a:rPr lang="en-US" sz="2400" smtClean="0"/>
              <a:t>Supplementation </a:t>
            </a:r>
          </a:p>
          <a:p>
            <a:pPr lvl="1" eaLnBrk="1" hangingPunct="1"/>
            <a:endParaRPr lang="en-US" sz="2400" smtClean="0"/>
          </a:p>
        </p:txBody>
      </p:sp>
      <p:pic>
        <p:nvPicPr>
          <p:cNvPr id="13318" name="Picture 6" descr="Engorged breast.jpg                                            001FAD83Macintosh HD                   BB703780: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r:link="rId4"/>
          <a:srcRect/>
          <a:stretch>
            <a:fillRect/>
          </a:stretch>
        </p:blipFill>
        <p:spPr>
          <a:xfrm>
            <a:off x="304800" y="1676400"/>
            <a:ext cx="3733800" cy="2247900"/>
          </a:xfrm>
          <a:ln w="25400">
            <a:solidFill>
              <a:schemeClr val="bg2">
                <a:lumMod val="90000"/>
                <a:alpha val="99000"/>
              </a:schemeClr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1047</Words>
  <Application>Microsoft Office PowerPoint</Application>
  <PresentationFormat>On-screen Show (4:3)</PresentationFormat>
  <Paragraphs>187</Paragraphs>
  <Slides>31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PowerPoint Presentation</vt:lpstr>
      <vt:lpstr>Core Competency</vt:lpstr>
      <vt:lpstr>Learning Objectives</vt:lpstr>
      <vt:lpstr>Solving Concerns While They Are Small</vt:lpstr>
      <vt:lpstr>Real Life Breastfeeding Challenges</vt:lpstr>
      <vt:lpstr>Common Concerns:  Sore Nipples</vt:lpstr>
      <vt:lpstr>What Mom Needs to Hear</vt:lpstr>
      <vt:lpstr>Solutions for Sore Nipples</vt:lpstr>
      <vt:lpstr>Common Concerns:  ENGORGEMENT</vt:lpstr>
      <vt:lpstr>The Domino Effect</vt:lpstr>
      <vt:lpstr>What Mom Needs to Hear</vt:lpstr>
      <vt:lpstr>Solutions for Engorgement</vt:lpstr>
      <vt:lpstr>Hand Expression</vt:lpstr>
      <vt:lpstr>Common Concerns:  Plugged Ducts</vt:lpstr>
      <vt:lpstr>What Mom Needs to Hear</vt:lpstr>
      <vt:lpstr>Solutions for Plugged Ducts</vt:lpstr>
      <vt:lpstr>Common Concerns:  Mastitis</vt:lpstr>
      <vt:lpstr>What Mom Needs to Hear</vt:lpstr>
      <vt:lpstr>Solutions for Mastitis</vt:lpstr>
      <vt:lpstr>Common Concerns: Low Milk Production</vt:lpstr>
      <vt:lpstr>Common Concerns:   Low Milk Production</vt:lpstr>
      <vt:lpstr>Causes of True Low Milk Production</vt:lpstr>
      <vt:lpstr>What Mom Needs to Hear</vt:lpstr>
      <vt:lpstr>Solutions for Low Milk Production</vt:lpstr>
      <vt:lpstr>Conditions That are Compatible</vt:lpstr>
      <vt:lpstr>When Mothers Experience Problems</vt:lpstr>
      <vt:lpstr>Thinking in New Ways</vt:lpstr>
      <vt:lpstr>When Mothers Request Infant Formula</vt:lpstr>
      <vt:lpstr>Application to Practice</vt:lpstr>
      <vt:lpstr>Summary</vt:lpstr>
      <vt:lpstr>Grow Your Breastfeeding Skills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Cathy</dc:creator>
  <cp:lastModifiedBy>Pellechia, Kathleen</cp:lastModifiedBy>
  <cp:revision>16</cp:revision>
  <dcterms:created xsi:type="dcterms:W3CDTF">2009-06-05T03:04:45Z</dcterms:created>
  <dcterms:modified xsi:type="dcterms:W3CDTF">2013-06-25T16:36:45Z</dcterms:modified>
</cp:coreProperties>
</file>