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9" r:id="rId2"/>
    <p:sldId id="282" r:id="rId3"/>
    <p:sldId id="272" r:id="rId4"/>
    <p:sldId id="273" r:id="rId5"/>
    <p:sldId id="274" r:id="rId6"/>
    <p:sldId id="275" r:id="rId7"/>
    <p:sldId id="276" r:id="rId8"/>
    <p:sldId id="277" r:id="rId9"/>
    <p:sldId id="278" r:id="rId10"/>
    <p:sldId id="279" r:id="rId11"/>
    <p:sldId id="280" r:id="rId12"/>
    <p:sldId id="283" r:id="rId13"/>
    <p:sldId id="284"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042" autoAdjust="0"/>
  </p:normalViewPr>
  <p:slideViewPr>
    <p:cSldViewPr>
      <p:cViewPr>
        <p:scale>
          <a:sx n="93" d="100"/>
          <a:sy n="93" d="100"/>
        </p:scale>
        <p:origin x="-510" y="-72"/>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notesViewPr>
    <p:cSldViewPr>
      <p:cViewPr varScale="1">
        <p:scale>
          <a:sx n="78" d="100"/>
          <a:sy n="78" d="100"/>
        </p:scale>
        <p:origin x="-2088"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000" dirty="0" smtClean="0">
                <a:latin typeface="+mn-lt"/>
                <a:cs typeface="+mn-cs"/>
              </a:defRPr>
            </a:lvl1pPr>
          </a:lstStyle>
          <a:p>
            <a:pPr>
              <a:defRPr/>
            </a:pPr>
            <a:r>
              <a:rPr lang="en-US"/>
              <a:t>Module 2:  Feelings About Breastfeeding</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1670E406-D7DC-4FBD-8295-D5F2328BA844}" type="datetimeFigureOut">
              <a:rPr lang="en-US"/>
              <a:pPr>
                <a:defRPr/>
              </a:pPr>
              <a:t>6/25/2013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000" dirty="0" smtClean="0">
                <a:latin typeface="+mn-lt"/>
                <a:cs typeface="+mn-cs"/>
              </a:defRPr>
            </a:lvl1pPr>
          </a:lstStyle>
          <a:p>
            <a:pPr>
              <a:defRPr/>
            </a:pPr>
            <a:r>
              <a:rPr lang="en-US"/>
              <a:t>Using Loving Support to Grow and Glow in WIC:</a:t>
            </a:r>
            <a:br>
              <a:rPr lang="en-US"/>
            </a:br>
            <a:r>
              <a:rPr lang="en-US"/>
              <a:t>Breastfeeding Training for Local WIC Staff</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94801BB-8C92-4260-9F2E-E3840E8BE0D5}" type="slidenum">
              <a:rPr lang="en-US"/>
              <a:pPr>
                <a:defRPr/>
              </a:pPr>
              <a:t>‹#›</a:t>
            </a:fld>
            <a:endParaRPr lang="en-US"/>
          </a:p>
        </p:txBody>
      </p:sp>
    </p:spTree>
    <p:extLst>
      <p:ext uri="{BB962C8B-B14F-4D97-AF65-F5344CB8AC3E}">
        <p14:creationId xmlns:p14="http://schemas.microsoft.com/office/powerpoint/2010/main" val="25575184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D904301-D40D-498F-9853-26314F8175D4}" type="datetimeFigureOut">
              <a:rPr lang="en-US"/>
              <a:pPr>
                <a:defRPr/>
              </a:pPr>
              <a:t>6/25/2013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A97ABA89-CD7C-41CC-9CC8-6AC67E34E5CE}" type="slidenum">
              <a:rPr lang="en-US"/>
              <a:pPr>
                <a:defRPr/>
              </a:pPr>
              <a:t>‹#›</a:t>
            </a:fld>
            <a:endParaRPr lang="en-US"/>
          </a:p>
        </p:txBody>
      </p:sp>
    </p:spTree>
    <p:extLst>
      <p:ext uri="{BB962C8B-B14F-4D97-AF65-F5344CB8AC3E}">
        <p14:creationId xmlns:p14="http://schemas.microsoft.com/office/powerpoint/2010/main" val="42918206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7D0B872-1209-4375-B6D3-DD981799530F}" type="slidenum">
              <a:rPr lang="en-US"/>
              <a:pPr fontAlgn="base">
                <a:spcBef>
                  <a:spcPct val="0"/>
                </a:spcBef>
                <a:spcAft>
                  <a:spcPct val="0"/>
                </a:spcAft>
                <a:defRPr/>
              </a:pPr>
              <a:t>1</a:t>
            </a:fld>
            <a:endParaRPr lang="en-US"/>
          </a:p>
        </p:txBody>
      </p:sp>
      <p:sp>
        <p:nvSpPr>
          <p:cNvPr id="184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B6E0E30-2D3A-4452-8AB8-41294D2FAB30}" type="slidenum">
              <a:rPr lang="en-US"/>
              <a:pPr fontAlgn="base">
                <a:spcBef>
                  <a:spcPct val="0"/>
                </a:spcBef>
                <a:spcAft>
                  <a:spcPct val="0"/>
                </a:spcAft>
                <a:defRPr/>
              </a:pPr>
              <a:t>11</a:t>
            </a:fld>
            <a:endParaRPr lang="en-US"/>
          </a:p>
        </p:txBody>
      </p:sp>
      <p:sp>
        <p:nvSpPr>
          <p:cNvPr id="276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F02113-C5B2-4403-A24A-BC4AC8AE92C0}" type="slidenum">
              <a:rPr lang="en-US"/>
              <a:pPr fontAlgn="base">
                <a:spcBef>
                  <a:spcPct val="0"/>
                </a:spcBef>
                <a:spcAft>
                  <a:spcPct val="0"/>
                </a:spcAft>
                <a:defRPr/>
              </a:pPr>
              <a:t>13</a:t>
            </a:fld>
            <a:endParaRPr lang="en-US"/>
          </a:p>
        </p:txBody>
      </p:sp>
      <p:sp>
        <p:nvSpPr>
          <p:cNvPr id="286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11181A3-629B-492E-85F4-9E7C213BD8AA}" type="slidenum">
              <a:rPr lang="en-US"/>
              <a:pPr fontAlgn="base">
                <a:spcBef>
                  <a:spcPct val="0"/>
                </a:spcBef>
                <a:spcAft>
                  <a:spcPct val="0"/>
                </a:spcAft>
                <a:defRPr/>
              </a:pPr>
              <a:t>3</a:t>
            </a:fld>
            <a:endParaRPr lang="en-US"/>
          </a:p>
        </p:txBody>
      </p:sp>
      <p:sp>
        <p:nvSpPr>
          <p:cNvPr id="194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F010B66-3B02-4255-A9E6-5DF660BD391C}" type="slidenum">
              <a:rPr lang="en-US"/>
              <a:pPr fontAlgn="base">
                <a:spcBef>
                  <a:spcPct val="0"/>
                </a:spcBef>
                <a:spcAft>
                  <a:spcPct val="0"/>
                </a:spcAft>
                <a:defRPr/>
              </a:pPr>
              <a:t>4</a:t>
            </a:fld>
            <a:endParaRPr lang="en-US"/>
          </a:p>
        </p:txBody>
      </p:sp>
      <p:sp>
        <p:nvSpPr>
          <p:cNvPr id="204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10EEBB3-E7E2-433A-9290-D381EAFAC457}" type="slidenum">
              <a:rPr lang="en-US"/>
              <a:pPr fontAlgn="base">
                <a:spcBef>
                  <a:spcPct val="0"/>
                </a:spcBef>
                <a:spcAft>
                  <a:spcPct val="0"/>
                </a:spcAft>
                <a:defRPr/>
              </a:pPr>
              <a:t>5</a:t>
            </a:fld>
            <a:endParaRPr lang="en-US"/>
          </a:p>
        </p:txBody>
      </p:sp>
      <p:sp>
        <p:nvSpPr>
          <p:cNvPr id="215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4CB4BA0-3786-4B0E-91E4-E85BAF9DBAB8}" type="slidenum">
              <a:rPr lang="en-US"/>
              <a:pPr fontAlgn="base">
                <a:spcBef>
                  <a:spcPct val="0"/>
                </a:spcBef>
                <a:spcAft>
                  <a:spcPct val="0"/>
                </a:spcAft>
                <a:defRPr/>
              </a:pPr>
              <a:t>6</a:t>
            </a:fld>
            <a:endParaRPr lang="en-US"/>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C8E2233-6245-49A5-8624-DE3788542FEB}" type="slidenum">
              <a:rPr lang="en-US"/>
              <a:pPr fontAlgn="base">
                <a:spcBef>
                  <a:spcPct val="0"/>
                </a:spcBef>
                <a:spcAft>
                  <a:spcPct val="0"/>
                </a:spcAft>
                <a:defRPr/>
              </a:pPr>
              <a:t>7</a:t>
            </a:fld>
            <a:endParaRPr lang="en-US"/>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C9DC917-6C8E-4385-BA7F-3F47940534C9}" type="slidenum">
              <a:rPr lang="en-US"/>
              <a:pPr fontAlgn="base">
                <a:spcBef>
                  <a:spcPct val="0"/>
                </a:spcBef>
                <a:spcAft>
                  <a:spcPct val="0"/>
                </a:spcAft>
                <a:defRPr/>
              </a:pPr>
              <a:t>9</a:t>
            </a:fld>
            <a:endParaRPr lang="en-US"/>
          </a:p>
        </p:txBody>
      </p:sp>
      <p:sp>
        <p:nvSpPr>
          <p:cNvPr id="256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23BBA26-AD50-49BF-8840-2139507C7A30}" type="slidenum">
              <a:rPr lang="en-US"/>
              <a:pPr fontAlgn="base">
                <a:spcBef>
                  <a:spcPct val="0"/>
                </a:spcBef>
                <a:spcAft>
                  <a:spcPct val="0"/>
                </a:spcAft>
                <a:defRPr/>
              </a:pPr>
              <a:t>10</a:t>
            </a:fld>
            <a:endParaRPr lang="en-US"/>
          </a:p>
        </p:txBody>
      </p:sp>
      <p:sp>
        <p:nvSpPr>
          <p:cNvPr id="266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descr="C:\Users\Cathy\AppData\Local\Microsoft\Windows\Temporary Internet Files\Content.IE5\2AHZOM2C\PwrptBkgd8.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7696200" y="228600"/>
            <a:ext cx="1295400" cy="369888"/>
          </a:xfrm>
          <a:prstGeom prst="rect">
            <a:avLst/>
          </a:prstGeom>
          <a:noFill/>
        </p:spPr>
        <p:txBody>
          <a:bodyPr>
            <a:spAutoFit/>
          </a:bodyPr>
          <a:lstStyle/>
          <a:p>
            <a:pPr algn="ctr">
              <a:defRPr/>
            </a:pPr>
            <a:r>
              <a:rPr lang="en-US" dirty="0">
                <a:solidFill>
                  <a:schemeClr val="accent6">
                    <a:lumMod val="60000"/>
                    <a:lumOff val="40000"/>
                  </a:schemeClr>
                </a:solidFill>
                <a:cs typeface="+mn-cs"/>
              </a:rPr>
              <a:t>DRAFT</a:t>
            </a:r>
            <a:endParaRPr lang="en-US" dirty="0">
              <a:cs typeface="+mn-cs"/>
            </a:endParaRPr>
          </a:p>
        </p:txBody>
      </p:sp>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Date Placeholder 3"/>
          <p:cNvSpPr>
            <a:spLocks noGrp="1"/>
          </p:cNvSpPr>
          <p:nvPr>
            <p:ph type="dt" sz="half" idx="10"/>
          </p:nvPr>
        </p:nvSpPr>
        <p:spPr/>
        <p:txBody>
          <a:bodyPr/>
          <a:lstStyle>
            <a:lvl1pPr>
              <a:defRPr/>
            </a:lvl1pPr>
          </a:lstStyle>
          <a:p>
            <a:pPr>
              <a:defRPr/>
            </a:pPr>
            <a:fld id="{EAAE6DA3-B977-480E-A796-A2846C9B1640}" type="datetimeFigureOut">
              <a:rPr lang="en-US"/>
              <a:pPr>
                <a:defRPr/>
              </a:pPr>
              <a:t>6/25/2013</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C4231A73-69AC-4E99-B5FE-8DA591C8F1FB}" type="slidenum">
              <a:rPr lang="en-US"/>
              <a:pPr>
                <a:defRPr/>
              </a:pPr>
              <a:t>‹#›</a:t>
            </a:fld>
            <a:endParaRPr lang="en-US"/>
          </a:p>
        </p:txBody>
      </p:sp>
    </p:spTree>
    <p:extLst>
      <p:ext uri="{BB962C8B-B14F-4D97-AF65-F5344CB8AC3E}">
        <p14:creationId xmlns:p14="http://schemas.microsoft.com/office/powerpoint/2010/main" val="758544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FF6EB84-9AD4-4AE3-87A8-A533D408AD7F}" type="datetimeFigureOut">
              <a:rPr lang="en-US"/>
              <a:pPr>
                <a:defRPr/>
              </a:pPr>
              <a:t>6/25/2013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F9D4E98-8BA6-4232-AA5F-E8CE1EF1855C}" type="slidenum">
              <a:rPr lang="en-US"/>
              <a:pPr>
                <a:defRPr/>
              </a:pPr>
              <a:t>‹#›</a:t>
            </a:fld>
            <a:endParaRPr lang="en-US"/>
          </a:p>
        </p:txBody>
      </p:sp>
    </p:spTree>
    <p:extLst>
      <p:ext uri="{BB962C8B-B14F-4D97-AF65-F5344CB8AC3E}">
        <p14:creationId xmlns:p14="http://schemas.microsoft.com/office/powerpoint/2010/main" val="613768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7250A15-BF44-4028-8AB1-6893C6BA3E91}" type="datetimeFigureOut">
              <a:rPr lang="en-US"/>
              <a:pPr>
                <a:defRPr/>
              </a:pPr>
              <a:t>6/25/2013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B4AB603-4833-4FAB-BAE8-176BF8DEBD02}" type="slidenum">
              <a:rPr lang="en-US"/>
              <a:pPr>
                <a:defRPr/>
              </a:pPr>
              <a:t>‹#›</a:t>
            </a:fld>
            <a:endParaRPr lang="en-US"/>
          </a:p>
        </p:txBody>
      </p:sp>
    </p:spTree>
    <p:extLst>
      <p:ext uri="{BB962C8B-B14F-4D97-AF65-F5344CB8AC3E}">
        <p14:creationId xmlns:p14="http://schemas.microsoft.com/office/powerpoint/2010/main" val="4038427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57200" y="1600200"/>
            <a:ext cx="4038600" cy="4525963"/>
          </a:xfrm>
        </p:spPr>
        <p:txBody>
          <a:bodyPr rtlCol="0">
            <a:normAutofit/>
          </a:bodyPr>
          <a:lstStyle/>
          <a:p>
            <a:pPr lvl="0"/>
            <a:endParaRPr lang="en-US" noProof="0"/>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pPr>
              <a:defRPr/>
            </a:pPr>
            <a:fld id="{05F3AAC5-F358-422C-835E-638850F5A023}" type="slidenum">
              <a:rPr lang="en-US"/>
              <a:pPr>
                <a:defRPr/>
              </a:pPr>
              <a:t>‹#›</a:t>
            </a:fld>
            <a:endParaRPr lang="en-US"/>
          </a:p>
        </p:txBody>
      </p:sp>
    </p:spTree>
    <p:extLst>
      <p:ext uri="{BB962C8B-B14F-4D97-AF65-F5344CB8AC3E}">
        <p14:creationId xmlns:p14="http://schemas.microsoft.com/office/powerpoint/2010/main" val="2968576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6F06D29-3006-4D25-B9DB-8160B126335C}" type="datetimeFigureOut">
              <a:rPr lang="en-US"/>
              <a:pPr>
                <a:defRPr/>
              </a:pPr>
              <a:t>6/25/2013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9782402-975C-4268-AB94-64B0DCF4D6B7}" type="slidenum">
              <a:rPr lang="en-US"/>
              <a:pPr>
                <a:defRPr/>
              </a:pPr>
              <a:t>‹#›</a:t>
            </a:fld>
            <a:endParaRPr lang="en-US"/>
          </a:p>
        </p:txBody>
      </p:sp>
    </p:spTree>
    <p:extLst>
      <p:ext uri="{BB962C8B-B14F-4D97-AF65-F5344CB8AC3E}">
        <p14:creationId xmlns:p14="http://schemas.microsoft.com/office/powerpoint/2010/main" val="3101364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CA29B1A-CB3C-41FE-B1F3-EA9C2F968FB7}" type="datetimeFigureOut">
              <a:rPr lang="en-US"/>
              <a:pPr>
                <a:defRPr/>
              </a:pPr>
              <a:t>6/25/2013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20C0E99-7900-48B7-B117-EAD69035F56E}" type="slidenum">
              <a:rPr lang="en-US"/>
              <a:pPr>
                <a:defRPr/>
              </a:pPr>
              <a:t>‹#›</a:t>
            </a:fld>
            <a:endParaRPr lang="en-US"/>
          </a:p>
        </p:txBody>
      </p:sp>
    </p:spTree>
    <p:extLst>
      <p:ext uri="{BB962C8B-B14F-4D97-AF65-F5344CB8AC3E}">
        <p14:creationId xmlns:p14="http://schemas.microsoft.com/office/powerpoint/2010/main" val="1315940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B7D02F3-9CDE-400F-B02E-E82E8FBA731A}" type="datetimeFigureOut">
              <a:rPr lang="en-US"/>
              <a:pPr>
                <a:defRPr/>
              </a:pPr>
              <a:t>6/25/2013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EBF0A3-732D-4FED-9660-E67E08EFED4B}" type="slidenum">
              <a:rPr lang="en-US"/>
              <a:pPr>
                <a:defRPr/>
              </a:pPr>
              <a:t>‹#›</a:t>
            </a:fld>
            <a:endParaRPr lang="en-US"/>
          </a:p>
        </p:txBody>
      </p:sp>
    </p:spTree>
    <p:extLst>
      <p:ext uri="{BB962C8B-B14F-4D97-AF65-F5344CB8AC3E}">
        <p14:creationId xmlns:p14="http://schemas.microsoft.com/office/powerpoint/2010/main" val="1108408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4267F5A-38AF-42EA-8514-9E1B0216C23D}" type="datetimeFigureOut">
              <a:rPr lang="en-US"/>
              <a:pPr>
                <a:defRPr/>
              </a:pPr>
              <a:t>6/25/2013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94F64D3-518D-4C77-8B8C-AC412C0B1434}" type="slidenum">
              <a:rPr lang="en-US"/>
              <a:pPr>
                <a:defRPr/>
              </a:pPr>
              <a:t>‹#›</a:t>
            </a:fld>
            <a:endParaRPr lang="en-US"/>
          </a:p>
        </p:txBody>
      </p:sp>
    </p:spTree>
    <p:extLst>
      <p:ext uri="{BB962C8B-B14F-4D97-AF65-F5344CB8AC3E}">
        <p14:creationId xmlns:p14="http://schemas.microsoft.com/office/powerpoint/2010/main" val="296676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9ED25C5-B24F-4BE0-9232-D48585E457E5}" type="datetimeFigureOut">
              <a:rPr lang="en-US"/>
              <a:pPr>
                <a:defRPr/>
              </a:pPr>
              <a:t>6/25/2013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4AF733E-31C0-40FD-9C7F-96176116CC2E}" type="slidenum">
              <a:rPr lang="en-US"/>
              <a:pPr>
                <a:defRPr/>
              </a:pPr>
              <a:t>‹#›</a:t>
            </a:fld>
            <a:endParaRPr lang="en-US"/>
          </a:p>
        </p:txBody>
      </p:sp>
    </p:spTree>
    <p:extLst>
      <p:ext uri="{BB962C8B-B14F-4D97-AF65-F5344CB8AC3E}">
        <p14:creationId xmlns:p14="http://schemas.microsoft.com/office/powerpoint/2010/main" val="3321683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C7B72F1-63D9-4B3D-AE95-91DB19FBB2C0}" type="datetimeFigureOut">
              <a:rPr lang="en-US"/>
              <a:pPr>
                <a:defRPr/>
              </a:pPr>
              <a:t>6/25/2013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F235F56-BBF4-44D2-B181-3A07C1141185}" type="slidenum">
              <a:rPr lang="en-US"/>
              <a:pPr>
                <a:defRPr/>
              </a:pPr>
              <a:t>‹#›</a:t>
            </a:fld>
            <a:endParaRPr lang="en-US"/>
          </a:p>
        </p:txBody>
      </p:sp>
    </p:spTree>
    <p:extLst>
      <p:ext uri="{BB962C8B-B14F-4D97-AF65-F5344CB8AC3E}">
        <p14:creationId xmlns:p14="http://schemas.microsoft.com/office/powerpoint/2010/main" val="2491116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458299A-30BE-418F-BB27-24C373C038A8}" type="datetimeFigureOut">
              <a:rPr lang="en-US"/>
              <a:pPr>
                <a:defRPr/>
              </a:pPr>
              <a:t>6/25/2013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FFEFBC2-AA1D-40C4-A515-2CF0519BB82A}" type="slidenum">
              <a:rPr lang="en-US"/>
              <a:pPr>
                <a:defRPr/>
              </a:pPr>
              <a:t>‹#›</a:t>
            </a:fld>
            <a:endParaRPr lang="en-US"/>
          </a:p>
        </p:txBody>
      </p:sp>
    </p:spTree>
    <p:extLst>
      <p:ext uri="{BB962C8B-B14F-4D97-AF65-F5344CB8AC3E}">
        <p14:creationId xmlns:p14="http://schemas.microsoft.com/office/powerpoint/2010/main" val="2122642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51902C4-F74E-46F6-B71A-02D7F3245FA2}" type="datetimeFigureOut">
              <a:rPr lang="en-US"/>
              <a:pPr>
                <a:defRPr/>
              </a:pPr>
              <a:t>6/25/2013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7FB3026-7BBE-4EC5-A1F2-9F3B24DF3A0F}" type="slidenum">
              <a:rPr lang="en-US"/>
              <a:pPr>
                <a:defRPr/>
              </a:pPr>
              <a:t>‹#›</a:t>
            </a:fld>
            <a:endParaRPr lang="en-US"/>
          </a:p>
        </p:txBody>
      </p:sp>
    </p:spTree>
    <p:extLst>
      <p:ext uri="{BB962C8B-B14F-4D97-AF65-F5344CB8AC3E}">
        <p14:creationId xmlns:p14="http://schemas.microsoft.com/office/powerpoint/2010/main" val="1637512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3D970C50-4A35-4AB2-8195-0C74D21570E2}" type="datetimeFigureOut">
              <a:rPr lang="en-US"/>
              <a:pPr>
                <a:defRPr/>
              </a:pPr>
              <a:t>6/25/2013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92E18422-E1E9-46E5-8480-9B28EE291A5B}" type="slidenum">
              <a:rPr lang="en-US"/>
              <a:pPr>
                <a:defRPr/>
              </a:pPr>
              <a:t>‹#›</a:t>
            </a:fld>
            <a:endParaRPr lang="en-US"/>
          </a:p>
        </p:txBody>
      </p:sp>
      <p:pic>
        <p:nvPicPr>
          <p:cNvPr id="1031" name="Picture 2" descr="C:\Users\Cathy\AppData\Local\Microsoft\Windows\Temporary Internet Files\Content.IE5\2AHZOM2C\PwrptBkgd8.jp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5"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6"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PPT%20Handout_Module%203.pptx"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5" descr="C:\Users\Cathy\AppData\Local\Microsoft\Windows\Temporary Internet Files\Content.IE5\2AHZOM2C\PwrptBkgd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z="4000" smtClean="0"/>
              <a:t>What’s Growing in </a:t>
            </a:r>
            <a:br>
              <a:rPr lang="en-US" sz="4000" smtClean="0"/>
            </a:br>
            <a:r>
              <a:rPr lang="en-US" sz="4000" smtClean="0"/>
              <a:t>Your WIC Garden?</a:t>
            </a:r>
          </a:p>
        </p:txBody>
      </p:sp>
      <p:pic>
        <p:nvPicPr>
          <p:cNvPr id="12291" name="Picture 4" descr="P1010128.JPG"/>
          <p:cNvPicPr>
            <a:picLocks noChangeAspect="1"/>
          </p:cNvPicPr>
          <p:nvPr/>
        </p:nvPicPr>
        <p:blipFill>
          <a:blip r:embed="rId3"/>
          <a:srcRect l="4732"/>
          <a:stretch>
            <a:fillRect/>
          </a:stretch>
        </p:blipFill>
        <p:spPr bwMode="auto">
          <a:xfrm>
            <a:off x="6096000" y="1752600"/>
            <a:ext cx="2862263" cy="2819400"/>
          </a:xfrm>
          <a:prstGeom prst="rect">
            <a:avLst/>
          </a:prstGeom>
          <a:noFill/>
          <a:ln w="25400">
            <a:solidFill>
              <a:schemeClr val="tx1">
                <a:lumMod val="50000"/>
                <a:lumOff val="50000"/>
                <a:alpha val="99000"/>
              </a:schemeClr>
            </a:solidFill>
            <a:miter lim="800000"/>
            <a:headEnd/>
            <a:tailEnd/>
          </a:ln>
        </p:spPr>
      </p:pic>
      <p:pic>
        <p:nvPicPr>
          <p:cNvPr id="12292" name="Picture 5" descr="P1010148.JPG"/>
          <p:cNvPicPr>
            <a:picLocks noChangeAspect="1"/>
          </p:cNvPicPr>
          <p:nvPr/>
        </p:nvPicPr>
        <p:blipFill>
          <a:blip r:embed="rId4"/>
          <a:srcRect l="6250" t="12500" r="18750" b="2499"/>
          <a:stretch>
            <a:fillRect/>
          </a:stretch>
        </p:blipFill>
        <p:spPr bwMode="auto">
          <a:xfrm>
            <a:off x="457200" y="1752600"/>
            <a:ext cx="2667000" cy="2819400"/>
          </a:xfrm>
          <a:prstGeom prst="rect">
            <a:avLst/>
          </a:prstGeom>
          <a:noFill/>
          <a:ln w="25400">
            <a:solidFill>
              <a:schemeClr val="tx1">
                <a:lumMod val="50000"/>
                <a:lumOff val="50000"/>
                <a:alpha val="99000"/>
              </a:schemeClr>
            </a:solidFill>
            <a:miter lim="800000"/>
            <a:headEnd/>
            <a:tailEnd/>
          </a:ln>
        </p:spPr>
      </p:pic>
      <p:pic>
        <p:nvPicPr>
          <p:cNvPr id="12293" name="Picture 6" descr="P1010123 (2).JPG"/>
          <p:cNvPicPr>
            <a:picLocks noChangeAspect="1"/>
          </p:cNvPicPr>
          <p:nvPr/>
        </p:nvPicPr>
        <p:blipFill>
          <a:blip r:embed="rId5"/>
          <a:srcRect l="12766" r="17021"/>
          <a:stretch>
            <a:fillRect/>
          </a:stretch>
        </p:blipFill>
        <p:spPr bwMode="auto">
          <a:xfrm>
            <a:off x="3200400" y="1752600"/>
            <a:ext cx="2800350" cy="2819400"/>
          </a:xfrm>
          <a:prstGeom prst="rect">
            <a:avLst/>
          </a:prstGeom>
          <a:noFill/>
          <a:ln w="25400">
            <a:solidFill>
              <a:schemeClr val="tx1">
                <a:lumMod val="50000"/>
                <a:lumOff val="50000"/>
                <a:alpha val="99000"/>
              </a:schemeClr>
            </a:solid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z="4000" smtClean="0"/>
              <a:t>WIC Staff </a:t>
            </a:r>
            <a:br>
              <a:rPr lang="en-US" sz="4000" smtClean="0"/>
            </a:br>
            <a:r>
              <a:rPr lang="en-US" sz="4000" smtClean="0"/>
              <a:t>Make the Difference</a:t>
            </a:r>
          </a:p>
        </p:txBody>
      </p:sp>
      <p:pic>
        <p:nvPicPr>
          <p:cNvPr id="13315" name="Picture 3" descr="BF_Coord_Ref_1[1].jpg"/>
          <p:cNvPicPr>
            <a:picLocks noChangeAspect="1"/>
          </p:cNvPicPr>
          <p:nvPr/>
        </p:nvPicPr>
        <p:blipFill>
          <a:blip r:embed="rId3"/>
          <a:srcRect/>
          <a:stretch>
            <a:fillRect/>
          </a:stretch>
        </p:blipFill>
        <p:spPr bwMode="auto">
          <a:xfrm>
            <a:off x="381000" y="3124200"/>
            <a:ext cx="3098800" cy="2324100"/>
          </a:xfrm>
          <a:prstGeom prst="rect">
            <a:avLst/>
          </a:prstGeom>
          <a:noFill/>
          <a:ln w="25400">
            <a:solidFill>
              <a:schemeClr val="tx1">
                <a:lumMod val="50000"/>
                <a:lumOff val="50000"/>
                <a:alpha val="99000"/>
              </a:schemeClr>
            </a:solidFill>
            <a:miter lim="800000"/>
            <a:headEnd/>
            <a:tailEnd/>
          </a:ln>
        </p:spPr>
      </p:pic>
      <p:pic>
        <p:nvPicPr>
          <p:cNvPr id="4" name="Picture 8" descr="Clerk_scheduling_appts[1].jpg"/>
          <p:cNvPicPr>
            <a:picLocks noChangeAspect="1"/>
          </p:cNvPicPr>
          <p:nvPr/>
        </p:nvPicPr>
        <p:blipFill>
          <a:blip r:embed="rId4"/>
          <a:srcRect t="4292" r="7271"/>
          <a:stretch>
            <a:fillRect/>
          </a:stretch>
        </p:blipFill>
        <p:spPr bwMode="auto">
          <a:xfrm>
            <a:off x="6248400" y="1371600"/>
            <a:ext cx="2590800" cy="2555875"/>
          </a:xfrm>
          <a:prstGeom prst="rect">
            <a:avLst/>
          </a:prstGeom>
          <a:noFill/>
          <a:ln w="25400">
            <a:solidFill>
              <a:schemeClr val="bg2">
                <a:lumMod val="90000"/>
                <a:alpha val="99000"/>
              </a:schemeClr>
            </a:solidFill>
            <a:miter lim="800000"/>
            <a:headEnd/>
            <a:tailEnd/>
          </a:ln>
        </p:spPr>
      </p:pic>
      <p:pic>
        <p:nvPicPr>
          <p:cNvPr id="5" name="Picture 6" descr="100_7498.JPG"/>
          <p:cNvPicPr>
            <a:picLocks noChangeAspect="1"/>
          </p:cNvPicPr>
          <p:nvPr/>
        </p:nvPicPr>
        <p:blipFill>
          <a:blip r:embed="rId5"/>
          <a:srcRect l="6596" t="3125"/>
          <a:stretch>
            <a:fillRect/>
          </a:stretch>
        </p:blipFill>
        <p:spPr bwMode="auto">
          <a:xfrm>
            <a:off x="3733800" y="1981200"/>
            <a:ext cx="2281238" cy="3154363"/>
          </a:xfrm>
          <a:prstGeom prst="rect">
            <a:avLst/>
          </a:prstGeom>
          <a:noFill/>
          <a:ln w="25400">
            <a:solidFill>
              <a:schemeClr val="tx1">
                <a:lumMod val="50000"/>
                <a:lumOff val="50000"/>
                <a:alpha val="99000"/>
              </a:schemeClr>
            </a:solid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6"/>
          <p:cNvSpPr>
            <a:spLocks noGrp="1"/>
          </p:cNvSpPr>
          <p:nvPr>
            <p:ph type="title"/>
          </p:nvPr>
        </p:nvSpPr>
        <p:spPr/>
        <p:txBody>
          <a:bodyPr/>
          <a:lstStyle/>
          <a:p>
            <a:pPr eaLnBrk="1" hangingPunct="1"/>
            <a:r>
              <a:rPr lang="en-US" smtClean="0"/>
              <a:t>Summary</a:t>
            </a:r>
          </a:p>
        </p:txBody>
      </p:sp>
      <p:sp>
        <p:nvSpPr>
          <p:cNvPr id="15363" name="Content Placeholder 7"/>
          <p:cNvSpPr>
            <a:spLocks noGrp="1"/>
          </p:cNvSpPr>
          <p:nvPr>
            <p:ph idx="1"/>
          </p:nvPr>
        </p:nvSpPr>
        <p:spPr/>
        <p:txBody>
          <a:bodyPr/>
          <a:lstStyle/>
          <a:p>
            <a:pPr eaLnBrk="1" hangingPunct="1"/>
            <a:r>
              <a:rPr lang="en-US" smtClean="0"/>
              <a:t>As we focus on becoming more competent  in helping  WIC mothers with breastfeeding, an important first step is to explore our own experiences so that we can better understand where our feelings originated.</a:t>
            </a:r>
          </a:p>
          <a:p>
            <a:pPr eaLnBrk="1" hangingPunct="1">
              <a:buFont typeface="Arial" charset="0"/>
              <a:buNone/>
            </a:pPr>
            <a:r>
              <a:rPr lang="en-US" smtClean="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Grow Your Breastfeeding Skills </a:t>
            </a:r>
          </a:p>
        </p:txBody>
      </p:sp>
      <p:sp>
        <p:nvSpPr>
          <p:cNvPr id="16387" name="Rectangle 3"/>
          <p:cNvSpPr>
            <a:spLocks noGrp="1" noChangeArrowheads="1"/>
          </p:cNvSpPr>
          <p:nvPr>
            <p:ph type="body" sz="half" idx="1"/>
          </p:nvPr>
        </p:nvSpPr>
        <p:spPr>
          <a:xfrm>
            <a:off x="1143000" y="4800600"/>
            <a:ext cx="6248400" cy="1143000"/>
          </a:xfrm>
        </p:spPr>
        <p:txBody>
          <a:bodyPr/>
          <a:lstStyle/>
          <a:p>
            <a:pPr algn="ctr" eaLnBrk="1" hangingPunct="1">
              <a:buFont typeface="Arial" charset="0"/>
              <a:buNone/>
            </a:pPr>
            <a:r>
              <a:rPr lang="en-US" sz="2400" smtClean="0"/>
              <a:t>“My Goals for Breastfeeding Support” </a:t>
            </a:r>
          </a:p>
          <a:p>
            <a:pPr algn="ctr" eaLnBrk="1" hangingPunct="1">
              <a:buFont typeface="Arial" charset="0"/>
              <a:buNone/>
            </a:pPr>
            <a:r>
              <a:rPr lang="en-US" sz="2400" smtClean="0"/>
              <a:t>Goal-Setting Flower</a:t>
            </a:r>
          </a:p>
          <a:p>
            <a:pPr eaLnBrk="1" hangingPunct="1"/>
            <a:endParaRPr lang="en-US" sz="2800" smtClean="0"/>
          </a:p>
          <a:p>
            <a:pPr eaLnBrk="1" hangingPunct="1">
              <a:buFont typeface="Arial" charset="0"/>
              <a:buNone/>
            </a:pPr>
            <a:endParaRPr lang="en-US" sz="2800" smtClean="0"/>
          </a:p>
        </p:txBody>
      </p:sp>
      <p:pic>
        <p:nvPicPr>
          <p:cNvPr id="16388" name="Picture 2" descr="C:\Users\Cathy\AppData\Local\Microsoft\Windows\Temporary Internet Files\Content.IE5\QKJ71DVJ\grow and glow flower goals.jpg">
            <a:hlinkClick r:id="rId3" action="ppaction://hlinkpres?slideindex=1&amp;slidetit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371600"/>
            <a:ext cx="286385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mtClean="0"/>
              <a:t>Core Competency</a:t>
            </a:r>
          </a:p>
        </p:txBody>
      </p:sp>
      <p:sp>
        <p:nvSpPr>
          <p:cNvPr id="5123" name="Content Placeholder 2"/>
          <p:cNvSpPr>
            <a:spLocks noGrp="1"/>
          </p:cNvSpPr>
          <p:nvPr>
            <p:ph idx="1"/>
          </p:nvPr>
        </p:nvSpPr>
        <p:spPr>
          <a:xfrm>
            <a:off x="457200" y="1600200"/>
            <a:ext cx="8229600" cy="2362200"/>
          </a:xfrm>
        </p:spPr>
        <p:txBody>
          <a:bodyPr/>
          <a:lstStyle/>
          <a:p>
            <a:pPr eaLnBrk="1" hangingPunct="1"/>
            <a:r>
              <a:rPr lang="en-US" smtClean="0"/>
              <a:t>Recognize how personal beliefs and attitudes influence mothers’ breastfeeding decisions.  </a:t>
            </a:r>
          </a:p>
          <a:p>
            <a:pPr eaLnBrk="1" hangingPunct="1">
              <a:buFont typeface="Arial" charset="0"/>
              <a:buNone/>
            </a:pPr>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4000" smtClean="0"/>
              <a:t>Learning Objective</a:t>
            </a:r>
          </a:p>
        </p:txBody>
      </p:sp>
      <p:sp>
        <p:nvSpPr>
          <p:cNvPr id="6147" name="Rectangle 3"/>
          <p:cNvSpPr>
            <a:spLocks noGrp="1" noChangeArrowheads="1"/>
          </p:cNvSpPr>
          <p:nvPr>
            <p:ph type="body" idx="1"/>
          </p:nvPr>
        </p:nvSpPr>
        <p:spPr>
          <a:xfrm>
            <a:off x="457200" y="1600200"/>
            <a:ext cx="4114800" cy="4525963"/>
          </a:xfrm>
        </p:spPr>
        <p:txBody>
          <a:bodyPr/>
          <a:lstStyle/>
          <a:p>
            <a:pPr eaLnBrk="1" hangingPunct="1"/>
            <a:r>
              <a:rPr lang="en-US" smtClean="0"/>
              <a:t>Identify own personal beliefs and attitudes about breastfeeding.</a:t>
            </a:r>
          </a:p>
        </p:txBody>
      </p:sp>
      <p:pic>
        <p:nvPicPr>
          <p:cNvPr id="5124" name="Picture 4" descr="Teen_Bfing_w_CPA_BF_Coord[1].jpg"/>
          <p:cNvPicPr>
            <a:picLocks noChangeAspect="1"/>
          </p:cNvPicPr>
          <p:nvPr/>
        </p:nvPicPr>
        <p:blipFill>
          <a:blip r:embed="rId3"/>
          <a:srcRect/>
          <a:stretch>
            <a:fillRect/>
          </a:stretch>
        </p:blipFill>
        <p:spPr bwMode="auto">
          <a:xfrm>
            <a:off x="4495800" y="1524000"/>
            <a:ext cx="4292600" cy="3238500"/>
          </a:xfrm>
          <a:prstGeom prst="rect">
            <a:avLst/>
          </a:prstGeom>
          <a:noFill/>
          <a:ln w="25400">
            <a:solidFill>
              <a:schemeClr val="tx1">
                <a:lumMod val="50000"/>
                <a:lumOff val="50000"/>
                <a:alpha val="99000"/>
              </a:schemeClr>
            </a:solidFill>
            <a:miter lim="800000"/>
            <a:headEnd/>
            <a:tailEnd/>
          </a:ln>
        </p:spPr>
      </p:pic>
      <p:sp>
        <p:nvSpPr>
          <p:cNvPr id="5125" name="TextBox 5"/>
          <p:cNvSpPr txBox="1">
            <a:spLocks noChangeArrowheads="1"/>
          </p:cNvSpPr>
          <p:nvPr/>
        </p:nvSpPr>
        <p:spPr bwMode="auto">
          <a:xfrm>
            <a:off x="4495800" y="4800600"/>
            <a:ext cx="4267200" cy="369888"/>
          </a:xfrm>
          <a:prstGeom prst="rect">
            <a:avLst/>
          </a:prstGeom>
          <a:noFill/>
          <a:ln w="9525">
            <a:noFill/>
            <a:miter lim="800000"/>
            <a:headEnd/>
            <a:tailEnd/>
          </a:ln>
        </p:spPr>
        <p:txBody>
          <a:bodyPr>
            <a:spAutoFit/>
          </a:bodyPr>
          <a:lstStyle/>
          <a:p>
            <a:pPr algn="ctr" fontAlgn="auto">
              <a:spcBef>
                <a:spcPts val="0"/>
              </a:spcBef>
              <a:spcAft>
                <a:spcPts val="0"/>
              </a:spcAft>
              <a:defRPr/>
            </a:pPr>
            <a:r>
              <a:rPr lang="en-US" i="1" dirty="0">
                <a:solidFill>
                  <a:schemeClr val="tx1">
                    <a:lumMod val="50000"/>
                    <a:lumOff val="50000"/>
                  </a:schemeClr>
                </a:solidFill>
                <a:latin typeface="+mn-lt"/>
                <a:cs typeface="+mn-cs"/>
              </a:rPr>
              <a:t>Utah WIC</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4000" smtClean="0"/>
              <a:t>First Time for Everything</a:t>
            </a:r>
          </a:p>
        </p:txBody>
      </p:sp>
      <p:pic>
        <p:nvPicPr>
          <p:cNvPr id="6148" name="Picture 7" descr="IMG_0686.JPG"/>
          <p:cNvPicPr>
            <a:picLocks noChangeAspect="1"/>
          </p:cNvPicPr>
          <p:nvPr/>
        </p:nvPicPr>
        <p:blipFill>
          <a:blip r:embed="rId3"/>
          <a:srcRect l="43333" t="13333" r="5833" b="23334"/>
          <a:stretch>
            <a:fillRect/>
          </a:stretch>
        </p:blipFill>
        <p:spPr bwMode="auto">
          <a:xfrm>
            <a:off x="2438400" y="1295400"/>
            <a:ext cx="4159250" cy="3886200"/>
          </a:xfrm>
          <a:prstGeom prst="rect">
            <a:avLst/>
          </a:prstGeom>
          <a:noFill/>
          <a:ln w="25400">
            <a:solidFill>
              <a:schemeClr val="tx1">
                <a:lumMod val="50000"/>
                <a:lumOff val="50000"/>
                <a:alpha val="99000"/>
              </a:schemeClr>
            </a:solidFill>
            <a:miter lim="800000"/>
            <a:headEnd/>
            <a:tailEnd/>
          </a:ln>
        </p:spPr>
      </p:pic>
      <p:sp>
        <p:nvSpPr>
          <p:cNvPr id="6149" name="TextBox 8"/>
          <p:cNvSpPr txBox="1">
            <a:spLocks noChangeArrowheads="1"/>
          </p:cNvSpPr>
          <p:nvPr/>
        </p:nvSpPr>
        <p:spPr bwMode="auto">
          <a:xfrm>
            <a:off x="2438400" y="5257800"/>
            <a:ext cx="4191000" cy="369888"/>
          </a:xfrm>
          <a:prstGeom prst="rect">
            <a:avLst/>
          </a:prstGeom>
          <a:noFill/>
          <a:ln w="9525">
            <a:noFill/>
            <a:miter lim="800000"/>
            <a:headEnd/>
            <a:tailEnd/>
          </a:ln>
        </p:spPr>
        <p:txBody>
          <a:bodyPr>
            <a:spAutoFit/>
          </a:bodyPr>
          <a:lstStyle/>
          <a:p>
            <a:pPr algn="ctr" fontAlgn="auto">
              <a:spcBef>
                <a:spcPts val="0"/>
              </a:spcBef>
              <a:spcAft>
                <a:spcPts val="0"/>
              </a:spcAft>
              <a:defRPr/>
            </a:pPr>
            <a:r>
              <a:rPr lang="en-US" i="1" dirty="0">
                <a:solidFill>
                  <a:schemeClr val="tx1">
                    <a:lumMod val="50000"/>
                    <a:lumOff val="50000"/>
                  </a:schemeClr>
                </a:solidFill>
                <a:latin typeface="+mn-lt"/>
                <a:cs typeface="+mn-cs"/>
              </a:rPr>
              <a:t>Unity Healthcare WIC, Washington, DC</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z="4000" smtClean="0"/>
              <a:t>Perceptions of Breastfeeding</a:t>
            </a:r>
          </a:p>
        </p:txBody>
      </p:sp>
      <p:sp>
        <p:nvSpPr>
          <p:cNvPr id="8195" name="Rectangle 3"/>
          <p:cNvSpPr>
            <a:spLocks noGrp="1" noChangeArrowheads="1"/>
          </p:cNvSpPr>
          <p:nvPr>
            <p:ph type="body" idx="1"/>
          </p:nvPr>
        </p:nvSpPr>
        <p:spPr>
          <a:xfrm>
            <a:off x="304800" y="1295400"/>
            <a:ext cx="4191000" cy="4525963"/>
          </a:xfrm>
        </p:spPr>
        <p:txBody>
          <a:bodyPr/>
          <a:lstStyle/>
          <a:p>
            <a:pPr eaLnBrk="1" hangingPunct="1"/>
            <a:r>
              <a:rPr lang="en-US" smtClean="0"/>
              <a:t>Feelings are part of who we are</a:t>
            </a:r>
          </a:p>
          <a:p>
            <a:pPr eaLnBrk="1" hangingPunct="1"/>
            <a:r>
              <a:rPr lang="en-US" smtClean="0"/>
              <a:t>Reflect on:</a:t>
            </a:r>
          </a:p>
          <a:p>
            <a:pPr lvl="1" eaLnBrk="1" hangingPunct="1"/>
            <a:r>
              <a:rPr lang="en-US" smtClean="0"/>
              <a:t>Feelings</a:t>
            </a:r>
          </a:p>
          <a:p>
            <a:pPr lvl="1" eaLnBrk="1" hangingPunct="1"/>
            <a:r>
              <a:rPr lang="en-US" smtClean="0"/>
              <a:t>Experiences</a:t>
            </a:r>
          </a:p>
          <a:p>
            <a:pPr lvl="1" eaLnBrk="1" hangingPunct="1"/>
            <a:r>
              <a:rPr lang="en-US" smtClean="0"/>
              <a:t>Beliefs</a:t>
            </a:r>
          </a:p>
          <a:p>
            <a:pPr eaLnBrk="1" hangingPunct="1"/>
            <a:r>
              <a:rPr lang="en-US" smtClean="0"/>
              <a:t>Our job: educate and support</a:t>
            </a:r>
          </a:p>
        </p:txBody>
      </p:sp>
      <p:pic>
        <p:nvPicPr>
          <p:cNvPr id="7172" name="Picture 3" descr="P1010082 (2).JPG"/>
          <p:cNvPicPr>
            <a:picLocks noChangeAspect="1"/>
          </p:cNvPicPr>
          <p:nvPr/>
        </p:nvPicPr>
        <p:blipFill>
          <a:blip r:embed="rId3"/>
          <a:srcRect l="769" r="1398"/>
          <a:stretch>
            <a:fillRect/>
          </a:stretch>
        </p:blipFill>
        <p:spPr bwMode="auto">
          <a:xfrm>
            <a:off x="4572000" y="1447800"/>
            <a:ext cx="4327525" cy="3276600"/>
          </a:xfrm>
          <a:prstGeom prst="rect">
            <a:avLst/>
          </a:prstGeom>
          <a:noFill/>
          <a:ln w="25400">
            <a:solidFill>
              <a:schemeClr val="tx1">
                <a:lumMod val="50000"/>
                <a:lumOff val="50000"/>
                <a:alpha val="99000"/>
              </a:schemeClr>
            </a:solidFill>
            <a:miter lim="800000"/>
            <a:headEnd/>
            <a:tailEnd/>
          </a:ln>
        </p:spPr>
      </p:pic>
      <p:sp>
        <p:nvSpPr>
          <p:cNvPr id="5" name="TextBox 4"/>
          <p:cNvSpPr txBox="1"/>
          <p:nvPr/>
        </p:nvSpPr>
        <p:spPr>
          <a:xfrm>
            <a:off x="4572000" y="4800600"/>
            <a:ext cx="4343400" cy="369888"/>
          </a:xfrm>
          <a:prstGeom prst="rect">
            <a:avLst/>
          </a:prstGeom>
          <a:noFill/>
        </p:spPr>
        <p:txBody>
          <a:bodyPr>
            <a:spAutoFit/>
          </a:bodyPr>
          <a:lstStyle/>
          <a:p>
            <a:pPr algn="ctr" fontAlgn="auto">
              <a:spcBef>
                <a:spcPts val="0"/>
              </a:spcBef>
              <a:spcAft>
                <a:spcPts val="0"/>
              </a:spcAft>
              <a:defRPr/>
            </a:pPr>
            <a:r>
              <a:rPr lang="en-US" i="1" dirty="0">
                <a:solidFill>
                  <a:schemeClr val="tx1">
                    <a:lumMod val="50000"/>
                    <a:lumOff val="50000"/>
                  </a:schemeClr>
                </a:solidFill>
                <a:latin typeface="+mn-lt"/>
                <a:cs typeface="+mn-cs"/>
              </a:rPr>
              <a:t>Miami-Dade WIC, Miami, FL</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4000" smtClean="0"/>
              <a:t>What If?</a:t>
            </a:r>
          </a:p>
        </p:txBody>
      </p:sp>
      <p:sp>
        <p:nvSpPr>
          <p:cNvPr id="9219" name="Text Box 6"/>
          <p:cNvSpPr txBox="1">
            <a:spLocks noChangeArrowheads="1"/>
          </p:cNvSpPr>
          <p:nvPr/>
        </p:nvSpPr>
        <p:spPr bwMode="auto">
          <a:xfrm>
            <a:off x="2667000" y="4114800"/>
            <a:ext cx="3810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Calibri" pitchFamily="34" charset="0"/>
              </a:rPr>
              <a:t>Handout 2.1:  “What If?”</a:t>
            </a:r>
          </a:p>
        </p:txBody>
      </p:sp>
      <p:pic>
        <p:nvPicPr>
          <p:cNvPr id="9220" name="Picture 6" descr="icons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676400"/>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z="4000" dirty="0" smtClean="0"/>
              <a:t>I Don’t Want to </a:t>
            </a:r>
            <a:br>
              <a:rPr lang="en-US" sz="4000" dirty="0" smtClean="0"/>
            </a:br>
            <a:r>
              <a:rPr lang="en-US" sz="4000" dirty="0" smtClean="0"/>
              <a:t>Make Mothers Feel Guilty</a:t>
            </a:r>
          </a:p>
        </p:txBody>
      </p:sp>
      <p:sp>
        <p:nvSpPr>
          <p:cNvPr id="10243" name="Rectangle 3"/>
          <p:cNvSpPr>
            <a:spLocks noGrp="1" noChangeArrowheads="1"/>
          </p:cNvSpPr>
          <p:nvPr>
            <p:ph type="body" idx="1"/>
          </p:nvPr>
        </p:nvSpPr>
        <p:spPr>
          <a:xfrm>
            <a:off x="762000" y="1828800"/>
            <a:ext cx="7924800" cy="3733800"/>
          </a:xfrm>
        </p:spPr>
        <p:txBody>
          <a:bodyPr/>
          <a:lstStyle/>
          <a:p>
            <a:pPr eaLnBrk="1" hangingPunct="1"/>
            <a:r>
              <a:rPr lang="en-US" smtClean="0"/>
              <a:t>Our job:  Honor and support the parents’ right to choose how they feed their baby</a:t>
            </a:r>
          </a:p>
          <a:p>
            <a:pPr eaLnBrk="1" hangingPunct="1"/>
            <a:endParaRPr lang="en-US" smtClean="0"/>
          </a:p>
          <a:p>
            <a:pPr eaLnBrk="1" hangingPunct="1"/>
            <a:r>
              <a:rPr lang="en-US" smtClean="0"/>
              <a:t>“Breastfeeding: Another Way of Saying </a:t>
            </a:r>
            <a:r>
              <a:rPr lang="en-US" i="1" smtClean="0"/>
              <a:t>I Love You” </a:t>
            </a:r>
            <a:r>
              <a:rPr lang="en-US" smtClean="0"/>
              <a:t>(Mississippi WIC State Agency)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Other Feelings To Consider</a:t>
            </a:r>
          </a:p>
        </p:txBody>
      </p:sp>
      <p:sp>
        <p:nvSpPr>
          <p:cNvPr id="11267" name="Rectangle 4"/>
          <p:cNvSpPr>
            <a:spLocks noGrp="1" noChangeArrowheads="1"/>
          </p:cNvSpPr>
          <p:nvPr>
            <p:ph type="body" sz="half" idx="2"/>
          </p:nvPr>
        </p:nvSpPr>
        <p:spPr>
          <a:xfrm>
            <a:off x="5334000" y="1371600"/>
            <a:ext cx="3581400" cy="4525963"/>
          </a:xfrm>
        </p:spPr>
        <p:txBody>
          <a:bodyPr/>
          <a:lstStyle/>
          <a:p>
            <a:pPr eaLnBrk="1" hangingPunct="1"/>
            <a:r>
              <a:rPr lang="en-US" sz="2800" smtClean="0"/>
              <a:t>Embarrassment</a:t>
            </a:r>
          </a:p>
          <a:p>
            <a:pPr eaLnBrk="1" hangingPunct="1"/>
            <a:endParaRPr lang="en-US" sz="2800" smtClean="0"/>
          </a:p>
          <a:p>
            <a:pPr eaLnBrk="1" hangingPunct="1"/>
            <a:r>
              <a:rPr lang="en-US" sz="2800" smtClean="0"/>
              <a:t>When participants </a:t>
            </a:r>
          </a:p>
          <a:p>
            <a:pPr eaLnBrk="1" hangingPunct="1">
              <a:buFontTx/>
              <a:buNone/>
            </a:pPr>
            <a:r>
              <a:rPr lang="en-US" sz="2800" smtClean="0"/>
              <a:t>	demand infant formula</a:t>
            </a:r>
          </a:p>
        </p:txBody>
      </p:sp>
      <p:pic>
        <p:nvPicPr>
          <p:cNvPr id="10244" name="Picture 10" descr="100_8233.JPG"/>
          <p:cNvPicPr>
            <a:picLocks noChangeAspect="1"/>
          </p:cNvPicPr>
          <p:nvPr/>
        </p:nvPicPr>
        <p:blipFill>
          <a:blip r:embed="rId3"/>
          <a:srcRect/>
          <a:stretch>
            <a:fillRect/>
          </a:stretch>
        </p:blipFill>
        <p:spPr bwMode="auto">
          <a:xfrm>
            <a:off x="330200" y="1371600"/>
            <a:ext cx="4775200" cy="3581400"/>
          </a:xfrm>
          <a:prstGeom prst="rect">
            <a:avLst/>
          </a:prstGeom>
          <a:noFill/>
          <a:ln w="25400">
            <a:solidFill>
              <a:schemeClr val="tx1">
                <a:lumMod val="50000"/>
                <a:lumOff val="50000"/>
                <a:alpha val="99000"/>
              </a:schemeClr>
            </a:solidFill>
            <a:miter lim="800000"/>
            <a:headEnd/>
            <a:tailEnd/>
          </a:ln>
        </p:spPr>
      </p:pic>
      <p:sp>
        <p:nvSpPr>
          <p:cNvPr id="5" name="TextBox 4"/>
          <p:cNvSpPr txBox="1"/>
          <p:nvPr/>
        </p:nvSpPr>
        <p:spPr>
          <a:xfrm>
            <a:off x="304800" y="5029200"/>
            <a:ext cx="4800600" cy="369888"/>
          </a:xfrm>
          <a:prstGeom prst="rect">
            <a:avLst/>
          </a:prstGeom>
          <a:noFill/>
        </p:spPr>
        <p:txBody>
          <a:bodyPr>
            <a:spAutoFit/>
          </a:bodyPr>
          <a:lstStyle/>
          <a:p>
            <a:pPr algn="ctr" fontAlgn="auto">
              <a:spcBef>
                <a:spcPts val="0"/>
              </a:spcBef>
              <a:spcAft>
                <a:spcPts val="0"/>
              </a:spcAft>
              <a:defRPr/>
            </a:pPr>
            <a:r>
              <a:rPr lang="en-US" i="1" dirty="0">
                <a:solidFill>
                  <a:schemeClr val="tx1">
                    <a:lumMod val="50000"/>
                    <a:lumOff val="50000"/>
                  </a:schemeClr>
                </a:solidFill>
                <a:latin typeface="+mn-lt"/>
                <a:cs typeface="+mn-cs"/>
              </a:rPr>
              <a:t>North Miami WIC, Miami, FL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4000" smtClean="0"/>
              <a:t>What If I’m Not an Expert?</a:t>
            </a:r>
          </a:p>
        </p:txBody>
      </p:sp>
      <p:sp>
        <p:nvSpPr>
          <p:cNvPr id="12291" name="Rectangle 3"/>
          <p:cNvSpPr>
            <a:spLocks noGrp="1" noChangeArrowheads="1"/>
          </p:cNvSpPr>
          <p:nvPr>
            <p:ph type="body" sz="half" idx="2"/>
          </p:nvPr>
        </p:nvSpPr>
        <p:spPr/>
        <p:txBody>
          <a:bodyPr/>
          <a:lstStyle/>
          <a:p>
            <a:pPr eaLnBrk="1" hangingPunct="1"/>
            <a:r>
              <a:rPr lang="en-US" smtClean="0"/>
              <a:t>Planting seeds</a:t>
            </a:r>
          </a:p>
          <a:p>
            <a:pPr eaLnBrk="1" hangingPunct="1"/>
            <a:r>
              <a:rPr lang="en-US" smtClean="0"/>
              <a:t>Be an expert…</a:t>
            </a:r>
          </a:p>
          <a:p>
            <a:pPr eaLnBrk="1" hangingPunct="1">
              <a:buFontTx/>
              <a:buNone/>
            </a:pPr>
            <a:r>
              <a:rPr lang="en-US" smtClean="0"/>
              <a:t>	in encouragement!</a:t>
            </a:r>
          </a:p>
          <a:p>
            <a:pPr eaLnBrk="1" hangingPunct="1">
              <a:buFontTx/>
              <a:buNone/>
            </a:pPr>
            <a:endParaRPr lang="en-US" smtClean="0"/>
          </a:p>
        </p:txBody>
      </p:sp>
      <p:pic>
        <p:nvPicPr>
          <p:cNvPr id="11268" name="Picture 3" descr="P1010113 (2).JPG"/>
          <p:cNvPicPr>
            <a:picLocks noChangeAspect="1"/>
          </p:cNvPicPr>
          <p:nvPr/>
        </p:nvPicPr>
        <p:blipFill>
          <a:blip r:embed="rId3"/>
          <a:srcRect l="30435" t="15459"/>
          <a:stretch>
            <a:fillRect/>
          </a:stretch>
        </p:blipFill>
        <p:spPr bwMode="auto">
          <a:xfrm>
            <a:off x="609600" y="1600200"/>
            <a:ext cx="3657600" cy="3333750"/>
          </a:xfrm>
          <a:prstGeom prst="rect">
            <a:avLst/>
          </a:prstGeom>
          <a:noFill/>
          <a:ln w="9525">
            <a:solidFill>
              <a:schemeClr val="tx1">
                <a:lumMod val="50000"/>
                <a:lumOff val="50000"/>
                <a:alpha val="99000"/>
              </a:schemeClr>
            </a:solidFill>
            <a:miter lim="800000"/>
            <a:headEnd/>
            <a:tailEnd/>
          </a:ln>
        </p:spPr>
      </p:pic>
      <p:sp>
        <p:nvSpPr>
          <p:cNvPr id="5" name="TextBox 4"/>
          <p:cNvSpPr txBox="1"/>
          <p:nvPr/>
        </p:nvSpPr>
        <p:spPr>
          <a:xfrm>
            <a:off x="609600" y="5029200"/>
            <a:ext cx="3657600" cy="369888"/>
          </a:xfrm>
          <a:prstGeom prst="rect">
            <a:avLst/>
          </a:prstGeom>
          <a:noFill/>
        </p:spPr>
        <p:txBody>
          <a:bodyPr>
            <a:spAutoFit/>
          </a:bodyPr>
          <a:lstStyle/>
          <a:p>
            <a:pPr algn="ctr" fontAlgn="auto">
              <a:spcBef>
                <a:spcPts val="0"/>
              </a:spcBef>
              <a:spcAft>
                <a:spcPts val="0"/>
              </a:spcAft>
              <a:defRPr/>
            </a:pPr>
            <a:r>
              <a:rPr lang="en-US" i="1" dirty="0">
                <a:solidFill>
                  <a:schemeClr val="tx1">
                    <a:lumMod val="50000"/>
                    <a:lumOff val="50000"/>
                  </a:schemeClr>
                </a:solidFill>
                <a:latin typeface="+mn-lt"/>
                <a:cs typeface="+mn-cs"/>
              </a:rPr>
              <a:t>Miami-Dade WIC, Miami, FL</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212</Words>
  <Application>Microsoft Office PowerPoint</Application>
  <PresentationFormat>On-screen Show (4:3)</PresentationFormat>
  <Paragraphs>50</Paragraphs>
  <Slides>13</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PowerPoint Presentation</vt:lpstr>
      <vt:lpstr>Core Competency</vt:lpstr>
      <vt:lpstr>Learning Objective</vt:lpstr>
      <vt:lpstr>First Time for Everything</vt:lpstr>
      <vt:lpstr>Perceptions of Breastfeeding</vt:lpstr>
      <vt:lpstr>What If?</vt:lpstr>
      <vt:lpstr>I Don’t Want to  Make Mothers Feel Guilty</vt:lpstr>
      <vt:lpstr>Other Feelings To Consider</vt:lpstr>
      <vt:lpstr>What If I’m Not an Expert?</vt:lpstr>
      <vt:lpstr>What’s Growing in  Your WIC Garden?</vt:lpstr>
      <vt:lpstr>WIC Staff  Make the Difference</vt:lpstr>
      <vt:lpstr>Summary</vt:lpstr>
      <vt:lpstr>Grow Your Breastfeeding Skills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Feelings</dc:title>
  <dc:creator>Every Mother, Inc.</dc:creator>
  <cp:lastModifiedBy>Pellechia, Kathleen</cp:lastModifiedBy>
  <cp:revision>32</cp:revision>
  <dcterms:created xsi:type="dcterms:W3CDTF">2009-04-12T22:01:14Z</dcterms:created>
  <dcterms:modified xsi:type="dcterms:W3CDTF">2013-06-25T16:41:10Z</dcterms:modified>
</cp:coreProperties>
</file>