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4" r:id="rId3"/>
    <p:sldId id="258" r:id="rId4"/>
    <p:sldId id="260" r:id="rId5"/>
    <p:sldId id="301" r:id="rId6"/>
    <p:sldId id="299" r:id="rId7"/>
    <p:sldId id="273" r:id="rId8"/>
    <p:sldId id="306" r:id="rId9"/>
    <p:sldId id="303" r:id="rId10"/>
    <p:sldId id="262" r:id="rId11"/>
    <p:sldId id="289" r:id="rId12"/>
    <p:sldId id="264" r:id="rId13"/>
    <p:sldId id="302" r:id="rId14"/>
    <p:sldId id="298" r:id="rId15"/>
    <p:sldId id="267" r:id="rId16"/>
    <p:sldId id="265" r:id="rId17"/>
    <p:sldId id="307" r:id="rId18"/>
    <p:sldId id="310" r:id="rId19"/>
    <p:sldId id="309" r:id="rId20"/>
    <p:sldId id="304" r:id="rId21"/>
    <p:sldId id="288" r:id="rId22"/>
    <p:sldId id="292" r:id="rId23"/>
    <p:sldId id="295" r:id="rId24"/>
    <p:sldId id="311" r:id="rId25"/>
  </p:sldIdLst>
  <p:sldSz cx="9144000" cy="6858000" type="screen4x3"/>
  <p:notesSz cx="6858000" cy="91074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0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B34AE83-BB65-44F6-978A-1EDACDECFA4E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50288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50288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646B483-78AC-497E-89C2-DE255C2B0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10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2BEE8BF-798A-4E24-8849-3A596E75998D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2625"/>
            <a:ext cx="4556125" cy="3416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25938"/>
            <a:ext cx="5486400" cy="4098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0288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0288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B6031DE-8E82-49EA-83A8-AB9D5C4BE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67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D62795-94BE-49C1-8962-764B1A3516A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1D60F5-9C6A-4100-896D-1F4545466D4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1E3FCA-8AF8-49D1-A66E-63A8E447F55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071A21-9418-417E-9580-99A5E7B2883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C1267E-30E8-413F-BAB1-AD2790C4741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881F5D-3EBD-4F99-A1AC-6CC1EE25BC1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18B055-463E-4A43-9517-8D0DB68E696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4613" y="8650288"/>
            <a:ext cx="2971800" cy="4556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7F729A3-171F-44BA-973D-0A9F3FCEF3B7}" type="slidenum">
              <a:rPr lang="en-US" sz="1200">
                <a:latin typeface="+mn-lt"/>
                <a:cs typeface="+mn-cs"/>
              </a:rPr>
              <a:pPr algn="r">
                <a:defRPr/>
              </a:pPr>
              <a:t>18</a:t>
            </a:fld>
            <a:endParaRPr lang="en-US" sz="1200">
              <a:latin typeface="+mn-lt"/>
              <a:cs typeface="+mn-cs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82625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57FE15-82AF-4F2D-AD2A-2B8B5C1F083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298165-FB26-45EB-B051-35E3096435B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B35C3-DB85-40A3-80E4-8FF33764E0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E92F75-7619-4066-9196-07D74CE2E22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D4F10B-CD43-49DE-9D26-9CD7F24BA58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E3A5E6-1452-4F33-8981-BE3DAF35344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A7E813-7ACA-486B-BD13-8ACE6FE3FEC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FFA6D7-6A3C-4EAE-AAEA-FE2BF7A9E5B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5D91CC-F014-430D-A724-41F48282427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D7D72F-E10E-4B38-B2CF-CB5E2C9454E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6844A6-1FD7-41BD-AA1B-A51ABFF94DE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6F8377-2EDF-48BC-9548-2B4357BE6CE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CBB3D-2673-4F7A-B287-0A1EFA30D90D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54C17-17F7-40C7-916C-1ABA7409C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5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E5E16-D6AA-4CB5-9C09-F6044B17B392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8176D-F4B8-4792-A18D-6827C4B58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6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97FD3-3190-4066-BB0D-55DF2729BCE0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5B3A6-8B63-4C4F-BD7F-F439BB362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8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E8334-DFA4-4E85-B377-F57F84806793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A352C-99D8-4563-9CF9-C229B7022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2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3A03E-215B-4473-B8D3-BF245CA84274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84854-380C-4D0C-BD62-CFCA26796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1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361FE-5747-47CB-AA99-3DFA754B66F8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A987A-CD23-497E-9229-E1EE52905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6116B-CD36-43C6-8264-1282DEB38205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89849-B557-493A-9BB7-D4AF64A36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4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E973D-2A67-46E0-951E-D63882CE6582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E03A3-C314-4A47-85C6-F8408D65CF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5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4665C-15F9-45D5-9A32-A05D8F2CD8D1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9C34F-B75E-4CFB-85E6-3296CDEFF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8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46900-36CD-4273-BB18-ED701BEAB5EC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1A348-8823-4D3B-9717-39FE93CA3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3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E16FB-E02E-406E-BC66-11F67E2C179D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AF2C7-34B9-48C9-819A-66D74D681C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ED9651-00E6-4FE8-935A-3E364BCB96F6}" type="datetimeFigureOut">
              <a:rPr lang="en-US"/>
              <a:pPr>
                <a:defRPr/>
              </a:pPr>
              <a:t>6/25/2013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DDAAE00-C9F7-4398-9A0B-7FCA8C273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4" descr="PwrptBkgd1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PPT%20Handout_Module%207.pp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%0f0004900-RGB.jpg%20%20%20%20%20%20%20%20%20%20%20%20%20%20%20%20%20%20%20%20%20%20%20%20%20%20%20%20%20%20%20%20%20%20%20%20%20%20%20%20%20%20%20%20%20%20%20%20001FAD83%0cMacintosh%20HD%20%20%20%20%20%20%20%20%20%20%20%20%20%20%20%20%20%20%20BB703780: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pic>
        <p:nvPicPr>
          <p:cNvPr id="2052" name="Picture 4" descr="PwrptBkgd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Mid Pregnancy </a:t>
            </a:r>
          </a:p>
        </p:txBody>
      </p:sp>
      <p:sp>
        <p:nvSpPr>
          <p:cNvPr id="11267" name="Rectangle 5"/>
          <p:cNvSpPr>
            <a:spLocks noGrp="1"/>
          </p:cNvSpPr>
          <p:nvPr>
            <p:ph type="body" sz="half" idx="4294967295"/>
          </p:nvPr>
        </p:nvSpPr>
        <p:spPr>
          <a:xfrm>
            <a:off x="4648200" y="1371600"/>
            <a:ext cx="4038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Encourage attendance at a breastfeeding class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Assess questions, support, plans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Explore solutions for making breastfeeding work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How WIC supports breastfeeding, food packages</a:t>
            </a:r>
          </a:p>
          <a:p>
            <a:pPr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905000"/>
            <a:ext cx="3810000" cy="2667000"/>
          </a:xfrm>
          <a:prstGeom prst="wedgeRoundRectCallout">
            <a:avLst>
              <a:gd name="adj1" fmla="val -18944"/>
              <a:gd name="adj2" fmla="val 63139"/>
              <a:gd name="adj3" fmla="val 16667"/>
            </a:avLst>
          </a:prstGeom>
          <a:solidFill>
            <a:schemeClr val="bg1"/>
          </a:solidFill>
          <a:ln w="25400" algn="ctr">
            <a:solidFill>
              <a:srgbClr val="953735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800" smtClean="0"/>
              <a:t>What are your plans </a:t>
            </a:r>
          </a:p>
          <a:p>
            <a:pPr>
              <a:buFont typeface="Arial" charset="0"/>
              <a:buNone/>
            </a:pPr>
            <a:r>
              <a:rPr lang="en-US" sz="2800" smtClean="0"/>
              <a:t>after the baby is born?</a:t>
            </a:r>
          </a:p>
          <a:p>
            <a:endParaRPr lang="en-US" sz="2800" smtClean="0"/>
          </a:p>
          <a:p>
            <a:pPr>
              <a:buFont typeface="Arial" charset="0"/>
              <a:buNone/>
            </a:pPr>
            <a:r>
              <a:rPr lang="en-US" sz="2800" smtClean="0"/>
              <a:t>Who can support you </a:t>
            </a:r>
          </a:p>
          <a:p>
            <a:pPr>
              <a:buFont typeface="Arial" charset="0"/>
              <a:buNone/>
            </a:pPr>
            <a:r>
              <a:rPr lang="en-US" sz="2800" smtClean="0"/>
              <a:t>with breastfeeding?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1371600"/>
          </a:xfrm>
        </p:spPr>
        <p:txBody>
          <a:bodyPr/>
          <a:lstStyle/>
          <a:p>
            <a:pPr eaLnBrk="1" hangingPunct="1"/>
            <a:r>
              <a:rPr lang="en-US" sz="4000" smtClean="0"/>
              <a:t>Anticipatory Guidance </a:t>
            </a:r>
            <a:br>
              <a:rPr lang="en-US" sz="4000" smtClean="0"/>
            </a:br>
            <a:r>
              <a:rPr lang="en-US" sz="4000" smtClean="0"/>
              <a:t>Mid Pregnancy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Mom’s breasts are ready-to-feed!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How the breast makes milk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Why WIC does not provide formula to breastfeed babies in the first month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Combining breastfeeding and employment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Ways WIC supports breastfeeding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Who can help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Yield to WIC Designated Breastfeeding Expert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Refer as appropriate</a:t>
            </a:r>
          </a:p>
          <a:p>
            <a:pPr eaLnBrk="1" hangingPunct="1">
              <a:lnSpc>
                <a:spcPct val="90000"/>
              </a:lnSpc>
            </a:pPr>
            <a:endParaRPr lang="en-US" sz="23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/>
            </a:r>
            <a:br>
              <a:rPr lang="en-US" sz="3200" smtClean="0"/>
            </a:br>
            <a:r>
              <a:rPr lang="en-US" sz="4000" smtClean="0"/>
              <a:t>Mom’s Breasts are Ready to Feed! </a:t>
            </a:r>
            <a:br>
              <a:rPr lang="en-US" sz="4000" smtClean="0"/>
            </a:br>
            <a:r>
              <a:rPr lang="en-US" sz="4000" smtClean="0"/>
              <a:t>(No Preparation Needed</a:t>
            </a:r>
            <a:r>
              <a:rPr lang="en-US" sz="3200" smtClean="0"/>
              <a:t>) </a:t>
            </a:r>
            <a:br>
              <a:rPr lang="en-US" sz="3200" smtClean="0"/>
            </a:br>
            <a:endParaRPr lang="en-US" sz="32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eaLnBrk="1" hangingPunct="1"/>
            <a:r>
              <a:rPr lang="en-US" sz="2800" smtClean="0"/>
              <a:t>Breasts are preparing for breastfeeding</a:t>
            </a:r>
          </a:p>
          <a:p>
            <a:pPr lvl="1" eaLnBrk="1" hangingPunct="1"/>
            <a:r>
              <a:rPr lang="en-US" smtClean="0"/>
              <a:t>Colostrum appears around 16 weeks</a:t>
            </a:r>
          </a:p>
          <a:p>
            <a:pPr lvl="1" eaLnBrk="1" hangingPunct="1"/>
            <a:r>
              <a:rPr lang="en-US" smtClean="0"/>
              <a:t>Growth of glandular tissue may cause tenderness</a:t>
            </a:r>
          </a:p>
          <a:p>
            <a:pPr eaLnBrk="1" hangingPunct="1"/>
            <a:r>
              <a:rPr lang="en-US" sz="2800" smtClean="0"/>
              <a:t>Breast size does not impact quantity of milk </a:t>
            </a:r>
          </a:p>
          <a:p>
            <a:pPr eaLnBrk="1" hangingPunct="1"/>
            <a:r>
              <a:rPr lang="en-US" sz="2800" smtClean="0"/>
              <a:t>If mother has concerns about flat/inverted nipples, refer her to the WIC Designated Breastfeeding Expert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4000" smtClean="0"/>
              <a:t>3-Step During Mid Pregnancy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14340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/>
          <a:p>
            <a:pPr eaLnBrk="1" hangingPunct="1"/>
            <a:r>
              <a:rPr lang="en-US" smtClean="0"/>
              <a:t>Open-ended questions</a:t>
            </a:r>
          </a:p>
          <a:p>
            <a:pPr eaLnBrk="1" hangingPunct="1"/>
            <a:r>
              <a:rPr lang="en-US" smtClean="0"/>
              <a:t>Affirmation</a:t>
            </a:r>
          </a:p>
          <a:p>
            <a:pPr eaLnBrk="1" hangingPunct="1"/>
            <a:r>
              <a:rPr lang="en-US" smtClean="0"/>
              <a:t>Education</a:t>
            </a:r>
          </a:p>
        </p:txBody>
      </p:sp>
      <p:pic>
        <p:nvPicPr>
          <p:cNvPr id="10" name="Picture 3" descr="100_7590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371600"/>
            <a:ext cx="4232275" cy="32385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762000" y="4648200"/>
            <a:ext cx="327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Miami Dade WIC</a:t>
            </a:r>
          </a:p>
        </p:txBody>
      </p:sp>
      <p:pic>
        <p:nvPicPr>
          <p:cNvPr id="14343" name="Picture 2" descr="activitiesicon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8956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Text Box 4"/>
          <p:cNvSpPr txBox="1">
            <a:spLocks noChangeArrowheads="1"/>
          </p:cNvSpPr>
          <p:nvPr/>
        </p:nvSpPr>
        <p:spPr bwMode="auto">
          <a:xfrm>
            <a:off x="4800600" y="4267200"/>
            <a:ext cx="4191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Handout 6.1: “Best Practices Promoting and Supporting Breastfeeding in WIC”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pPr eaLnBrk="1" hangingPunct="1"/>
            <a:r>
              <a:rPr lang="en-US" sz="4000" smtClean="0"/>
              <a:t>Late Pregnancy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4572000" cy="2362200"/>
          </a:xfrm>
        </p:spPr>
        <p:txBody>
          <a:bodyPr/>
          <a:lstStyle/>
          <a:p>
            <a:pPr eaLnBrk="1" hangingPunct="1"/>
            <a:r>
              <a:rPr lang="en-US" sz="3000" smtClean="0"/>
              <a:t>Assess how mother is preparing to breastfeed</a:t>
            </a:r>
          </a:p>
          <a:p>
            <a:pPr eaLnBrk="1" hangingPunct="1"/>
            <a:r>
              <a:rPr lang="en-US" sz="3000" smtClean="0"/>
              <a:t>Develop breastfeeding plan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4800600" y="1066800"/>
            <a:ext cx="3886200" cy="3733800"/>
          </a:xfrm>
          <a:prstGeom prst="wedgeRoundRectCallout">
            <a:avLst>
              <a:gd name="adj1" fmla="val -25940"/>
              <a:gd name="adj2" fmla="val 64755"/>
              <a:gd name="adj3" fmla="val 16667"/>
            </a:avLst>
          </a:prstGeom>
          <a:solidFill>
            <a:schemeClr val="bg1"/>
          </a:solidFill>
          <a:ln w="25400" algn="ctr">
            <a:solidFill>
              <a:srgbClr val="953735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2600" dirty="0">
                <a:latin typeface="+mn-lt"/>
                <a:cs typeface="+mn-cs"/>
              </a:rPr>
              <a:t>Tell me about your plans for breastfeeding in the hospital.</a:t>
            </a:r>
          </a:p>
          <a:p>
            <a:pPr>
              <a:defRPr/>
            </a:pPr>
            <a:endParaRPr lang="en-US" sz="2600" dirty="0">
              <a:latin typeface="+mn-lt"/>
              <a:cs typeface="+mn-cs"/>
            </a:endParaRPr>
          </a:p>
          <a:p>
            <a:pPr>
              <a:defRPr/>
            </a:pPr>
            <a:r>
              <a:rPr lang="en-US" sz="2600" dirty="0">
                <a:latin typeface="+mn-lt"/>
                <a:cs typeface="+mn-cs"/>
              </a:rPr>
              <a:t>What does your mother or the baby’s father think about your decision to breastfeed?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Late Pregnancy: </a:t>
            </a:r>
            <a:br>
              <a:rPr lang="en-US" sz="4000" smtClean="0"/>
            </a:br>
            <a:r>
              <a:rPr lang="en-US" sz="4000" smtClean="0"/>
              <a:t>Having a Breastfeeding Plan</a:t>
            </a:r>
            <a:r>
              <a:rPr lang="en-US" smtClean="0"/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1905000"/>
            <a:ext cx="5105400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Getting breastfeeding off to a good start in the hospital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Sources of breastfeeding support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Plans for returning to work or school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Plans for contacting WIC after the baby is born</a:t>
            </a:r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3"/>
          <a:srcRect l="14754" t="11923" r="6557" b="11568"/>
          <a:stretch>
            <a:fillRect/>
          </a:stretch>
        </p:blipFill>
        <p:spPr bwMode="auto">
          <a:xfrm>
            <a:off x="228600" y="1981200"/>
            <a:ext cx="3657600" cy="266700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pic>
        <p:nvPicPr>
          <p:cNvPr id="16389" name="Picture 5" descr="activitiesicon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7244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Late Pregnancy: </a:t>
            </a:r>
            <a:br>
              <a:rPr lang="en-US" sz="4000" smtClean="0"/>
            </a:br>
            <a:r>
              <a:rPr lang="en-US" sz="4000" smtClean="0"/>
              <a:t>Preparing to Breastfeed</a:t>
            </a:r>
            <a:r>
              <a:rPr lang="en-US" smtClean="0"/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3733800"/>
          </a:xfrm>
        </p:spPr>
        <p:txBody>
          <a:bodyPr/>
          <a:lstStyle/>
          <a:p>
            <a:pPr eaLnBrk="1" hangingPunct="1"/>
            <a:r>
              <a:rPr lang="en-US" smtClean="0"/>
              <a:t>Top Priority: Get breastfeeding off to a good start.</a:t>
            </a:r>
          </a:p>
          <a:p>
            <a:pPr eaLnBrk="1" hangingPunct="1"/>
            <a:r>
              <a:rPr lang="en-US" smtClean="0"/>
              <a:t>Attend prenatal classes.</a:t>
            </a:r>
          </a:p>
          <a:p>
            <a:pPr eaLnBrk="1" hangingPunct="1"/>
            <a:r>
              <a:rPr lang="en-US" smtClean="0"/>
              <a:t>Share goals and options with her family and support network.</a:t>
            </a:r>
          </a:p>
          <a:p>
            <a:pPr eaLnBrk="1" hangingPunct="1"/>
            <a:r>
              <a:rPr lang="en-US" smtClean="0"/>
              <a:t>Weed prevention and control – address barriers and provide doable options.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/>
              <a:t> Anticipatory Guidance:</a:t>
            </a:r>
            <a:br>
              <a:rPr lang="en-US" sz="4000" dirty="0" smtClean="0"/>
            </a:br>
            <a:r>
              <a:rPr lang="en-US" sz="4000" dirty="0" smtClean="0"/>
              <a:t> Late Pregnancy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4114800"/>
          </a:xfrm>
        </p:spPr>
        <p:txBody>
          <a:bodyPr/>
          <a:lstStyle/>
          <a:p>
            <a:pPr eaLnBrk="1" hangingPunct="1"/>
            <a:r>
              <a:rPr lang="en-US" smtClean="0"/>
              <a:t>How supplementation affects milk production</a:t>
            </a:r>
          </a:p>
          <a:p>
            <a:pPr eaLnBrk="1" hangingPunct="1"/>
            <a:r>
              <a:rPr lang="en-US" smtClean="0"/>
              <a:t>How to know her baby is getting enough milk</a:t>
            </a:r>
          </a:p>
          <a:p>
            <a:pPr eaLnBrk="1" hangingPunct="1"/>
            <a:r>
              <a:rPr lang="en-US" smtClean="0"/>
              <a:t>Hunger signs that let her know her baby is ready to eat</a:t>
            </a:r>
          </a:p>
          <a:p>
            <a:pPr eaLnBrk="1" hangingPunct="1"/>
            <a:r>
              <a:rPr lang="en-US" smtClean="0"/>
              <a:t>Sources of breastfeeding support in the community</a:t>
            </a:r>
          </a:p>
          <a:p>
            <a:pPr eaLnBrk="1" hangingPunct="1"/>
            <a:r>
              <a:rPr lang="en-US" smtClean="0"/>
              <a:t>Practices for breastfeeding success </a:t>
            </a:r>
          </a:p>
          <a:p>
            <a:pPr eaLnBrk="1" hangingPunct="1"/>
            <a:endParaRPr lang="en-US" sz="27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Empowering a Mother for Success</a:t>
            </a:r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4648200" cy="4038600"/>
          </a:xfrm>
        </p:spPr>
        <p:txBody>
          <a:bodyPr/>
          <a:lstStyle/>
          <a:p>
            <a:pPr eaLnBrk="1" hangingPunct="1"/>
            <a:r>
              <a:rPr lang="en-US" smtClean="0"/>
              <a:t>Skin-to-skin with baby</a:t>
            </a:r>
          </a:p>
          <a:p>
            <a:pPr eaLnBrk="1" hangingPunct="1"/>
            <a:r>
              <a:rPr lang="en-US" smtClean="0"/>
              <a:t>Avoid separation</a:t>
            </a:r>
          </a:p>
          <a:p>
            <a:pPr eaLnBrk="1" hangingPunct="1"/>
            <a:r>
              <a:rPr lang="en-US" smtClean="0"/>
              <a:t>Frequent feedings 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	(8-12 times/day)</a:t>
            </a:r>
          </a:p>
          <a:p>
            <a:pPr eaLnBrk="1" hangingPunct="1"/>
            <a:r>
              <a:rPr lang="en-US" smtClean="0"/>
              <a:t>Delay first bath</a:t>
            </a:r>
          </a:p>
          <a:p>
            <a:pPr eaLnBrk="1" hangingPunct="1"/>
            <a:r>
              <a:rPr lang="en-US" smtClean="0"/>
              <a:t>Avoid artificial smells</a:t>
            </a:r>
          </a:p>
          <a:p>
            <a:pPr eaLnBrk="1" hangingPunct="1"/>
            <a:r>
              <a:rPr lang="en-US" smtClean="0"/>
              <a:t>Delay visitors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pic>
        <p:nvPicPr>
          <p:cNvPr id="5" name="Picture 6" descr="Panchula, skintosk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29200" y="1752600"/>
            <a:ext cx="3810000" cy="254000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029200" y="4419600"/>
            <a:ext cx="3886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Photo by Jeanette Panchula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pPr eaLnBrk="1" hangingPunct="1"/>
            <a:r>
              <a:rPr lang="en-US" smtClean="0"/>
              <a:t> Right Before Delivery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4953000"/>
          </a:xfrm>
        </p:spPr>
        <p:txBody>
          <a:bodyPr/>
          <a:lstStyle/>
          <a:p>
            <a:pPr eaLnBrk="1" hangingPunct="1"/>
            <a:r>
              <a:rPr lang="en-US" smtClean="0"/>
              <a:t>Call to see how her pregnancy is going.</a:t>
            </a:r>
          </a:p>
          <a:p>
            <a:pPr eaLnBrk="1" hangingPunct="1"/>
            <a:r>
              <a:rPr lang="en-US" smtClean="0"/>
              <a:t>Remind her to:</a:t>
            </a:r>
          </a:p>
          <a:p>
            <a:pPr lvl="1" eaLnBrk="1" hangingPunct="1"/>
            <a:r>
              <a:rPr lang="en-US" sz="2400" smtClean="0"/>
              <a:t>Come in as soon as possible after delivery to enroll baby on WIC and get breastfeeding help if needed</a:t>
            </a:r>
          </a:p>
          <a:p>
            <a:pPr lvl="1" eaLnBrk="1" hangingPunct="1"/>
            <a:r>
              <a:rPr lang="en-US" sz="2400" smtClean="0"/>
              <a:t>Contact her Peer Counselor as soon as her baby is born</a:t>
            </a:r>
          </a:p>
          <a:p>
            <a:pPr lvl="1" eaLnBrk="1" hangingPunct="1"/>
            <a:r>
              <a:rPr lang="en-US" sz="2400" smtClean="0"/>
              <a:t>Ask the hospital nurse or IBCLC to assist her and observe a feeding</a:t>
            </a:r>
          </a:p>
          <a:p>
            <a:pPr eaLnBrk="1" hangingPunct="1"/>
            <a:r>
              <a:rPr lang="en-US" smtClean="0"/>
              <a:t>Yield to a Peer Counselor and WIC Designated Breastfeeding Expert.</a:t>
            </a:r>
          </a:p>
          <a:p>
            <a:pPr eaLnBrk="1" hangingPunct="1">
              <a:buFont typeface="Arial" charset="0"/>
              <a:buNone/>
            </a:pPr>
            <a:endParaRPr lang="en-US" sz="27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Core Competencies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Encourages pregnant women to breastfeed and promotes the food packages available for breastfeeding women and their infants.</a:t>
            </a:r>
          </a:p>
          <a:p>
            <a:pPr eaLnBrk="1" hangingPunct="1"/>
            <a:r>
              <a:rPr lang="en-US" sz="2800" smtClean="0"/>
              <a:t>Assesses a pregnant woman’s intention to breastfeed and identifies factors that affect breastfeeding success.</a:t>
            </a:r>
          </a:p>
          <a:p>
            <a:pPr eaLnBrk="1" hangingPunct="1"/>
            <a:r>
              <a:rPr lang="en-US" sz="2800" smtClean="0"/>
              <a:t>Provides appropriate anticipatory guidance on breastfeeding during the course of a mother’s pregnancy.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z="4000" smtClean="0"/>
              <a:t>3-Step During Late Pregnancy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2150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78363"/>
          </a:xfrm>
        </p:spPr>
        <p:txBody>
          <a:bodyPr/>
          <a:lstStyle/>
          <a:p>
            <a:pPr eaLnBrk="1" hangingPunct="1"/>
            <a:r>
              <a:rPr lang="en-US" smtClean="0"/>
              <a:t>Open-ended questions</a:t>
            </a:r>
          </a:p>
          <a:p>
            <a:pPr eaLnBrk="1" hangingPunct="1"/>
            <a:r>
              <a:rPr lang="en-US" smtClean="0"/>
              <a:t>Affirmation</a:t>
            </a:r>
          </a:p>
          <a:p>
            <a:pPr eaLnBrk="1" hangingPunct="1"/>
            <a:r>
              <a:rPr lang="en-US" smtClean="0"/>
              <a:t>Education</a:t>
            </a:r>
          </a:p>
          <a:p>
            <a:endParaRPr lang="en-US" smtClean="0"/>
          </a:p>
        </p:txBody>
      </p:sp>
      <p:pic>
        <p:nvPicPr>
          <p:cNvPr id="5" name="Picture 3" descr="100_7579.JPG"/>
          <p:cNvPicPr>
            <a:picLocks noChangeAspect="1"/>
          </p:cNvPicPr>
          <p:nvPr/>
        </p:nvPicPr>
        <p:blipFill>
          <a:blip r:embed="rId3"/>
          <a:srcRect l="3622" t="9344" r="12267"/>
          <a:stretch>
            <a:fillRect/>
          </a:stretch>
        </p:blipFill>
        <p:spPr bwMode="auto">
          <a:xfrm>
            <a:off x="533400" y="1524000"/>
            <a:ext cx="3657600" cy="2955925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52228" name="TextBox 4"/>
          <p:cNvSpPr txBox="1">
            <a:spLocks noChangeArrowheads="1"/>
          </p:cNvSpPr>
          <p:nvPr/>
        </p:nvSpPr>
        <p:spPr bwMode="auto">
          <a:xfrm>
            <a:off x="533400" y="4572000"/>
            <a:ext cx="3657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Miami Dade WIC</a:t>
            </a:r>
          </a:p>
        </p:txBody>
      </p:sp>
      <p:pic>
        <p:nvPicPr>
          <p:cNvPr id="21511" name="Picture 2" descr="activitiesicon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480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Text Box 4"/>
          <p:cNvSpPr txBox="1">
            <a:spLocks noChangeArrowheads="1"/>
          </p:cNvSpPr>
          <p:nvPr/>
        </p:nvSpPr>
        <p:spPr bwMode="auto">
          <a:xfrm>
            <a:off x="4267200" y="4419600"/>
            <a:ext cx="487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Handout 6.1: “Best Practice Promoting and Supporting Breastfeeding in WIC”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Show Me!  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1371600" y="4114800"/>
            <a:ext cx="65532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DVD:  “Show Me Video Vignettes”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Handout 6.2:  “Show Me Video Vignettes:  Prenatal Counseling”</a:t>
            </a:r>
          </a:p>
        </p:txBody>
      </p:sp>
      <p:pic>
        <p:nvPicPr>
          <p:cNvPr id="22532" name="Picture 6" descr="icons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0574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 To Practice</a:t>
            </a:r>
          </a:p>
        </p:txBody>
      </p:sp>
      <p:pic>
        <p:nvPicPr>
          <p:cNvPr id="23555" name="Picture 5" descr="activitiesicon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828800" y="3810000"/>
            <a:ext cx="594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Handout 6.3: “Application To Practice:  Solutions To Barriers”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24579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4525963"/>
          </a:xfrm>
        </p:spPr>
        <p:txBody>
          <a:bodyPr/>
          <a:lstStyle/>
          <a:p>
            <a:pPr eaLnBrk="1" hangingPunct="1"/>
            <a:r>
              <a:rPr lang="en-US" smtClean="0"/>
              <a:t>Asking open-ended questions, affirming, then educating helps us tailor our support to meet the mother’s unique needs.   </a:t>
            </a:r>
          </a:p>
          <a:p>
            <a:pPr eaLnBrk="1" hangingPunct="1"/>
            <a:r>
              <a:rPr lang="en-US" smtClean="0"/>
              <a:t>All staff can encourage women to breastfeed and provide anticipatory guidance as appropriate.</a:t>
            </a:r>
          </a:p>
          <a:p>
            <a:pPr eaLnBrk="1" hangingPunct="1"/>
            <a:r>
              <a:rPr lang="en-US" smtClean="0"/>
              <a:t>Anticipatory guidance helps a mother choose to breastfeed with confidence.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Grow Your Breastfeeding Skills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4495800"/>
            <a:ext cx="7391400" cy="533400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2400" smtClean="0"/>
              <a:t>“My Goals for Breastfeeding Support” </a:t>
            </a:r>
          </a:p>
          <a:p>
            <a:pPr algn="ctr" eaLnBrk="1" hangingPunct="1">
              <a:buFont typeface="Arial" charset="0"/>
              <a:buNone/>
            </a:pPr>
            <a:r>
              <a:rPr lang="en-US" sz="2400" smtClean="0"/>
              <a:t>Goal-Setting Flower</a:t>
            </a:r>
          </a:p>
        </p:txBody>
      </p:sp>
      <p:pic>
        <p:nvPicPr>
          <p:cNvPr id="47108" name="Picture 2" descr="C:\Users\Cathy\AppData\Local\Microsoft\Windows\Temporary Internet Files\Content.IE5\QKJ71DVJ\grow and glow flower goals.jpg">
            <a:hlinkClick r:id="rId3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1447800"/>
            <a:ext cx="2530475" cy="289560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Learning Objectives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Describe breastfeeding anticipatory guidance for pregnant women.</a:t>
            </a:r>
          </a:p>
          <a:p>
            <a:pPr eaLnBrk="1" hangingPunct="1"/>
            <a:r>
              <a:rPr lang="en-US" sz="2800" smtClean="0"/>
              <a:t>State how the food packages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r>
              <a:rPr lang="en-US" sz="2800" smtClean="0"/>
              <a:t>provide incentives to help mothers make the decision to initiate and continue to breastfeed.  </a:t>
            </a:r>
          </a:p>
          <a:p>
            <a:pPr eaLnBrk="1" hangingPunct="1"/>
            <a:r>
              <a:rPr lang="en-US" sz="2800" smtClean="0"/>
              <a:t>Explain how support during the first few weeks after delivery is critical to breastfeeding success.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The Right Words at the Right Time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4876800" cy="37338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2400" smtClean="0"/>
              <a:t>You can help increase the number of</a:t>
            </a:r>
          </a:p>
          <a:p>
            <a:pPr eaLnBrk="1" hangingPunct="1">
              <a:buFont typeface="Arial" charset="0"/>
              <a:buNone/>
            </a:pPr>
            <a:r>
              <a:rPr lang="en-US" sz="2400" smtClean="0"/>
              <a:t>women who breastfeed:</a:t>
            </a:r>
          </a:p>
          <a:p>
            <a:pPr lvl="1" eaLnBrk="1" hangingPunct="1"/>
            <a:r>
              <a:rPr lang="en-US" sz="2400" smtClean="0"/>
              <a:t>Increase mothers’ awareness</a:t>
            </a:r>
          </a:p>
          <a:p>
            <a:pPr lvl="1" eaLnBrk="1" hangingPunct="1"/>
            <a:r>
              <a:rPr lang="en-US" sz="2400" smtClean="0"/>
              <a:t>Increase mothers’ confidence</a:t>
            </a:r>
          </a:p>
          <a:p>
            <a:pPr lvl="1" eaLnBrk="1" hangingPunct="1"/>
            <a:r>
              <a:rPr lang="en-US" sz="2400" smtClean="0"/>
              <a:t>Help mothers know what to expect</a:t>
            </a:r>
          </a:p>
          <a:p>
            <a:pPr lvl="1" eaLnBrk="1" hangingPunct="1"/>
            <a:r>
              <a:rPr lang="en-US" sz="2400" smtClean="0"/>
              <a:t>Help mothers identify solutions to perceived barriers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/>
            <a:endParaRPr lang="en-US" sz="2800" smtClean="0"/>
          </a:p>
        </p:txBody>
      </p:sp>
      <p:pic>
        <p:nvPicPr>
          <p:cNvPr id="5125" name="Picture 5" descr="100_761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771650"/>
            <a:ext cx="3657600" cy="27432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5638800" y="4495800"/>
            <a:ext cx="327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+mn-cs"/>
              </a:rPr>
              <a:t>Miami Dade WIC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Tailoring Messages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4200" y="1295400"/>
            <a:ext cx="5791200" cy="3810000"/>
          </a:xfrm>
        </p:spPr>
        <p:txBody>
          <a:bodyPr/>
          <a:lstStyle/>
          <a:p>
            <a:pPr eaLnBrk="1" hangingPunct="1"/>
            <a:r>
              <a:rPr lang="en-US" smtClean="0"/>
              <a:t>Making your messages mom-specific</a:t>
            </a:r>
          </a:p>
          <a:p>
            <a:pPr eaLnBrk="1" hangingPunct="1"/>
            <a:r>
              <a:rPr lang="en-US" smtClean="0"/>
              <a:t>Planting seeds of awareness, growing confidence</a:t>
            </a:r>
          </a:p>
          <a:p>
            <a:pPr eaLnBrk="1" hangingPunct="1"/>
            <a:r>
              <a:rPr lang="en-US" smtClean="0"/>
              <a:t>Anticipatory guidance to provide in early, mid and late pregnancy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219200"/>
            <a:ext cx="2743200" cy="411480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Early Pregnancy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2800" y="1447800"/>
            <a:ext cx="5791200" cy="3886200"/>
          </a:xfrm>
        </p:spPr>
        <p:txBody>
          <a:bodyPr/>
          <a:lstStyle/>
          <a:p>
            <a:pPr eaLnBrk="1" hangingPunct="1"/>
            <a:r>
              <a:rPr lang="en-US" smtClean="0"/>
              <a:t>Increase awareness</a:t>
            </a:r>
          </a:p>
          <a:p>
            <a:pPr eaLnBrk="1" hangingPunct="1"/>
            <a:r>
              <a:rPr lang="en-US" smtClean="0"/>
              <a:t>Explore knowledge and beliefs about breastfeeding</a:t>
            </a:r>
          </a:p>
          <a:p>
            <a:pPr eaLnBrk="1" hangingPunct="1"/>
            <a:r>
              <a:rPr lang="en-US" smtClean="0"/>
              <a:t>Identify potential barriers</a:t>
            </a:r>
          </a:p>
          <a:p>
            <a:pPr eaLnBrk="1" hangingPunct="1"/>
            <a:r>
              <a:rPr lang="en-US" smtClean="0"/>
              <a:t>Acknowledge concerns</a:t>
            </a:r>
          </a:p>
          <a:p>
            <a:pPr eaLnBrk="1" hangingPunct="1"/>
            <a:r>
              <a:rPr lang="en-US" smtClean="0"/>
              <a:t>Refer to Peer Counselor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5" name="Rounded Rectangular Callout 4"/>
          <p:cNvSpPr/>
          <p:nvPr/>
        </p:nvSpPr>
        <p:spPr>
          <a:xfrm>
            <a:off x="228600" y="2057400"/>
            <a:ext cx="2971800" cy="1828800"/>
          </a:xfrm>
          <a:prstGeom prst="wedgeRoundRectCallou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dirty="0">
                <a:solidFill>
                  <a:schemeClr val="tx1"/>
                </a:solidFill>
              </a:rPr>
              <a:t>What have you heard about breastfeeding?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Health Concerns Mothers May Have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2819400" cy="2133600"/>
          </a:xfrm>
        </p:spPr>
        <p:txBody>
          <a:bodyPr/>
          <a:lstStyle/>
          <a:p>
            <a:pPr eaLnBrk="1" hangingPunct="1"/>
            <a:r>
              <a:rPr lang="en-US" sz="3600" smtClean="0"/>
              <a:t>Smoking</a:t>
            </a:r>
          </a:p>
          <a:p>
            <a:pPr eaLnBrk="1" hangingPunct="1"/>
            <a:r>
              <a:rPr lang="en-US" sz="3600" smtClean="0"/>
              <a:t>Alcohol</a:t>
            </a:r>
          </a:p>
          <a:p>
            <a:pPr eaLnBrk="1" hangingPunct="1"/>
            <a:r>
              <a:rPr lang="en-US" sz="3600" smtClean="0"/>
              <a:t>Drugs</a:t>
            </a:r>
          </a:p>
        </p:txBody>
      </p:sp>
      <p:pic>
        <p:nvPicPr>
          <p:cNvPr id="4" name="Picture 5" descr="0004900-RGB.jpg                                                001FAD83Macintosh HD                   BB703780: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4267200" y="1524000"/>
            <a:ext cx="4129088" cy="2771775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295400"/>
          </a:xfrm>
        </p:spPr>
        <p:txBody>
          <a:bodyPr/>
          <a:lstStyle/>
          <a:p>
            <a:pPr eaLnBrk="1" hangingPunct="1"/>
            <a:r>
              <a:rPr lang="en-US" sz="4000" smtClean="0"/>
              <a:t>Anticipatory Guidance: </a:t>
            </a:r>
            <a:br>
              <a:rPr lang="en-US" sz="4000" smtClean="0"/>
            </a:br>
            <a:r>
              <a:rPr lang="en-US" sz="4000" smtClean="0"/>
              <a:t>Early Pregnancy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Explain how WIC supports her with breastfeeding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Extra WIC foods for breastfeeding mothers and babies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Certification for both mother and baby through the 1</a:t>
            </a:r>
            <a:r>
              <a:rPr lang="en-US" sz="2400" baseline="30000" smtClean="0"/>
              <a:t>st</a:t>
            </a:r>
            <a:r>
              <a:rPr lang="en-US" sz="2400" smtClean="0"/>
              <a:t> year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Breastfeeding education classes and support group meetings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Breast pumps for certain needs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Breastfeeding Peer Counselors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Remind mothers to know their HIV status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Refer as appropriate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Yield to a peer counselor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4000" smtClean="0"/>
              <a:t>3-Step During Early Pregnancy</a:t>
            </a:r>
          </a:p>
        </p:txBody>
      </p:sp>
      <p:sp>
        <p:nvSpPr>
          <p:cNvPr id="10243" name="Content Placeholder 6"/>
          <p:cNvSpPr>
            <a:spLocks noGrp="1"/>
          </p:cNvSpPr>
          <p:nvPr>
            <p:ph sz="half" idx="2"/>
          </p:nvPr>
        </p:nvSpPr>
        <p:spPr>
          <a:xfrm>
            <a:off x="3733800" y="1371600"/>
            <a:ext cx="4953000" cy="4754563"/>
          </a:xfrm>
        </p:spPr>
        <p:txBody>
          <a:bodyPr/>
          <a:lstStyle/>
          <a:p>
            <a:pPr eaLnBrk="1" hangingPunct="1"/>
            <a:r>
              <a:rPr lang="en-US" smtClean="0"/>
              <a:t>Open-ended questions</a:t>
            </a:r>
          </a:p>
          <a:p>
            <a:pPr eaLnBrk="1" hangingPunct="1"/>
            <a:r>
              <a:rPr lang="en-US" smtClean="0"/>
              <a:t>Affirmation</a:t>
            </a:r>
          </a:p>
          <a:p>
            <a:pPr eaLnBrk="1" hangingPunct="1"/>
            <a:r>
              <a:rPr lang="en-US" smtClean="0"/>
              <a:t>Education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 l="50366" t="26042" r="25037" b="9375"/>
          <a:stretch>
            <a:fillRect/>
          </a:stretch>
        </p:blipFill>
        <p:spPr bwMode="auto">
          <a:xfrm>
            <a:off x="533400" y="1295400"/>
            <a:ext cx="2890838" cy="426720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pic>
        <p:nvPicPr>
          <p:cNvPr id="10245" name="Picture 2" descr="activitiesicon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9718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4114800" y="4343400"/>
            <a:ext cx="426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Handout 6.1: “Best Practices Promoting and Supporting Breastfeeding in WIC”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809</Words>
  <Application>Microsoft Office PowerPoint</Application>
  <PresentationFormat>On-screen Show (4:3)</PresentationFormat>
  <Paragraphs>155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PowerPoint Presentation</vt:lpstr>
      <vt:lpstr>Core Competencies</vt:lpstr>
      <vt:lpstr>Learning Objectives</vt:lpstr>
      <vt:lpstr>The Right Words at the Right Time</vt:lpstr>
      <vt:lpstr>Tailoring Messages</vt:lpstr>
      <vt:lpstr>Early Pregnancy</vt:lpstr>
      <vt:lpstr>Health Concerns Mothers May Have</vt:lpstr>
      <vt:lpstr>Anticipatory Guidance:  Early Pregnancy</vt:lpstr>
      <vt:lpstr>3-Step During Early Pregnancy</vt:lpstr>
      <vt:lpstr>Mid Pregnancy </vt:lpstr>
      <vt:lpstr>Anticipatory Guidance  Mid Pregnancy</vt:lpstr>
      <vt:lpstr>  Mom’s Breasts are Ready to Feed!  (No Preparation Needed)  </vt:lpstr>
      <vt:lpstr>3-Step During Mid Pregnancy</vt:lpstr>
      <vt:lpstr>Late Pregnancy </vt:lpstr>
      <vt:lpstr>Late Pregnancy:  Having a Breastfeeding Plan </vt:lpstr>
      <vt:lpstr>Late Pregnancy:  Preparing to Breastfeed </vt:lpstr>
      <vt:lpstr> Anticipatory Guidance:  Late Pregnancy</vt:lpstr>
      <vt:lpstr>Empowering a Mother for Success</vt:lpstr>
      <vt:lpstr> Right Before Delivery</vt:lpstr>
      <vt:lpstr>3-Step During Late Pregnancy</vt:lpstr>
      <vt:lpstr>Show Me!  </vt:lpstr>
      <vt:lpstr>Application To Practice</vt:lpstr>
      <vt:lpstr>Summary</vt:lpstr>
      <vt:lpstr>Grow Your Breastfeeding Skills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Pregnancy</dc:title>
  <dc:creator>Every Mother, Inc.</dc:creator>
  <cp:lastModifiedBy>Pellechia, Kathleen</cp:lastModifiedBy>
  <cp:revision>150</cp:revision>
  <dcterms:created xsi:type="dcterms:W3CDTF">2009-04-13T00:13:53Z</dcterms:created>
  <dcterms:modified xsi:type="dcterms:W3CDTF">2013-06-25T16:40:11Z</dcterms:modified>
</cp:coreProperties>
</file>