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6" r:id="rId3"/>
    <p:sldId id="259" r:id="rId4"/>
    <p:sldId id="260" r:id="rId5"/>
    <p:sldId id="261" r:id="rId6"/>
    <p:sldId id="28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8" r:id="rId19"/>
    <p:sldId id="290" r:id="rId20"/>
    <p:sldId id="291" r:id="rId21"/>
    <p:sldId id="292" r:id="rId22"/>
    <p:sldId id="280" r:id="rId23"/>
    <p:sldId id="293" r:id="rId24"/>
    <p:sldId id="279" r:id="rId25"/>
    <p:sldId id="296" r:id="rId26"/>
    <p:sldId id="282" r:id="rId27"/>
    <p:sldId id="287" r:id="rId28"/>
    <p:sldId id="29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>
        <p:scale>
          <a:sx n="107" d="100"/>
          <a:sy n="107" d="100"/>
        </p:scale>
        <p:origin x="-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3A7C6B5-276C-426C-AE8D-7BC8ACA97E56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869AB9-0CC2-42C0-B10B-AC5C20075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30AD04-24BC-4E84-9C11-FE645A4B74F5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E087352-3A57-45C3-9F35-8562C1FAA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85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A53142-CE90-425C-809A-042D3BA398F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0AF8FD-DD69-497C-BAEE-332689412BF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C3E78F-F763-4A16-8620-85770025853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895A77-6CD6-4731-B8E1-59A9650CA05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7A78D-1516-4010-BEFB-AB87DBAB347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1F94F2-397F-43A9-A776-85ECFDAD8CA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A1FC8C-8880-4B6F-BCDA-008AE011343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D34BEE-CF47-4CE6-BE83-2E1526C03BD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D1DB21-E1D5-4FC4-BE0C-7F1D0B8D38A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01FB3C-85C5-4C2E-8822-F958CD0057E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7B7156-1415-4627-8FBE-3B07D7232C2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D7A1C-24BE-4358-9B3D-CD49121C9A9C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47EC5-60D8-432A-8EC0-33B8F7C8F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CA9EA-7D1C-45E4-A497-9397478D4923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42FAE-5453-4E1C-AA6A-9B1C5A018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2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E2455-EB12-41B2-B07E-4DBF7731484A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C6352-ACF5-4EB3-B6A4-BEDEE2534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63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56023-3421-4E0B-8421-CCB4EC94BC3F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480DA-44A6-4ABE-B484-F2174C8BB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3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39152-9A1D-4F89-BE24-385E0C227449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D7716-0FC4-492F-B8BA-06780D2F4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8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783C9-2AB5-4637-B8CB-9B44095E3780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01246-37D0-4E17-BF6B-37A89E3C2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3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1438E-EC0E-493A-8DB1-B44839C2928D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24194-DE80-4836-A373-30730A422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7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073A4-CA34-4D16-93AE-3DFBED0F7E46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679D8-456F-41DB-805D-FB877F679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8D0F6-F194-4663-A427-AD35E000A369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A247A-B711-420E-8A46-580F9FB73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0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E0EAE-3367-45C7-9DC5-B392A53A1667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BC4E7-8776-42F9-AB52-4ED0A8C72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9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FBF3A-6740-4B31-95AE-001EB5E5AD9E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6855-9F65-4BA5-BFD3-BF295470F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3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8B3D9-BA38-4C5E-AD0B-DEA99B3A489E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A0BC4-AC6B-48B5-AF1A-97F5D2478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10772-EFF6-4207-BB34-0B9717E891B2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7DCE-E089-4D66-AB83-9E1DC42D8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8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11393D5-76E1-4B2C-9461-DCC1406AC826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3FE9A9-11D2-47CA-87F1-99664F347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wrptBkgd2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%0e547030-RGB.jpg%20%20%20%20%20%20%20%20%20%20%20%20%20%20%20%20%20%20%20%20%20%20%20%20%20%20%20%20%20%20%20%20%20%20%20%20%20%20%20%20%20%20%20%20%20%20%20%20%20001FC867%0cMacintosh%20HD%20%20%20%20%20%20%20%20%20%20%20%20%20%20%20%20%20%20%20BB703780: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%11Caregiver-RGB.jpg%20%20%20%20%20%20%20%20%20%20%20%20%20%20%20%20%20%20%20%20%20%20%20%20%20%20%20%20%20%20%20%20%20%20%20%20%20%20%20%20%20%20%20%20%20%20001FE4D1%0cMacintosh%20HD%20%20%20%20%20%20%20%20%20%20%20%20%20%20%20%20%20%20%20BB703780: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%16breastfeeding%20pg69.jpg%20%20%20%20%20%20%20%20%20%20%20%20%20%20%20%20%20%20%20%20%20%20%20%20%20%20%20%20%20%20%20%20%20%20%20%20%20%20%20%20%200020E0C1%0cMacintosh%20HD%20%20%20%20%20%20%20%20%20%20%20%20%20%20%20%20%20%20%20BB703780: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%11breast%20milk-2.jpg%20%20%20%20%20%20%20%20%20%20%20%20%20%20%20%20%20%20%20%20%20%20%20%20%20%20%20%20%20%20%20%20%20%20%20%20%20%20%20%20%20%20%20%20%20%200020C88E%0cMacintosh%20HD%20%20%20%20%20%20%20%20%20%20%20%20%20%20%20%20%20%20%20BB703780: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PPT%20Handout_Module%2010.pp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%18NativeAmMomBaby2-RGB.jpg%20%20%20%20%20%20%20%20%20%20%20%20%20%20%20%20%20%20%20%20%20%20%20%20%20%20%20%20%20%20%20%20%20%20%20%20%20%20%20001FE4D1%0cMacintosh%20HD%20%20%20%20%20%20%20%20%20%20%20%20%20%20%20%20%20%20%20BB703780: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%16Paul%20Premature-RGB.jpg%20%20%20%20%20%20%20%20%20%20%20%20%20%20%20%20%20%20%20%20%20%20%20%20%20%20%20%20%20%20%20%20%20%20%20%20%20%20%20%20%20001FAD83%0cMacintosh%20HD%20%20%20%20%20%20%20%20%20%20%20%20%20%20%20%20%20%20%20BB703780: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%0apremee.jpg%20%20%20%20%20%20%20%20%20%20%20%20%20%20%20%20%20%20%20%20%20%20%20%20%20%20%20%20%20%20%20%20%20%20%20%20%20%20%20%20%20%20%20%20%20%20%20%20%20%20%20%20%20001FC867%0cMacintosh%20HD%20%20%20%20%20%20%20%20%20%20%20%20%20%20%20%20%20%20%20BB703780: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  <p:pic>
        <p:nvPicPr>
          <p:cNvPr id="2052" name="Picture 4" descr="PwrptBkgd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Separation:  Occasional Outings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447800"/>
            <a:ext cx="4724400" cy="4525963"/>
          </a:xfrm>
        </p:spPr>
        <p:txBody>
          <a:bodyPr/>
          <a:lstStyle/>
          <a:p>
            <a:pPr eaLnBrk="1" hangingPunct="1"/>
            <a:r>
              <a:rPr lang="en-US" smtClean="0"/>
              <a:t>Short separations and exclusive breastfeeding are compatible</a:t>
            </a:r>
          </a:p>
          <a:p>
            <a:pPr eaLnBrk="1" hangingPunct="1"/>
            <a:r>
              <a:rPr lang="en-US" smtClean="0"/>
              <a:t>Hand expression:  Something every mother should know</a:t>
            </a:r>
          </a:p>
          <a:p>
            <a:pPr eaLnBrk="1" hangingPunct="1"/>
            <a:r>
              <a:rPr lang="en-US" smtClean="0"/>
              <a:t>Refer:  WIC Designated Breastfeeding Expert</a:t>
            </a:r>
          </a:p>
        </p:txBody>
      </p:sp>
      <p:pic>
        <p:nvPicPr>
          <p:cNvPr id="11268" name="87C2ABE9-6B54-4D62-B116-C54E7AFB1007" descr="87C2ABE9-6B54-4D62-B116-C54E7AFB10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71600"/>
            <a:ext cx="2857500" cy="381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  <a:alpha val="99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Separation:  </a:t>
            </a:r>
            <a:br>
              <a:rPr lang="en-US" smtClean="0"/>
            </a:br>
            <a:r>
              <a:rPr lang="en-US" smtClean="0"/>
              <a:t>Returning to School</a:t>
            </a:r>
          </a:p>
        </p:txBody>
      </p:sp>
      <p:pic>
        <p:nvPicPr>
          <p:cNvPr id="12291" name="Picture 1029" descr="100_0273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 l="15335" r="19220"/>
          <a:stretch>
            <a:fillRect/>
          </a:stretch>
        </p:blipFill>
        <p:spPr>
          <a:xfrm>
            <a:off x="609600" y="1600200"/>
            <a:ext cx="3352800" cy="3505200"/>
          </a:xfrm>
          <a:ln w="25400">
            <a:solidFill>
              <a:schemeClr val="tx1">
                <a:lumMod val="50000"/>
                <a:lumOff val="50000"/>
                <a:alpha val="99000"/>
              </a:schemeClr>
            </a:solidFill>
          </a:ln>
        </p:spPr>
      </p:pic>
      <p:sp>
        <p:nvSpPr>
          <p:cNvPr id="13315" name="Content Placeholder 2"/>
          <p:cNvSpPr>
            <a:spLocks noGrp="1"/>
          </p:cNvSpPr>
          <p:nvPr>
            <p:ph type="body" sz="half" idx="1"/>
          </p:nvPr>
        </p:nvSpPr>
        <p:spPr>
          <a:xfrm>
            <a:off x="4191000" y="1600200"/>
            <a:ext cx="4495800" cy="4525963"/>
          </a:xfrm>
        </p:spPr>
        <p:txBody>
          <a:bodyPr/>
          <a:lstStyle/>
          <a:p>
            <a:pPr eaLnBrk="1" hangingPunct="1"/>
            <a:r>
              <a:rPr lang="en-US" smtClean="0"/>
              <a:t>Tailor guidance for her situation</a:t>
            </a:r>
          </a:p>
          <a:p>
            <a:pPr eaLnBrk="1" hangingPunct="1"/>
            <a:r>
              <a:rPr lang="en-US" smtClean="0"/>
              <a:t>Yield:  WIC Designated Breastfeeding Expert</a:t>
            </a:r>
          </a:p>
          <a:p>
            <a:pPr eaLnBrk="1" hangingPunct="1"/>
            <a:r>
              <a:rPr lang="en-US" smtClean="0"/>
              <a:t>Anticipatory guidance:</a:t>
            </a:r>
          </a:p>
          <a:p>
            <a:pPr lvl="1" eaLnBrk="1" hangingPunct="1"/>
            <a:r>
              <a:rPr lang="en-US" smtClean="0"/>
              <a:t>Place and time to express</a:t>
            </a:r>
          </a:p>
          <a:p>
            <a:pPr lvl="1" eaLnBrk="1" hangingPunct="1"/>
            <a:r>
              <a:rPr lang="en-US" smtClean="0"/>
              <a:t>Childcare options</a:t>
            </a:r>
          </a:p>
          <a:p>
            <a:pPr lvl="1" eaLnBrk="1" hangingPunct="1"/>
            <a:r>
              <a:rPr lang="en-US" smtClean="0"/>
              <a:t>Dealing with fatigue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Separation:  Returning to Work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495800" cy="4602163"/>
          </a:xfrm>
        </p:spPr>
        <p:txBody>
          <a:bodyPr/>
          <a:lstStyle/>
          <a:p>
            <a:pPr eaLnBrk="1" hangingPunct="1"/>
            <a:r>
              <a:rPr lang="en-US" smtClean="0"/>
              <a:t>Delicate balance of employment and motherhood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Help mom develop a plan for success:  when/where to pump, how to feed the baby when they are apart</a:t>
            </a:r>
          </a:p>
        </p:txBody>
      </p:sp>
      <p:pic>
        <p:nvPicPr>
          <p:cNvPr id="13316" name="Picture 5" descr="47b7dd38b3127cce98548a727f6c00000017100BauGjNu0asU[1]"/>
          <p:cNvPicPr>
            <a:picLocks noChangeAspect="1" noChangeArrowheads="1"/>
          </p:cNvPicPr>
          <p:nvPr/>
        </p:nvPicPr>
        <p:blipFill>
          <a:blip r:embed="rId3"/>
          <a:srcRect l="4834"/>
          <a:stretch>
            <a:fillRect/>
          </a:stretch>
        </p:blipFill>
        <p:spPr bwMode="auto">
          <a:xfrm>
            <a:off x="4800600" y="1447800"/>
            <a:ext cx="4025900" cy="28194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  <a:alpha val="99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Do WIC Women Work?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Some workplaces are more breastfeeding-friendly than others:</a:t>
            </a:r>
          </a:p>
          <a:p>
            <a:pPr lvl="1" eaLnBrk="1" hangingPunct="1"/>
            <a:r>
              <a:rPr lang="en-US" smtClean="0"/>
              <a:t>Schedule</a:t>
            </a:r>
          </a:p>
          <a:p>
            <a:pPr lvl="1" eaLnBrk="1" hangingPunct="1"/>
            <a:r>
              <a:rPr lang="en-US" smtClean="0"/>
              <a:t>Work duties</a:t>
            </a:r>
          </a:p>
          <a:p>
            <a:pPr lvl="1" eaLnBrk="1" hangingPunct="1"/>
            <a:r>
              <a:rPr lang="en-US" smtClean="0"/>
              <a:t>Environment</a:t>
            </a:r>
          </a:p>
          <a:p>
            <a:pPr lvl="1" eaLnBrk="1" hangingPunct="1"/>
            <a:r>
              <a:rPr lang="en-US" smtClean="0"/>
              <a:t>Supervisors and co-workers</a:t>
            </a:r>
          </a:p>
          <a:p>
            <a:pPr eaLnBrk="1" hangingPunct="1"/>
            <a:r>
              <a:rPr lang="en-US" smtClean="0"/>
              <a:t>One size does not fit all—ask open-ended questions to help mother find solutions</a:t>
            </a:r>
          </a:p>
        </p:txBody>
      </p:sp>
      <p:pic>
        <p:nvPicPr>
          <p:cNvPr id="14340" name="Picture 2" descr="C:\Documents and Settings\Kendall\Desktop\FNS\Graphics\activitiesicon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86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6019800" cy="1143000"/>
          </a:xfrm>
        </p:spPr>
        <p:txBody>
          <a:bodyPr/>
          <a:lstStyle/>
          <a:p>
            <a:pPr eaLnBrk="1" hangingPunct="1"/>
            <a:r>
              <a:rPr lang="en-US" smtClean="0"/>
              <a:t>All in a Day’s Work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1143000"/>
          <a:ext cx="6096000" cy="283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6402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Work Setting</a:t>
                      </a:r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Barriers</a:t>
                      </a:r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Impact on Breastfeeding</a:t>
                      </a:r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Solutions</a:t>
                      </a:r>
                      <a:endParaRPr lang="en-US" sz="1800" dirty="0"/>
                    </a:p>
                  </a:txBody>
                  <a:tcPr marT="45730" marB="45730"/>
                </a:tc>
              </a:tr>
              <a:tr h="365842">
                <a:tc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</a:tr>
              <a:tr h="36584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</a:tr>
              <a:tr h="36584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</a:tr>
              <a:tr h="36584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</a:tr>
              <a:tr h="36584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</a:tr>
              <a:tr h="36584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/>
                </a:tc>
              </a:tr>
            </a:tbl>
          </a:graphicData>
        </a:graphic>
      </p:graphicFrame>
      <p:pic>
        <p:nvPicPr>
          <p:cNvPr id="15405" name="Picture 2" descr="activitiesicon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148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06" name="TextBox 6"/>
          <p:cNvSpPr txBox="1">
            <a:spLocks noChangeArrowheads="1"/>
          </p:cNvSpPr>
          <p:nvPr/>
        </p:nvSpPr>
        <p:spPr bwMode="auto">
          <a:xfrm>
            <a:off x="2514600" y="5257800"/>
            <a:ext cx="365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Calibri" pitchFamily="34" charset="0"/>
              </a:rPr>
              <a:t>Handout 9.2:  “All in a Day’s Work”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Unsupportive Work Environments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smtClean="0"/>
              <a:t>Non-office job settings</a:t>
            </a:r>
          </a:p>
          <a:p>
            <a:pPr eaLnBrk="1" hangingPunct="1"/>
            <a:r>
              <a:rPr lang="en-US" smtClean="0"/>
              <a:t>Job settings with lack of personal space (cubicle work stations)</a:t>
            </a:r>
          </a:p>
          <a:p>
            <a:pPr eaLnBrk="1" hangingPunct="1"/>
            <a:r>
              <a:rPr lang="en-US" smtClean="0"/>
              <a:t>Irregular work schedules or inflexible hours</a:t>
            </a:r>
          </a:p>
          <a:p>
            <a:pPr eaLnBrk="1" hangingPunct="1"/>
            <a:r>
              <a:rPr lang="en-US" smtClean="0"/>
              <a:t>Low salaries</a:t>
            </a:r>
          </a:p>
          <a:p>
            <a:pPr eaLnBrk="1" hangingPunct="1"/>
            <a:r>
              <a:rPr lang="en-US" smtClean="0"/>
              <a:t>Child-care options may be limited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Turning Obstacles into Opportunities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95800" y="1676400"/>
            <a:ext cx="44958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There is no one “right” way </a:t>
            </a:r>
          </a:p>
          <a:p>
            <a:pPr eaLnBrk="1" hangingPunct="1"/>
            <a:r>
              <a:rPr lang="en-US" sz="2800" smtClean="0"/>
              <a:t>Present solutions as a “menu” of options</a:t>
            </a:r>
          </a:p>
          <a:p>
            <a:pPr eaLnBrk="1" hangingPunct="1"/>
            <a:r>
              <a:rPr lang="en-US" sz="2800" smtClean="0"/>
              <a:t>Mothers will choose what will work best for them</a:t>
            </a:r>
          </a:p>
        </p:txBody>
      </p:sp>
      <p:pic>
        <p:nvPicPr>
          <p:cNvPr id="17412" name="Picture 6" descr="547030-RGB.jpg                                                 001FC867Macintosh HD                   BB703780: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r:link="rId4"/>
          <a:srcRect l="3568" r="12566"/>
          <a:stretch>
            <a:fillRect/>
          </a:stretch>
        </p:blipFill>
        <p:spPr>
          <a:xfrm>
            <a:off x="304800" y="1676400"/>
            <a:ext cx="4038600" cy="3352800"/>
          </a:xfrm>
          <a:ln w="25400">
            <a:solidFill>
              <a:schemeClr val="tx1">
                <a:lumMod val="50000"/>
                <a:lumOff val="50000"/>
                <a:alpha val="99000"/>
              </a:schemeClr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Obstacles to Opportunities: </a:t>
            </a:r>
            <a:br>
              <a:rPr lang="en-US" sz="4000" smtClean="0"/>
            </a:br>
            <a:r>
              <a:rPr lang="en-US" sz="4000" smtClean="0"/>
              <a:t>Anticipatory Guidance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Pregnancy is a good time to start thinking about options</a:t>
            </a:r>
          </a:p>
          <a:p>
            <a:pPr lvl="1" eaLnBrk="1" hangingPunct="1"/>
            <a:r>
              <a:rPr lang="en-US" smtClean="0"/>
              <a:t>Split shifts</a:t>
            </a:r>
          </a:p>
          <a:p>
            <a:pPr lvl="1" eaLnBrk="1" hangingPunct="1"/>
            <a:r>
              <a:rPr lang="en-US" smtClean="0"/>
              <a:t>Part-time</a:t>
            </a:r>
          </a:p>
          <a:p>
            <a:pPr lvl="1" eaLnBrk="1" hangingPunct="1"/>
            <a:r>
              <a:rPr lang="en-US" smtClean="0"/>
              <a:t>Bringing baby to work</a:t>
            </a:r>
          </a:p>
          <a:p>
            <a:pPr eaLnBrk="1" hangingPunct="1"/>
            <a:r>
              <a:rPr lang="en-US" smtClean="0"/>
              <a:t>Help her connect to support:  Peer Counselor, support group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Obstacles to Opportunities:</a:t>
            </a:r>
            <a:br>
              <a:rPr lang="en-US" sz="4000" dirty="0" smtClean="0"/>
            </a:br>
            <a:r>
              <a:rPr lang="en-US" sz="4000" dirty="0" smtClean="0"/>
              <a:t>Mom’s Success Plan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3058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Breastfeed exclusively the first 3-4 weeks </a:t>
            </a:r>
          </a:p>
          <a:p>
            <a:pPr eaLnBrk="1" hangingPunct="1"/>
            <a:r>
              <a:rPr lang="en-US" sz="2800" smtClean="0"/>
              <a:t>Delay supplementing/bottles</a:t>
            </a:r>
          </a:p>
          <a:p>
            <a:pPr eaLnBrk="1" hangingPunct="1"/>
            <a:r>
              <a:rPr lang="en-US" sz="2800" smtClean="0"/>
              <a:t>Let her know</a:t>
            </a:r>
          </a:p>
          <a:p>
            <a:pPr lvl="1" eaLnBrk="1" hangingPunct="1"/>
            <a:r>
              <a:rPr lang="en-US" smtClean="0"/>
              <a:t>Strong emotions about returning to work are normal</a:t>
            </a:r>
          </a:p>
          <a:p>
            <a:pPr lvl="1" eaLnBrk="1" hangingPunct="1"/>
            <a:r>
              <a:rPr lang="en-US" smtClean="0"/>
              <a:t>Continuing to breastfeed will help her reconnect with her baby at the end of the day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/>
          </p:cNvSpPr>
          <p:nvPr>
            <p:ph type="body" sz="half" idx="2"/>
          </p:nvPr>
        </p:nvSpPr>
        <p:spPr>
          <a:xfrm>
            <a:off x="4343400" y="1676400"/>
            <a:ext cx="4572000" cy="3429000"/>
          </a:xfrm>
        </p:spPr>
        <p:txBody>
          <a:bodyPr/>
          <a:lstStyle/>
          <a:p>
            <a:pPr eaLnBrk="1" hangingPunct="1"/>
            <a:r>
              <a:rPr lang="en-US" sz="2800" smtClean="0"/>
              <a:t>Mothers worry that baby will not take a bottle</a:t>
            </a:r>
          </a:p>
          <a:p>
            <a:pPr eaLnBrk="1" hangingPunct="1"/>
            <a:r>
              <a:rPr lang="en-US" sz="2800" smtClean="0"/>
              <a:t>Encourage mother to do a “trial run” with childcare </a:t>
            </a:r>
          </a:p>
          <a:p>
            <a:pPr eaLnBrk="1" hangingPunct="1"/>
            <a:r>
              <a:rPr lang="en-US" sz="2800" smtClean="0"/>
              <a:t>Let mothers know about reverse cycle feeding</a:t>
            </a:r>
          </a:p>
          <a:p>
            <a:pPr>
              <a:buFont typeface="Arial" charset="0"/>
              <a:buNone/>
            </a:pPr>
            <a:endParaRPr lang="en-US" sz="2800" smtClean="0"/>
          </a:p>
        </p:txBody>
      </p:sp>
      <p:pic>
        <p:nvPicPr>
          <p:cNvPr id="65540" name="Picture 4" descr="Caregiver-RGB.jpg                                              001FE4D1Macintosh HD                   BB703780:"/>
          <p:cNvPicPr>
            <a:picLocks noChangeAspect="1" noChangeArrowheads="1"/>
          </p:cNvPicPr>
          <p:nvPr/>
        </p:nvPicPr>
        <p:blipFill>
          <a:blip r:embed="rId3" r:link="rId4"/>
          <a:srcRect t="16472" r="3503"/>
          <a:stretch>
            <a:fillRect/>
          </a:stretch>
        </p:blipFill>
        <p:spPr bwMode="auto">
          <a:xfrm>
            <a:off x="533400" y="1524000"/>
            <a:ext cx="3582988" cy="38100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Obstacles to Opportunities: </a:t>
            </a:r>
            <a:br>
              <a:rPr lang="en-US" sz="3600" smtClean="0"/>
            </a:br>
            <a:r>
              <a:rPr lang="en-US" sz="3600" smtClean="0"/>
              <a:t>Breastfeeding and Childcare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Core Competencies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Helps breastfeeding mothers identify strategies for continuing to breastfeed when they must be away from their baby (i.e., returning to work or school).</a:t>
            </a:r>
          </a:p>
          <a:p>
            <a:pPr eaLnBrk="1" hangingPunct="1">
              <a:buFont typeface="Arial" charset="0"/>
              <a:buNone/>
            </a:pPr>
            <a:endParaRPr lang="en-US" sz="2800" smtClean="0"/>
          </a:p>
          <a:p>
            <a:pPr eaLnBrk="1" hangingPunct="1"/>
            <a:r>
              <a:rPr lang="en-US" sz="2800" smtClean="0"/>
              <a:t>Encourages mothers to continue breastfeeding and provides guidance on ways to maintain milk production. 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Help Mother Protect Her </a:t>
            </a:r>
            <a:br>
              <a:rPr lang="en-US" smtClean="0"/>
            </a:br>
            <a:r>
              <a:rPr lang="en-US" smtClean="0"/>
              <a:t>Milk Production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sz="half" idx="2"/>
          </p:nvPr>
        </p:nvSpPr>
        <p:spPr>
          <a:xfrm>
            <a:off x="4343400" y="1447800"/>
            <a:ext cx="4572000" cy="4114800"/>
          </a:xfrm>
        </p:spPr>
        <p:txBody>
          <a:bodyPr/>
          <a:lstStyle/>
          <a:p>
            <a:r>
              <a:rPr lang="en-US" sz="2800" smtClean="0"/>
              <a:t>Help mom figure out when to begin expressing milk </a:t>
            </a:r>
          </a:p>
          <a:p>
            <a:r>
              <a:rPr lang="en-US" sz="2800" smtClean="0"/>
              <a:t>Encourage her to express milk on a regular basis</a:t>
            </a:r>
          </a:p>
          <a:p>
            <a:r>
              <a:rPr lang="en-US" sz="2800" smtClean="0"/>
              <a:t>Let her know pumping takes practice</a:t>
            </a:r>
          </a:p>
          <a:p>
            <a:r>
              <a:rPr lang="en-US" sz="2800" smtClean="0"/>
              <a:t>Share relaxation pointers from other moms</a:t>
            </a:r>
          </a:p>
        </p:txBody>
      </p:sp>
      <p:pic>
        <p:nvPicPr>
          <p:cNvPr id="21508" name="Picture 4" descr="breastfeeding pg69.jpg                                         0020E0C1Macintosh HD                   BB703780: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371600"/>
            <a:ext cx="3254375" cy="4114800"/>
          </a:xfrm>
          <a:prstGeom prst="rect">
            <a:avLst/>
          </a:prstGeom>
          <a:noFill/>
          <a:ln w="635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r>
              <a:rPr lang="en-US" smtClean="0"/>
              <a:t>Handling Human Milk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sz="half" idx="2"/>
          </p:nvPr>
        </p:nvSpPr>
        <p:spPr>
          <a:xfrm>
            <a:off x="4114800" y="1417638"/>
            <a:ext cx="48768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smtClean="0"/>
              <a:t>Store in refrigerator or </a:t>
            </a:r>
            <a:br>
              <a:rPr lang="en-US" sz="2600" smtClean="0"/>
            </a:br>
            <a:r>
              <a:rPr lang="en-US" sz="2600" smtClean="0"/>
              <a:t>freezer after expressing 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Freeze in small quantities 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2-4 ounces typically</a:t>
            </a:r>
          </a:p>
          <a:p>
            <a:pPr lvl="1">
              <a:lnSpc>
                <a:spcPct val="90000"/>
              </a:lnSpc>
            </a:pPr>
            <a:r>
              <a:rPr lang="en-US" sz="2600" smtClean="0"/>
              <a:t>Smaller amounts for premature babies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Share info for milk storage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Keep milk cool when transporting</a:t>
            </a:r>
          </a:p>
          <a:p>
            <a:pPr>
              <a:lnSpc>
                <a:spcPct val="90000"/>
              </a:lnSpc>
            </a:pPr>
            <a:endParaRPr lang="en-US" sz="2600" smtClean="0"/>
          </a:p>
        </p:txBody>
      </p:sp>
      <p:pic>
        <p:nvPicPr>
          <p:cNvPr id="22532" name="Picture 4" descr="breast milk-2.jpg                                              0020C88EMacintosh HD                   BB703780: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30289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Storing Human Milk</a:t>
            </a:r>
          </a:p>
        </p:txBody>
      </p:sp>
      <p:sp>
        <p:nvSpPr>
          <p:cNvPr id="23555" name="Rectangle 2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American Academy of Pediatrics (AAP) recommends:</a:t>
            </a:r>
          </a:p>
          <a:p>
            <a:pPr lvl="1"/>
            <a:r>
              <a:rPr lang="en-US" smtClean="0"/>
              <a:t>Freezing milk that will not be fed with 72 hours</a:t>
            </a:r>
          </a:p>
          <a:p>
            <a:pPr lvl="1"/>
            <a:r>
              <a:rPr lang="en-US" smtClean="0"/>
              <a:t>Milk can be frozen for as long as 3 to 6 months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Thaw Frozen Milk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495800" cy="4648200"/>
          </a:xfrm>
        </p:spPr>
        <p:txBody>
          <a:bodyPr/>
          <a:lstStyle/>
          <a:p>
            <a:r>
              <a:rPr lang="en-US" sz="2800" smtClean="0"/>
              <a:t>Thaw frozen milk under warm water </a:t>
            </a:r>
          </a:p>
          <a:p>
            <a:r>
              <a:rPr lang="en-US" sz="2800" smtClean="0"/>
              <a:t>Don’t thaw milk </a:t>
            </a:r>
            <a:br>
              <a:rPr lang="en-US" sz="2800" smtClean="0"/>
            </a:br>
            <a:r>
              <a:rPr lang="en-US" sz="2800" smtClean="0"/>
              <a:t>in the microwave</a:t>
            </a:r>
          </a:p>
          <a:p>
            <a:r>
              <a:rPr lang="en-US" sz="2800" smtClean="0"/>
              <a:t>Use thawed milk </a:t>
            </a:r>
            <a:br>
              <a:rPr lang="en-US" sz="2800" smtClean="0"/>
            </a:br>
            <a:r>
              <a:rPr lang="en-US" sz="2800" smtClean="0"/>
              <a:t>within 24 hours</a:t>
            </a:r>
          </a:p>
          <a:p>
            <a:r>
              <a:rPr lang="en-US" sz="2800" smtClean="0"/>
              <a:t>Do not refreeze</a:t>
            </a:r>
          </a:p>
          <a:p>
            <a:r>
              <a:rPr lang="en-US" sz="2800" smtClean="0"/>
              <a:t>Discard unused milk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8" r="3850" b="1920"/>
          <a:stretch>
            <a:fillRect/>
          </a:stretch>
        </p:blipFill>
        <p:spPr bwMode="auto">
          <a:xfrm>
            <a:off x="4419600" y="1828800"/>
            <a:ext cx="4343400" cy="2686050"/>
          </a:xfrm>
          <a:prstGeom prst="rect">
            <a:avLst/>
          </a:prstGeom>
          <a:noFill/>
          <a:ln w="635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91000" y="4648200"/>
            <a:ext cx="464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California Public Health Foundation Enterprises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Success Starts at Home:  </a:t>
            </a:r>
            <a:br>
              <a:rPr lang="en-US" sz="3600" smtClean="0"/>
            </a:br>
            <a:r>
              <a:rPr lang="en-US" sz="3600" smtClean="0"/>
              <a:t>WIC Supporting Breastfeeding  Employees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20000" cy="990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smtClean="0"/>
              <a:t>Case Study: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California Public Health Foundation Enterprises</a:t>
            </a:r>
          </a:p>
        </p:txBody>
      </p:sp>
      <p:pic>
        <p:nvPicPr>
          <p:cNvPr id="25604" name="Picture 2" descr="activitiesicon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6576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Show Me!</a:t>
            </a:r>
          </a:p>
        </p:txBody>
      </p:sp>
      <p:pic>
        <p:nvPicPr>
          <p:cNvPr id="26627" name="Picture 5" descr="icons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05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3886200"/>
            <a:ext cx="80010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j-lt"/>
              </a:rPr>
              <a:t>DVD:  “Show Me Video Vignettes” </a:t>
            </a:r>
          </a:p>
          <a:p>
            <a:pPr algn="ctr">
              <a:defRPr/>
            </a:pPr>
            <a:endParaRPr lang="en-US" dirty="0">
              <a:latin typeface="+mj-lt"/>
            </a:endParaRPr>
          </a:p>
          <a:p>
            <a:pPr algn="ctr">
              <a:defRPr/>
            </a:pPr>
            <a:r>
              <a:rPr lang="en-US" dirty="0">
                <a:latin typeface="+mj-lt"/>
              </a:rPr>
              <a:t>Handout 9.3:  “Show Me Video Vignettes: </a:t>
            </a:r>
          </a:p>
          <a:p>
            <a:pPr algn="ctr">
              <a:defRPr/>
            </a:pPr>
            <a:r>
              <a:rPr lang="en-US" dirty="0">
                <a:latin typeface="+mj-lt"/>
              </a:rPr>
              <a:t>Talking about Breastfeeding with Working Mothers”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To Practice</a:t>
            </a:r>
          </a:p>
        </p:txBody>
      </p:sp>
      <p:pic>
        <p:nvPicPr>
          <p:cNvPr id="27651" name="Picture 5" descr="activitiesicon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5"/>
          <p:cNvSpPr txBox="1">
            <a:spLocks noChangeArrowheads="1"/>
          </p:cNvSpPr>
          <p:nvPr/>
        </p:nvSpPr>
        <p:spPr bwMode="auto">
          <a:xfrm>
            <a:off x="2209800" y="4038600"/>
            <a:ext cx="525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Handout 9.4:  “Application To Practice:  Back to Work”</a:t>
            </a:r>
          </a:p>
        </p:txBody>
      </p:sp>
      <p:sp>
        <p:nvSpPr>
          <p:cNvPr id="27653" name="TextBox 8"/>
          <p:cNvSpPr txBox="1">
            <a:spLocks noChangeArrowheads="1"/>
          </p:cNvSpPr>
          <p:nvPr/>
        </p:nvSpPr>
        <p:spPr bwMode="auto">
          <a:xfrm>
            <a:off x="2057400" y="4343400"/>
            <a:ext cx="579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Handout 9.5:  “Application To Practice:  Hospitalized Infant”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525963"/>
          </a:xfrm>
        </p:spPr>
        <p:txBody>
          <a:bodyPr/>
          <a:lstStyle/>
          <a:p>
            <a:pPr eaLnBrk="1" hangingPunct="1"/>
            <a:r>
              <a:rPr lang="en-US" smtClean="0"/>
              <a:t>Assisting mothers in coming up with a plan ahead of time helps them reach their breastfeeding goals.  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r>
              <a:rPr lang="en-US" smtClean="0"/>
              <a:t>Support, information, and encouragement from all WIC staff helps WIC mothers feel that they don’t have to figure it all out on their 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Grow Your Breastfeeding Skills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724400"/>
            <a:ext cx="7467600" cy="114300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2400" smtClean="0"/>
              <a:t>“My Goals for Breastfeeding Support” </a:t>
            </a:r>
          </a:p>
          <a:p>
            <a:pPr algn="ctr" eaLnBrk="1" hangingPunct="1">
              <a:buFont typeface="Arial" charset="0"/>
              <a:buNone/>
            </a:pPr>
            <a:r>
              <a:rPr lang="en-US" sz="2400" smtClean="0"/>
              <a:t>Goal-Setting Flower</a:t>
            </a:r>
          </a:p>
          <a:p>
            <a:pPr eaLnBrk="1" hangingPunct="1"/>
            <a:endParaRPr lang="en-US" sz="2800" smtClean="0"/>
          </a:p>
          <a:p>
            <a:pPr eaLnBrk="1" hangingPunct="1">
              <a:buFont typeface="Arial" charset="0"/>
              <a:buNone/>
            </a:pPr>
            <a:endParaRPr lang="en-US" sz="2800" smtClean="0"/>
          </a:p>
        </p:txBody>
      </p:sp>
      <p:pic>
        <p:nvPicPr>
          <p:cNvPr id="29700" name="Picture 2" descr="C:\Users\Cathy\AppData\Local\Microsoft\Windows\Temporary Internet Files\Content.IE5\QKJ71DVJ\grow and glow flower goals.jpg">
            <a:hlinkClick r:id="rId3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71600"/>
            <a:ext cx="28638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Explain how a mother can maintain milk production when she is separated from her baby.</a:t>
            </a:r>
          </a:p>
          <a:p>
            <a:pPr eaLnBrk="1" hangingPunct="1"/>
            <a:r>
              <a:rPr lang="en-US" sz="2800" smtClean="0"/>
              <a:t>Identify common barriers to breastfeeding among women employed in unsupportive environments.</a:t>
            </a:r>
          </a:p>
          <a:p>
            <a:pPr eaLnBrk="1" hangingPunct="1"/>
            <a:r>
              <a:rPr lang="en-US" sz="2800" smtClean="0"/>
              <a:t>State appropriate guidelines for storing and handling breast milk.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630363"/>
          </a:xfrm>
        </p:spPr>
        <p:txBody>
          <a:bodyPr/>
          <a:lstStyle/>
          <a:p>
            <a:pPr eaLnBrk="1" hangingPunct="1"/>
            <a:r>
              <a:rPr lang="en-US" sz="3600" smtClean="0"/>
              <a:t>WIC’s Role in Supporting Breastfeeding </a:t>
            </a:r>
            <a:br>
              <a:rPr lang="en-US" sz="3600" smtClean="0"/>
            </a:br>
            <a:r>
              <a:rPr lang="en-US" sz="3600" smtClean="0"/>
              <a:t>When Mothers and Babies are Separated 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916363"/>
          </a:xfrm>
        </p:spPr>
        <p:txBody>
          <a:bodyPr/>
          <a:lstStyle/>
          <a:p>
            <a:pPr eaLnBrk="1" hangingPunct="1"/>
            <a:r>
              <a:rPr lang="en-US" smtClean="0"/>
              <a:t>Support comes in many forms</a:t>
            </a:r>
          </a:p>
          <a:p>
            <a:pPr eaLnBrk="1" hangingPunct="1"/>
            <a:r>
              <a:rPr lang="en-US" smtClean="0"/>
              <a:t>Our most effective tools:  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Affirmation, anticipatory guidance</a:t>
            </a:r>
          </a:p>
          <a:p>
            <a:pPr eaLnBrk="1" hangingPunct="1"/>
            <a:r>
              <a:rPr lang="en-US" smtClean="0"/>
              <a:t>Having a plan aids success for breastfeeding mothers who are separated from their babies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Mother’s Concern During Separation:</a:t>
            </a:r>
            <a:br>
              <a:rPr lang="en-US" sz="3600" smtClean="0"/>
            </a:br>
            <a:r>
              <a:rPr lang="en-US" sz="3600" smtClean="0"/>
              <a:t>Maintaining Her Milk Production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4572000"/>
          </a:xfrm>
        </p:spPr>
        <p:txBody>
          <a:bodyPr/>
          <a:lstStyle/>
          <a:p>
            <a:pPr eaLnBrk="1" hangingPunct="1">
              <a:buClr>
                <a:srgbClr val="993300"/>
              </a:buClr>
            </a:pPr>
            <a:endParaRPr lang="en-US" sz="2000" i="1" smtClean="0">
              <a:latin typeface="Palatino Linotype" pitchFamily="18" charset="0"/>
            </a:endParaRPr>
          </a:p>
          <a:p>
            <a:pPr eaLnBrk="1" hangingPunct="1"/>
            <a:endParaRPr lang="en-US" smtClean="0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762000" y="1524000"/>
            <a:ext cx="731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2743200" y="1828800"/>
            <a:ext cx="61722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sz="3200" dirty="0">
                <a:latin typeface="+mn-lt"/>
              </a:rPr>
              <a:t>  </a:t>
            </a:r>
            <a:r>
              <a:rPr lang="en-US" sz="2800" dirty="0">
                <a:latin typeface="+mn-lt"/>
              </a:rPr>
              <a:t>Having enough milk:  Mom’s #1 worry </a:t>
            </a:r>
          </a:p>
          <a:p>
            <a:pPr>
              <a:defRPr/>
            </a:pPr>
            <a:r>
              <a:rPr lang="en-US" sz="2800" dirty="0">
                <a:latin typeface="+mn-lt"/>
              </a:rPr>
              <a:t>	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  Help mother explore milk expression      </a:t>
            </a:r>
          </a:p>
          <a:p>
            <a:pPr>
              <a:defRPr/>
            </a:pPr>
            <a:r>
              <a:rPr lang="en-US" sz="2800" dirty="0">
                <a:latin typeface="+mn-lt"/>
              </a:rPr>
              <a:t>    options that fit her situation </a:t>
            </a:r>
          </a:p>
          <a:p>
            <a:pPr>
              <a:defRPr/>
            </a:pPr>
            <a:endParaRPr lang="en-US" sz="2800" dirty="0">
              <a:latin typeface="+mn-lt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  Mom will typically need to breastfeed</a:t>
            </a:r>
          </a:p>
          <a:p>
            <a:pPr>
              <a:defRPr/>
            </a:pPr>
            <a:r>
              <a:rPr lang="en-US" sz="2800" dirty="0">
                <a:latin typeface="+mn-lt"/>
              </a:rPr>
              <a:t>    or pump 8-12/day</a:t>
            </a:r>
          </a:p>
        </p:txBody>
      </p:sp>
      <p:pic>
        <p:nvPicPr>
          <p:cNvPr id="7" name="Picture 9" descr="NativeAmMomBaby2-RGB.jpg                                       001FE4D1Macintosh HD                   BB703780:"/>
          <p:cNvPicPr>
            <a:picLocks noChangeAspect="1" noChangeArrowheads="1"/>
          </p:cNvPicPr>
          <p:nvPr/>
        </p:nvPicPr>
        <p:blipFill>
          <a:blip r:embed="rId3" r:link="rId4"/>
          <a:srcRect t="9184"/>
          <a:stretch>
            <a:fillRect/>
          </a:stretch>
        </p:blipFill>
        <p:spPr bwMode="auto">
          <a:xfrm>
            <a:off x="228600" y="1828800"/>
            <a:ext cx="2362200" cy="32766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Making Breastfeeding Work </a:t>
            </a:r>
            <a:br>
              <a:rPr lang="en-US" sz="4000" dirty="0" smtClean="0"/>
            </a:br>
            <a:r>
              <a:rPr lang="en-US" sz="4000" dirty="0" smtClean="0"/>
              <a:t>During Separations</a:t>
            </a:r>
          </a:p>
        </p:txBody>
      </p:sp>
      <p:pic>
        <p:nvPicPr>
          <p:cNvPr id="7171" name="Picture 2" descr="activitiesicon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2209800" y="3886200"/>
            <a:ext cx="426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Calibri" pitchFamily="34" charset="0"/>
              </a:rPr>
              <a:t>Handout 9.1:  “Separation Scenarios”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Separation:  Pre-Term or Sick Baby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type="body" sz="half" idx="1"/>
          </p:nvPr>
        </p:nvSpPr>
        <p:spPr>
          <a:xfrm>
            <a:off x="3657600" y="1600200"/>
            <a:ext cx="4724400" cy="2362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Mother’s milk crucial:</a:t>
            </a:r>
          </a:p>
          <a:p>
            <a:pPr lvl="1" eaLnBrk="1" hangingPunct="1"/>
            <a:r>
              <a:rPr lang="en-US" smtClean="0"/>
              <a:t>Immunological factors</a:t>
            </a:r>
          </a:p>
          <a:p>
            <a:pPr lvl="1" eaLnBrk="1" hangingPunct="1"/>
            <a:r>
              <a:rPr lang="en-US" smtClean="0"/>
              <a:t>Affects mortality and morbidity rates</a:t>
            </a:r>
          </a:p>
          <a:p>
            <a:pPr lvl="1" eaLnBrk="1" hangingPunct="1"/>
            <a:r>
              <a:rPr lang="en-US" smtClean="0"/>
              <a:t>Improves cognitive outcomes</a:t>
            </a:r>
          </a:p>
        </p:txBody>
      </p:sp>
      <p:pic>
        <p:nvPicPr>
          <p:cNvPr id="8196" name="Picture 8" descr="Paul Premature-RGB.jpg                                         001FAD83Macintosh HD                   BB703780: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r:link="rId4"/>
          <a:srcRect l="1828" r="6854"/>
          <a:stretch>
            <a:fillRect/>
          </a:stretch>
        </p:blipFill>
        <p:spPr>
          <a:xfrm>
            <a:off x="381000" y="1676400"/>
            <a:ext cx="3190875" cy="3048000"/>
          </a:xfrm>
          <a:ln w="25400">
            <a:solidFill>
              <a:schemeClr val="tx1">
                <a:lumMod val="50000"/>
                <a:lumOff val="50000"/>
                <a:alpha val="99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Supporting Mothers of </a:t>
            </a:r>
            <a:br>
              <a:rPr lang="en-US" smtClean="0"/>
            </a:br>
            <a:r>
              <a:rPr lang="en-US" smtClean="0"/>
              <a:t>Preterm Babies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type="body" sz="half" idx="1"/>
          </p:nvPr>
        </p:nvSpPr>
        <p:spPr>
          <a:xfrm>
            <a:off x="2895600" y="1676400"/>
            <a:ext cx="4724400" cy="4038600"/>
          </a:xfrm>
        </p:spPr>
        <p:txBody>
          <a:bodyPr/>
          <a:lstStyle/>
          <a:p>
            <a:pPr eaLnBrk="1" hangingPunct="1"/>
            <a:r>
              <a:rPr lang="en-US" smtClean="0"/>
              <a:t>Let  mother know she is doing something for her baby no one else can</a:t>
            </a:r>
          </a:p>
          <a:p>
            <a:pPr eaLnBrk="1" hangingPunct="1"/>
            <a:r>
              <a:rPr lang="en-US" smtClean="0"/>
              <a:t>Ensure mother can express her milk and knows how to handle and store it</a:t>
            </a:r>
          </a:p>
          <a:p>
            <a:pPr eaLnBrk="1" hangingPunct="1"/>
            <a:r>
              <a:rPr lang="en-US" smtClean="0"/>
              <a:t>Refer her to staff for a pump or other services</a:t>
            </a:r>
          </a:p>
        </p:txBody>
      </p:sp>
      <p:pic>
        <p:nvPicPr>
          <p:cNvPr id="9220" name="Picture 7" descr="&#10;premee.jpg                                                     001FC867Macintosh HD                   BB703780: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r:link="rId4"/>
          <a:srcRect t="2429" b="11858"/>
          <a:stretch>
            <a:fillRect/>
          </a:stretch>
        </p:blipFill>
        <p:spPr>
          <a:xfrm>
            <a:off x="304800" y="1600200"/>
            <a:ext cx="2617788" cy="3962400"/>
          </a:xfrm>
          <a:ln w="25400">
            <a:solidFill>
              <a:schemeClr val="tx1">
                <a:lumMod val="50000"/>
                <a:lumOff val="50000"/>
                <a:alpha val="99000"/>
              </a:schemeClr>
            </a:solidFill>
          </a:ln>
        </p:spPr>
      </p:pic>
      <p:pic>
        <p:nvPicPr>
          <p:cNvPr id="9221" name="Picture 2" descr="activitiesicon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3622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Separation:  </a:t>
            </a:r>
            <a:br>
              <a:rPr lang="en-US" dirty="0" smtClean="0"/>
            </a:br>
            <a:r>
              <a:rPr lang="en-US" dirty="0" smtClean="0"/>
              <a:t>Sick or Hospitalized Mother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144963"/>
          </a:xfrm>
        </p:spPr>
        <p:txBody>
          <a:bodyPr/>
          <a:lstStyle/>
          <a:p>
            <a:pPr eaLnBrk="1" hangingPunct="1"/>
            <a:r>
              <a:rPr lang="en-US" sz="3200" smtClean="0"/>
              <a:t>Mother may not feel well enough to breastfeed</a:t>
            </a:r>
          </a:p>
          <a:p>
            <a:pPr eaLnBrk="1" hangingPunct="1"/>
            <a:r>
              <a:rPr lang="en-US" sz="3200" smtClean="0"/>
              <a:t>May worry about medications or making her baby sick</a:t>
            </a:r>
          </a:p>
          <a:p>
            <a:pPr eaLnBrk="1" hangingPunct="1"/>
            <a:r>
              <a:rPr lang="en-US" sz="3200" smtClean="0"/>
              <a:t>Help her avoid engorgement</a:t>
            </a:r>
          </a:p>
          <a:p>
            <a:pPr eaLnBrk="1" hangingPunct="1"/>
            <a:r>
              <a:rPr lang="en-US" sz="3200" smtClean="0"/>
              <a:t>Yield:  WIC Designated Breastfeeding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744</Words>
  <Application>Microsoft Office PowerPoint</Application>
  <PresentationFormat>On-screen Show (4:3)</PresentationFormat>
  <Paragraphs>142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Palatino Linotype</vt:lpstr>
      <vt:lpstr>Office Theme</vt:lpstr>
      <vt:lpstr>PowerPoint Presentation</vt:lpstr>
      <vt:lpstr>Core Competencies</vt:lpstr>
      <vt:lpstr>Learning Objectives</vt:lpstr>
      <vt:lpstr>WIC’s Role in Supporting Breastfeeding  When Mothers and Babies are Separated </vt:lpstr>
      <vt:lpstr>Mother’s Concern During Separation: Maintaining Her Milk Production</vt:lpstr>
      <vt:lpstr>Making Breastfeeding Work  During Separations</vt:lpstr>
      <vt:lpstr>Separation:  Pre-Term or Sick Baby</vt:lpstr>
      <vt:lpstr>Supporting Mothers of  Preterm Babies</vt:lpstr>
      <vt:lpstr>Separation:   Sick or Hospitalized Mother</vt:lpstr>
      <vt:lpstr>Separation:  Occasional Outings</vt:lpstr>
      <vt:lpstr>Separation:   Returning to School</vt:lpstr>
      <vt:lpstr>Separation:  Returning to Work</vt:lpstr>
      <vt:lpstr>Where Do WIC Women Work?</vt:lpstr>
      <vt:lpstr>All in a Day’s Work</vt:lpstr>
      <vt:lpstr>Unsupportive Work Environments</vt:lpstr>
      <vt:lpstr>Turning Obstacles into Opportunities</vt:lpstr>
      <vt:lpstr>Obstacles to Opportunities:  Anticipatory Guidance</vt:lpstr>
      <vt:lpstr>Obstacles to Opportunities: Mom’s Success Plan</vt:lpstr>
      <vt:lpstr>Obstacles to Opportunities:  Breastfeeding and Childcare</vt:lpstr>
      <vt:lpstr>Help Mother Protect Her  Milk Production</vt:lpstr>
      <vt:lpstr>Handling Human Milk</vt:lpstr>
      <vt:lpstr>Storing Human Milk</vt:lpstr>
      <vt:lpstr>How to Thaw Frozen Milk</vt:lpstr>
      <vt:lpstr>Success Starts at Home:   WIC Supporting Breastfeeding  Employees</vt:lpstr>
      <vt:lpstr>Show Me!</vt:lpstr>
      <vt:lpstr>Application To Practice</vt:lpstr>
      <vt:lpstr>Summary</vt:lpstr>
      <vt:lpstr>Grow Your Breastfeeding Skills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Kendall</dc:creator>
  <cp:lastModifiedBy>Pellechia, Kathleen</cp:lastModifiedBy>
  <cp:revision>95</cp:revision>
  <dcterms:created xsi:type="dcterms:W3CDTF">2009-05-12T03:54:37Z</dcterms:created>
  <dcterms:modified xsi:type="dcterms:W3CDTF">2013-06-25T16:37:31Z</dcterms:modified>
</cp:coreProperties>
</file>