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17"/>
  </p:notesMasterIdLst>
  <p:sldIdLst>
    <p:sldId id="2007577006" r:id="rId2"/>
    <p:sldId id="2007577070" r:id="rId3"/>
    <p:sldId id="2007577038" r:id="rId4"/>
    <p:sldId id="2007577066" r:id="rId5"/>
    <p:sldId id="2007577071" r:id="rId6"/>
    <p:sldId id="2007577075" r:id="rId7"/>
    <p:sldId id="2007577072" r:id="rId8"/>
    <p:sldId id="2007577076" r:id="rId9"/>
    <p:sldId id="2007577073" r:id="rId10"/>
    <p:sldId id="2007577077" r:id="rId11"/>
    <p:sldId id="2007577074" r:id="rId12"/>
    <p:sldId id="2007577078" r:id="rId13"/>
    <p:sldId id="2007577080" r:id="rId14"/>
    <p:sldId id="2007577063" r:id="rId15"/>
    <p:sldId id="2007577037" r:id="rId16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31"/>
    <p:restoredTop sz="94780"/>
  </p:normalViewPr>
  <p:slideViewPr>
    <p:cSldViewPr snapToGrid="0" snapToObjects="1">
      <p:cViewPr varScale="1">
        <p:scale>
          <a:sx n="37" d="100"/>
          <a:sy n="37" d="100"/>
        </p:scale>
        <p:origin x="304" y="1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 lang="zh-CN" altLang="en-US"/>
              <a:t>2019/1/9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  <p:sldLayoutId id="34310599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5" cstate="print">
                  <a:alphaModFix/>
                </a:blip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6" cstate="print">
                  <a:alphaModFix/>
                </a:blip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</a:blip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>
                    <a:solidFill>
                      <a:schemeClr val="bg1"/>
                    </a:solidFill>
                  </a:rPr>
                  <a:t>@Cooci</a:t>
                </a:r>
                <a:endParaRPr kumimoji="1" lang="zh-CN" altLang="en-US" sz="3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104"/>
              <a:ext cx="24383995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0" dirty="0"/>
                <a:t>RAC</a:t>
              </a:r>
              <a:r>
                <a:rPr kumimoji="1" lang="zh-CN" altLang="en-US" sz="12000"/>
                <a:t>特训班第二节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C0AB3DE-169E-D34E-A791-0F34D3DE8577}"/>
              </a:ext>
            </a:extLst>
          </p:cNvPr>
          <p:cNvSpPr txBox="1"/>
          <p:nvPr/>
        </p:nvSpPr>
        <p:spPr>
          <a:xfrm>
            <a:off x="9526954" y="9216403"/>
            <a:ext cx="538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和谐学习，不急不躁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F2496D-7B7F-0E4A-A248-D6F5C5928E06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RAC</a:t>
            </a:r>
            <a:r>
              <a:rPr kumimoji="1" lang="zh-CN" altLang="en-US" sz="4800"/>
              <a:t>核心类</a:t>
            </a:r>
          </a:p>
        </p:txBody>
      </p:sp>
      <p:sp>
        <p:nvSpPr>
          <p:cNvPr id="3" name="圆角矩形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DCB25F-D0FD-DD45-A9CC-F586981DD2B7}"/>
              </a:ext>
            </a:extLst>
          </p:cNvPr>
          <p:cNvSpPr/>
          <p:nvPr/>
        </p:nvSpPr>
        <p:spPr>
          <a:xfrm>
            <a:off x="3540370" y="2770197"/>
            <a:ext cx="5932449" cy="173959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RACScheduler✅</a:t>
            </a:r>
          </a:p>
        </p:txBody>
      </p:sp>
      <p:sp>
        <p:nvSpPr>
          <p:cNvPr id="4" name="圆角矩形 3">
            <a:hlinkClick r:id="rId2" action="ppaction://hlinksldjump"/>
            <a:extLst>
              <a:ext uri="{FF2B5EF4-FFF2-40B4-BE49-F238E27FC236}">
                <a16:creationId xmlns:a16="http://schemas.microsoft.com/office/drawing/2014/main" id="{FB255893-CFCB-624C-A6AC-2DDF6D2C6FC0}"/>
              </a:ext>
            </a:extLst>
          </p:cNvPr>
          <p:cNvSpPr/>
          <p:nvPr/>
        </p:nvSpPr>
        <p:spPr>
          <a:xfrm>
            <a:off x="9472819" y="6094825"/>
            <a:ext cx="5932449" cy="17395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RACSubscriber</a:t>
            </a:r>
            <a:r>
              <a:rPr lang="en-US" altLang="zh-CN" sz="4000" dirty="0">
                <a:solidFill>
                  <a:schemeClr val="bg1"/>
                </a:solidFill>
              </a:rPr>
              <a:t>✅</a:t>
            </a:r>
            <a:endParaRPr lang="en" altLang="zh-CN" sz="4000" dirty="0">
              <a:solidFill>
                <a:schemeClr val="bg1"/>
              </a:solidFill>
            </a:endParaRPr>
          </a:p>
        </p:txBody>
      </p:sp>
      <p:sp>
        <p:nvSpPr>
          <p:cNvPr id="5" name="圆角矩形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040ACF-9E49-BE43-BA76-47F9486590C8}"/>
              </a:ext>
            </a:extLst>
          </p:cNvPr>
          <p:cNvSpPr/>
          <p:nvPr/>
        </p:nvSpPr>
        <p:spPr>
          <a:xfrm>
            <a:off x="3540370" y="9027793"/>
            <a:ext cx="5932449" cy="17395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RACDisposable✅</a:t>
            </a:r>
          </a:p>
        </p:txBody>
      </p:sp>
      <p:sp>
        <p:nvSpPr>
          <p:cNvPr id="6" name="圆角矩形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D263C2-31EF-A145-BD4B-F014606A67CA}"/>
              </a:ext>
            </a:extLst>
          </p:cNvPr>
          <p:cNvSpPr/>
          <p:nvPr/>
        </p:nvSpPr>
        <p:spPr>
          <a:xfrm>
            <a:off x="15405268" y="2770197"/>
            <a:ext cx="5932449" cy="17395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RACObserve</a:t>
            </a:r>
          </a:p>
        </p:txBody>
      </p:sp>
      <p:sp>
        <p:nvSpPr>
          <p:cNvPr id="7" name="圆角矩形 6">
            <a:hlinkClick r:id="rId2" action="ppaction://hlinksldjump"/>
            <a:extLst>
              <a:ext uri="{FF2B5EF4-FFF2-40B4-BE49-F238E27FC236}">
                <a16:creationId xmlns:a16="http://schemas.microsoft.com/office/drawing/2014/main" id="{80865924-1E79-644B-85B5-B6F969304D2B}"/>
              </a:ext>
            </a:extLst>
          </p:cNvPr>
          <p:cNvSpPr/>
          <p:nvPr/>
        </p:nvSpPr>
        <p:spPr>
          <a:xfrm>
            <a:off x="15938316" y="9027792"/>
            <a:ext cx="5932449" cy="17395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RACSubject</a:t>
            </a:r>
          </a:p>
        </p:txBody>
      </p:sp>
    </p:spTree>
    <p:extLst>
      <p:ext uri="{BB962C8B-B14F-4D97-AF65-F5344CB8AC3E}">
        <p14:creationId xmlns:p14="http://schemas.microsoft.com/office/powerpoint/2010/main" val="784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1BD0D0-2037-3442-ABA4-956C0002941D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RACObserve</a:t>
            </a:r>
            <a:endParaRPr kumimoji="1" lang="zh-CN" altLang="en-US" sz="4800" dirty="0"/>
          </a:p>
        </p:txBody>
      </p:sp>
      <p:sp>
        <p:nvSpPr>
          <p:cNvPr id="3" name="圆角矩形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5ADC84-D337-1F47-870E-3EF51942DE35}"/>
              </a:ext>
            </a:extLst>
          </p:cNvPr>
          <p:cNvSpPr/>
          <p:nvPr/>
        </p:nvSpPr>
        <p:spPr>
          <a:xfrm>
            <a:off x="966868" y="6197910"/>
            <a:ext cx="5932449" cy="17395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RACObserve</a:t>
            </a:r>
          </a:p>
        </p:txBody>
      </p:sp>
      <p:sp>
        <p:nvSpPr>
          <p:cNvPr id="4" name="圆角矩形 3">
            <a:hlinkClick r:id="rId2" action="ppaction://hlinksldjump"/>
            <a:extLst>
              <a:ext uri="{FF2B5EF4-FFF2-40B4-BE49-F238E27FC236}">
                <a16:creationId xmlns:a16="http://schemas.microsoft.com/office/drawing/2014/main" id="{098E8476-0ADE-A144-9D05-EC135570E25D}"/>
              </a:ext>
            </a:extLst>
          </p:cNvPr>
          <p:cNvSpPr/>
          <p:nvPr/>
        </p:nvSpPr>
        <p:spPr>
          <a:xfrm>
            <a:off x="9237209" y="1378094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RACPropertySubscribing</a:t>
            </a:r>
          </a:p>
        </p:txBody>
      </p:sp>
      <p:sp>
        <p:nvSpPr>
          <p:cNvPr id="5" name="圆角矩形 4">
            <a:hlinkClick r:id="rId2" action="ppaction://hlinksldjump"/>
            <a:extLst>
              <a:ext uri="{FF2B5EF4-FFF2-40B4-BE49-F238E27FC236}">
                <a16:creationId xmlns:a16="http://schemas.microsoft.com/office/drawing/2014/main" id="{F06F9278-1936-F544-9C79-F91F65851737}"/>
              </a:ext>
            </a:extLst>
          </p:cNvPr>
          <p:cNvSpPr/>
          <p:nvPr/>
        </p:nvSpPr>
        <p:spPr>
          <a:xfrm>
            <a:off x="16634475" y="1378093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rac_valuesForKeyPath</a:t>
            </a:r>
          </a:p>
        </p:txBody>
      </p:sp>
      <p:sp>
        <p:nvSpPr>
          <p:cNvPr id="6" name="圆角矩形 5">
            <a:hlinkClick r:id="rId2" action="ppaction://hlinksldjump"/>
            <a:extLst>
              <a:ext uri="{FF2B5EF4-FFF2-40B4-BE49-F238E27FC236}">
                <a16:creationId xmlns:a16="http://schemas.microsoft.com/office/drawing/2014/main" id="{61D10570-5646-8B4C-9866-AD08876D1414}"/>
              </a:ext>
            </a:extLst>
          </p:cNvPr>
          <p:cNvSpPr/>
          <p:nvPr/>
        </p:nvSpPr>
        <p:spPr>
          <a:xfrm>
            <a:off x="9237211" y="4458319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b="1" dirty="0"/>
              <a:t>RACKVOWrapper</a:t>
            </a:r>
          </a:p>
        </p:txBody>
      </p:sp>
      <p:sp>
        <p:nvSpPr>
          <p:cNvPr id="7" name="圆角矩形 6">
            <a:hlinkClick r:id="rId2" action="ppaction://hlinksldjump"/>
            <a:extLst>
              <a:ext uri="{FF2B5EF4-FFF2-40B4-BE49-F238E27FC236}">
                <a16:creationId xmlns:a16="http://schemas.microsoft.com/office/drawing/2014/main" id="{27ED7C6D-7E4C-9141-B39E-E98BED4F6C6A}"/>
              </a:ext>
            </a:extLst>
          </p:cNvPr>
          <p:cNvSpPr/>
          <p:nvPr/>
        </p:nvSpPr>
        <p:spPr>
          <a:xfrm>
            <a:off x="9237210" y="7538544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b="1" dirty="0"/>
              <a:t>RACKVOTrampoline</a:t>
            </a:r>
          </a:p>
        </p:txBody>
      </p:sp>
      <p:sp>
        <p:nvSpPr>
          <p:cNvPr id="8" name="圆角矩形 7">
            <a:hlinkClick r:id="rId2" action="ppaction://hlinksldjump"/>
            <a:extLst>
              <a:ext uri="{FF2B5EF4-FFF2-40B4-BE49-F238E27FC236}">
                <a16:creationId xmlns:a16="http://schemas.microsoft.com/office/drawing/2014/main" id="{BF18A4C7-2816-0B4B-BE91-7E80F23189A3}"/>
              </a:ext>
            </a:extLst>
          </p:cNvPr>
          <p:cNvSpPr/>
          <p:nvPr/>
        </p:nvSpPr>
        <p:spPr>
          <a:xfrm>
            <a:off x="9237209" y="10618769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b="1" dirty="0"/>
              <a:t>RACKVOProxy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9365CC7-B122-DC40-96B3-5937373145AD}"/>
              </a:ext>
            </a:extLst>
          </p:cNvPr>
          <p:cNvSpPr/>
          <p:nvPr/>
        </p:nvSpPr>
        <p:spPr>
          <a:xfrm>
            <a:off x="7315200" y="2247889"/>
            <a:ext cx="1090246" cy="974481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AF54216-B5B2-1441-BC56-FADB8E18F00A}"/>
              </a:ext>
            </a:extLst>
          </p:cNvPr>
          <p:cNvCxnSpPr>
            <a:cxnSpLocks/>
          </p:cNvCxnSpPr>
          <p:nvPr/>
        </p:nvCxnSpPr>
        <p:spPr>
          <a:xfrm flipH="1">
            <a:off x="12203434" y="3117684"/>
            <a:ext cx="7772689" cy="1325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0BE6C83-CB44-C541-87A4-7190EA078F43}"/>
              </a:ext>
            </a:extLst>
          </p:cNvPr>
          <p:cNvCxnSpPr>
            <a:cxnSpLocks/>
          </p:cNvCxnSpPr>
          <p:nvPr/>
        </p:nvCxnSpPr>
        <p:spPr>
          <a:xfrm>
            <a:off x="12203433" y="6197910"/>
            <a:ext cx="0" cy="13250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4A5F01B-B15C-DF4D-9FC3-E9F5A4B74787}"/>
              </a:ext>
            </a:extLst>
          </p:cNvPr>
          <p:cNvCxnSpPr>
            <a:cxnSpLocks/>
          </p:cNvCxnSpPr>
          <p:nvPr/>
        </p:nvCxnSpPr>
        <p:spPr>
          <a:xfrm>
            <a:off x="12214866" y="9293759"/>
            <a:ext cx="0" cy="13250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703462D-07E6-0140-A3D0-D2CF003A29C6}"/>
              </a:ext>
            </a:extLst>
          </p:cNvPr>
          <p:cNvCxnSpPr>
            <a:cxnSpLocks/>
          </p:cNvCxnSpPr>
          <p:nvPr/>
        </p:nvCxnSpPr>
        <p:spPr>
          <a:xfrm>
            <a:off x="15169658" y="2247888"/>
            <a:ext cx="14648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hlinkClick r:id="rId2" action="ppaction://hlinksldjump"/>
            <a:extLst>
              <a:ext uri="{FF2B5EF4-FFF2-40B4-BE49-F238E27FC236}">
                <a16:creationId xmlns:a16="http://schemas.microsoft.com/office/drawing/2014/main" id="{870847EE-20C0-BD48-A204-632039ED1582}"/>
              </a:ext>
            </a:extLst>
          </p:cNvPr>
          <p:cNvSpPr/>
          <p:nvPr/>
        </p:nvSpPr>
        <p:spPr>
          <a:xfrm>
            <a:off x="16634475" y="10618769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" sz="4000"/>
              <a:t>观察</a:t>
            </a:r>
            <a:r>
              <a:rPr lang="zh-CN" altLang="en-US" sz="4000"/>
              <a:t>具体</a:t>
            </a:r>
            <a:r>
              <a:rPr lang="en-US" altLang="zh-CN" sz="4000" dirty="0"/>
              <a:t>path</a:t>
            </a:r>
            <a:endParaRPr lang="en" altLang="zh-CN" sz="4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BD035D-E31E-8944-8DF9-A4310E53A705}"/>
              </a:ext>
            </a:extLst>
          </p:cNvPr>
          <p:cNvSpPr txBox="1"/>
          <p:nvPr/>
        </p:nvSpPr>
        <p:spPr>
          <a:xfrm>
            <a:off x="12412172" y="977159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/>
              <a:t>观察关于我的有没有新值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C19FFB3-7B5D-504E-96EA-E895DF38F6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169658" y="11488565"/>
            <a:ext cx="14648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BF6C885-32C0-344E-805A-3392B35435B8}"/>
              </a:ext>
            </a:extLst>
          </p:cNvPr>
          <p:cNvCxnSpPr>
            <a:cxnSpLocks/>
          </p:cNvCxnSpPr>
          <p:nvPr/>
        </p:nvCxnSpPr>
        <p:spPr>
          <a:xfrm flipH="1" flipV="1">
            <a:off x="15240141" y="8408339"/>
            <a:ext cx="4360558" cy="22104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84B1C3A-DD36-BB4A-BC6E-DD34EFC19906}"/>
              </a:ext>
            </a:extLst>
          </p:cNvPr>
          <p:cNvSpPr txBox="1"/>
          <p:nvPr/>
        </p:nvSpPr>
        <p:spPr>
          <a:xfrm>
            <a:off x="17816974" y="8565548"/>
            <a:ext cx="43182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变化响应来了：</a:t>
            </a:r>
            <a:endParaRPr kumimoji="1" lang="en-US" altLang="zh-CN" sz="3200" dirty="0"/>
          </a:p>
          <a:p>
            <a:r>
              <a:rPr lang="en" altLang="zh-CN" sz="3200" dirty="0"/>
              <a:t>observeValueForKeyPath</a:t>
            </a:r>
          </a:p>
        </p:txBody>
      </p:sp>
      <p:sp>
        <p:nvSpPr>
          <p:cNvPr id="30" name="圆角矩形 29">
            <a:hlinkClick r:id="rId2" action="ppaction://hlinksldjump"/>
            <a:extLst>
              <a:ext uri="{FF2B5EF4-FFF2-40B4-BE49-F238E27FC236}">
                <a16:creationId xmlns:a16="http://schemas.microsoft.com/office/drawing/2014/main" id="{9CDACD90-D5BC-CD4C-B528-CC68ED4ADE5C}"/>
              </a:ext>
            </a:extLst>
          </p:cNvPr>
          <p:cNvSpPr/>
          <p:nvPr/>
        </p:nvSpPr>
        <p:spPr>
          <a:xfrm>
            <a:off x="16634475" y="4473942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dispose</a:t>
            </a:r>
            <a:endParaRPr lang="en" altLang="zh-CN" sz="40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562301F-3961-6749-A967-67A23764A91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5169659" y="6284325"/>
            <a:ext cx="4402252" cy="2124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893D66E-E6DB-FC4B-9F4F-F4E67E8F28E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35979" y="11488565"/>
            <a:ext cx="27012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hlinkClick r:id="rId2" action="ppaction://hlinksldjump"/>
            <a:extLst>
              <a:ext uri="{FF2B5EF4-FFF2-40B4-BE49-F238E27FC236}">
                <a16:creationId xmlns:a16="http://schemas.microsoft.com/office/drawing/2014/main" id="{9B70BF72-0908-D744-B1F7-A4EDFAD1B8D8}"/>
              </a:ext>
            </a:extLst>
          </p:cNvPr>
          <p:cNvSpPr/>
          <p:nvPr/>
        </p:nvSpPr>
        <p:spPr>
          <a:xfrm>
            <a:off x="789918" y="10618768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remove</a:t>
            </a:r>
            <a:endParaRPr lang="e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725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8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8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21" grpId="0" animBg="1"/>
      <p:bldP spid="22" grpId="0"/>
      <p:bldP spid="29" grpId="0"/>
      <p:bldP spid="30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F2496D-7B7F-0E4A-A248-D6F5C5928E06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RAC</a:t>
            </a:r>
            <a:r>
              <a:rPr kumimoji="1" lang="zh-CN" altLang="en-US" sz="4800"/>
              <a:t>核心类</a:t>
            </a:r>
          </a:p>
        </p:txBody>
      </p:sp>
      <p:sp>
        <p:nvSpPr>
          <p:cNvPr id="3" name="圆角矩形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DCB25F-D0FD-DD45-A9CC-F586981DD2B7}"/>
              </a:ext>
            </a:extLst>
          </p:cNvPr>
          <p:cNvSpPr/>
          <p:nvPr/>
        </p:nvSpPr>
        <p:spPr>
          <a:xfrm>
            <a:off x="3540370" y="2770197"/>
            <a:ext cx="5932449" cy="173959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RACScheduler✅</a:t>
            </a:r>
          </a:p>
        </p:txBody>
      </p:sp>
      <p:sp>
        <p:nvSpPr>
          <p:cNvPr id="4" name="圆角矩形 3">
            <a:hlinkClick r:id="rId2" action="ppaction://hlinksldjump"/>
            <a:extLst>
              <a:ext uri="{FF2B5EF4-FFF2-40B4-BE49-F238E27FC236}">
                <a16:creationId xmlns:a16="http://schemas.microsoft.com/office/drawing/2014/main" id="{FB255893-CFCB-624C-A6AC-2DDF6D2C6FC0}"/>
              </a:ext>
            </a:extLst>
          </p:cNvPr>
          <p:cNvSpPr/>
          <p:nvPr/>
        </p:nvSpPr>
        <p:spPr>
          <a:xfrm>
            <a:off x="9472819" y="6094825"/>
            <a:ext cx="5932449" cy="17395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RACSubscriber</a:t>
            </a:r>
            <a:r>
              <a:rPr lang="en-US" altLang="zh-CN" sz="4000" dirty="0">
                <a:solidFill>
                  <a:schemeClr val="bg1"/>
                </a:solidFill>
              </a:rPr>
              <a:t>✅</a:t>
            </a:r>
            <a:endParaRPr lang="en" altLang="zh-CN" sz="4000" dirty="0">
              <a:solidFill>
                <a:schemeClr val="bg1"/>
              </a:solidFill>
            </a:endParaRPr>
          </a:p>
        </p:txBody>
      </p:sp>
      <p:sp>
        <p:nvSpPr>
          <p:cNvPr id="5" name="圆角矩形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040ACF-9E49-BE43-BA76-47F9486590C8}"/>
              </a:ext>
            </a:extLst>
          </p:cNvPr>
          <p:cNvSpPr/>
          <p:nvPr/>
        </p:nvSpPr>
        <p:spPr>
          <a:xfrm>
            <a:off x="3540370" y="9027793"/>
            <a:ext cx="5932449" cy="17395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RACDisposable✅</a:t>
            </a:r>
          </a:p>
        </p:txBody>
      </p:sp>
      <p:sp>
        <p:nvSpPr>
          <p:cNvPr id="6" name="圆角矩形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D263C2-31EF-A145-BD4B-F014606A67CA}"/>
              </a:ext>
            </a:extLst>
          </p:cNvPr>
          <p:cNvSpPr/>
          <p:nvPr/>
        </p:nvSpPr>
        <p:spPr>
          <a:xfrm>
            <a:off x="15405268" y="2770197"/>
            <a:ext cx="5932449" cy="17395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RACObserve✅</a:t>
            </a:r>
          </a:p>
        </p:txBody>
      </p:sp>
      <p:sp>
        <p:nvSpPr>
          <p:cNvPr id="7" name="圆角矩形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865924-1E79-644B-85B5-B6F969304D2B}"/>
              </a:ext>
            </a:extLst>
          </p:cNvPr>
          <p:cNvSpPr/>
          <p:nvPr/>
        </p:nvSpPr>
        <p:spPr>
          <a:xfrm>
            <a:off x="15938316" y="9027792"/>
            <a:ext cx="5932449" cy="17395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RACSubject</a:t>
            </a:r>
          </a:p>
        </p:txBody>
      </p:sp>
    </p:spTree>
    <p:extLst>
      <p:ext uri="{BB962C8B-B14F-4D97-AF65-F5344CB8AC3E}">
        <p14:creationId xmlns:p14="http://schemas.microsoft.com/office/powerpoint/2010/main" val="11862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2D5F2AD0-D6C6-C54B-BDEC-810E6AF9912D}"/>
              </a:ext>
            </a:extLst>
          </p:cNvPr>
          <p:cNvSpPr/>
          <p:nvPr/>
        </p:nvSpPr>
        <p:spPr>
          <a:xfrm>
            <a:off x="1728952" y="1702674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信号创建 </a:t>
            </a:r>
            <a:endParaRPr kumimoji="1" lang="en-US" altLang="zh-CN" sz="4000" dirty="0"/>
          </a:p>
          <a:p>
            <a:pPr algn="ctr"/>
            <a:r>
              <a:rPr lang="en-US" altLang="zh-CN" sz="4000" dirty="0"/>
              <a:t>Subject</a:t>
            </a:r>
            <a:endParaRPr lang="en" altLang="zh-CN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44E5FA-4FF3-1E48-94CD-D877268D0473}"/>
              </a:ext>
            </a:extLst>
          </p:cNvPr>
          <p:cNvSpPr txBox="1"/>
          <p:nvPr/>
        </p:nvSpPr>
        <p:spPr>
          <a:xfrm>
            <a:off x="1430216" y="115415"/>
            <a:ext cx="42203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000" dirty="0"/>
              <a:t>RACSubject</a:t>
            </a:r>
            <a:endParaRPr kumimoji="1" lang="zh-CN" altLang="en-US" sz="400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4B3D911-4572-0A4F-A798-A1715CEA58DF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938345" y="3486487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D472E9-D134-8344-8332-8EC2046716DD}"/>
              </a:ext>
            </a:extLst>
          </p:cNvPr>
          <p:cNvSpPr/>
          <p:nvPr/>
        </p:nvSpPr>
        <p:spPr>
          <a:xfrm>
            <a:off x="1728952" y="4821813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/>
              <a:t>保存</a:t>
            </a:r>
          </a:p>
          <a:p>
            <a:pPr algn="ctr"/>
            <a:r>
              <a:rPr lang="en" altLang="zh-CN" sz="4000" dirty="0"/>
              <a:t>_subscribers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A0B9D63D-01CC-0646-B9F4-7092DBD5C1C0}"/>
              </a:ext>
            </a:extLst>
          </p:cNvPr>
          <p:cNvSpPr/>
          <p:nvPr/>
        </p:nvSpPr>
        <p:spPr>
          <a:xfrm>
            <a:off x="1728952" y="7940952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enumerateSubscribersUsingBlock</a:t>
            </a:r>
          </a:p>
          <a:p>
            <a:pPr algn="ctr"/>
            <a:r>
              <a:rPr lang="en" altLang="zh-CN" sz="4000" dirty="0"/>
              <a:t>nextBlock()</a:t>
            </a:r>
            <a:endParaRPr kumimoji="1" lang="en-US" altLang="zh-CN" sz="40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13518D0-8814-6142-BFE7-17541C5E1BBB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5938345" y="9724765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5D99D2F-82E1-C646-9E4F-31E45DA600E1}"/>
              </a:ext>
            </a:extLst>
          </p:cNvPr>
          <p:cNvSpPr/>
          <p:nvPr/>
        </p:nvSpPr>
        <p:spPr>
          <a:xfrm>
            <a:off x="1728952" y="11060091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/>
              <a:t>发送信号</a:t>
            </a:r>
          </a:p>
          <a:p>
            <a:pPr algn="ctr"/>
            <a:r>
              <a:rPr lang="en" altLang="zh-CN" sz="4000" dirty="0"/>
              <a:t>sendNex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462EEFF-8433-E543-AF87-AF261DD424A2}"/>
              </a:ext>
            </a:extLst>
          </p:cNvPr>
          <p:cNvSpPr/>
          <p:nvPr/>
        </p:nvSpPr>
        <p:spPr>
          <a:xfrm>
            <a:off x="13926207" y="1702674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/>
              <a:t>订阅信号</a:t>
            </a:r>
            <a:endParaRPr lang="en-US" altLang="zh-CN" sz="4000" dirty="0"/>
          </a:p>
          <a:p>
            <a:pPr algn="ctr"/>
            <a:r>
              <a:rPr lang="en-US" altLang="zh-CN" sz="4000" dirty="0"/>
              <a:t>Subject</a:t>
            </a:r>
            <a:endParaRPr lang="en" altLang="zh-CN" sz="40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C544E13-E19C-0C43-A0CC-98E880869C01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18135600" y="3486487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9723928-2328-924A-9D08-FB125BB520D6}"/>
              </a:ext>
            </a:extLst>
          </p:cNvPr>
          <p:cNvSpPr/>
          <p:nvPr/>
        </p:nvSpPr>
        <p:spPr>
          <a:xfrm>
            <a:off x="13926207" y="4821813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/>
              <a:t>保存</a:t>
            </a:r>
          </a:p>
          <a:p>
            <a:pPr algn="ctr"/>
            <a:r>
              <a:rPr lang="en" altLang="zh-CN" sz="4000" dirty="0"/>
              <a:t>NextBlock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52113E2-876F-9846-9263-43CD88B33FF0}"/>
              </a:ext>
            </a:extLst>
          </p:cNvPr>
          <p:cNvSpPr/>
          <p:nvPr/>
        </p:nvSpPr>
        <p:spPr>
          <a:xfrm>
            <a:off x="13926207" y="7940952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RACCompoundDisposable</a:t>
            </a:r>
          </a:p>
          <a:p>
            <a:pPr algn="ctr"/>
            <a:r>
              <a:rPr lang="en" altLang="zh-CN" sz="4000" dirty="0"/>
              <a:t>/RACPassthroughSubscriber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55A4FF-9C0A-6347-8EB4-1590C601A8AC}"/>
              </a:ext>
            </a:extLst>
          </p:cNvPr>
          <p:cNvSpPr/>
          <p:nvPr/>
        </p:nvSpPr>
        <p:spPr>
          <a:xfrm>
            <a:off x="13926207" y="11060091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[subscribers addObject:subscriber];</a:t>
            </a: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6951388F-08AD-C949-A5A6-9457CB13ACE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8135600" y="9724765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0E25D7A-7357-0149-B23A-B91B0684606C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8135600" y="6605626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6474A4A-B52B-1940-B390-70DD3CA212F2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0147738" y="2594581"/>
            <a:ext cx="3778469" cy="311913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F5EC7EA-5AC2-404C-8886-D45BD75F00E7}"/>
              </a:ext>
            </a:extLst>
          </p:cNvPr>
          <p:cNvCxnSpPr>
            <a:cxnSpLocks/>
          </p:cNvCxnSpPr>
          <p:nvPr/>
        </p:nvCxnSpPr>
        <p:spPr>
          <a:xfrm flipH="1">
            <a:off x="10147738" y="11981793"/>
            <a:ext cx="3778469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652E711-FB1E-104A-85C4-80B4B84D12D6}"/>
              </a:ext>
            </a:extLst>
          </p:cNvPr>
          <p:cNvCxnSpPr>
            <a:cxnSpLocks/>
          </p:cNvCxnSpPr>
          <p:nvPr/>
        </p:nvCxnSpPr>
        <p:spPr>
          <a:xfrm flipV="1">
            <a:off x="10147738" y="5967758"/>
            <a:ext cx="3778469" cy="311913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30" grpId="0" animBg="1"/>
      <p:bldP spid="34" grpId="0" animBg="1"/>
      <p:bldP spid="35" grpId="0" animBg="1"/>
      <p:bldP spid="38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DAE6DF-C0BB-6543-9DCF-F394D1298D9A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RAC</a:t>
            </a:r>
            <a:r>
              <a:rPr kumimoji="1" lang="zh-CN" altLang="en-US" sz="4800"/>
              <a:t>框架结构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1EEEE50-7306-1F48-9F15-5D4729B0D66D}"/>
              </a:ext>
            </a:extLst>
          </p:cNvPr>
          <p:cNvSpPr/>
          <p:nvPr/>
        </p:nvSpPr>
        <p:spPr>
          <a:xfrm>
            <a:off x="8181758" y="5611574"/>
            <a:ext cx="6200078" cy="14719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RACSignal</a:t>
            </a:r>
            <a:endParaRPr kumimoji="1" lang="zh-CN" altLang="en-US" sz="400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C882A4F-7810-964C-9AB0-A36A49F8AC8E}"/>
              </a:ext>
            </a:extLst>
          </p:cNvPr>
          <p:cNvSpPr/>
          <p:nvPr/>
        </p:nvSpPr>
        <p:spPr>
          <a:xfrm>
            <a:off x="998122" y="5611574"/>
            <a:ext cx="4829471" cy="147196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Subscriber</a:t>
            </a:r>
            <a:endParaRPr kumimoji="1" lang="zh-CN" altLang="en-US" sz="400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60736A6-4022-3248-9948-09375C3CC590}"/>
              </a:ext>
            </a:extLst>
          </p:cNvPr>
          <p:cNvSpPr/>
          <p:nvPr/>
        </p:nvSpPr>
        <p:spPr>
          <a:xfrm>
            <a:off x="1057834" y="9677860"/>
            <a:ext cx="5048718" cy="14719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RACSequence</a:t>
            </a:r>
            <a:endParaRPr kumimoji="1" lang="zh-CN" altLang="en-US" sz="400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BA4F655-A30D-F94C-BDAF-9CD68D2298A7}"/>
              </a:ext>
            </a:extLst>
          </p:cNvPr>
          <p:cNvSpPr/>
          <p:nvPr/>
        </p:nvSpPr>
        <p:spPr>
          <a:xfrm>
            <a:off x="8181758" y="9677861"/>
            <a:ext cx="6200078" cy="14719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RACStream</a:t>
            </a:r>
            <a:endParaRPr kumimoji="1" lang="zh-CN" altLang="en-US" sz="400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E482253-5A53-004A-8F34-4E7B7149A14A}"/>
              </a:ext>
            </a:extLst>
          </p:cNvPr>
          <p:cNvSpPr/>
          <p:nvPr/>
        </p:nvSpPr>
        <p:spPr>
          <a:xfrm>
            <a:off x="17262629" y="6492828"/>
            <a:ext cx="6200078" cy="14719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RACSubject</a:t>
            </a:r>
            <a:endParaRPr kumimoji="1" lang="zh-CN" altLang="en-US" sz="400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DC9A654-48CF-D041-ADAE-0B1216BFEDC9}"/>
              </a:ext>
            </a:extLst>
          </p:cNvPr>
          <p:cNvSpPr/>
          <p:nvPr/>
        </p:nvSpPr>
        <p:spPr>
          <a:xfrm>
            <a:off x="16736002" y="9632726"/>
            <a:ext cx="7253332" cy="14719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RACReplaySubject</a:t>
            </a:r>
            <a:endParaRPr kumimoji="1" lang="zh-CN" altLang="en-US" sz="400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FCFAB56-F3D5-AA41-9F8F-CF39F420D658}"/>
              </a:ext>
            </a:extLst>
          </p:cNvPr>
          <p:cNvSpPr/>
          <p:nvPr/>
        </p:nvSpPr>
        <p:spPr>
          <a:xfrm>
            <a:off x="17262629" y="3771623"/>
            <a:ext cx="6200078" cy="14719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RACCommand</a:t>
            </a:r>
            <a:endParaRPr kumimoji="1" lang="zh-CN" altLang="en-US" sz="400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278CCEC-99FD-5A4C-9F58-BFBEFB5E40B2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106552" y="10413841"/>
            <a:ext cx="2033326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49CA4CA-4CC6-CC4F-872B-5F92CFE079F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4381836" y="6347555"/>
            <a:ext cx="2880793" cy="881254"/>
          </a:xfrm>
          <a:prstGeom prst="straightConnector1">
            <a:avLst/>
          </a:prstGeom>
          <a:ln w="7620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C453E244-770E-274A-8F1F-686FF8C857AE}"/>
              </a:ext>
            </a:extLst>
          </p:cNvPr>
          <p:cNvSpPr/>
          <p:nvPr/>
        </p:nvSpPr>
        <p:spPr>
          <a:xfrm>
            <a:off x="8181758" y="2299662"/>
            <a:ext cx="6200078" cy="14719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</a:rPr>
              <a:t>RACScheduler</a:t>
            </a:r>
            <a:endParaRPr kumimoji="1" lang="zh-CN" altLang="en-US" sz="4000">
              <a:solidFill>
                <a:srgbClr val="000000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99C3332-311A-C14D-8016-18FE9E4C4C9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827593" y="6347555"/>
            <a:ext cx="23541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6D72B23-96CF-B241-B1EC-63E73434C19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4381836" y="4507604"/>
            <a:ext cx="2880793" cy="1839951"/>
          </a:xfrm>
          <a:prstGeom prst="straightConnector1">
            <a:avLst/>
          </a:prstGeom>
          <a:ln w="7620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B14D984-88FE-DF43-A21A-81C361C4AA8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0362668" y="7964789"/>
            <a:ext cx="0" cy="1667937"/>
          </a:xfrm>
          <a:prstGeom prst="straightConnector1">
            <a:avLst/>
          </a:prstGeom>
          <a:ln w="7620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E89F210-ABE6-A740-BB56-58422445B0A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1281797" y="7083535"/>
            <a:ext cx="0" cy="2594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4F700A3-A787-E54D-9B6A-3919D0101A83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11281797" y="3771623"/>
            <a:ext cx="0" cy="1839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AACFE34-290F-1141-B35C-7F8A5E4589E4}"/>
              </a:ext>
            </a:extLst>
          </p:cNvPr>
          <p:cNvSpPr/>
          <p:nvPr/>
        </p:nvSpPr>
        <p:spPr>
          <a:xfrm>
            <a:off x="998122" y="2450462"/>
            <a:ext cx="4829471" cy="147196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RACDisposable</a:t>
            </a:r>
            <a:endParaRPr kumimoji="1" lang="zh-CN" altLang="en-US" sz="400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B7868942-A118-7C4E-A2C1-6819F3A97737}"/>
              </a:ext>
            </a:extLst>
          </p:cNvPr>
          <p:cNvCxnSpPr>
            <a:cxnSpLocks/>
          </p:cNvCxnSpPr>
          <p:nvPr/>
        </p:nvCxnSpPr>
        <p:spPr>
          <a:xfrm>
            <a:off x="5827593" y="3186442"/>
            <a:ext cx="5454204" cy="24251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5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8" name="组 7"/>
            <p:cNvGrpSpPr/>
            <p:nvPr/>
          </p:nvGrpSpPr>
          <p:grpSpPr>
            <a:xfrm>
              <a:off x="603328" y="349335"/>
              <a:ext cx="3958902" cy="1244345"/>
              <a:chOff x="1033228" y="942459"/>
              <a:chExt cx="3958902" cy="124434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228" y="942459"/>
                <a:ext cx="1188076" cy="1244345"/>
              </a:xfrm>
              <a:prstGeom prst="rect">
                <a:avLst/>
              </a:prstGeom>
            </p:spPr>
          </p:pic>
          <p:pic>
            <p:nvPicPr>
              <p:cNvPr id="10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2221304" y="1344956"/>
                <a:ext cx="2770826" cy="439353"/>
              </a:xfrm>
              <a:prstGeom prst="rect">
                <a:avLst/>
              </a:prstGeom>
            </p:spPr>
          </p:pic>
          <p:pic>
            <p:nvPicPr>
              <p:cNvPr id="11" name="Picture" descr="Picture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2557281" y="1972246"/>
                <a:ext cx="1164818" cy="2754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0" y="4333742"/>
              <a:ext cx="2438400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THANK</a:t>
              </a:r>
              <a:r>
                <a:rPr kumimoji="1" lang="zh-CN" altLang="en-US" sz="20000">
                  <a:latin typeface="SimHei" charset="-122"/>
                  <a:ea typeface="SimHei" charset="-122"/>
                  <a:cs typeface="SimHei" charset="-122"/>
                </a:rPr>
                <a:t> </a:t>
              </a:r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YOU</a:t>
              </a:r>
              <a:endParaRPr kumimoji="1" lang="zh-CN" altLang="en-US" sz="20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0707006" y="7932806"/>
              <a:ext cx="2969988" cy="769027"/>
              <a:chOff x="11843826" y="8876617"/>
              <a:chExt cx="2969988" cy="769027"/>
            </a:xfrm>
          </p:grpSpPr>
          <p:pic>
            <p:nvPicPr>
              <p:cNvPr id="17" name="Picture" descr="Picture"/>
              <p:cNvPicPr>
                <a:picLocks noChangeAspect="1"/>
              </p:cNvPicPr>
              <p:nvPr/>
            </p:nvPicPr>
            <p:blipFill>
              <a:blip r:embed="rId5" cstate="print">
                <a:alphaModFix/>
              </a:blip>
              <a:stretch>
                <a:fillRect/>
              </a:stretch>
            </p:blipFill>
            <p:spPr>
              <a:xfrm>
                <a:off x="11986101" y="8876617"/>
                <a:ext cx="2685438" cy="7690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pic>
            <p:nvPicPr>
              <p:cNvPr id="18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1843826" y="9050573"/>
                <a:ext cx="2969988" cy="421116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0" y="8039809"/>
              <a:ext cx="10515353" cy="4880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868647" y="8024635"/>
              <a:ext cx="10146385" cy="422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5400000">
              <a:off x="-4417681" y="7556297"/>
              <a:ext cx="10626765" cy="1791404"/>
            </a:xfrm>
            <a:prstGeom prst="triangle">
              <a:avLst>
                <a:gd name="adj" fmla="val 88272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6200000">
              <a:off x="15132188" y="4464185"/>
              <a:ext cx="13716000" cy="4787627"/>
            </a:xfrm>
            <a:prstGeom prst="triangle">
              <a:avLst>
                <a:gd name="adj" fmla="val 75586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DC51429-C39D-0F44-A609-D2BEB9E7E6C5}"/>
              </a:ext>
            </a:extLst>
          </p:cNvPr>
          <p:cNvSpPr txBox="1"/>
          <p:nvPr/>
        </p:nvSpPr>
        <p:spPr>
          <a:xfrm>
            <a:off x="8363269" y="9368632"/>
            <a:ext cx="765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我还是我，颜色不一样的烟火</a:t>
            </a: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290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2D5F2AD0-D6C6-C54B-BDEC-810E6AF9912D}"/>
              </a:ext>
            </a:extLst>
          </p:cNvPr>
          <p:cNvSpPr/>
          <p:nvPr/>
        </p:nvSpPr>
        <p:spPr>
          <a:xfrm>
            <a:off x="1728952" y="1702674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/>
              <a:t>信号创建 </a:t>
            </a:r>
            <a:endParaRPr kumimoji="1" lang="en-US" altLang="zh-CN" sz="4800" dirty="0"/>
          </a:p>
          <a:p>
            <a:pPr algn="ctr"/>
            <a:r>
              <a:rPr lang="en" altLang="zh-CN" sz="4800" dirty="0"/>
              <a:t>RACDynamicSignal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44E5FA-4FF3-1E48-94CD-D877268D0473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流程分析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4B3D911-4572-0A4F-A798-A1715CEA58DF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938345" y="3486487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D472E9-D134-8344-8332-8EC2046716DD}"/>
              </a:ext>
            </a:extLst>
          </p:cNvPr>
          <p:cNvSpPr/>
          <p:nvPr/>
        </p:nvSpPr>
        <p:spPr>
          <a:xfrm>
            <a:off x="1728952" y="4821813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/>
              <a:t>保存</a:t>
            </a:r>
          </a:p>
          <a:p>
            <a:pPr algn="ctr"/>
            <a:r>
              <a:rPr lang="en" altLang="zh-CN" sz="4800" dirty="0"/>
              <a:t>didSubscribe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A0B9D63D-01CC-0646-B9F4-7092DBD5C1C0}"/>
              </a:ext>
            </a:extLst>
          </p:cNvPr>
          <p:cNvSpPr/>
          <p:nvPr/>
        </p:nvSpPr>
        <p:spPr>
          <a:xfrm>
            <a:off x="1728952" y="7940952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800" dirty="0"/>
              <a:t>nextBlock()</a:t>
            </a:r>
            <a:endParaRPr kumimoji="1" lang="en-US" altLang="zh-CN" sz="48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13518D0-8814-6142-BFE7-17541C5E1BBB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5938345" y="9724765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5D99D2F-82E1-C646-9E4F-31E45DA600E1}"/>
              </a:ext>
            </a:extLst>
          </p:cNvPr>
          <p:cNvSpPr/>
          <p:nvPr/>
        </p:nvSpPr>
        <p:spPr>
          <a:xfrm>
            <a:off x="1728952" y="11060091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/>
              <a:t>发送信号</a:t>
            </a:r>
          </a:p>
          <a:p>
            <a:pPr algn="ctr"/>
            <a:r>
              <a:rPr lang="en" altLang="zh-CN" sz="4800" dirty="0"/>
              <a:t>sendNex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462EEFF-8433-E543-AF87-AF261DD424A2}"/>
              </a:ext>
            </a:extLst>
          </p:cNvPr>
          <p:cNvSpPr/>
          <p:nvPr/>
        </p:nvSpPr>
        <p:spPr>
          <a:xfrm>
            <a:off x="13926207" y="1702674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/>
              <a:t>订阅信号</a:t>
            </a:r>
            <a:endParaRPr lang="en-US" altLang="zh-CN" sz="4800" dirty="0"/>
          </a:p>
          <a:p>
            <a:pPr algn="ctr"/>
            <a:r>
              <a:rPr lang="en" altLang="zh-CN" sz="4800" dirty="0"/>
              <a:t>RACDynamicSignal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C544E13-E19C-0C43-A0CC-98E880869C01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18135600" y="3486487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9723928-2328-924A-9D08-FB125BB520D6}"/>
              </a:ext>
            </a:extLst>
          </p:cNvPr>
          <p:cNvSpPr/>
          <p:nvPr/>
        </p:nvSpPr>
        <p:spPr>
          <a:xfrm>
            <a:off x="13926207" y="4821813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/>
              <a:t>保存</a:t>
            </a:r>
          </a:p>
          <a:p>
            <a:pPr algn="ctr"/>
            <a:r>
              <a:rPr lang="en" altLang="zh-CN" sz="4800" dirty="0"/>
              <a:t>NextBlock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52113E2-876F-9846-9263-43CD88B33FF0}"/>
              </a:ext>
            </a:extLst>
          </p:cNvPr>
          <p:cNvSpPr/>
          <p:nvPr/>
        </p:nvSpPr>
        <p:spPr>
          <a:xfrm>
            <a:off x="13926207" y="7940952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800" dirty="0"/>
              <a:t>RACCompoundDisposable</a:t>
            </a:r>
          </a:p>
          <a:p>
            <a:pPr algn="ctr"/>
            <a:r>
              <a:rPr lang="en" altLang="zh-CN" sz="4800" dirty="0"/>
              <a:t>/RACPassthroughSubscriber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55A4FF-9C0A-6347-8EB4-1590C601A8AC}"/>
              </a:ext>
            </a:extLst>
          </p:cNvPr>
          <p:cNvSpPr/>
          <p:nvPr/>
        </p:nvSpPr>
        <p:spPr>
          <a:xfrm>
            <a:off x="13926207" y="11060091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800" dirty="0"/>
              <a:t>didSubscribe()</a:t>
            </a: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6951388F-08AD-C949-A5A6-9457CB13ACE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8135600" y="9724765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0E25D7A-7357-0149-B23A-B91B0684606C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8135600" y="6605626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6474A4A-B52B-1940-B390-70DD3CA212F2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10147738" y="2594581"/>
            <a:ext cx="3778469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F5EC7EA-5AC2-404C-8886-D45BD75F00E7}"/>
              </a:ext>
            </a:extLst>
          </p:cNvPr>
          <p:cNvCxnSpPr>
            <a:cxnSpLocks/>
          </p:cNvCxnSpPr>
          <p:nvPr/>
        </p:nvCxnSpPr>
        <p:spPr>
          <a:xfrm flipH="1">
            <a:off x="10147738" y="11981793"/>
            <a:ext cx="3778469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F6337CBA-5935-7044-B6C1-B3BEBA97E458}"/>
              </a:ext>
            </a:extLst>
          </p:cNvPr>
          <p:cNvCxnSpPr>
            <a:stCxn id="43" idx="1"/>
            <a:endCxn id="27" idx="3"/>
          </p:cNvCxnSpPr>
          <p:nvPr/>
        </p:nvCxnSpPr>
        <p:spPr>
          <a:xfrm rot="10800000">
            <a:off x="10147739" y="5713720"/>
            <a:ext cx="3778469" cy="6238278"/>
          </a:xfrm>
          <a:prstGeom prst="curvedConnector3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1C760D10-F9FB-604F-999A-22CB366FCAE8}"/>
              </a:ext>
            </a:extLst>
          </p:cNvPr>
          <p:cNvCxnSpPr>
            <a:stCxn id="30" idx="3"/>
            <a:endCxn id="38" idx="1"/>
          </p:cNvCxnSpPr>
          <p:nvPr/>
        </p:nvCxnSpPr>
        <p:spPr>
          <a:xfrm flipV="1">
            <a:off x="10147738" y="5713720"/>
            <a:ext cx="3778469" cy="3119139"/>
          </a:xfrm>
          <a:prstGeom prst="curvedConnector3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30" grpId="0" animBg="1"/>
      <p:bldP spid="34" grpId="0" animBg="1"/>
      <p:bldP spid="35" grpId="0" animBg="1"/>
      <p:bldP spid="38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4" cstate="print">
              <a:alphaModFix/>
            </a:blip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387804" y="3566552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0721"/>
              <a:ext cx="7559366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500" dirty="0"/>
                <a:t>RAC</a:t>
              </a:r>
              <a:r>
                <a:rPr kumimoji="1" lang="zh-CN" altLang="en-US" sz="6500"/>
                <a:t>订阅者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387803" y="6412479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49933"/>
              <a:ext cx="7559366" cy="10926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500" dirty="0"/>
                <a:t>RAC</a:t>
              </a:r>
              <a:r>
                <a:rPr kumimoji="1" lang="zh-CN" altLang="en-US" sz="6500"/>
                <a:t>销毁者</a:t>
              </a:r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424691" y="9291291"/>
            <a:ext cx="12531738" cy="1279825"/>
            <a:chOff x="12512341" y="9915752"/>
            <a:chExt cx="12531738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07550"/>
              <a:ext cx="1063656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600"/>
                <a:t> </a:t>
              </a:r>
              <a:r>
                <a:rPr kumimoji="1" lang="en-US" altLang="zh-CN" sz="6600" dirty="0"/>
                <a:t>RAC</a:t>
              </a:r>
              <a:r>
                <a:rPr kumimoji="1" lang="zh-CN" altLang="en-US" sz="6600"/>
                <a:t>调度者</a:t>
              </a: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7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F2496D-7B7F-0E4A-A248-D6F5C5928E06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RAC</a:t>
            </a:r>
            <a:r>
              <a:rPr kumimoji="1" lang="zh-CN" altLang="en-US" sz="4800"/>
              <a:t>核心类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67DCB25F-D0FD-DD45-A9CC-F586981DD2B7}"/>
              </a:ext>
            </a:extLst>
          </p:cNvPr>
          <p:cNvSpPr/>
          <p:nvPr/>
        </p:nvSpPr>
        <p:spPr>
          <a:xfrm>
            <a:off x="3540370" y="2770197"/>
            <a:ext cx="5932449" cy="173959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RACScheduler</a:t>
            </a:r>
          </a:p>
        </p:txBody>
      </p:sp>
      <p:sp>
        <p:nvSpPr>
          <p:cNvPr id="4" name="圆角矩形 3">
            <a:hlinkClick r:id="rId2" action="ppaction://hlinksldjump"/>
            <a:extLst>
              <a:ext uri="{FF2B5EF4-FFF2-40B4-BE49-F238E27FC236}">
                <a16:creationId xmlns:a16="http://schemas.microsoft.com/office/drawing/2014/main" id="{FB255893-CFCB-624C-A6AC-2DDF6D2C6FC0}"/>
              </a:ext>
            </a:extLst>
          </p:cNvPr>
          <p:cNvSpPr/>
          <p:nvPr/>
        </p:nvSpPr>
        <p:spPr>
          <a:xfrm>
            <a:off x="9472819" y="6094825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RACSubscriber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D040ACF-9E49-BE43-BA76-47F9486590C8}"/>
              </a:ext>
            </a:extLst>
          </p:cNvPr>
          <p:cNvSpPr/>
          <p:nvPr/>
        </p:nvSpPr>
        <p:spPr>
          <a:xfrm>
            <a:off x="3540370" y="9027793"/>
            <a:ext cx="5932449" cy="17395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RACDisposable</a:t>
            </a:r>
          </a:p>
        </p:txBody>
      </p:sp>
      <p:sp>
        <p:nvSpPr>
          <p:cNvPr id="6" name="圆角矩形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D263C2-31EF-A145-BD4B-F014606A67CA}"/>
              </a:ext>
            </a:extLst>
          </p:cNvPr>
          <p:cNvSpPr/>
          <p:nvPr/>
        </p:nvSpPr>
        <p:spPr>
          <a:xfrm>
            <a:off x="15405268" y="2770197"/>
            <a:ext cx="5932449" cy="17395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RACObserve</a:t>
            </a:r>
          </a:p>
        </p:txBody>
      </p:sp>
      <p:sp>
        <p:nvSpPr>
          <p:cNvPr id="7" name="圆角矩形 6">
            <a:hlinkClick r:id="rId2" action="ppaction://hlinksldjump"/>
            <a:extLst>
              <a:ext uri="{FF2B5EF4-FFF2-40B4-BE49-F238E27FC236}">
                <a16:creationId xmlns:a16="http://schemas.microsoft.com/office/drawing/2014/main" id="{80865924-1E79-644B-85B5-B6F969304D2B}"/>
              </a:ext>
            </a:extLst>
          </p:cNvPr>
          <p:cNvSpPr/>
          <p:nvPr/>
        </p:nvSpPr>
        <p:spPr>
          <a:xfrm>
            <a:off x="15938316" y="9027792"/>
            <a:ext cx="5932449" cy="17395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RACSubject</a:t>
            </a:r>
          </a:p>
        </p:txBody>
      </p:sp>
    </p:spTree>
    <p:extLst>
      <p:ext uri="{BB962C8B-B14F-4D97-AF65-F5344CB8AC3E}">
        <p14:creationId xmlns:p14="http://schemas.microsoft.com/office/powerpoint/2010/main" val="11422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1" animBg="1"/>
      <p:bldP spid="5" grpId="1" animBg="1"/>
      <p:bldP spid="6" grpId="1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1BD0D0-2037-3442-ABA4-956C0002941D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" altLang="zh-CN" sz="4800" dirty="0"/>
              <a:t>RACSubscriber</a:t>
            </a:r>
            <a:endParaRPr kumimoji="1" lang="zh-CN" altLang="en-US" sz="4800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6F01E2A-B978-D64F-A738-BBBF4FEFFBE4}"/>
              </a:ext>
            </a:extLst>
          </p:cNvPr>
          <p:cNvSpPr/>
          <p:nvPr/>
        </p:nvSpPr>
        <p:spPr>
          <a:xfrm>
            <a:off x="914400" y="6024486"/>
            <a:ext cx="6905465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400" dirty="0"/>
              <a:t>RACPassthroughSubscriber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74FCCD9-1BC1-7948-80EB-13B24C2868CF}"/>
              </a:ext>
            </a:extLst>
          </p:cNvPr>
          <p:cNvSpPr/>
          <p:nvPr/>
        </p:nvSpPr>
        <p:spPr>
          <a:xfrm>
            <a:off x="9425355" y="6024486"/>
            <a:ext cx="5932449" cy="1739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400" dirty="0">
                <a:solidFill>
                  <a:schemeClr val="bg1"/>
                </a:solidFill>
              </a:rPr>
              <a:t>RACSubscriber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E01363-AA04-B94F-8B14-198348C883FB}"/>
              </a:ext>
            </a:extLst>
          </p:cNvPr>
          <p:cNvSpPr/>
          <p:nvPr/>
        </p:nvSpPr>
        <p:spPr>
          <a:xfrm>
            <a:off x="9425354" y="2706856"/>
            <a:ext cx="5932449" cy="17395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400" dirty="0">
                <a:solidFill>
                  <a:schemeClr val="bg1"/>
                </a:solidFill>
              </a:rPr>
              <a:t>RACSignal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1F6C61-2999-8143-A524-E0108D2B0D26}"/>
              </a:ext>
            </a:extLst>
          </p:cNvPr>
          <p:cNvSpPr/>
          <p:nvPr/>
        </p:nvSpPr>
        <p:spPr>
          <a:xfrm>
            <a:off x="9425354" y="9342116"/>
            <a:ext cx="5932449" cy="173959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400" dirty="0">
                <a:solidFill>
                  <a:schemeClr val="bg1"/>
                </a:solidFill>
              </a:rPr>
              <a:t>RAC</a:t>
            </a:r>
            <a:r>
              <a:rPr lang="en-US" altLang="zh-CN" sz="4400" dirty="0">
                <a:solidFill>
                  <a:schemeClr val="bg1"/>
                </a:solidFill>
              </a:rPr>
              <a:t>Disposable</a:t>
            </a:r>
            <a:endParaRPr lang="en" altLang="zh-CN" sz="4400" dirty="0">
              <a:solidFill>
                <a:schemeClr val="bg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0C74357-0D06-0D40-9953-09915BE7B224}"/>
              </a:ext>
            </a:extLst>
          </p:cNvPr>
          <p:cNvSpPr/>
          <p:nvPr/>
        </p:nvSpPr>
        <p:spPr>
          <a:xfrm>
            <a:off x="17532161" y="6135855"/>
            <a:ext cx="5932449" cy="17395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ReactiveObjC</a:t>
            </a:r>
            <a:endParaRPr lang="en" altLang="zh-CN" sz="4400" dirty="0">
              <a:solidFill>
                <a:schemeClr val="bg1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A802585-5E7A-8F4C-A9EC-366AAE9D88DA}"/>
              </a:ext>
            </a:extLst>
          </p:cNvPr>
          <p:cNvSpPr/>
          <p:nvPr/>
        </p:nvSpPr>
        <p:spPr>
          <a:xfrm>
            <a:off x="8037042" y="3576651"/>
            <a:ext cx="1171134" cy="685800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440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643875FE-4536-1843-9518-EE8F5FFC910C}"/>
              </a:ext>
            </a:extLst>
          </p:cNvPr>
          <p:cNvSpPr/>
          <p:nvPr/>
        </p:nvSpPr>
        <p:spPr>
          <a:xfrm>
            <a:off x="15791270" y="3576651"/>
            <a:ext cx="1090246" cy="6858000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2953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1" animBg="1"/>
      <p:bldP spid="5" grpId="1" animBg="1"/>
      <p:bldP spid="6" grpId="1" animBg="1"/>
      <p:bldP spid="7" grpId="1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F2496D-7B7F-0E4A-A248-D6F5C5928E06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RAC</a:t>
            </a:r>
            <a:r>
              <a:rPr kumimoji="1" lang="zh-CN" altLang="en-US" sz="4800"/>
              <a:t>核心类</a:t>
            </a:r>
          </a:p>
        </p:txBody>
      </p:sp>
      <p:sp>
        <p:nvSpPr>
          <p:cNvPr id="3" name="圆角矩形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DCB25F-D0FD-DD45-A9CC-F586981DD2B7}"/>
              </a:ext>
            </a:extLst>
          </p:cNvPr>
          <p:cNvSpPr/>
          <p:nvPr/>
        </p:nvSpPr>
        <p:spPr>
          <a:xfrm>
            <a:off x="3540370" y="2770197"/>
            <a:ext cx="5932449" cy="173959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RACScheduler</a:t>
            </a:r>
          </a:p>
        </p:txBody>
      </p:sp>
      <p:sp>
        <p:nvSpPr>
          <p:cNvPr id="4" name="圆角矩形 3">
            <a:hlinkClick r:id="rId2" action="ppaction://hlinksldjump"/>
            <a:extLst>
              <a:ext uri="{FF2B5EF4-FFF2-40B4-BE49-F238E27FC236}">
                <a16:creationId xmlns:a16="http://schemas.microsoft.com/office/drawing/2014/main" id="{FB255893-CFCB-624C-A6AC-2DDF6D2C6FC0}"/>
              </a:ext>
            </a:extLst>
          </p:cNvPr>
          <p:cNvSpPr/>
          <p:nvPr/>
        </p:nvSpPr>
        <p:spPr>
          <a:xfrm>
            <a:off x="9472819" y="6094825"/>
            <a:ext cx="5932449" cy="17395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RACSubscriber</a:t>
            </a:r>
            <a:r>
              <a:rPr lang="en-US" altLang="zh-CN" sz="4000" dirty="0">
                <a:solidFill>
                  <a:schemeClr val="bg1"/>
                </a:solidFill>
              </a:rPr>
              <a:t>✅</a:t>
            </a:r>
            <a:endParaRPr lang="en" altLang="zh-CN" sz="4000" dirty="0">
              <a:solidFill>
                <a:schemeClr val="bg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D040ACF-9E49-BE43-BA76-47F9486590C8}"/>
              </a:ext>
            </a:extLst>
          </p:cNvPr>
          <p:cNvSpPr/>
          <p:nvPr/>
        </p:nvSpPr>
        <p:spPr>
          <a:xfrm>
            <a:off x="3540370" y="9027793"/>
            <a:ext cx="5932449" cy="17395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RACDisposable</a:t>
            </a:r>
          </a:p>
        </p:txBody>
      </p:sp>
      <p:sp>
        <p:nvSpPr>
          <p:cNvPr id="6" name="圆角矩形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D263C2-31EF-A145-BD4B-F014606A67CA}"/>
              </a:ext>
            </a:extLst>
          </p:cNvPr>
          <p:cNvSpPr/>
          <p:nvPr/>
        </p:nvSpPr>
        <p:spPr>
          <a:xfrm>
            <a:off x="15405268" y="2770197"/>
            <a:ext cx="5932449" cy="17395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RACObserve</a:t>
            </a:r>
          </a:p>
        </p:txBody>
      </p:sp>
      <p:sp>
        <p:nvSpPr>
          <p:cNvPr id="7" name="圆角矩形 6">
            <a:hlinkClick r:id="rId2" action="ppaction://hlinksldjump"/>
            <a:extLst>
              <a:ext uri="{FF2B5EF4-FFF2-40B4-BE49-F238E27FC236}">
                <a16:creationId xmlns:a16="http://schemas.microsoft.com/office/drawing/2014/main" id="{80865924-1E79-644B-85B5-B6F969304D2B}"/>
              </a:ext>
            </a:extLst>
          </p:cNvPr>
          <p:cNvSpPr/>
          <p:nvPr/>
        </p:nvSpPr>
        <p:spPr>
          <a:xfrm>
            <a:off x="15938316" y="9027792"/>
            <a:ext cx="5932449" cy="17395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RACSubject</a:t>
            </a:r>
          </a:p>
        </p:txBody>
      </p:sp>
    </p:spTree>
    <p:extLst>
      <p:ext uri="{BB962C8B-B14F-4D97-AF65-F5344CB8AC3E}">
        <p14:creationId xmlns:p14="http://schemas.microsoft.com/office/powerpoint/2010/main" val="10912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1BD0D0-2037-3442-ABA4-956C0002941D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RACScheduler</a:t>
            </a:r>
            <a:endParaRPr kumimoji="1" lang="zh-CN" altLang="en-US" sz="4800"/>
          </a:p>
        </p:txBody>
      </p:sp>
      <p:sp>
        <p:nvSpPr>
          <p:cNvPr id="3" name="圆角矩形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59DA4B-9232-244C-8B4F-8CFFEDAF64A0}"/>
              </a:ext>
            </a:extLst>
          </p:cNvPr>
          <p:cNvSpPr/>
          <p:nvPr/>
        </p:nvSpPr>
        <p:spPr>
          <a:xfrm>
            <a:off x="1430216" y="2453672"/>
            <a:ext cx="5932449" cy="173959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RACScheduler</a:t>
            </a:r>
          </a:p>
        </p:txBody>
      </p:sp>
      <p:sp>
        <p:nvSpPr>
          <p:cNvPr id="4" name="圆角矩形 3">
            <a:hlinkClick r:id="rId2" action="ppaction://hlinksldjump"/>
            <a:extLst>
              <a:ext uri="{FF2B5EF4-FFF2-40B4-BE49-F238E27FC236}">
                <a16:creationId xmlns:a16="http://schemas.microsoft.com/office/drawing/2014/main" id="{556B23B3-C052-F047-AE5D-B46C1980D45F}"/>
              </a:ext>
            </a:extLst>
          </p:cNvPr>
          <p:cNvSpPr/>
          <p:nvPr/>
        </p:nvSpPr>
        <p:spPr>
          <a:xfrm>
            <a:off x="9021194" y="2453672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RACSubscriptionScheduler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8F50777-E72E-E441-A4CD-96A5F442EC8A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7362665" y="3323468"/>
            <a:ext cx="1658529" cy="0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hlinkClick r:id="rId2" action="ppaction://hlinksldjump"/>
            <a:extLst>
              <a:ext uri="{FF2B5EF4-FFF2-40B4-BE49-F238E27FC236}">
                <a16:creationId xmlns:a16="http://schemas.microsoft.com/office/drawing/2014/main" id="{3426322A-4872-9844-B3DE-C1E66810D58F}"/>
              </a:ext>
            </a:extLst>
          </p:cNvPr>
          <p:cNvSpPr/>
          <p:nvPr/>
        </p:nvSpPr>
        <p:spPr>
          <a:xfrm>
            <a:off x="16612172" y="2453671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-</a:t>
            </a:r>
            <a:r>
              <a:rPr lang="en-US" altLang="zh-CN" sz="4000" dirty="0" err="1"/>
              <a:t>schedule:block</a:t>
            </a:r>
            <a:endParaRPr lang="en" altLang="zh-CN" sz="40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5EA6943-35C7-034E-89ED-F1014CEE5C94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14953643" y="3323467"/>
            <a:ext cx="1658529" cy="1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hlinkClick r:id="rId2" action="ppaction://hlinksldjump"/>
            <a:extLst>
              <a:ext uri="{FF2B5EF4-FFF2-40B4-BE49-F238E27FC236}">
                <a16:creationId xmlns:a16="http://schemas.microsoft.com/office/drawing/2014/main" id="{F5EBF6EC-F5DA-0C4C-B5FD-93D211631B28}"/>
              </a:ext>
            </a:extLst>
          </p:cNvPr>
          <p:cNvSpPr/>
          <p:nvPr/>
        </p:nvSpPr>
        <p:spPr>
          <a:xfrm>
            <a:off x="9021194" y="5810007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-schedule:block</a:t>
            </a:r>
            <a:endParaRPr lang="en" altLang="zh-CN" sz="4000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6BC1759-D96A-7B45-AFF3-317433B98459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9578397" y="4193262"/>
            <a:ext cx="46038" cy="5188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>
            <a:hlinkClick r:id="rId2" action="ppaction://hlinksldjump"/>
            <a:extLst>
              <a:ext uri="{FF2B5EF4-FFF2-40B4-BE49-F238E27FC236}">
                <a16:creationId xmlns:a16="http://schemas.microsoft.com/office/drawing/2014/main" id="{80097C24-3C28-7B48-92E5-588F756929E2}"/>
              </a:ext>
            </a:extLst>
          </p:cNvPr>
          <p:cNvSpPr/>
          <p:nvPr/>
        </p:nvSpPr>
        <p:spPr>
          <a:xfrm>
            <a:off x="16658210" y="9381278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block()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0825666-E4D2-AB4D-9AED-7BBC189A3C70}"/>
              </a:ext>
            </a:extLst>
          </p:cNvPr>
          <p:cNvSpPr txBox="1"/>
          <p:nvPr/>
        </p:nvSpPr>
        <p:spPr>
          <a:xfrm>
            <a:off x="19624435" y="5971917"/>
            <a:ext cx="3130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/>
              <a:t>主线程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41ECA6EB-A79C-8C40-9A98-7E0531987BC5}"/>
              </a:ext>
            </a:extLst>
          </p:cNvPr>
          <p:cNvCxnSpPr>
            <a:cxnSpLocks/>
          </p:cNvCxnSpPr>
          <p:nvPr/>
        </p:nvCxnSpPr>
        <p:spPr>
          <a:xfrm flipH="1">
            <a:off x="14953643" y="6698682"/>
            <a:ext cx="4670793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88631A3-DE91-1446-86ED-5AB3F2C557D6}"/>
              </a:ext>
            </a:extLst>
          </p:cNvPr>
          <p:cNvSpPr txBox="1"/>
          <p:nvPr/>
        </p:nvSpPr>
        <p:spPr>
          <a:xfrm>
            <a:off x="15782907" y="5971917"/>
            <a:ext cx="3130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/>
              <a:t>子线程</a:t>
            </a:r>
          </a:p>
        </p:txBody>
      </p:sp>
      <p:sp>
        <p:nvSpPr>
          <p:cNvPr id="62" name="圆角矩形 61">
            <a:hlinkClick r:id="rId2" action="ppaction://hlinksldjump"/>
            <a:extLst>
              <a:ext uri="{FF2B5EF4-FFF2-40B4-BE49-F238E27FC236}">
                <a16:creationId xmlns:a16="http://schemas.microsoft.com/office/drawing/2014/main" id="{D1291186-2A10-5341-AEDC-64BE6A8F01BE}"/>
              </a:ext>
            </a:extLst>
          </p:cNvPr>
          <p:cNvSpPr/>
          <p:nvPr/>
        </p:nvSpPr>
        <p:spPr>
          <a:xfrm>
            <a:off x="1430215" y="5971917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backgroundScheduler</a:t>
            </a: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BDDC874-226C-2A44-BE5E-0EDA2EFD3382}"/>
              </a:ext>
            </a:extLst>
          </p:cNvPr>
          <p:cNvCxnSpPr>
            <a:cxnSpLocks/>
          </p:cNvCxnSpPr>
          <p:nvPr/>
        </p:nvCxnSpPr>
        <p:spPr>
          <a:xfrm>
            <a:off x="7286464" y="6841711"/>
            <a:ext cx="1734731" cy="0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>
            <a:hlinkClick r:id="rId2" action="ppaction://hlinksldjump"/>
            <a:extLst>
              <a:ext uri="{FF2B5EF4-FFF2-40B4-BE49-F238E27FC236}">
                <a16:creationId xmlns:a16="http://schemas.microsoft.com/office/drawing/2014/main" id="{8EF0DD5E-D467-4744-A982-13AE8A17723D}"/>
              </a:ext>
            </a:extLst>
          </p:cNvPr>
          <p:cNvSpPr/>
          <p:nvPr/>
        </p:nvSpPr>
        <p:spPr>
          <a:xfrm>
            <a:off x="1430214" y="9381278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RACQueueScheduler</a:t>
            </a: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48D5312-5346-8745-96F9-97895F5DBBF5}"/>
              </a:ext>
            </a:extLst>
          </p:cNvPr>
          <p:cNvCxnSpPr>
            <a:cxnSpLocks/>
            <a:stCxn id="66" idx="0"/>
            <a:endCxn id="62" idx="2"/>
          </p:cNvCxnSpPr>
          <p:nvPr/>
        </p:nvCxnSpPr>
        <p:spPr>
          <a:xfrm flipV="1">
            <a:off x="4396439" y="7711508"/>
            <a:ext cx="1" cy="1669770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C8241446-136B-7746-9FCE-176130A3555F}"/>
              </a:ext>
            </a:extLst>
          </p:cNvPr>
          <p:cNvCxnSpPr>
            <a:cxnSpLocks/>
            <a:stCxn id="49" idx="1"/>
            <a:endCxn id="66" idx="3"/>
          </p:cNvCxnSpPr>
          <p:nvPr/>
        </p:nvCxnSpPr>
        <p:spPr>
          <a:xfrm flipH="1">
            <a:off x="7362663" y="10251074"/>
            <a:ext cx="9295547" cy="0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>
            <a:hlinkClick r:id="rId2" action="ppaction://hlinksldjump"/>
            <a:extLst>
              <a:ext uri="{FF2B5EF4-FFF2-40B4-BE49-F238E27FC236}">
                <a16:creationId xmlns:a16="http://schemas.microsoft.com/office/drawing/2014/main" id="{4D58DD8E-CE8E-DA44-903C-002516AB0C10}"/>
              </a:ext>
            </a:extLst>
          </p:cNvPr>
          <p:cNvSpPr/>
          <p:nvPr/>
        </p:nvSpPr>
        <p:spPr>
          <a:xfrm>
            <a:off x="7769969" y="11543999"/>
            <a:ext cx="8434897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RACSchedulerCurrentSchedulerKey</a:t>
            </a: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DCD2488-A8C4-E54B-BAF5-2B8A49265EBD}"/>
              </a:ext>
            </a:extLst>
          </p:cNvPr>
          <p:cNvCxnSpPr>
            <a:cxnSpLocks/>
          </p:cNvCxnSpPr>
          <p:nvPr/>
        </p:nvCxnSpPr>
        <p:spPr>
          <a:xfrm flipV="1">
            <a:off x="12010436" y="10285986"/>
            <a:ext cx="0" cy="1214352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3DA6670-7679-774B-9906-CA393A730A53}"/>
              </a:ext>
            </a:extLst>
          </p:cNvPr>
          <p:cNvSpPr txBox="1"/>
          <p:nvPr/>
        </p:nvSpPr>
        <p:spPr>
          <a:xfrm>
            <a:off x="9732660" y="9166342"/>
            <a:ext cx="6050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000" dirty="0"/>
              <a:t>performAsCurrentScheduler</a:t>
            </a:r>
          </a:p>
        </p:txBody>
      </p:sp>
    </p:spTree>
    <p:extLst>
      <p:ext uri="{BB962C8B-B14F-4D97-AF65-F5344CB8AC3E}">
        <p14:creationId xmlns:p14="http://schemas.microsoft.com/office/powerpoint/2010/main" val="29718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11" grpId="1" animBg="1"/>
      <p:bldP spid="30" grpId="1" animBg="1"/>
      <p:bldP spid="49" grpId="1" animBg="1"/>
      <p:bldP spid="52" grpId="0"/>
      <p:bldP spid="61" grpId="0"/>
      <p:bldP spid="62" grpId="1" animBg="1"/>
      <p:bldP spid="66" grpId="1" animBg="1"/>
      <p:bldP spid="79" grpId="1" animBg="1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F2496D-7B7F-0E4A-A248-D6F5C5928E06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RAC</a:t>
            </a:r>
            <a:r>
              <a:rPr kumimoji="1" lang="zh-CN" altLang="en-US" sz="4800"/>
              <a:t>核心类</a:t>
            </a:r>
          </a:p>
        </p:txBody>
      </p:sp>
      <p:sp>
        <p:nvSpPr>
          <p:cNvPr id="3" name="圆角矩形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DCB25F-D0FD-DD45-A9CC-F586981DD2B7}"/>
              </a:ext>
            </a:extLst>
          </p:cNvPr>
          <p:cNvSpPr/>
          <p:nvPr/>
        </p:nvSpPr>
        <p:spPr>
          <a:xfrm>
            <a:off x="3540370" y="2770197"/>
            <a:ext cx="5932449" cy="173959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RACScheduler✅</a:t>
            </a:r>
          </a:p>
        </p:txBody>
      </p:sp>
      <p:sp>
        <p:nvSpPr>
          <p:cNvPr id="4" name="圆角矩形 3">
            <a:hlinkClick r:id="rId2" action="ppaction://hlinksldjump"/>
            <a:extLst>
              <a:ext uri="{FF2B5EF4-FFF2-40B4-BE49-F238E27FC236}">
                <a16:creationId xmlns:a16="http://schemas.microsoft.com/office/drawing/2014/main" id="{FB255893-CFCB-624C-A6AC-2DDF6D2C6FC0}"/>
              </a:ext>
            </a:extLst>
          </p:cNvPr>
          <p:cNvSpPr/>
          <p:nvPr/>
        </p:nvSpPr>
        <p:spPr>
          <a:xfrm>
            <a:off x="9472819" y="6094825"/>
            <a:ext cx="5932449" cy="17395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RACSubscriber</a:t>
            </a:r>
            <a:r>
              <a:rPr lang="en-US" altLang="zh-CN" sz="4000" dirty="0">
                <a:solidFill>
                  <a:schemeClr val="bg1"/>
                </a:solidFill>
              </a:rPr>
              <a:t>✅</a:t>
            </a:r>
            <a:endParaRPr lang="en" altLang="zh-CN" sz="4000" dirty="0">
              <a:solidFill>
                <a:schemeClr val="bg1"/>
              </a:solidFill>
            </a:endParaRPr>
          </a:p>
        </p:txBody>
      </p:sp>
      <p:sp>
        <p:nvSpPr>
          <p:cNvPr id="5" name="圆角矩形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040ACF-9E49-BE43-BA76-47F9486590C8}"/>
              </a:ext>
            </a:extLst>
          </p:cNvPr>
          <p:cNvSpPr/>
          <p:nvPr/>
        </p:nvSpPr>
        <p:spPr>
          <a:xfrm>
            <a:off x="3540370" y="9027793"/>
            <a:ext cx="5932449" cy="17395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RACDisposable</a:t>
            </a:r>
          </a:p>
        </p:txBody>
      </p:sp>
      <p:sp>
        <p:nvSpPr>
          <p:cNvPr id="6" name="圆角矩形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D263C2-31EF-A145-BD4B-F014606A67CA}"/>
              </a:ext>
            </a:extLst>
          </p:cNvPr>
          <p:cNvSpPr/>
          <p:nvPr/>
        </p:nvSpPr>
        <p:spPr>
          <a:xfrm>
            <a:off x="15405268" y="2770197"/>
            <a:ext cx="5932449" cy="17395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RACObserve</a:t>
            </a:r>
          </a:p>
        </p:txBody>
      </p:sp>
      <p:sp>
        <p:nvSpPr>
          <p:cNvPr id="7" name="圆角矩形 6">
            <a:hlinkClick r:id="rId2" action="ppaction://hlinksldjump"/>
            <a:extLst>
              <a:ext uri="{FF2B5EF4-FFF2-40B4-BE49-F238E27FC236}">
                <a16:creationId xmlns:a16="http://schemas.microsoft.com/office/drawing/2014/main" id="{80865924-1E79-644B-85B5-B6F969304D2B}"/>
              </a:ext>
            </a:extLst>
          </p:cNvPr>
          <p:cNvSpPr/>
          <p:nvPr/>
        </p:nvSpPr>
        <p:spPr>
          <a:xfrm>
            <a:off x="15938316" y="9027792"/>
            <a:ext cx="5932449" cy="17395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RACSubject</a:t>
            </a:r>
          </a:p>
        </p:txBody>
      </p:sp>
    </p:spTree>
    <p:extLst>
      <p:ext uri="{BB962C8B-B14F-4D97-AF65-F5344CB8AC3E}">
        <p14:creationId xmlns:p14="http://schemas.microsoft.com/office/powerpoint/2010/main" val="11182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1BD0D0-2037-3442-ABA4-956C0002941D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RACDisposable</a:t>
            </a:r>
            <a:endParaRPr kumimoji="1" lang="zh-CN" altLang="en-US" sz="4800"/>
          </a:p>
        </p:txBody>
      </p:sp>
      <p:sp>
        <p:nvSpPr>
          <p:cNvPr id="3" name="圆角矩形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4B094E-7004-5E43-A142-FD3E9958A742}"/>
              </a:ext>
            </a:extLst>
          </p:cNvPr>
          <p:cNvSpPr/>
          <p:nvPr/>
        </p:nvSpPr>
        <p:spPr>
          <a:xfrm>
            <a:off x="1430216" y="6048079"/>
            <a:ext cx="5932449" cy="17395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>
                <a:solidFill>
                  <a:schemeClr val="bg1"/>
                </a:solidFill>
              </a:rPr>
              <a:t>RACDisposable</a:t>
            </a:r>
          </a:p>
        </p:txBody>
      </p:sp>
      <p:sp>
        <p:nvSpPr>
          <p:cNvPr id="4" name="圆角矩形 3">
            <a:hlinkClick r:id="rId2" action="ppaction://hlinksldjump"/>
            <a:extLst>
              <a:ext uri="{FF2B5EF4-FFF2-40B4-BE49-F238E27FC236}">
                <a16:creationId xmlns:a16="http://schemas.microsoft.com/office/drawing/2014/main" id="{D9F1C8AB-E86C-2A43-8658-AC6D00F190A0}"/>
              </a:ext>
            </a:extLst>
          </p:cNvPr>
          <p:cNvSpPr/>
          <p:nvPr/>
        </p:nvSpPr>
        <p:spPr>
          <a:xfrm>
            <a:off x="9694413" y="1574438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保存</a:t>
            </a:r>
            <a:r>
              <a:rPr lang="en" altLang="zh-CN" sz="4000" dirty="0"/>
              <a:t>_disposeBlock</a:t>
            </a:r>
          </a:p>
        </p:txBody>
      </p:sp>
      <p:sp>
        <p:nvSpPr>
          <p:cNvPr id="5" name="圆角矩形 4">
            <a:hlinkClick r:id="rId2" action="ppaction://hlinksldjump"/>
            <a:extLst>
              <a:ext uri="{FF2B5EF4-FFF2-40B4-BE49-F238E27FC236}">
                <a16:creationId xmlns:a16="http://schemas.microsoft.com/office/drawing/2014/main" id="{85DD93F9-C3AD-CC43-8C46-C42AE12B7AC5}"/>
              </a:ext>
            </a:extLst>
          </p:cNvPr>
          <p:cNvSpPr/>
          <p:nvPr/>
        </p:nvSpPr>
        <p:spPr>
          <a:xfrm>
            <a:off x="9694413" y="4681053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while:</a:t>
            </a:r>
            <a:r>
              <a:rPr lang="zh-CN" altLang="en-US" sz="4000"/>
              <a:t>找到销毁对象</a:t>
            </a:r>
            <a:r>
              <a:rPr lang="en-US" altLang="zh-CN" sz="4000" dirty="0"/>
              <a:t>:</a:t>
            </a:r>
          </a:p>
        </p:txBody>
      </p:sp>
      <p:sp>
        <p:nvSpPr>
          <p:cNvPr id="7" name="圆角矩形 6">
            <a:hlinkClick r:id="rId2" action="ppaction://hlinksldjump"/>
            <a:extLst>
              <a:ext uri="{FF2B5EF4-FFF2-40B4-BE49-F238E27FC236}">
                <a16:creationId xmlns:a16="http://schemas.microsoft.com/office/drawing/2014/main" id="{446B7E9E-867D-C343-81BB-92ED578DCF9F}"/>
              </a:ext>
            </a:extLst>
          </p:cNvPr>
          <p:cNvSpPr/>
          <p:nvPr/>
        </p:nvSpPr>
        <p:spPr>
          <a:xfrm>
            <a:off x="17220628" y="4681052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disposeBlock—-&gt;NULL</a:t>
            </a:r>
          </a:p>
        </p:txBody>
      </p:sp>
      <p:sp>
        <p:nvSpPr>
          <p:cNvPr id="8" name="圆角矩形 7">
            <a:hlinkClick r:id="rId2" action="ppaction://hlinksldjump"/>
            <a:extLst>
              <a:ext uri="{FF2B5EF4-FFF2-40B4-BE49-F238E27FC236}">
                <a16:creationId xmlns:a16="http://schemas.microsoft.com/office/drawing/2014/main" id="{ECA469B9-584B-3B4C-AA36-24FB1300FDD8}"/>
              </a:ext>
            </a:extLst>
          </p:cNvPr>
          <p:cNvSpPr/>
          <p:nvPr/>
        </p:nvSpPr>
        <p:spPr>
          <a:xfrm>
            <a:off x="9694413" y="7787668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disposeBlock()</a:t>
            </a:r>
          </a:p>
        </p:txBody>
      </p:sp>
      <p:sp>
        <p:nvSpPr>
          <p:cNvPr id="9" name="圆角矩形 8">
            <a:hlinkClick r:id="rId2" action="ppaction://hlinksldjump"/>
            <a:extLst>
              <a:ext uri="{FF2B5EF4-FFF2-40B4-BE49-F238E27FC236}">
                <a16:creationId xmlns:a16="http://schemas.microsoft.com/office/drawing/2014/main" id="{D6933005-1A2F-0845-A2D9-7D810F124A3A}"/>
              </a:ext>
            </a:extLst>
          </p:cNvPr>
          <p:cNvSpPr/>
          <p:nvPr/>
        </p:nvSpPr>
        <p:spPr>
          <a:xfrm>
            <a:off x="9694412" y="10894283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disposeBlock()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C987B0C-966B-8145-B8A0-17DFBC20CC54}"/>
              </a:ext>
            </a:extLst>
          </p:cNvPr>
          <p:cNvSpPr/>
          <p:nvPr/>
        </p:nvSpPr>
        <p:spPr>
          <a:xfrm>
            <a:off x="7772400" y="2444234"/>
            <a:ext cx="1512277" cy="931984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400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DAEF1C2-4484-C24C-94E9-0201BD8AA85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5626862" y="5550849"/>
            <a:ext cx="15937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1687D81B-988F-E64A-B741-9DA64BD5EA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88035" y="6759470"/>
            <a:ext cx="5343437" cy="4665785"/>
          </a:xfrm>
          <a:prstGeom prst="bentConnector3">
            <a:avLst>
              <a:gd name="adj1" fmla="val -68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A131825-DB3A-A348-AB43-2A53CD828EB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2660638" y="3314029"/>
            <a:ext cx="0" cy="13670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39923C0-52CD-D84F-AA78-E1DD843994DF}"/>
              </a:ext>
            </a:extLst>
          </p:cNvPr>
          <p:cNvCxnSpPr>
            <a:cxnSpLocks/>
          </p:cNvCxnSpPr>
          <p:nvPr/>
        </p:nvCxnSpPr>
        <p:spPr>
          <a:xfrm>
            <a:off x="12660638" y="6420643"/>
            <a:ext cx="0" cy="13670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57EC382-8688-8442-849D-C54510843950}"/>
              </a:ext>
            </a:extLst>
          </p:cNvPr>
          <p:cNvCxnSpPr>
            <a:cxnSpLocks/>
          </p:cNvCxnSpPr>
          <p:nvPr/>
        </p:nvCxnSpPr>
        <p:spPr>
          <a:xfrm>
            <a:off x="12660638" y="9527259"/>
            <a:ext cx="0" cy="13670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219</Words>
  <Application>Microsoft Macintosh PowerPoint</Application>
  <PresentationFormat>自定义</PresentationFormat>
  <Paragraphs>118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DengXian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114</cp:revision>
  <dcterms:modified xsi:type="dcterms:W3CDTF">2019-01-10T07:54:21Z</dcterms:modified>
</cp:coreProperties>
</file>