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C0A6F9-8183-4316-B167-1276E447B17C}">
  <a:tblStyle styleId="{E2C0A6F9-8183-4316-B167-1276E447B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99ade0c0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99ade0c0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8fe1f37e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8fe1f37e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8fe1f37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8fe1f37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963cb35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963cb35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김지윤첨삭-210322: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qna게시판 글 한 개 단위의 입력,조회, 수정, 삭제 기능을 하기로 해요.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한 건의 질문글에 포함되는 요소가(카테고리,제목,등록일자, 작성자,지점명,처리완료)의 6개로 충분한지 검증해 보세요.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100c8d0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100c8d0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김지윤첨삭-210322: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qna게시판 글 한 개 단위의 입력,조회, 수정, 삭제 기능을 하기로 해요.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한 건의 질문글에 포함되는 요소가(카테고리,제목,등록일자, 작성자,지점명,처리완료)의 6개로 충분한지 검증해 보세요.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100c8d09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100c8d09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김지윤첨삭-210322: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qna게시판 글 한 개 단위의 입력,조회, 수정, 삭제 기능을 하기로 해요.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한 건의 질문글에 포함되는 요소가(카테고리,제목,등록일자, 작성자,지점명,처리완료)의 6개로 충분한지 검증해 보세요.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99ade0c0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99ade0c0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9ade0c0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9ade0c0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100c8d3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100c8d3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100c8d3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100c8d3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99ade0c0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99ade0c0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963cb36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963cb36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99ade0c0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99ade0c0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d2c9305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d2c9305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2733600" y="1852325"/>
            <a:ext cx="3676800" cy="22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ld Standard TT"/>
                <a:ea typeface="Old Standard TT"/>
                <a:cs typeface="Old Standard TT"/>
                <a:sym typeface="Old Standard TT"/>
              </a:rPr>
              <a:t>목차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lang="ko">
                <a:latin typeface="Old Standard TT"/>
                <a:ea typeface="Old Standard TT"/>
                <a:cs typeface="Old Standard TT"/>
                <a:sym typeface="Old Standard TT"/>
              </a:rPr>
              <a:t>페이퍼 프로토타입(스케치)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lang="ko">
                <a:latin typeface="Old Standard TT"/>
                <a:ea typeface="Old Standard TT"/>
                <a:cs typeface="Old Standard TT"/>
                <a:sym typeface="Old Standard TT"/>
              </a:rPr>
              <a:t>유스케이스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lang="ko">
                <a:latin typeface="Old Standard TT"/>
                <a:ea typeface="Old Standard TT"/>
                <a:cs typeface="Old Standard TT"/>
                <a:sym typeface="Old Standard TT"/>
              </a:rPr>
              <a:t>화면 설계서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AutoNum type="arabicPeriod"/>
            </a:pPr>
            <a:r>
              <a:rPr lang="ko">
                <a:latin typeface="Old Standard TT"/>
                <a:ea typeface="Old Standard TT"/>
                <a:cs typeface="Old Standard TT"/>
                <a:sym typeface="Old Standard TT"/>
              </a:rPr>
              <a:t>UI 시스템 구조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6235725" y="4295225"/>
            <a:ext cx="2856600" cy="77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최종 수정일 : 21/04/15</a:t>
            </a:r>
            <a:endParaRPr sz="12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2346900" y="642200"/>
            <a:ext cx="4450200" cy="77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헬프데스크 시스템</a:t>
            </a:r>
            <a:endParaRPr sz="2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화면설계보고서 -</a:t>
            </a:r>
            <a:endParaRPr sz="1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503950" y="1602900"/>
            <a:ext cx="4864200" cy="308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3113572" y="3957925"/>
            <a:ext cx="1260900" cy="54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9" name="Google Shape;159;p22"/>
          <p:cNvSpPr/>
          <p:nvPr/>
        </p:nvSpPr>
        <p:spPr>
          <a:xfrm>
            <a:off x="904325" y="1957850"/>
            <a:ext cx="4054500" cy="1596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type="ctrTitle"/>
          </p:nvPr>
        </p:nvSpPr>
        <p:spPr>
          <a:xfrm>
            <a:off x="899100" y="892025"/>
            <a:ext cx="4216500" cy="83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b="1" lang="ko" sz="1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ko" sz="1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헬프데스크(</a:t>
            </a:r>
            <a:r>
              <a:rPr lang="ko" sz="1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추후 진행)</a:t>
            </a:r>
            <a:endParaRPr b="1" sz="1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1102305" y="2131530"/>
            <a:ext cx="715800" cy="4299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ID</a:t>
            </a:r>
            <a:endParaRPr sz="1200"/>
          </a:p>
        </p:txBody>
      </p:sp>
      <p:sp>
        <p:nvSpPr>
          <p:cNvPr id="162" name="Google Shape;162;p22"/>
          <p:cNvSpPr txBox="1"/>
          <p:nvPr/>
        </p:nvSpPr>
        <p:spPr>
          <a:xfrm>
            <a:off x="1888505" y="2179591"/>
            <a:ext cx="28356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1888505" y="3000039"/>
            <a:ext cx="2835600" cy="33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4" name="Google Shape;164;p22"/>
          <p:cNvSpPr txBox="1"/>
          <p:nvPr>
            <p:ph idx="1" type="subTitle"/>
          </p:nvPr>
        </p:nvSpPr>
        <p:spPr>
          <a:xfrm>
            <a:off x="1102305" y="2950514"/>
            <a:ext cx="715800" cy="4299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PW</a:t>
            </a:r>
            <a:endParaRPr sz="1200"/>
          </a:p>
        </p:txBody>
      </p:sp>
      <p:sp>
        <p:nvSpPr>
          <p:cNvPr id="165" name="Google Shape;165;p22"/>
          <p:cNvSpPr txBox="1"/>
          <p:nvPr/>
        </p:nvSpPr>
        <p:spPr>
          <a:xfrm>
            <a:off x="1645198" y="4033440"/>
            <a:ext cx="10122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로그인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3233516" y="4033440"/>
            <a:ext cx="10122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Lato"/>
                <a:ea typeface="Lato"/>
                <a:cs typeface="Lato"/>
                <a:sym typeface="Lato"/>
              </a:rPr>
              <a:t>회원가입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2"/>
          <p:cNvSpPr txBox="1"/>
          <p:nvPr>
            <p:ph type="ctrTitle"/>
          </p:nvPr>
        </p:nvSpPr>
        <p:spPr>
          <a:xfrm>
            <a:off x="7669200" y="57700"/>
            <a:ext cx="15420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화면설계서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22"/>
          <p:cNvGraphicFramePr/>
          <p:nvPr/>
        </p:nvGraphicFramePr>
        <p:xfrm>
          <a:off x="6417648" y="3462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{E2C0A6F9-8183-4316-B167-1276E447B17C}</a:tableStyleId>
              </a:tblPr>
              <a:tblGrid>
                <a:gridCol w="382850"/>
                <a:gridCol w="1891975"/>
              </a:tblGrid>
              <a:tr h="322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4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1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아이디, 비밀번호 입력란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로그인 버튼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3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회원가입 버튼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22"/>
          <p:cNvSpPr txBox="1"/>
          <p:nvPr/>
        </p:nvSpPr>
        <p:spPr>
          <a:xfrm>
            <a:off x="696500" y="1792850"/>
            <a:ext cx="293400" cy="400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2988372" y="3769525"/>
            <a:ext cx="293400" cy="400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1" name="Google Shape;171;p22"/>
          <p:cNvGraphicFramePr/>
          <p:nvPr/>
        </p:nvGraphicFramePr>
        <p:xfrm>
          <a:off x="6419475" y="125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{E2C0A6F9-8183-4316-B167-1276E447B17C}</a:tableStyleId>
              </a:tblPr>
              <a:tblGrid>
                <a:gridCol w="777600"/>
                <a:gridCol w="1481250"/>
              </a:tblGrid>
              <a:tr h="3470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시스템 정보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시스템명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헬프데스크 시스템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작성일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2021-03-22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작성자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오창원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화면ID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login_01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2" name="Google Shape;172;p22"/>
          <p:cNvCxnSpPr/>
          <p:nvPr/>
        </p:nvCxnSpPr>
        <p:spPr>
          <a:xfrm>
            <a:off x="5927500" y="962225"/>
            <a:ext cx="0" cy="38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2"/>
          <p:cNvSpPr txBox="1"/>
          <p:nvPr>
            <p:ph type="ctrTitle"/>
          </p:nvPr>
        </p:nvSpPr>
        <p:spPr>
          <a:xfrm>
            <a:off x="492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헬프데스크 시스템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1529233" y="3957925"/>
            <a:ext cx="1260900" cy="54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5" name="Google Shape;175;p22"/>
          <p:cNvSpPr txBox="1"/>
          <p:nvPr/>
        </p:nvSpPr>
        <p:spPr>
          <a:xfrm>
            <a:off x="1404033" y="3769525"/>
            <a:ext cx="293400" cy="400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3821300" y="4064525"/>
            <a:ext cx="7191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1" name="Google Shape;181;p23"/>
          <p:cNvSpPr txBox="1"/>
          <p:nvPr>
            <p:ph idx="1" type="subTitle"/>
          </p:nvPr>
        </p:nvSpPr>
        <p:spPr>
          <a:xfrm>
            <a:off x="1994769" y="1867600"/>
            <a:ext cx="4665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ID</a:t>
            </a:r>
            <a:endParaRPr sz="700"/>
          </a:p>
        </p:txBody>
      </p:sp>
      <p:sp>
        <p:nvSpPr>
          <p:cNvPr id="182" name="Google Shape;182;p23"/>
          <p:cNvSpPr txBox="1"/>
          <p:nvPr/>
        </p:nvSpPr>
        <p:spPr>
          <a:xfrm>
            <a:off x="2482400" y="1874675"/>
            <a:ext cx="749400" cy="2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3" name="Google Shape;183;p23"/>
          <p:cNvSpPr txBox="1"/>
          <p:nvPr>
            <p:ph idx="1" type="subTitle"/>
          </p:nvPr>
        </p:nvSpPr>
        <p:spPr>
          <a:xfrm>
            <a:off x="3254475" y="1874675"/>
            <a:ext cx="362100" cy="25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475">
                <a:solidFill>
                  <a:srgbClr val="000000"/>
                </a:solidFill>
              </a:rPr>
              <a:t>중복체크</a:t>
            </a:r>
            <a:endParaRPr sz="775">
              <a:solidFill>
                <a:srgbClr val="000000"/>
              </a:solidFill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2411300" y="1788425"/>
            <a:ext cx="1260900" cy="43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5" name="Google Shape;185;p23"/>
          <p:cNvSpPr/>
          <p:nvPr/>
        </p:nvSpPr>
        <p:spPr>
          <a:xfrm>
            <a:off x="1740450" y="907800"/>
            <a:ext cx="3935400" cy="378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3448775" y="2938600"/>
            <a:ext cx="182400" cy="2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7" name="Google Shape;187;p23"/>
          <p:cNvSpPr txBox="1"/>
          <p:nvPr>
            <p:ph type="ctrTitle"/>
          </p:nvPr>
        </p:nvSpPr>
        <p:spPr>
          <a:xfrm>
            <a:off x="1802150" y="946300"/>
            <a:ext cx="3807900" cy="653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ko" sz="1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회원가입(</a:t>
            </a:r>
            <a:r>
              <a:rPr lang="ko" sz="1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추후 진행)</a:t>
            </a:r>
            <a:endParaRPr b="1" sz="18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2482407" y="2405200"/>
            <a:ext cx="1118700" cy="2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9" name="Google Shape;189;p23"/>
          <p:cNvSpPr txBox="1"/>
          <p:nvPr>
            <p:ph idx="1" type="subTitle"/>
          </p:nvPr>
        </p:nvSpPr>
        <p:spPr>
          <a:xfrm>
            <a:off x="1994769" y="2401000"/>
            <a:ext cx="4665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이름</a:t>
            </a:r>
            <a:endParaRPr sz="700"/>
          </a:p>
        </p:txBody>
      </p:sp>
      <p:sp>
        <p:nvSpPr>
          <p:cNvPr id="190" name="Google Shape;190;p23"/>
          <p:cNvSpPr txBox="1"/>
          <p:nvPr/>
        </p:nvSpPr>
        <p:spPr>
          <a:xfrm>
            <a:off x="4377350" y="1871800"/>
            <a:ext cx="1118700" cy="2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3885637" y="1867600"/>
            <a:ext cx="4665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PW</a:t>
            </a:r>
            <a:endParaRPr sz="700"/>
          </a:p>
        </p:txBody>
      </p:sp>
      <p:sp>
        <p:nvSpPr>
          <p:cNvPr id="192" name="Google Shape;192;p23"/>
          <p:cNvSpPr txBox="1"/>
          <p:nvPr/>
        </p:nvSpPr>
        <p:spPr>
          <a:xfrm>
            <a:off x="4377350" y="2405200"/>
            <a:ext cx="1118700" cy="2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3" name="Google Shape;193;p23"/>
          <p:cNvSpPr txBox="1"/>
          <p:nvPr>
            <p:ph idx="1" type="subTitle"/>
          </p:nvPr>
        </p:nvSpPr>
        <p:spPr>
          <a:xfrm>
            <a:off x="3885637" y="2401000"/>
            <a:ext cx="4665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연락처</a:t>
            </a:r>
            <a:endParaRPr sz="700"/>
          </a:p>
        </p:txBody>
      </p:sp>
      <p:sp>
        <p:nvSpPr>
          <p:cNvPr id="194" name="Google Shape;194;p23"/>
          <p:cNvSpPr txBox="1"/>
          <p:nvPr/>
        </p:nvSpPr>
        <p:spPr>
          <a:xfrm>
            <a:off x="2482406" y="2938600"/>
            <a:ext cx="956700" cy="2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5" name="Google Shape;195;p23"/>
          <p:cNvSpPr txBox="1"/>
          <p:nvPr>
            <p:ph idx="1" type="subTitle"/>
          </p:nvPr>
        </p:nvSpPr>
        <p:spPr>
          <a:xfrm>
            <a:off x="1994769" y="2934400"/>
            <a:ext cx="4665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담당업무</a:t>
            </a:r>
            <a:endParaRPr sz="700"/>
          </a:p>
        </p:txBody>
      </p:sp>
      <p:sp>
        <p:nvSpPr>
          <p:cNvPr id="196" name="Google Shape;196;p23"/>
          <p:cNvSpPr txBox="1"/>
          <p:nvPr/>
        </p:nvSpPr>
        <p:spPr>
          <a:xfrm>
            <a:off x="4377350" y="2938600"/>
            <a:ext cx="1118700" cy="2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7" name="Google Shape;197;p23"/>
          <p:cNvSpPr txBox="1"/>
          <p:nvPr>
            <p:ph idx="1" type="subTitle"/>
          </p:nvPr>
        </p:nvSpPr>
        <p:spPr>
          <a:xfrm>
            <a:off x="3885637" y="2934400"/>
            <a:ext cx="4665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이메일</a:t>
            </a:r>
            <a:endParaRPr sz="700"/>
          </a:p>
        </p:txBody>
      </p:sp>
      <p:sp>
        <p:nvSpPr>
          <p:cNvPr id="198" name="Google Shape;198;p23"/>
          <p:cNvSpPr txBox="1"/>
          <p:nvPr/>
        </p:nvSpPr>
        <p:spPr>
          <a:xfrm>
            <a:off x="2482406" y="3472000"/>
            <a:ext cx="956700" cy="2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9" name="Google Shape;199;p23"/>
          <p:cNvSpPr txBox="1"/>
          <p:nvPr>
            <p:ph idx="1" type="subTitle"/>
          </p:nvPr>
        </p:nvSpPr>
        <p:spPr>
          <a:xfrm>
            <a:off x="1994769" y="3467800"/>
            <a:ext cx="4665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지점명</a:t>
            </a:r>
            <a:endParaRPr sz="700"/>
          </a:p>
        </p:txBody>
      </p:sp>
      <p:sp>
        <p:nvSpPr>
          <p:cNvPr id="200" name="Google Shape;200;p23"/>
          <p:cNvSpPr txBox="1"/>
          <p:nvPr/>
        </p:nvSpPr>
        <p:spPr>
          <a:xfrm>
            <a:off x="4272850" y="2595350"/>
            <a:ext cx="138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Lato"/>
                <a:ea typeface="Lato"/>
                <a:cs typeface="Lato"/>
                <a:sym typeface="Lato"/>
              </a:rPr>
              <a:t>(‘-’ 기호 없이 적어주시기 바랍니다.)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3"/>
          <p:cNvSpPr txBox="1"/>
          <p:nvPr>
            <p:ph type="ctrTitle"/>
          </p:nvPr>
        </p:nvSpPr>
        <p:spPr>
          <a:xfrm>
            <a:off x="7669200" y="57700"/>
            <a:ext cx="15420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화면설계서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3073500" y="4112175"/>
            <a:ext cx="650400" cy="20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등록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3852575" y="4112125"/>
            <a:ext cx="650400" cy="20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취소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3486375" y="3039075"/>
            <a:ext cx="107200" cy="54950"/>
          </a:xfrm>
          <a:prstGeom prst="flowChartMerg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3448775" y="3472000"/>
            <a:ext cx="182400" cy="25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3486375" y="3572475"/>
            <a:ext cx="107200" cy="54950"/>
          </a:xfrm>
          <a:prstGeom prst="flowChartMerg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 txBox="1"/>
          <p:nvPr>
            <p:ph type="ctrTitle"/>
          </p:nvPr>
        </p:nvSpPr>
        <p:spPr>
          <a:xfrm>
            <a:off x="492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헬프데스크 시스템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" name="Google Shape;208;p23"/>
          <p:cNvGraphicFramePr/>
          <p:nvPr/>
        </p:nvGraphicFramePr>
        <p:xfrm>
          <a:off x="6411485" y="2437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{E2C0A6F9-8183-4316-B167-1276E447B17C}</a:tableStyleId>
              </a:tblPr>
              <a:tblGrid>
                <a:gridCol w="382850"/>
                <a:gridCol w="1891975"/>
              </a:tblGrid>
              <a:tr h="268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DESCRIPTION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1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아이디 입력란 및 중복체크 박스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비밀번호 입력란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3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이름 입력란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4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연락처 입력란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5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담당업무 선택 및 입력란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6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이메일 입력란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7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지점명 선택 및 입력란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8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개인정보 저장 버튼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9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취소 버튼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9" name="Google Shape;209;p23"/>
          <p:cNvGraphicFramePr/>
          <p:nvPr/>
        </p:nvGraphicFramePr>
        <p:xfrm>
          <a:off x="6419475" y="79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{E2C0A6F9-8183-4316-B167-1276E447B17C}</a:tableStyleId>
              </a:tblPr>
              <a:tblGrid>
                <a:gridCol w="777600"/>
                <a:gridCol w="1481250"/>
              </a:tblGrid>
              <a:tr h="2383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시스템 정보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시스템명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헬프데스크 시스템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작성일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2021-03-22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작성자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오창원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화면ID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join_01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0" name="Google Shape;210;p23"/>
          <p:cNvCxnSpPr/>
          <p:nvPr/>
        </p:nvCxnSpPr>
        <p:spPr>
          <a:xfrm>
            <a:off x="6079900" y="962225"/>
            <a:ext cx="9900" cy="39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3"/>
          <p:cNvSpPr/>
          <p:nvPr/>
        </p:nvSpPr>
        <p:spPr>
          <a:xfrm>
            <a:off x="621725" y="907800"/>
            <a:ext cx="1118700" cy="378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787700" y="1751800"/>
            <a:ext cx="789900" cy="30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ld Standard TT"/>
                <a:ea typeface="Old Standard TT"/>
                <a:cs typeface="Old Standard TT"/>
                <a:sym typeface="Old Standard TT"/>
              </a:rPr>
              <a:t>공지사항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787700" y="2209000"/>
            <a:ext cx="789900" cy="30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ld Standard TT"/>
                <a:ea typeface="Old Standard TT"/>
                <a:cs typeface="Old Standard TT"/>
                <a:sym typeface="Old Standard TT"/>
              </a:rPr>
              <a:t>QnA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787700" y="2666200"/>
            <a:ext cx="789900" cy="30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ld Standard TT"/>
                <a:ea typeface="Old Standard TT"/>
                <a:cs typeface="Old Standard TT"/>
                <a:sym typeface="Old Standard TT"/>
              </a:rPr>
              <a:t>자료실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2203500" y="1618775"/>
            <a:ext cx="2232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1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4316300" y="1788425"/>
            <a:ext cx="1260900" cy="43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7" name="Google Shape;217;p23"/>
          <p:cNvSpPr txBox="1"/>
          <p:nvPr/>
        </p:nvSpPr>
        <p:spPr>
          <a:xfrm>
            <a:off x="4108500" y="1618775"/>
            <a:ext cx="2232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2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2411300" y="2321825"/>
            <a:ext cx="1260900" cy="43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9" name="Google Shape;219;p23"/>
          <p:cNvSpPr txBox="1"/>
          <p:nvPr/>
        </p:nvSpPr>
        <p:spPr>
          <a:xfrm>
            <a:off x="2203500" y="2152175"/>
            <a:ext cx="2232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3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4302150" y="2362650"/>
            <a:ext cx="1260900" cy="43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1" name="Google Shape;221;p23"/>
          <p:cNvSpPr txBox="1"/>
          <p:nvPr/>
        </p:nvSpPr>
        <p:spPr>
          <a:xfrm>
            <a:off x="4094350" y="2193000"/>
            <a:ext cx="2232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4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2411300" y="2855225"/>
            <a:ext cx="1260900" cy="43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3" name="Google Shape;223;p23"/>
          <p:cNvSpPr txBox="1"/>
          <p:nvPr/>
        </p:nvSpPr>
        <p:spPr>
          <a:xfrm>
            <a:off x="2203500" y="2685575"/>
            <a:ext cx="2232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5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4316300" y="2855225"/>
            <a:ext cx="1260900" cy="43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5" name="Google Shape;225;p23"/>
          <p:cNvSpPr txBox="1"/>
          <p:nvPr/>
        </p:nvSpPr>
        <p:spPr>
          <a:xfrm>
            <a:off x="4108500" y="2685575"/>
            <a:ext cx="2232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6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2411300" y="3388625"/>
            <a:ext cx="1260900" cy="43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7" name="Google Shape;227;p23"/>
          <p:cNvSpPr txBox="1"/>
          <p:nvPr/>
        </p:nvSpPr>
        <p:spPr>
          <a:xfrm>
            <a:off x="2203500" y="3218975"/>
            <a:ext cx="2232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7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4426775" y="3828575"/>
            <a:ext cx="1575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9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3032625" y="4064525"/>
            <a:ext cx="7191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0" name="Google Shape;230;p23"/>
          <p:cNvSpPr txBox="1"/>
          <p:nvPr/>
        </p:nvSpPr>
        <p:spPr>
          <a:xfrm>
            <a:off x="2924675" y="3828575"/>
            <a:ext cx="1575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8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787700" y="3123400"/>
            <a:ext cx="789900" cy="30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ld Standard TT"/>
                <a:ea typeface="Old Standard TT"/>
                <a:cs typeface="Old Standard TT"/>
                <a:sym typeface="Old Standard TT"/>
              </a:rPr>
              <a:t>마이페이지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905200" y="4390500"/>
            <a:ext cx="567900" cy="165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로그아웃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/>
          <p:nvPr/>
        </p:nvSpPr>
        <p:spPr>
          <a:xfrm>
            <a:off x="1172700" y="1644650"/>
            <a:ext cx="5331900" cy="2985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38" name="Google Shape;238;p24"/>
          <p:cNvSpPr txBox="1"/>
          <p:nvPr>
            <p:ph type="ctrTitle"/>
          </p:nvPr>
        </p:nvSpPr>
        <p:spPr>
          <a:xfrm>
            <a:off x="1932424" y="870800"/>
            <a:ext cx="3571200" cy="778200"/>
          </a:xfrm>
          <a:prstGeom prst="rect">
            <a:avLst/>
          </a:prstGeom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9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QnA 게시판(목록 및 조회)</a:t>
            </a:r>
            <a:endParaRPr b="1" sz="1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/>
          <p:cNvSpPr txBox="1"/>
          <p:nvPr>
            <p:ph idx="1" type="subTitle"/>
          </p:nvPr>
        </p:nvSpPr>
        <p:spPr>
          <a:xfrm>
            <a:off x="1378631" y="2331875"/>
            <a:ext cx="3309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900"/>
              <a:t>No</a:t>
            </a:r>
            <a:endParaRPr sz="900"/>
          </a:p>
        </p:txBody>
      </p:sp>
      <p:sp>
        <p:nvSpPr>
          <p:cNvPr id="240" name="Google Shape;240;p24"/>
          <p:cNvSpPr txBox="1"/>
          <p:nvPr/>
        </p:nvSpPr>
        <p:spPr>
          <a:xfrm>
            <a:off x="1378646" y="2672400"/>
            <a:ext cx="330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1" name="Google Shape;241;p24"/>
          <p:cNvSpPr txBox="1"/>
          <p:nvPr>
            <p:ph idx="1" type="subTitle"/>
          </p:nvPr>
        </p:nvSpPr>
        <p:spPr>
          <a:xfrm>
            <a:off x="1753098" y="2331875"/>
            <a:ext cx="5679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카테고리</a:t>
            </a:r>
            <a:endParaRPr sz="700"/>
          </a:p>
        </p:txBody>
      </p:sp>
      <p:sp>
        <p:nvSpPr>
          <p:cNvPr id="242" name="Google Shape;242;p24"/>
          <p:cNvSpPr txBox="1"/>
          <p:nvPr>
            <p:ph idx="1" type="subTitle"/>
          </p:nvPr>
        </p:nvSpPr>
        <p:spPr>
          <a:xfrm>
            <a:off x="2364561" y="2331875"/>
            <a:ext cx="15102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제목</a:t>
            </a:r>
            <a:endParaRPr sz="700"/>
          </a:p>
        </p:txBody>
      </p:sp>
      <p:sp>
        <p:nvSpPr>
          <p:cNvPr id="243" name="Google Shape;243;p24"/>
          <p:cNvSpPr txBox="1"/>
          <p:nvPr>
            <p:ph idx="1" type="subTitle"/>
          </p:nvPr>
        </p:nvSpPr>
        <p:spPr>
          <a:xfrm>
            <a:off x="3927204" y="2329000"/>
            <a:ext cx="5679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등록일자</a:t>
            </a:r>
            <a:endParaRPr sz="700"/>
          </a:p>
        </p:txBody>
      </p:sp>
      <p:sp>
        <p:nvSpPr>
          <p:cNvPr id="244" name="Google Shape;244;p24"/>
          <p:cNvSpPr txBox="1"/>
          <p:nvPr>
            <p:ph idx="1" type="subTitle"/>
          </p:nvPr>
        </p:nvSpPr>
        <p:spPr>
          <a:xfrm>
            <a:off x="4530683" y="2331875"/>
            <a:ext cx="5679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작성자</a:t>
            </a:r>
            <a:endParaRPr sz="700"/>
          </a:p>
        </p:txBody>
      </p:sp>
      <p:sp>
        <p:nvSpPr>
          <p:cNvPr id="245" name="Google Shape;245;p24"/>
          <p:cNvSpPr txBox="1"/>
          <p:nvPr>
            <p:ph idx="1" type="subTitle"/>
          </p:nvPr>
        </p:nvSpPr>
        <p:spPr>
          <a:xfrm>
            <a:off x="5134162" y="2329000"/>
            <a:ext cx="5679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지점명</a:t>
            </a:r>
            <a:endParaRPr sz="700"/>
          </a:p>
        </p:txBody>
      </p:sp>
      <p:sp>
        <p:nvSpPr>
          <p:cNvPr id="246" name="Google Shape;246;p24"/>
          <p:cNvSpPr txBox="1"/>
          <p:nvPr>
            <p:ph idx="1" type="subTitle"/>
          </p:nvPr>
        </p:nvSpPr>
        <p:spPr>
          <a:xfrm>
            <a:off x="5737641" y="2329000"/>
            <a:ext cx="5679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처리완료</a:t>
            </a:r>
            <a:endParaRPr sz="700"/>
          </a:p>
        </p:txBody>
      </p:sp>
      <p:sp>
        <p:nvSpPr>
          <p:cNvPr id="247" name="Google Shape;247;p24"/>
          <p:cNvSpPr txBox="1"/>
          <p:nvPr/>
        </p:nvSpPr>
        <p:spPr>
          <a:xfrm>
            <a:off x="1753104" y="26724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2364551" y="2672400"/>
            <a:ext cx="15102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3927164" y="26724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4538627" y="26724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홍길동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5138736" y="26724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마포점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5744522" y="26724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완료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1378646" y="2977200"/>
            <a:ext cx="330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1753104" y="29772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2364551" y="2977200"/>
            <a:ext cx="15102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3927164" y="29772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4538627" y="29772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5138736" y="29772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XXX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5744522" y="29772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미해결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1378646" y="3586800"/>
            <a:ext cx="330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1753104" y="35868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2364551" y="3586800"/>
            <a:ext cx="15102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3927164" y="35868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4538627" y="35868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5138736" y="35868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XXX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5744522" y="35868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보류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1378646" y="3891600"/>
            <a:ext cx="330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1753104" y="38916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2364551" y="3891600"/>
            <a:ext cx="15102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3927164" y="38916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4538627" y="38916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5138736" y="38916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XXX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5744522" y="38916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미해결</a:t>
            </a:r>
            <a:endParaRPr sz="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1378646" y="3282000"/>
            <a:ext cx="330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5" name="Google Shape;275;p24"/>
          <p:cNvSpPr txBox="1"/>
          <p:nvPr/>
        </p:nvSpPr>
        <p:spPr>
          <a:xfrm>
            <a:off x="1753104" y="32820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6" name="Google Shape;276;p24"/>
          <p:cNvSpPr txBox="1"/>
          <p:nvPr/>
        </p:nvSpPr>
        <p:spPr>
          <a:xfrm>
            <a:off x="2364551" y="3282000"/>
            <a:ext cx="15102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3927164" y="32820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8" name="Google Shape;278;p24"/>
          <p:cNvSpPr txBox="1"/>
          <p:nvPr/>
        </p:nvSpPr>
        <p:spPr>
          <a:xfrm>
            <a:off x="4538627" y="32820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5138736" y="32820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XXX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5744522" y="32820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완료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4468956" y="1985600"/>
            <a:ext cx="14568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CCCC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키워드</a:t>
            </a:r>
            <a:endParaRPr sz="1100">
              <a:solidFill>
                <a:srgbClr val="CCCC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2" name="Google Shape;282;p24"/>
          <p:cNvSpPr txBox="1"/>
          <p:nvPr>
            <p:ph idx="1" type="subTitle"/>
          </p:nvPr>
        </p:nvSpPr>
        <p:spPr>
          <a:xfrm>
            <a:off x="3821784" y="1985600"/>
            <a:ext cx="5679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검색조건</a:t>
            </a:r>
            <a:endParaRPr sz="700"/>
          </a:p>
        </p:txBody>
      </p:sp>
      <p:sp>
        <p:nvSpPr>
          <p:cNvPr id="283" name="Google Shape;283;p24"/>
          <p:cNvSpPr txBox="1"/>
          <p:nvPr/>
        </p:nvSpPr>
        <p:spPr>
          <a:xfrm>
            <a:off x="1375326" y="2672400"/>
            <a:ext cx="330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 sz="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4" name="Google Shape;284;p24"/>
          <p:cNvSpPr txBox="1"/>
          <p:nvPr/>
        </p:nvSpPr>
        <p:spPr>
          <a:xfrm>
            <a:off x="1747427" y="26724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서비스 판매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2358874" y="2672400"/>
            <a:ext cx="15102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작업 지시서에 ~ 부분이...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6" name="Google Shape;286;p24"/>
          <p:cNvSpPr txBox="1"/>
          <p:nvPr/>
        </p:nvSpPr>
        <p:spPr>
          <a:xfrm>
            <a:off x="3921486" y="26724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2021-03-16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1375326" y="2977200"/>
            <a:ext cx="330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 sz="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1747427" y="29772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부품 판매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2358874" y="2977200"/>
            <a:ext cx="15102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송장 발행이...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3921486" y="29772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2021-02-22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4532950" y="29772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XXX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1375326" y="3586800"/>
            <a:ext cx="330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endParaRPr sz="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1747427" y="35868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회계/수납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2358874" y="3586800"/>
            <a:ext cx="15102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영수증에 ~ 부분이 ...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3921486" y="35868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2021-02-01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4532950" y="35868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XXX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1375326" y="3891600"/>
            <a:ext cx="330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 sz="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1747427" y="38916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계정관리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2358874" y="3891600"/>
            <a:ext cx="15102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로그인이 되지 않...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3921486" y="38916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2021-01-14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4532950" y="38916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XXX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1375326" y="3282000"/>
            <a:ext cx="330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 sz="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1747427" y="32820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타임클락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2358874" y="3282000"/>
            <a:ext cx="15102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타임클락이 찍히지...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3921486" y="32820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2021-02-23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4532950" y="32820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XXX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7" name="Google Shape;307;p24"/>
          <p:cNvSpPr txBox="1"/>
          <p:nvPr>
            <p:ph idx="1" type="subTitle"/>
          </p:nvPr>
        </p:nvSpPr>
        <p:spPr>
          <a:xfrm>
            <a:off x="5737641" y="4267550"/>
            <a:ext cx="5679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900"/>
              <a:t>등록</a:t>
            </a:r>
            <a:endParaRPr sz="900"/>
          </a:p>
        </p:txBody>
      </p:sp>
      <p:sp>
        <p:nvSpPr>
          <p:cNvPr id="308" name="Google Shape;308;p24"/>
          <p:cNvSpPr txBox="1"/>
          <p:nvPr/>
        </p:nvSpPr>
        <p:spPr>
          <a:xfrm>
            <a:off x="3620111" y="4299950"/>
            <a:ext cx="6528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Lato"/>
                <a:ea typeface="Lato"/>
                <a:cs typeface="Lato"/>
                <a:sym typeface="Lato"/>
              </a:rPr>
              <a:t>[1] [2] [3] [4] [5]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24"/>
          <p:cNvSpPr txBox="1"/>
          <p:nvPr>
            <p:ph type="ctrTitle"/>
          </p:nvPr>
        </p:nvSpPr>
        <p:spPr>
          <a:xfrm>
            <a:off x="492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헬프데스크 시스템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0" name="Google Shape;310;p24"/>
          <p:cNvGraphicFramePr/>
          <p:nvPr/>
        </p:nvGraphicFramePr>
        <p:xfrm>
          <a:off x="6875660" y="33394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{E2C0A6F9-8183-4316-B167-1276E447B17C}</a:tableStyleId>
              </a:tblPr>
              <a:tblGrid>
                <a:gridCol w="382850"/>
                <a:gridCol w="1752800"/>
              </a:tblGrid>
              <a:tr h="365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DESCRIPTION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1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QnA 게시판 목록 메뉴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검색조건 입력란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3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검색 버튼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4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티켓 생성 버튼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1" name="Google Shape;311;p24"/>
          <p:cNvGraphicFramePr/>
          <p:nvPr/>
        </p:nvGraphicFramePr>
        <p:xfrm>
          <a:off x="6875650" y="109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{E2C0A6F9-8183-4316-B167-1276E447B17C}</a:tableStyleId>
              </a:tblPr>
              <a:tblGrid>
                <a:gridCol w="725475"/>
                <a:gridCol w="1382000"/>
              </a:tblGrid>
              <a:tr h="365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시스템 정보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시스템명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헬프데스크 시스템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작성일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2021-03-22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작성자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오창원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화면ID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ticket_main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2" name="Google Shape;312;p24"/>
          <p:cNvCxnSpPr/>
          <p:nvPr/>
        </p:nvCxnSpPr>
        <p:spPr>
          <a:xfrm>
            <a:off x="6689500" y="962225"/>
            <a:ext cx="9900" cy="39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24"/>
          <p:cNvSpPr txBox="1"/>
          <p:nvPr>
            <p:ph idx="1" type="subTitle"/>
          </p:nvPr>
        </p:nvSpPr>
        <p:spPr>
          <a:xfrm>
            <a:off x="5960025" y="1985600"/>
            <a:ext cx="330900" cy="2559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75">
                <a:solidFill>
                  <a:srgbClr val="000000"/>
                </a:solidFill>
              </a:rPr>
              <a:t>검색</a:t>
            </a:r>
            <a:endParaRPr sz="1075">
              <a:solidFill>
                <a:srgbClr val="000000"/>
              </a:solidFill>
            </a:endParaRPr>
          </a:p>
        </p:txBody>
      </p:sp>
      <p:sp>
        <p:nvSpPr>
          <p:cNvPr id="314" name="Google Shape;314;p24"/>
          <p:cNvSpPr/>
          <p:nvPr/>
        </p:nvSpPr>
        <p:spPr>
          <a:xfrm>
            <a:off x="3781850" y="1945250"/>
            <a:ext cx="2143800" cy="35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15" name="Google Shape;315;p24"/>
          <p:cNvSpPr txBox="1"/>
          <p:nvPr/>
        </p:nvSpPr>
        <p:spPr>
          <a:xfrm>
            <a:off x="3606425" y="1765550"/>
            <a:ext cx="2232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2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24"/>
          <p:cNvSpPr/>
          <p:nvPr/>
        </p:nvSpPr>
        <p:spPr>
          <a:xfrm>
            <a:off x="254300" y="1644650"/>
            <a:ext cx="929100" cy="298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 txBox="1"/>
          <p:nvPr/>
        </p:nvSpPr>
        <p:spPr>
          <a:xfrm>
            <a:off x="323425" y="2163276"/>
            <a:ext cx="789900" cy="30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ld Standard TT"/>
                <a:ea typeface="Old Standard TT"/>
                <a:cs typeface="Old Standard TT"/>
                <a:sym typeface="Old Standard TT"/>
              </a:rPr>
              <a:t>공지사항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323425" y="2546614"/>
            <a:ext cx="789900" cy="30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ld Standard TT"/>
                <a:ea typeface="Old Standard TT"/>
                <a:cs typeface="Old Standard TT"/>
                <a:sym typeface="Old Standard TT"/>
              </a:rPr>
              <a:t>QnA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323425" y="2929953"/>
            <a:ext cx="789900" cy="30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ld Standard TT"/>
                <a:ea typeface="Old Standard TT"/>
                <a:cs typeface="Old Standard TT"/>
                <a:sym typeface="Old Standard TT"/>
              </a:rPr>
              <a:t>자료실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323425" y="3323700"/>
            <a:ext cx="789900" cy="30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ld Standard TT"/>
                <a:ea typeface="Old Standard TT"/>
                <a:cs typeface="Old Standard TT"/>
                <a:sym typeface="Old Standard TT"/>
              </a:rPr>
              <a:t>마이페이지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433850" y="4390500"/>
            <a:ext cx="567900" cy="165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로그아웃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284875" y="2522525"/>
            <a:ext cx="858000" cy="35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3" name="Google Shape;323;p24"/>
          <p:cNvSpPr txBox="1"/>
          <p:nvPr/>
        </p:nvSpPr>
        <p:spPr>
          <a:xfrm>
            <a:off x="217699" y="2335750"/>
            <a:ext cx="2232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1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5929957" y="1945250"/>
            <a:ext cx="458700" cy="35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5" name="Google Shape;325;p24"/>
          <p:cNvSpPr txBox="1"/>
          <p:nvPr/>
        </p:nvSpPr>
        <p:spPr>
          <a:xfrm>
            <a:off x="5892425" y="1765550"/>
            <a:ext cx="223200" cy="255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3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5673056" y="4208418"/>
            <a:ext cx="715800" cy="390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7" name="Google Shape;327;p24"/>
          <p:cNvSpPr txBox="1"/>
          <p:nvPr/>
        </p:nvSpPr>
        <p:spPr>
          <a:xfrm>
            <a:off x="5614500" y="4009100"/>
            <a:ext cx="223200" cy="283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4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24"/>
          <p:cNvSpPr txBox="1"/>
          <p:nvPr>
            <p:ph type="ctrTitle"/>
          </p:nvPr>
        </p:nvSpPr>
        <p:spPr>
          <a:xfrm>
            <a:off x="7669200" y="57700"/>
            <a:ext cx="15420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화면설계서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/>
          <p:nvPr/>
        </p:nvSpPr>
        <p:spPr>
          <a:xfrm>
            <a:off x="1172700" y="1644650"/>
            <a:ext cx="5331900" cy="2985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34" name="Google Shape;334;p25"/>
          <p:cNvSpPr/>
          <p:nvPr/>
        </p:nvSpPr>
        <p:spPr>
          <a:xfrm>
            <a:off x="3939700" y="4218400"/>
            <a:ext cx="5679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5" name="Google Shape;335;p25"/>
          <p:cNvSpPr/>
          <p:nvPr/>
        </p:nvSpPr>
        <p:spPr>
          <a:xfrm>
            <a:off x="3127125" y="4218400"/>
            <a:ext cx="5379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36" name="Google Shape;336;p25"/>
          <p:cNvSpPr txBox="1"/>
          <p:nvPr>
            <p:ph type="ctrTitle"/>
          </p:nvPr>
        </p:nvSpPr>
        <p:spPr>
          <a:xfrm>
            <a:off x="1932424" y="870800"/>
            <a:ext cx="3571200" cy="778200"/>
          </a:xfrm>
          <a:prstGeom prst="rect">
            <a:avLst/>
          </a:prstGeom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9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티켓 등록</a:t>
            </a:r>
            <a:endParaRPr b="1" sz="1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5"/>
          <p:cNvSpPr txBox="1"/>
          <p:nvPr>
            <p:ph idx="1" type="subTitle"/>
          </p:nvPr>
        </p:nvSpPr>
        <p:spPr>
          <a:xfrm>
            <a:off x="1314448" y="1843700"/>
            <a:ext cx="5679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카테고리</a:t>
            </a:r>
            <a:endParaRPr sz="700"/>
          </a:p>
        </p:txBody>
      </p:sp>
      <p:sp>
        <p:nvSpPr>
          <p:cNvPr id="338" name="Google Shape;338;p25"/>
          <p:cNvSpPr txBox="1"/>
          <p:nvPr>
            <p:ph idx="1" type="subTitle"/>
          </p:nvPr>
        </p:nvSpPr>
        <p:spPr>
          <a:xfrm>
            <a:off x="1314457" y="2158475"/>
            <a:ext cx="5679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제목</a:t>
            </a:r>
            <a:endParaRPr sz="700"/>
          </a:p>
        </p:txBody>
      </p:sp>
      <p:sp>
        <p:nvSpPr>
          <p:cNvPr id="339" name="Google Shape;339;p25"/>
          <p:cNvSpPr txBox="1"/>
          <p:nvPr/>
        </p:nvSpPr>
        <p:spPr>
          <a:xfrm>
            <a:off x="1932425" y="18437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서비스 판매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1932426" y="2158475"/>
            <a:ext cx="38265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송장 페이지의 판매액 누락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1" name="Google Shape;341;p25"/>
          <p:cNvSpPr txBox="1"/>
          <p:nvPr>
            <p:ph idx="1" type="subTitle"/>
          </p:nvPr>
        </p:nvSpPr>
        <p:spPr>
          <a:xfrm>
            <a:off x="3219100" y="4293325"/>
            <a:ext cx="371700" cy="165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900"/>
              <a:t>등록</a:t>
            </a:r>
            <a:endParaRPr sz="900"/>
          </a:p>
        </p:txBody>
      </p:sp>
      <p:sp>
        <p:nvSpPr>
          <p:cNvPr id="342" name="Google Shape;342;p25"/>
          <p:cNvSpPr txBox="1"/>
          <p:nvPr>
            <p:ph type="ctrTitle"/>
          </p:nvPr>
        </p:nvSpPr>
        <p:spPr>
          <a:xfrm>
            <a:off x="492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헬프데스크 시스템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3" name="Google Shape;343;p25"/>
          <p:cNvGraphicFramePr/>
          <p:nvPr/>
        </p:nvGraphicFramePr>
        <p:xfrm>
          <a:off x="6875660" y="31870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{E2C0A6F9-8183-4316-B167-1276E447B17C}</a:tableStyleId>
              </a:tblPr>
              <a:tblGrid>
                <a:gridCol w="382850"/>
                <a:gridCol w="1752800"/>
              </a:tblGrid>
              <a:tr h="365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DESCRIPTION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1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문의사항 카테고리 지정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제목 입력란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3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상세 내용 입력란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4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티켓 생성 버튼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5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취소 버튼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4" name="Google Shape;344;p25"/>
          <p:cNvGraphicFramePr/>
          <p:nvPr/>
        </p:nvGraphicFramePr>
        <p:xfrm>
          <a:off x="6875650" y="109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{E2C0A6F9-8183-4316-B167-1276E447B17C}</a:tableStyleId>
              </a:tblPr>
              <a:tblGrid>
                <a:gridCol w="725475"/>
                <a:gridCol w="1382000"/>
              </a:tblGrid>
              <a:tr h="365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시스템 정보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시스템명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헬프데스크 시스템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작성일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2021-04-14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작성자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오창원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화면ID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ticket_create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5" name="Google Shape;345;p25"/>
          <p:cNvCxnSpPr/>
          <p:nvPr/>
        </p:nvCxnSpPr>
        <p:spPr>
          <a:xfrm>
            <a:off x="6689500" y="962225"/>
            <a:ext cx="9900" cy="39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25"/>
          <p:cNvSpPr/>
          <p:nvPr/>
        </p:nvSpPr>
        <p:spPr>
          <a:xfrm>
            <a:off x="254300" y="1644650"/>
            <a:ext cx="929100" cy="298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 txBox="1"/>
          <p:nvPr/>
        </p:nvSpPr>
        <p:spPr>
          <a:xfrm>
            <a:off x="323425" y="2163276"/>
            <a:ext cx="789900" cy="30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ld Standard TT"/>
                <a:ea typeface="Old Standard TT"/>
                <a:cs typeface="Old Standard TT"/>
                <a:sym typeface="Old Standard TT"/>
              </a:rPr>
              <a:t>공지사항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323425" y="2546614"/>
            <a:ext cx="789900" cy="30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ld Standard TT"/>
                <a:ea typeface="Old Standard TT"/>
                <a:cs typeface="Old Standard TT"/>
                <a:sym typeface="Old Standard TT"/>
              </a:rPr>
              <a:t>QnA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9" name="Google Shape;349;p25"/>
          <p:cNvSpPr txBox="1"/>
          <p:nvPr/>
        </p:nvSpPr>
        <p:spPr>
          <a:xfrm>
            <a:off x="323425" y="2929953"/>
            <a:ext cx="789900" cy="30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ld Standard TT"/>
                <a:ea typeface="Old Standard TT"/>
                <a:cs typeface="Old Standard TT"/>
                <a:sym typeface="Old Standard TT"/>
              </a:rPr>
              <a:t>자료실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0" name="Google Shape;350;p25"/>
          <p:cNvSpPr txBox="1"/>
          <p:nvPr/>
        </p:nvSpPr>
        <p:spPr>
          <a:xfrm>
            <a:off x="323425" y="3323700"/>
            <a:ext cx="789900" cy="30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ld Standard TT"/>
                <a:ea typeface="Old Standard TT"/>
                <a:cs typeface="Old Standard TT"/>
                <a:sym typeface="Old Standard TT"/>
              </a:rPr>
              <a:t>마이페이지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1" name="Google Shape;351;p25"/>
          <p:cNvSpPr txBox="1"/>
          <p:nvPr/>
        </p:nvSpPr>
        <p:spPr>
          <a:xfrm>
            <a:off x="433850" y="4390500"/>
            <a:ext cx="567900" cy="165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로그아웃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2" name="Google Shape;352;p25"/>
          <p:cNvSpPr txBox="1"/>
          <p:nvPr/>
        </p:nvSpPr>
        <p:spPr>
          <a:xfrm>
            <a:off x="2977200" y="4100975"/>
            <a:ext cx="223200" cy="21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4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25"/>
          <p:cNvSpPr txBox="1"/>
          <p:nvPr>
            <p:ph type="ctrTitle"/>
          </p:nvPr>
        </p:nvSpPr>
        <p:spPr>
          <a:xfrm>
            <a:off x="7669200" y="57700"/>
            <a:ext cx="15420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화면설계서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5"/>
          <p:cNvSpPr txBox="1"/>
          <p:nvPr>
            <p:ph idx="1" type="subTitle"/>
          </p:nvPr>
        </p:nvSpPr>
        <p:spPr>
          <a:xfrm>
            <a:off x="4013650" y="4293325"/>
            <a:ext cx="401100" cy="165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900"/>
              <a:t>취소</a:t>
            </a:r>
            <a:endParaRPr sz="900"/>
          </a:p>
        </p:txBody>
      </p:sp>
      <p:sp>
        <p:nvSpPr>
          <p:cNvPr id="355" name="Google Shape;355;p25"/>
          <p:cNvSpPr txBox="1"/>
          <p:nvPr/>
        </p:nvSpPr>
        <p:spPr>
          <a:xfrm>
            <a:off x="1322825" y="2539476"/>
            <a:ext cx="5030400" cy="13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 지난 4월 13일 13:40분경 </a:t>
            </a: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송장 페이지의 판매액 누락되어 보이지 않는...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3815400" y="4100975"/>
            <a:ext cx="223200" cy="21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5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1891243" y="1822450"/>
            <a:ext cx="6558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8" name="Google Shape;358;p25"/>
          <p:cNvSpPr txBox="1"/>
          <p:nvPr/>
        </p:nvSpPr>
        <p:spPr>
          <a:xfrm>
            <a:off x="1729700" y="1705025"/>
            <a:ext cx="223200" cy="21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1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1882349" y="2127250"/>
            <a:ext cx="39900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0" name="Google Shape;360;p25"/>
          <p:cNvSpPr txBox="1"/>
          <p:nvPr/>
        </p:nvSpPr>
        <p:spPr>
          <a:xfrm>
            <a:off x="1731875" y="2009825"/>
            <a:ext cx="223200" cy="21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2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1259350" y="2466975"/>
            <a:ext cx="5177400" cy="154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2" name="Google Shape;362;p25"/>
          <p:cNvSpPr txBox="1"/>
          <p:nvPr/>
        </p:nvSpPr>
        <p:spPr>
          <a:xfrm>
            <a:off x="1122275" y="2314625"/>
            <a:ext cx="223200" cy="21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3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/>
          <p:nvPr/>
        </p:nvSpPr>
        <p:spPr>
          <a:xfrm>
            <a:off x="1172700" y="1644650"/>
            <a:ext cx="5331900" cy="2985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68" name="Google Shape;368;p26"/>
          <p:cNvSpPr/>
          <p:nvPr/>
        </p:nvSpPr>
        <p:spPr>
          <a:xfrm>
            <a:off x="3939700" y="4218400"/>
            <a:ext cx="5679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9" name="Google Shape;369;p26"/>
          <p:cNvSpPr/>
          <p:nvPr/>
        </p:nvSpPr>
        <p:spPr>
          <a:xfrm>
            <a:off x="3127125" y="4218400"/>
            <a:ext cx="5379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70" name="Google Shape;370;p26"/>
          <p:cNvSpPr txBox="1"/>
          <p:nvPr>
            <p:ph type="ctrTitle"/>
          </p:nvPr>
        </p:nvSpPr>
        <p:spPr>
          <a:xfrm>
            <a:off x="1932424" y="870800"/>
            <a:ext cx="3571200" cy="778200"/>
          </a:xfrm>
          <a:prstGeom prst="rect">
            <a:avLst/>
          </a:prstGeom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9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티켓 상세 보기(수정/삭제)</a:t>
            </a:r>
            <a:endParaRPr b="1" sz="1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6"/>
          <p:cNvSpPr txBox="1"/>
          <p:nvPr>
            <p:ph idx="1" type="subTitle"/>
          </p:nvPr>
        </p:nvSpPr>
        <p:spPr>
          <a:xfrm>
            <a:off x="1314448" y="1843700"/>
            <a:ext cx="5679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카테고리</a:t>
            </a:r>
            <a:endParaRPr sz="700"/>
          </a:p>
        </p:txBody>
      </p:sp>
      <p:sp>
        <p:nvSpPr>
          <p:cNvPr id="372" name="Google Shape;372;p26"/>
          <p:cNvSpPr txBox="1"/>
          <p:nvPr>
            <p:ph idx="1" type="subTitle"/>
          </p:nvPr>
        </p:nvSpPr>
        <p:spPr>
          <a:xfrm>
            <a:off x="1314457" y="2158475"/>
            <a:ext cx="567900" cy="25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700"/>
              <a:t>제목</a:t>
            </a:r>
            <a:endParaRPr sz="700"/>
          </a:p>
        </p:txBody>
      </p:sp>
      <p:sp>
        <p:nvSpPr>
          <p:cNvPr id="373" name="Google Shape;373;p26"/>
          <p:cNvSpPr txBox="1"/>
          <p:nvPr/>
        </p:nvSpPr>
        <p:spPr>
          <a:xfrm>
            <a:off x="1932425" y="1843700"/>
            <a:ext cx="5679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서비스 판매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4" name="Google Shape;374;p26"/>
          <p:cNvSpPr txBox="1"/>
          <p:nvPr/>
        </p:nvSpPr>
        <p:spPr>
          <a:xfrm>
            <a:off x="1932426" y="2158475"/>
            <a:ext cx="3826500" cy="25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송장 페이지의 판매액 누락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5" name="Google Shape;375;p26"/>
          <p:cNvSpPr txBox="1"/>
          <p:nvPr>
            <p:ph idx="1" type="subTitle"/>
          </p:nvPr>
        </p:nvSpPr>
        <p:spPr>
          <a:xfrm>
            <a:off x="3219100" y="4293325"/>
            <a:ext cx="371700" cy="165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900"/>
              <a:t>수정</a:t>
            </a:r>
            <a:endParaRPr sz="900"/>
          </a:p>
        </p:txBody>
      </p:sp>
      <p:sp>
        <p:nvSpPr>
          <p:cNvPr id="376" name="Google Shape;376;p26"/>
          <p:cNvSpPr txBox="1"/>
          <p:nvPr>
            <p:ph type="ctrTitle"/>
          </p:nvPr>
        </p:nvSpPr>
        <p:spPr>
          <a:xfrm>
            <a:off x="492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헬프데스크 시스템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7" name="Google Shape;377;p26"/>
          <p:cNvGraphicFramePr/>
          <p:nvPr/>
        </p:nvGraphicFramePr>
        <p:xfrm>
          <a:off x="6875660" y="36442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{E2C0A6F9-8183-4316-B167-1276E447B17C}</a:tableStyleId>
              </a:tblPr>
              <a:tblGrid>
                <a:gridCol w="382850"/>
                <a:gridCol w="1752800"/>
              </a:tblGrid>
              <a:tr h="365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DESCRIPTION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1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내용 수정 버튼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티켓 삭제 버튼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3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전체 목록 진입 버튼</a:t>
                      </a:r>
                      <a:endParaRPr sz="7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8" name="Google Shape;378;p26"/>
          <p:cNvGraphicFramePr/>
          <p:nvPr/>
        </p:nvGraphicFramePr>
        <p:xfrm>
          <a:off x="6875650" y="109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{E2C0A6F9-8183-4316-B167-1276E447B17C}</a:tableStyleId>
              </a:tblPr>
              <a:tblGrid>
                <a:gridCol w="725475"/>
                <a:gridCol w="1382000"/>
              </a:tblGrid>
              <a:tr h="365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시스템 정보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시스템명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헬프데스크 시스템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작성일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2021-04-14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작성자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오창원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화면ID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ticket_detail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9" name="Google Shape;379;p26"/>
          <p:cNvCxnSpPr/>
          <p:nvPr/>
        </p:nvCxnSpPr>
        <p:spPr>
          <a:xfrm>
            <a:off x="6689500" y="962225"/>
            <a:ext cx="9900" cy="39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26"/>
          <p:cNvSpPr/>
          <p:nvPr/>
        </p:nvSpPr>
        <p:spPr>
          <a:xfrm>
            <a:off x="254300" y="1644650"/>
            <a:ext cx="929100" cy="298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6"/>
          <p:cNvSpPr txBox="1"/>
          <p:nvPr/>
        </p:nvSpPr>
        <p:spPr>
          <a:xfrm>
            <a:off x="323425" y="2163276"/>
            <a:ext cx="789900" cy="30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ld Standard TT"/>
                <a:ea typeface="Old Standard TT"/>
                <a:cs typeface="Old Standard TT"/>
                <a:sym typeface="Old Standard TT"/>
              </a:rPr>
              <a:t>공지사항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2" name="Google Shape;382;p26"/>
          <p:cNvSpPr txBox="1"/>
          <p:nvPr/>
        </p:nvSpPr>
        <p:spPr>
          <a:xfrm>
            <a:off x="323425" y="2546614"/>
            <a:ext cx="789900" cy="30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ld Standard TT"/>
                <a:ea typeface="Old Standard TT"/>
                <a:cs typeface="Old Standard TT"/>
                <a:sym typeface="Old Standard TT"/>
              </a:rPr>
              <a:t>QnA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323425" y="2929953"/>
            <a:ext cx="789900" cy="30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ld Standard TT"/>
                <a:ea typeface="Old Standard TT"/>
                <a:cs typeface="Old Standard TT"/>
                <a:sym typeface="Old Standard TT"/>
              </a:rPr>
              <a:t>자료실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4" name="Google Shape;384;p26"/>
          <p:cNvSpPr txBox="1"/>
          <p:nvPr/>
        </p:nvSpPr>
        <p:spPr>
          <a:xfrm>
            <a:off x="323425" y="3323700"/>
            <a:ext cx="789900" cy="307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Old Standard TT"/>
                <a:ea typeface="Old Standard TT"/>
                <a:cs typeface="Old Standard TT"/>
                <a:sym typeface="Old Standard TT"/>
              </a:rPr>
              <a:t>마이페이지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5" name="Google Shape;385;p26"/>
          <p:cNvSpPr txBox="1"/>
          <p:nvPr/>
        </p:nvSpPr>
        <p:spPr>
          <a:xfrm>
            <a:off x="433850" y="4390500"/>
            <a:ext cx="567900" cy="1650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36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로그아웃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2977200" y="4100975"/>
            <a:ext cx="223200" cy="21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1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26"/>
          <p:cNvSpPr txBox="1"/>
          <p:nvPr>
            <p:ph type="ctrTitle"/>
          </p:nvPr>
        </p:nvSpPr>
        <p:spPr>
          <a:xfrm>
            <a:off x="7669200" y="57700"/>
            <a:ext cx="15420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화면설계서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6"/>
          <p:cNvSpPr txBox="1"/>
          <p:nvPr>
            <p:ph idx="1" type="subTitle"/>
          </p:nvPr>
        </p:nvSpPr>
        <p:spPr>
          <a:xfrm>
            <a:off x="4013650" y="4293325"/>
            <a:ext cx="401100" cy="165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900"/>
              <a:t>삭제</a:t>
            </a:r>
            <a:endParaRPr sz="900"/>
          </a:p>
        </p:txBody>
      </p:sp>
      <p:sp>
        <p:nvSpPr>
          <p:cNvPr id="389" name="Google Shape;389;p26"/>
          <p:cNvSpPr txBox="1"/>
          <p:nvPr/>
        </p:nvSpPr>
        <p:spPr>
          <a:xfrm>
            <a:off x="1322825" y="2539476"/>
            <a:ext cx="5030400" cy="13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latin typeface="Old Standard TT"/>
                <a:ea typeface="Old Standard TT"/>
                <a:cs typeface="Old Standard TT"/>
                <a:sym typeface="Old Standard TT"/>
              </a:rPr>
              <a:t> 지난 4월 13일 13:40분경 송장 페이지의 판매액 누락되어 보이지 않는...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0" name="Google Shape;390;p26"/>
          <p:cNvSpPr txBox="1"/>
          <p:nvPr/>
        </p:nvSpPr>
        <p:spPr>
          <a:xfrm>
            <a:off x="3815400" y="4100975"/>
            <a:ext cx="223200" cy="21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2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26"/>
          <p:cNvSpPr/>
          <p:nvPr/>
        </p:nvSpPr>
        <p:spPr>
          <a:xfrm>
            <a:off x="5722775" y="4218400"/>
            <a:ext cx="691800" cy="30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2" name="Google Shape;392;p26"/>
          <p:cNvSpPr txBox="1"/>
          <p:nvPr>
            <p:ph idx="1" type="subTitle"/>
          </p:nvPr>
        </p:nvSpPr>
        <p:spPr>
          <a:xfrm>
            <a:off x="5790400" y="4293325"/>
            <a:ext cx="537900" cy="165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ko" sz="900"/>
              <a:t>목록으로</a:t>
            </a:r>
            <a:endParaRPr sz="900"/>
          </a:p>
        </p:txBody>
      </p:sp>
      <p:sp>
        <p:nvSpPr>
          <p:cNvPr id="393" name="Google Shape;393;p26"/>
          <p:cNvSpPr txBox="1"/>
          <p:nvPr/>
        </p:nvSpPr>
        <p:spPr>
          <a:xfrm>
            <a:off x="5591327" y="4116526"/>
            <a:ext cx="223200" cy="212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3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64500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페이퍼 프로토타입(스케치)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3072600" y="7435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화면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>
            <p:ph type="ctrTitle"/>
          </p:nvPr>
        </p:nvSpPr>
        <p:spPr>
          <a:xfrm>
            <a:off x="492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헬프데스크 시스템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500" y="1425500"/>
            <a:ext cx="5956924" cy="326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3072600" y="7435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게시판 전체 목록 화면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>
            <p:ph type="ctrTitle"/>
          </p:nvPr>
        </p:nvSpPr>
        <p:spPr>
          <a:xfrm>
            <a:off x="64500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페이퍼 프로토타입(스케치)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>
            <p:ph type="ctrTitle"/>
          </p:nvPr>
        </p:nvSpPr>
        <p:spPr>
          <a:xfrm>
            <a:off x="492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헬프데스크 시스템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950" y="1390725"/>
            <a:ext cx="5982174" cy="345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ctrTitle"/>
          </p:nvPr>
        </p:nvSpPr>
        <p:spPr>
          <a:xfrm>
            <a:off x="3072600" y="7435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티켓 등록 화면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>
            <p:ph type="ctrTitle"/>
          </p:nvPr>
        </p:nvSpPr>
        <p:spPr>
          <a:xfrm>
            <a:off x="64500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페이퍼 프로토타입(스케치)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>
            <p:ph type="ctrTitle"/>
          </p:nvPr>
        </p:nvSpPr>
        <p:spPr>
          <a:xfrm>
            <a:off x="492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헬프데스크 시스템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800" y="1429150"/>
            <a:ext cx="5941901" cy="34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ctrTitle"/>
          </p:nvPr>
        </p:nvSpPr>
        <p:spPr>
          <a:xfrm>
            <a:off x="3072600" y="7435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티켓 상세보기 화면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>
            <p:ph type="ctrTitle"/>
          </p:nvPr>
        </p:nvSpPr>
        <p:spPr>
          <a:xfrm>
            <a:off x="64500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페이퍼 프로토타입(스케치)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>
            <p:ph type="ctrTitle"/>
          </p:nvPr>
        </p:nvSpPr>
        <p:spPr>
          <a:xfrm>
            <a:off x="492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헬프데스크 시스템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775863" y="233263"/>
            <a:ext cx="3545624" cy="59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764400" y="1733950"/>
            <a:ext cx="7615200" cy="301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eriod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개요 : 기존 회원은 아이디와 비밀번호를 입력하여 로그인한다.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eriod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액터 : 모든 회원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eriod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이벤트 흐름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arenBoth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기본 사항 : 아이디 / 비밀번호 입력 후 ‘로그인’ 버튼을 누른다.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arenBoth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특이 사항 : 아이디가 불일치할 경우 “아이디를 다시 입력하세요.”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	비밀번호가 불일치할 경우 “ 비밀번호를 다시 입력하세요”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아이디와 비밀번호 모두 불일치할 경우 “아이디를 다시                                                입력하세요” 라는 메시지를 출력한다.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 4. 	처리내용 : 로그인이 완료되면 “로그인 되었습니다” 라는 메시지 팝업 후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        ‘티켓 목록’ 페이지로 이동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18"/>
          <p:cNvSpPr txBox="1"/>
          <p:nvPr>
            <p:ph type="ctrTitle"/>
          </p:nvPr>
        </p:nvSpPr>
        <p:spPr>
          <a:xfrm>
            <a:off x="7669200" y="57700"/>
            <a:ext cx="15420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유스케이스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>
            <p:ph type="ctrTitle"/>
          </p:nvPr>
        </p:nvSpPr>
        <p:spPr>
          <a:xfrm>
            <a:off x="3072600" y="743500"/>
            <a:ext cx="2998800" cy="81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>
            <p:ph type="ctrTitle"/>
          </p:nvPr>
        </p:nvSpPr>
        <p:spPr>
          <a:xfrm>
            <a:off x="492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헬프데스크 시스템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764400" y="1481500"/>
            <a:ext cx="7615200" cy="331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eriod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개요 : </a:t>
            </a: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 티켓 목록이 보이는 </a:t>
            </a: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QnA 게시판에서 티켓을 조회한다.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eriod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액터 : 모든 회원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eriod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이벤트 흐름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arenBoth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기본 사항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전체 메뉴에서 QnA게시판을 열람한다.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전체 목록에서 우측 상단의 검색 조건을 활용하여 티켓을 조회한다.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페이지 이동시 중앙 하단의 페이지 숫자를 클릭한다. 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arenBoth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특이 사항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원하는 조건의 티켓이 없을 경우 “해당 조건의 티켓이 발견되지 않았습니다.” 라는 메시지를 출력한다.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 4. 	처리내용 : 목록에서 원하는 티켓을 클릭하면 상세보기 페이지로 넘어간다.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		        하단의 등록 버튼을 누를 경우 등록 페이지로 넘어간다.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4" name="Google Shape;134;p19"/>
          <p:cNvSpPr txBox="1"/>
          <p:nvPr>
            <p:ph type="ctrTitle"/>
          </p:nvPr>
        </p:nvSpPr>
        <p:spPr>
          <a:xfrm>
            <a:off x="7669200" y="57700"/>
            <a:ext cx="15420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유스케이스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 txBox="1"/>
          <p:nvPr>
            <p:ph type="ctrTitle"/>
          </p:nvPr>
        </p:nvSpPr>
        <p:spPr>
          <a:xfrm>
            <a:off x="3072600" y="591100"/>
            <a:ext cx="2998800" cy="81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QnA 게시판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(티켓 전체 목록 및 조회)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>
            <p:ph type="ctrTitle"/>
          </p:nvPr>
        </p:nvSpPr>
        <p:spPr>
          <a:xfrm>
            <a:off x="492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헬프데스크 시스템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764400" y="1718400"/>
            <a:ext cx="7615200" cy="302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eriod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개요 : 문의사항을 적은 티켓을 생성한다</a:t>
            </a: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eriod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액터 : 모든 회원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eriod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이벤트 흐름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arenBoth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기본 사항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카테고리, 제목, 상세내용을 적는다.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작성 후 하단의 등록 혹은 취소 버튼을 누른다. 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arenBoth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특이 사항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취소 버튼을 누를 경우 티켓이 생성되지 않고 “등록이 취소되었습니다” 라는 메시지 출력 후 게시판 목록 페이지로 넘어간다.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 4. 	처리내용 : 티켓 생성이 완료되면 “티켓이 등록되었습니다” 라는 메시지를 출력한다.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2" name="Google Shape;142;p20"/>
          <p:cNvSpPr txBox="1"/>
          <p:nvPr>
            <p:ph type="ctrTitle"/>
          </p:nvPr>
        </p:nvSpPr>
        <p:spPr>
          <a:xfrm>
            <a:off x="7669200" y="57700"/>
            <a:ext cx="15420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유스케이스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 txBox="1"/>
          <p:nvPr>
            <p:ph type="ctrTitle"/>
          </p:nvPr>
        </p:nvSpPr>
        <p:spPr>
          <a:xfrm>
            <a:off x="3072600" y="667300"/>
            <a:ext cx="2998800" cy="81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티켓 등록 화면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>
            <a:off x="492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헬프데스크 시스템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764400" y="1481500"/>
            <a:ext cx="7615200" cy="358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eriod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개요 : 목록에서 클릭한 티켓의 상세 내용을 확인하며 수정과 삭제 기능이 가능하다.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eriod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액터 : 모든 회원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eriod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이벤트 흐름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arenBoth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기본 사항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목록에서 클릭한 티켓의 상세 내용을 보여준다.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수정 후 하단의 수정 버튼을 누르면 수정된 사항이 저장된다. 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삭제 버튼을 누르면 해당 티켓은 삭제된다.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목록으로 버튼을 누르면 게시판 전체 목록으로 넘어간다.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AutoNum type="arabicParenBoth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특이 사항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-"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수정된 내용이 없는 상태에서 수정 버튼을 클릭하면 “수정된 내용이 없습니다.” 라는 메시지를 출력한다.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 4. 	처리내용 : 티켓 수정이 완료되면 “티켓이 수정되었습니다” 라는 메시지를 출력한다.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        </a:t>
            </a:r>
            <a:r>
              <a:rPr lang="ko" sz="1300">
                <a:latin typeface="Old Standard TT"/>
                <a:ea typeface="Old Standard TT"/>
                <a:cs typeface="Old Standard TT"/>
                <a:sym typeface="Old Standard TT"/>
              </a:rPr>
              <a:t>티켓이 삭제되면 “티켓이 삭제되었습니다” 라는 메시지를 출력한다.</a:t>
            </a:r>
            <a:endParaRPr sz="13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0" name="Google Shape;150;p21"/>
          <p:cNvSpPr txBox="1"/>
          <p:nvPr>
            <p:ph type="ctrTitle"/>
          </p:nvPr>
        </p:nvSpPr>
        <p:spPr>
          <a:xfrm>
            <a:off x="7669200" y="57700"/>
            <a:ext cx="15420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유스케이스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>
            <p:ph type="ctrTitle"/>
          </p:nvPr>
        </p:nvSpPr>
        <p:spPr>
          <a:xfrm>
            <a:off x="3072600" y="667300"/>
            <a:ext cx="2998800" cy="81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티켓 상세보기 화면</a:t>
            </a:r>
            <a:endParaRPr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>
            <p:ph type="ctrTitle"/>
          </p:nvPr>
        </p:nvSpPr>
        <p:spPr>
          <a:xfrm>
            <a:off x="49200" y="57700"/>
            <a:ext cx="2998800" cy="43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헬프데스크 시스템</a:t>
            </a:r>
            <a:endParaRPr sz="14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