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6"/>
  </p:notesMasterIdLst>
  <p:sldIdLst>
    <p:sldId id="258" r:id="rId2"/>
    <p:sldId id="293" r:id="rId3"/>
    <p:sldId id="298" r:id="rId4"/>
    <p:sldId id="299" r:id="rId5"/>
    <p:sldId id="284" r:id="rId6"/>
    <p:sldId id="287" r:id="rId7"/>
    <p:sldId id="301" r:id="rId8"/>
    <p:sldId id="281" r:id="rId9"/>
    <p:sldId id="290" r:id="rId10"/>
    <p:sldId id="308" r:id="rId11"/>
    <p:sldId id="282" r:id="rId12"/>
    <p:sldId id="259" r:id="rId13"/>
    <p:sldId id="278" r:id="rId14"/>
    <p:sldId id="302" r:id="rId15"/>
    <p:sldId id="300" r:id="rId16"/>
    <p:sldId id="279" r:id="rId17"/>
    <p:sldId id="280" r:id="rId18"/>
    <p:sldId id="306" r:id="rId19"/>
    <p:sldId id="266" r:id="rId20"/>
    <p:sldId id="292" r:id="rId21"/>
    <p:sldId id="291" r:id="rId22"/>
    <p:sldId id="297" r:id="rId23"/>
    <p:sldId id="304" r:id="rId24"/>
    <p:sldId id="305" r:id="rId25"/>
    <p:sldId id="271" r:id="rId26"/>
    <p:sldId id="289" r:id="rId27"/>
    <p:sldId id="263" r:id="rId28"/>
    <p:sldId id="288" r:id="rId29"/>
    <p:sldId id="277" r:id="rId30"/>
    <p:sldId id="264" r:id="rId31"/>
    <p:sldId id="307" r:id="rId32"/>
    <p:sldId id="303" r:id="rId33"/>
    <p:sldId id="274" r:id="rId34"/>
    <p:sldId id="272" r:id="rId35"/>
    <p:sldId id="273" r:id="rId36"/>
    <p:sldId id="275" r:id="rId37"/>
    <p:sldId id="294" r:id="rId38"/>
    <p:sldId id="295" r:id="rId39"/>
    <p:sldId id="296" r:id="rId40"/>
    <p:sldId id="309" r:id="rId41"/>
    <p:sldId id="311" r:id="rId42"/>
    <p:sldId id="312" r:id="rId43"/>
    <p:sldId id="313" r:id="rId44"/>
    <p:sldId id="314" r:id="rId45"/>
    <p:sldId id="315" r:id="rId46"/>
    <p:sldId id="316" r:id="rId47"/>
    <p:sldId id="317" r:id="rId48"/>
    <p:sldId id="318" r:id="rId49"/>
    <p:sldId id="319" r:id="rId50"/>
    <p:sldId id="324" r:id="rId51"/>
    <p:sldId id="325" r:id="rId52"/>
    <p:sldId id="326" r:id="rId53"/>
    <p:sldId id="323" r:id="rId54"/>
    <p:sldId id="327" r:id="rId55"/>
  </p:sldIdLst>
  <p:sldSz cx="6858000" cy="9144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34587" autoAdjust="0"/>
    <p:restoredTop sz="95326" autoAdjust="0"/>
  </p:normalViewPr>
  <p:slideViewPr>
    <p:cSldViewPr>
      <p:cViewPr>
        <p:scale>
          <a:sx n="150" d="100"/>
          <a:sy n="150" d="100"/>
        </p:scale>
        <p:origin x="-614" y="-58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115" y="6374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5" d="100"/>
          <a:sy n="65" d="100"/>
        </p:scale>
        <p:origin x="-3206" y="-91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14C44A-8365-4D26-8E1F-6DBFB6C23780}" type="datetimeFigureOut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143125" y="685800"/>
            <a:ext cx="257175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F42FC9-1A4F-4527-A371-5AA7716E64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483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2FC9-1A4F-4527-A371-5AA7716E64C6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8303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2FC9-1A4F-4527-A371-5AA7716E64C6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32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2FC9-1A4F-4527-A371-5AA7716E64C6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F42FC9-1A4F-4527-A371-5AA7716E64C6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5232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7C268-B160-4061-9F71-800646DD1DA6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8739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936B4B-A479-4AE1-AE20-A8BD4F845A24}" type="datetime1">
              <a:rPr lang="ko-KR" altLang="en-US" smtClean="0"/>
              <a:t>2022-09-24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5257800" y="8930497"/>
            <a:ext cx="1600200" cy="2135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7E8E5E-8C8B-439B-A3AF-B23FC20CF4F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82648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107504"/>
            <a:ext cx="2952328" cy="9001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1200" dirty="0"/>
              <a:t>02 - </a:t>
            </a:r>
            <a:r>
              <a:rPr lang="ko-KR" altLang="en-US" sz="1200" dirty="0"/>
              <a:t>조건부확률</a:t>
            </a:r>
          </a:p>
          <a:p>
            <a:pPr marL="0" indent="0">
              <a:buNone/>
            </a:pPr>
            <a:r>
              <a:rPr lang="en-US" altLang="ko-KR" sz="1200" dirty="0"/>
              <a:t>03 - 25 - </a:t>
            </a:r>
            <a:r>
              <a:rPr lang="ko-KR" altLang="en-US" sz="1200" dirty="0"/>
              <a:t>합격후기</a:t>
            </a:r>
          </a:p>
          <a:p>
            <a:pPr marL="0" indent="0">
              <a:buNone/>
            </a:pPr>
            <a:r>
              <a:rPr lang="en-US" altLang="ko-KR" sz="1200" dirty="0"/>
              <a:t>04 - </a:t>
            </a:r>
            <a:r>
              <a:rPr lang="ko-KR" altLang="en-US" sz="1200" dirty="0"/>
              <a:t>검정 체계</a:t>
            </a:r>
          </a:p>
          <a:p>
            <a:pPr marL="0" indent="0">
              <a:buNone/>
            </a:pPr>
            <a:r>
              <a:rPr lang="en-US" altLang="ko-KR" sz="1200" dirty="0"/>
              <a:t>05 - T </a:t>
            </a:r>
            <a:r>
              <a:rPr lang="ko-KR" altLang="en-US" sz="1200" dirty="0"/>
              <a:t>검정</a:t>
            </a:r>
          </a:p>
          <a:p>
            <a:pPr marL="0" indent="0">
              <a:buNone/>
            </a:pPr>
            <a:r>
              <a:rPr lang="en-US" altLang="ko-KR" sz="1200" dirty="0"/>
              <a:t>06 - </a:t>
            </a:r>
            <a:r>
              <a:rPr lang="ko-KR" altLang="en-US" sz="1200" dirty="0"/>
              <a:t>우연성 검정</a:t>
            </a:r>
          </a:p>
          <a:p>
            <a:pPr marL="0" indent="0">
              <a:buNone/>
            </a:pPr>
            <a:r>
              <a:rPr lang="en-US" altLang="ko-KR" sz="1200" dirty="0"/>
              <a:t>07 - </a:t>
            </a:r>
            <a:r>
              <a:rPr lang="ko-KR" altLang="en-US" sz="1200" dirty="0" err="1"/>
              <a:t>모분산</a:t>
            </a:r>
            <a:r>
              <a:rPr lang="ko-KR" altLang="en-US" sz="1200" dirty="0"/>
              <a:t> 추정</a:t>
            </a:r>
          </a:p>
          <a:p>
            <a:pPr marL="0" indent="0">
              <a:buNone/>
            </a:pPr>
            <a:r>
              <a:rPr lang="en-US" altLang="ko-KR" sz="1200" dirty="0"/>
              <a:t>08 - </a:t>
            </a:r>
            <a:r>
              <a:rPr lang="en-US" altLang="ko-KR" sz="1200" dirty="0" err="1"/>
              <a:t>chisq.test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09 - </a:t>
            </a:r>
            <a:r>
              <a:rPr lang="en-US" altLang="ko-KR" sz="1200" dirty="0" err="1"/>
              <a:t>t.test</a:t>
            </a:r>
            <a:r>
              <a:rPr lang="en-US" altLang="ko-KR" sz="1200" dirty="0"/>
              <a:t> </a:t>
            </a:r>
            <a:r>
              <a:rPr lang="en-US" altLang="ko-KR" sz="1200" dirty="0" err="1" smtClean="0"/>
              <a:t>z.test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SIGN.test</a:t>
            </a:r>
            <a:r>
              <a:rPr lang="en-US" altLang="ko-KR" sz="1200" dirty="0" smtClean="0"/>
              <a:t> F</a:t>
            </a:r>
            <a:r>
              <a:rPr lang="ko-KR" altLang="en-US" sz="1200" dirty="0" smtClean="0"/>
              <a:t>통계량</a:t>
            </a:r>
            <a:r>
              <a:rPr lang="en-US" altLang="ko-KR" sz="1200" dirty="0" smtClean="0"/>
              <a:t> 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10 - </a:t>
            </a:r>
            <a:r>
              <a:rPr lang="ko-KR" altLang="en-US" sz="1200" dirty="0"/>
              <a:t>곽기영 분산분석</a:t>
            </a:r>
          </a:p>
          <a:p>
            <a:pPr marL="0" indent="0">
              <a:buNone/>
            </a:pPr>
            <a:r>
              <a:rPr lang="en-US" altLang="ko-KR" sz="1200" dirty="0"/>
              <a:t>11 - </a:t>
            </a:r>
            <a:r>
              <a:rPr lang="ko-KR" altLang="en-US" sz="1200" dirty="0" err="1"/>
              <a:t>편상관계수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12 - </a:t>
            </a:r>
            <a:r>
              <a:rPr lang="ko-KR" altLang="en-US" sz="1200" dirty="0" err="1"/>
              <a:t>머신러닝</a:t>
            </a:r>
            <a:r>
              <a:rPr lang="ko-KR" altLang="en-US" sz="1200" dirty="0"/>
              <a:t> </a:t>
            </a:r>
            <a:r>
              <a:rPr lang="en-US" altLang="ko-KR" sz="1200" dirty="0"/>
              <a:t>(</a:t>
            </a:r>
            <a:r>
              <a:rPr lang="en-US" altLang="ko-KR" sz="1200" dirty="0" err="1"/>
              <a:t>elasticnet</a:t>
            </a:r>
            <a:r>
              <a:rPr lang="en-US" altLang="ko-KR" sz="1200" dirty="0"/>
              <a:t> </a:t>
            </a:r>
            <a:r>
              <a:rPr lang="en-US" altLang="ko-KR" sz="1200" dirty="0" err="1"/>
              <a:t>svm</a:t>
            </a:r>
            <a:r>
              <a:rPr lang="en-US" altLang="ko-KR" sz="1200" dirty="0"/>
              <a:t> </a:t>
            </a:r>
            <a:r>
              <a:rPr lang="en-US" altLang="ko-KR" sz="1200" dirty="0" err="1"/>
              <a:t>rf</a:t>
            </a:r>
            <a:r>
              <a:rPr lang="en-US" altLang="ko-KR" sz="1200" dirty="0"/>
              <a:t>) </a:t>
            </a:r>
            <a:r>
              <a:rPr lang="ko-KR" altLang="en-US" sz="1200" dirty="0"/>
              <a:t>성능 비교</a:t>
            </a:r>
          </a:p>
          <a:p>
            <a:pPr marL="0" indent="0">
              <a:buNone/>
            </a:pPr>
            <a:r>
              <a:rPr lang="en-US" altLang="ko-KR" sz="1200" dirty="0"/>
              <a:t>13 -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SVM</a:t>
            </a:r>
          </a:p>
          <a:p>
            <a:pPr marL="0" indent="0">
              <a:buNone/>
            </a:pPr>
            <a:r>
              <a:rPr lang="en-US" altLang="ko-KR" sz="1200" dirty="0"/>
              <a:t>14 -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RF</a:t>
            </a:r>
          </a:p>
          <a:p>
            <a:pPr marL="0" indent="0">
              <a:buNone/>
            </a:pPr>
            <a:r>
              <a:rPr lang="en-US" altLang="ko-KR" sz="1200" dirty="0"/>
              <a:t>15 - </a:t>
            </a:r>
            <a:r>
              <a:rPr lang="ko-KR" altLang="en-US" sz="1200" dirty="0" err="1"/>
              <a:t>빅분기</a:t>
            </a:r>
            <a:r>
              <a:rPr lang="ko-KR" altLang="en-US" sz="1200" dirty="0"/>
              <a:t> </a:t>
            </a:r>
            <a:r>
              <a:rPr lang="en-US" altLang="ko-KR" sz="1200" dirty="0"/>
              <a:t>RF</a:t>
            </a:r>
          </a:p>
          <a:p>
            <a:pPr marL="0" indent="0">
              <a:buNone/>
            </a:pPr>
            <a:r>
              <a:rPr lang="en-US" altLang="ko-KR" sz="1200" dirty="0"/>
              <a:t>16 - </a:t>
            </a:r>
            <a:r>
              <a:rPr lang="en-US" altLang="ko-KR" sz="1200" dirty="0" err="1"/>
              <a:t>XGBoost</a:t>
            </a:r>
            <a:r>
              <a:rPr lang="en-US" altLang="ko-KR" sz="1200" dirty="0"/>
              <a:t> Affairs (1/2)</a:t>
            </a:r>
          </a:p>
          <a:p>
            <a:pPr marL="0" indent="0">
              <a:buNone/>
            </a:pPr>
            <a:r>
              <a:rPr lang="en-US" altLang="ko-KR" sz="1200" dirty="0"/>
              <a:t>18 - Decision tree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19 -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계층적군집분석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20 -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k-means</a:t>
            </a:r>
          </a:p>
          <a:p>
            <a:pPr marL="0" indent="0">
              <a:buNone/>
            </a:pPr>
            <a:r>
              <a:rPr lang="en-US" altLang="ko-KR" sz="1200" dirty="0"/>
              <a:t>21 - R</a:t>
            </a:r>
            <a:r>
              <a:rPr lang="ko-KR" altLang="en-US" sz="1200" dirty="0"/>
              <a:t>에서 실루엣 분석</a:t>
            </a:r>
            <a:r>
              <a:rPr lang="en-US" altLang="ko-KR" sz="1200" dirty="0"/>
              <a:t>(Silhouette Analysis) </a:t>
            </a:r>
            <a:r>
              <a:rPr lang="ko-KR" altLang="en-US" sz="1200" dirty="0"/>
              <a:t>실시하기</a:t>
            </a:r>
          </a:p>
          <a:p>
            <a:pPr marL="0" indent="0">
              <a:buNone/>
            </a:pPr>
            <a:r>
              <a:rPr lang="en-US" altLang="ko-KR" sz="1200" dirty="0"/>
              <a:t>22 - </a:t>
            </a:r>
            <a:r>
              <a:rPr lang="ko-KR" altLang="en-US" sz="1200" dirty="0"/>
              <a:t>코로나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데이터</a:t>
            </a:r>
          </a:p>
          <a:p>
            <a:pPr marL="0" indent="0">
              <a:buNone/>
            </a:pPr>
            <a:r>
              <a:rPr lang="en-US" altLang="ko-KR" sz="1200" dirty="0"/>
              <a:t>23 -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자카드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24 -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MDS</a:t>
            </a:r>
          </a:p>
          <a:p>
            <a:pPr marL="0" indent="0">
              <a:buNone/>
            </a:pP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25 - </a:t>
            </a:r>
            <a:r>
              <a:rPr lang="ko-KR" altLang="en-US" sz="1200" dirty="0"/>
              <a:t>회귀분석 </a:t>
            </a:r>
            <a:r>
              <a:rPr lang="en-US" altLang="ko-KR" sz="1200" dirty="0" err="1" smtClean="0"/>
              <a:t>anova</a:t>
            </a:r>
            <a:r>
              <a:rPr lang="en-US" altLang="ko-KR" sz="1200" dirty="0" smtClean="0"/>
              <a:t> &amp; </a:t>
            </a:r>
            <a:r>
              <a:rPr lang="ko-KR" altLang="en-US" sz="1200" dirty="0" err="1" smtClean="0"/>
              <a:t>잔차분</a:t>
            </a:r>
            <a:r>
              <a:rPr lang="ko-KR" altLang="en-US" sz="1200" dirty="0" err="1"/>
              <a:t>석</a:t>
            </a:r>
            <a:endParaRPr lang="en-US" altLang="ko-KR" sz="1200" dirty="0"/>
          </a:p>
          <a:p>
            <a:pPr marL="0" indent="0">
              <a:buNone/>
            </a:pPr>
            <a:r>
              <a:rPr lang="en-US" altLang="ko-KR" sz="1200" dirty="0"/>
              <a:t>26 - </a:t>
            </a:r>
            <a:r>
              <a:rPr lang="ko-KR" altLang="en-US" sz="1200" dirty="0"/>
              <a:t>곽기영 다항회귀분석</a:t>
            </a:r>
          </a:p>
          <a:p>
            <a:pPr marL="0" indent="0">
              <a:buNone/>
            </a:pPr>
            <a:r>
              <a:rPr lang="en-US" altLang="ko-KR" sz="1200" dirty="0"/>
              <a:t>27 - </a:t>
            </a:r>
            <a:r>
              <a:rPr lang="ko-KR" altLang="en-US" sz="1200" dirty="0"/>
              <a:t>곽기영 조절효과분석</a:t>
            </a:r>
          </a:p>
          <a:p>
            <a:pPr marL="0" indent="0">
              <a:buNone/>
            </a:pPr>
            <a:r>
              <a:rPr lang="en-US" altLang="ko-KR" sz="1200" dirty="0"/>
              <a:t>28 - </a:t>
            </a:r>
            <a:r>
              <a:rPr lang="ko-KR" altLang="en-US" sz="1200" dirty="0"/>
              <a:t>곽기영 매개효과분석</a:t>
            </a:r>
          </a:p>
          <a:p>
            <a:pPr marL="0" indent="0">
              <a:buNone/>
            </a:pPr>
            <a:r>
              <a:rPr lang="en-US" altLang="ko-KR" sz="1200" dirty="0"/>
              <a:t>29 - </a:t>
            </a:r>
            <a:r>
              <a:rPr lang="ko-KR" altLang="en-US" sz="1200" dirty="0"/>
              <a:t>조절매개효과분석</a:t>
            </a:r>
          </a:p>
          <a:p>
            <a:pPr marL="0" indent="0">
              <a:buNone/>
            </a:pPr>
            <a:r>
              <a:rPr lang="en-US" altLang="ko-KR" sz="1200" dirty="0"/>
              <a:t>30 - </a:t>
            </a:r>
            <a:r>
              <a:rPr lang="ko-KR" altLang="en-US" sz="1200" dirty="0"/>
              <a:t>곽기영 페널티회귀분석</a:t>
            </a:r>
          </a:p>
          <a:p>
            <a:pPr marL="0" indent="0">
              <a:buNone/>
            </a:pPr>
            <a:r>
              <a:rPr lang="en-US" altLang="ko-KR" sz="1200" dirty="0"/>
              <a:t>31 -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로지스틱</a:t>
            </a:r>
            <a:r>
              <a:rPr lang="ko-KR" altLang="en-US" sz="1200" dirty="0"/>
              <a:t> 회귀분석</a:t>
            </a:r>
          </a:p>
          <a:p>
            <a:pPr marL="0" indent="0">
              <a:buNone/>
            </a:pP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32 - STL</a:t>
            </a:r>
          </a:p>
          <a:p>
            <a:pPr marL="0" indent="0">
              <a:buNone/>
            </a:pPr>
            <a:r>
              <a:rPr lang="en-US" altLang="ko-KR" sz="1200" dirty="0"/>
              <a:t>33 -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시계열생성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34 - </a:t>
            </a:r>
            <a:r>
              <a:rPr lang="ko-KR" altLang="en-US" sz="1200" dirty="0"/>
              <a:t>곽기영 </a:t>
            </a:r>
            <a:r>
              <a:rPr lang="en-US" altLang="ko-KR" sz="1200" dirty="0"/>
              <a:t>ARIMA</a:t>
            </a:r>
          </a:p>
          <a:p>
            <a:pPr marL="0" indent="0">
              <a:buNone/>
            </a:pPr>
            <a:r>
              <a:rPr lang="en-US" altLang="ko-KR" sz="1200" dirty="0"/>
              <a:t>35 - </a:t>
            </a:r>
            <a:r>
              <a:rPr lang="ko-KR" altLang="en-US" sz="1200" dirty="0"/>
              <a:t>곽기영 </a:t>
            </a:r>
            <a:r>
              <a:rPr lang="ko-KR" altLang="en-US" sz="1200" dirty="0" err="1"/>
              <a:t>지수평활법</a:t>
            </a:r>
            <a:endParaRPr lang="ko-KR" altLang="en-US" sz="1200" dirty="0"/>
          </a:p>
          <a:p>
            <a:pPr marL="0" indent="0">
              <a:buNone/>
            </a:pPr>
            <a:endParaRPr lang="ko-KR" altLang="en-US" sz="12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717032" y="107504"/>
            <a:ext cx="3024336" cy="70567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1200" dirty="0"/>
              <a:t>36 - </a:t>
            </a:r>
            <a:r>
              <a:rPr lang="ko-KR" altLang="en-US" sz="1200" dirty="0"/>
              <a:t>곽기영 생존분석 </a:t>
            </a:r>
            <a:r>
              <a:rPr lang="en-US" altLang="ko-KR" sz="1200" dirty="0"/>
              <a:t>km</a:t>
            </a:r>
          </a:p>
          <a:p>
            <a:pPr marL="0" indent="0">
              <a:buNone/>
            </a:pPr>
            <a:r>
              <a:rPr lang="en-US" altLang="ko-KR" sz="1200" dirty="0"/>
              <a:t>37 - 23</a:t>
            </a:r>
            <a:r>
              <a:rPr lang="ko-KR" altLang="en-US" sz="1200" dirty="0"/>
              <a:t>회 </a:t>
            </a:r>
            <a:r>
              <a:rPr lang="en-US" altLang="ko-KR" sz="1200" dirty="0"/>
              <a:t>ADP </a:t>
            </a:r>
            <a:r>
              <a:rPr lang="ko-KR" altLang="en-US" sz="1200" dirty="0"/>
              <a:t>실기 합격자 인터뷰 </a:t>
            </a:r>
            <a:r>
              <a:rPr lang="en-US" altLang="ko-KR" sz="1200" dirty="0"/>
              <a:t>(1/3)</a:t>
            </a:r>
          </a:p>
          <a:p>
            <a:pPr marL="0" indent="0">
              <a:buNone/>
            </a:pPr>
            <a:r>
              <a:rPr lang="en-US" altLang="ko-KR" sz="1200" dirty="0"/>
              <a:t>40 - P </a:t>
            </a:r>
            <a:r>
              <a:rPr lang="ko-KR" altLang="en-US" sz="1200" dirty="0" smtClean="0"/>
              <a:t>관리도</a:t>
            </a:r>
            <a:endParaRPr lang="en-US" altLang="ko-KR" sz="1200" dirty="0" smtClean="0"/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41 </a:t>
            </a:r>
            <a:r>
              <a:rPr lang="en-US" altLang="ko-KR" sz="1200" dirty="0"/>
              <a:t>- 25</a:t>
            </a:r>
            <a:r>
              <a:rPr lang="ko-KR" altLang="en-US" sz="1200" dirty="0"/>
              <a:t>회 </a:t>
            </a:r>
            <a:r>
              <a:rPr lang="ko-KR" altLang="en-US" sz="1200" dirty="0" err="1"/>
              <a:t>시계열</a:t>
            </a:r>
            <a:r>
              <a:rPr lang="ko-KR" altLang="en-US" sz="1200" dirty="0"/>
              <a:t> 문제</a:t>
            </a:r>
            <a:endParaRPr lang="ko-KR" altLang="en-US" sz="1200" dirty="0"/>
          </a:p>
          <a:p>
            <a:pPr marL="0" indent="0">
              <a:buNone/>
            </a:pPr>
            <a:r>
              <a:rPr lang="en-US" altLang="ko-KR" sz="1200" dirty="0"/>
              <a:t>42 - 25</a:t>
            </a:r>
            <a:r>
              <a:rPr lang="ko-KR" altLang="en-US" sz="1200" dirty="0"/>
              <a:t>회 </a:t>
            </a:r>
            <a:r>
              <a:rPr lang="ko-KR" altLang="en-US" sz="1200" dirty="0" err="1"/>
              <a:t>공장별로</a:t>
            </a:r>
            <a:r>
              <a:rPr lang="ko-KR" altLang="en-US" sz="1200" dirty="0"/>
              <a:t> 제품 </a:t>
            </a:r>
            <a:r>
              <a:rPr lang="ko-KR" altLang="en-US" sz="1200" dirty="0" smtClean="0"/>
              <a:t>차이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43 - 24</a:t>
            </a:r>
            <a:r>
              <a:rPr lang="ko-KR" altLang="en-US" sz="1200" dirty="0"/>
              <a:t>회 다중회귀</a:t>
            </a:r>
          </a:p>
          <a:p>
            <a:pPr marL="0" indent="0">
              <a:buNone/>
            </a:pPr>
            <a:r>
              <a:rPr lang="en-US" altLang="ko-KR" sz="1200" dirty="0"/>
              <a:t>45 - 24</a:t>
            </a:r>
            <a:r>
              <a:rPr lang="ko-KR" altLang="en-US" sz="1200" dirty="0"/>
              <a:t>회 두 제품의 평균이 차이</a:t>
            </a:r>
          </a:p>
          <a:p>
            <a:pPr marL="0" indent="0">
              <a:buNone/>
            </a:pPr>
            <a:r>
              <a:rPr lang="en-US" altLang="ko-KR" sz="1200" dirty="0"/>
              <a:t>46 - 23</a:t>
            </a:r>
            <a:r>
              <a:rPr lang="ko-KR" altLang="en-US" sz="1200" dirty="0"/>
              <a:t>회 객실사용여부 </a:t>
            </a:r>
          </a:p>
          <a:p>
            <a:pPr marL="0" indent="0">
              <a:buNone/>
            </a:pPr>
            <a:r>
              <a:rPr lang="en-US" altLang="ko-KR" sz="1200" dirty="0"/>
              <a:t>49 - 20</a:t>
            </a:r>
            <a:r>
              <a:rPr lang="ko-KR" altLang="en-US" sz="1200" dirty="0"/>
              <a:t>회 기출 </a:t>
            </a:r>
            <a:r>
              <a:rPr lang="en-US" altLang="ko-KR" sz="1200" dirty="0"/>
              <a:t>2</a:t>
            </a:r>
            <a:r>
              <a:rPr lang="ko-KR" altLang="en-US" sz="1200" dirty="0"/>
              <a:t>번 전력사용량</a:t>
            </a:r>
          </a:p>
          <a:p>
            <a:pPr marL="0" indent="0">
              <a:buNone/>
            </a:pP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 smtClean="0"/>
              <a:t>50 </a:t>
            </a:r>
            <a:r>
              <a:rPr lang="en-US" altLang="ko-KR" sz="1200" dirty="0"/>
              <a:t>- 24 - </a:t>
            </a:r>
            <a:r>
              <a:rPr lang="ko-KR" altLang="en-US" sz="1200" dirty="0"/>
              <a:t>합격후기</a:t>
            </a:r>
          </a:p>
          <a:p>
            <a:pPr marL="0" indent="0">
              <a:buNone/>
            </a:pPr>
            <a:r>
              <a:rPr lang="en-US" altLang="ko-KR" sz="1200" dirty="0"/>
              <a:t>51 - 23 – </a:t>
            </a:r>
            <a:r>
              <a:rPr lang="ko-KR" altLang="en-US" sz="1200" dirty="0"/>
              <a:t>합격후기 </a:t>
            </a:r>
            <a:r>
              <a:rPr lang="en-US" altLang="ko-KR" sz="1200" dirty="0"/>
              <a:t>(1/2)</a:t>
            </a:r>
            <a:endParaRPr lang="en-US" altLang="ko-KR" sz="12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1200" dirty="0" smtClean="0"/>
              <a:t>53 - </a:t>
            </a:r>
            <a:r>
              <a:rPr lang="ko-KR" altLang="en-US" sz="1200" dirty="0" err="1" smtClean="0"/>
              <a:t>히트맵</a:t>
            </a:r>
            <a:r>
              <a:rPr lang="ko-KR" altLang="en-US" sz="1200" dirty="0" smtClean="0"/>
              <a:t> </a:t>
            </a:r>
            <a:r>
              <a:rPr lang="ko-KR" altLang="en-US" sz="1200" dirty="0" smtClean="0"/>
              <a:t>시각화 </a:t>
            </a:r>
            <a:r>
              <a:rPr lang="ko-KR" altLang="en-US" sz="1200" dirty="0" smtClean="0"/>
              <a:t>샘플</a:t>
            </a:r>
            <a:endParaRPr lang="en-US" altLang="ko-KR" sz="1200" dirty="0" smtClean="0"/>
          </a:p>
          <a:p>
            <a:pPr marL="0" indent="0">
              <a:buNone/>
            </a:pPr>
            <a:r>
              <a:rPr lang="en-US" altLang="ko-KR" sz="1200" dirty="0"/>
              <a:t>54 - 22</a:t>
            </a:r>
            <a:r>
              <a:rPr lang="ko-KR" altLang="en-US" sz="1200" dirty="0"/>
              <a:t>회 다항회귀 </a:t>
            </a:r>
            <a:r>
              <a:rPr lang="en-US" altLang="ko-KR" sz="1200" dirty="0"/>
              <a:t>3</a:t>
            </a:r>
            <a:r>
              <a:rPr lang="ko-KR" altLang="en-US" sz="1200" dirty="0"/>
              <a:t>차까지</a:t>
            </a:r>
            <a:endParaRPr lang="ko-KR" altLang="en-US" sz="1200" dirty="0" smtClean="0"/>
          </a:p>
        </p:txBody>
      </p:sp>
    </p:spTree>
    <p:extLst>
      <p:ext uri="{BB962C8B-B14F-4D97-AF65-F5344CB8AC3E}">
        <p14:creationId xmlns:p14="http://schemas.microsoft.com/office/powerpoint/2010/main" val="3914940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분</a:t>
            </a:r>
            <a:r>
              <a:rPr lang="ko-KR" altLang="en-US" sz="1800" b="1" dirty="0"/>
              <a:t>산</a:t>
            </a:r>
            <a:r>
              <a:rPr lang="ko-KR" altLang="en-US" sz="1800" b="1" dirty="0" smtClean="0"/>
              <a:t>분석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ToothGrowth$dose</a:t>
            </a:r>
            <a:r>
              <a:rPr lang="en-US" altLang="ko-KR" sz="900" dirty="0" smtClean="0"/>
              <a:t> &lt;- factor(</a:t>
            </a:r>
            <a:r>
              <a:rPr lang="en-US" altLang="ko-KR" sz="900" dirty="0" err="1" smtClean="0"/>
              <a:t>ToothGrowth$dose</a:t>
            </a:r>
            <a:r>
              <a:rPr lang="en-US" altLang="ko-KR" sz="900" dirty="0" smtClean="0"/>
              <a:t>, levels=c(0.5,1.0,2.0), labels=c("</a:t>
            </a:r>
            <a:r>
              <a:rPr lang="en-US" altLang="ko-KR" sz="900" dirty="0" err="1" smtClean="0"/>
              <a:t>low","med","high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with (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tapply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</a:t>
            </a:r>
            <a:r>
              <a:rPr lang="en-US" altLang="ko-KR" sz="900" dirty="0" smtClean="0"/>
              <a:t>, list(</a:t>
            </a:r>
            <a:r>
              <a:rPr lang="en-US" altLang="ko-KR" sz="900" dirty="0" err="1" smtClean="0"/>
              <a:t>supp,dose</a:t>
            </a:r>
            <a:r>
              <a:rPr lang="en-US" altLang="ko-KR" sz="900" dirty="0" smtClean="0"/>
              <a:t>), length)) </a:t>
            </a:r>
          </a:p>
          <a:p>
            <a:pPr marL="0" indent="0">
              <a:buNone/>
            </a:pPr>
            <a:r>
              <a:rPr lang="en-US" altLang="ko-KR" sz="900" dirty="0" err="1" smtClean="0"/>
              <a:t>tapply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ToothGrowth$len</a:t>
            </a:r>
            <a:r>
              <a:rPr lang="en-US" altLang="ko-KR" sz="900" dirty="0" smtClean="0"/>
              <a:t>, list(</a:t>
            </a:r>
            <a:r>
              <a:rPr lang="en-US" altLang="ko-KR" sz="900" dirty="0" err="1" smtClean="0"/>
              <a:t>ToothGrowth$supp,ToothGrowth$dose</a:t>
            </a:r>
            <a:r>
              <a:rPr lang="en-US" altLang="ko-KR" sz="900" dirty="0" smtClean="0"/>
              <a:t>), length)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with (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tapply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</a:t>
            </a:r>
            <a:r>
              <a:rPr lang="en-US" altLang="ko-KR" sz="900" dirty="0" smtClean="0"/>
              <a:t>, list(</a:t>
            </a:r>
            <a:r>
              <a:rPr lang="en-US" altLang="ko-KR" sz="900" dirty="0" err="1" smtClean="0"/>
              <a:t>supp,dose</a:t>
            </a:r>
            <a:r>
              <a:rPr lang="en-US" altLang="ko-KR" sz="900" dirty="0" smtClean="0"/>
              <a:t>), length)) </a:t>
            </a:r>
          </a:p>
          <a:p>
            <a:pPr marL="0" indent="0">
              <a:buNone/>
            </a:pPr>
            <a:r>
              <a:rPr lang="en-US" altLang="ko-KR" sz="900" dirty="0" smtClean="0"/>
              <a:t>with (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tapply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</a:t>
            </a:r>
            <a:r>
              <a:rPr lang="en-US" altLang="ko-KR" sz="900" dirty="0" smtClean="0"/>
              <a:t>, list(</a:t>
            </a:r>
            <a:r>
              <a:rPr lang="en-US" altLang="ko-KR" sz="900" dirty="0" err="1" smtClean="0"/>
              <a:t>supp,dose</a:t>
            </a:r>
            <a:r>
              <a:rPr lang="en-US" altLang="ko-KR" sz="900" dirty="0" smtClean="0"/>
              <a:t>), mean)) </a:t>
            </a:r>
          </a:p>
          <a:p>
            <a:pPr marL="0" indent="0">
              <a:buNone/>
            </a:pPr>
            <a:r>
              <a:rPr lang="en-US" altLang="ko-KR" sz="900" dirty="0" smtClean="0"/>
              <a:t>with (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tapply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</a:t>
            </a:r>
            <a:r>
              <a:rPr lang="en-US" altLang="ko-KR" sz="900" dirty="0" smtClean="0"/>
              <a:t>, list(</a:t>
            </a:r>
            <a:r>
              <a:rPr lang="en-US" altLang="ko-KR" sz="900" dirty="0" err="1" smtClean="0"/>
              <a:t>supp,dose</a:t>
            </a:r>
            <a:r>
              <a:rPr lang="en-US" altLang="ko-KR" sz="900" dirty="0" smtClean="0"/>
              <a:t>), </a:t>
            </a:r>
            <a:r>
              <a:rPr lang="en-US" altLang="ko-KR" sz="900" dirty="0" err="1" smtClean="0"/>
              <a:t>sd</a:t>
            </a:r>
            <a:r>
              <a:rPr lang="en-US" altLang="ko-KR" sz="900" dirty="0" smtClean="0"/>
              <a:t>))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ToothGrowth.aov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aov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len~supp</a:t>
            </a:r>
            <a:r>
              <a:rPr lang="en-US" altLang="ko-KR" sz="900" dirty="0" smtClean="0"/>
              <a:t>*dose, data=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ToothGrowth.aov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aov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len~supp+dose+supp:dose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ToothGrowth.aov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model.tables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ToothGrowth.aov</a:t>
            </a:r>
            <a:r>
              <a:rPr lang="en-US" altLang="ko-KR" sz="900" dirty="0" smtClean="0"/>
              <a:t>, type="means") </a:t>
            </a:r>
          </a:p>
          <a:p>
            <a:pPr marL="0" indent="0">
              <a:buNone/>
            </a:pPr>
            <a:r>
              <a:rPr lang="en-US" altLang="ko-KR" sz="900" dirty="0" smtClean="0"/>
              <a:t>windows(width=12, height=8) </a:t>
            </a:r>
          </a:p>
          <a:p>
            <a:pPr marL="0" indent="0">
              <a:buNone/>
            </a:pPr>
            <a:r>
              <a:rPr lang="en-US" altLang="ko-KR" sz="900" dirty="0" smtClean="0"/>
              <a:t>boxplot(</a:t>
            </a:r>
            <a:r>
              <a:rPr lang="en-US" altLang="ko-KR" sz="900" dirty="0" err="1" smtClean="0"/>
              <a:t>len~supp</a:t>
            </a:r>
            <a:r>
              <a:rPr lang="en-US" altLang="ko-KR" sz="900" dirty="0" smtClean="0"/>
              <a:t>*dose, data=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boxplot(</a:t>
            </a:r>
            <a:r>
              <a:rPr lang="en-US" altLang="ko-KR" sz="900" dirty="0" err="1" smtClean="0"/>
              <a:t>len~supp</a:t>
            </a:r>
            <a:r>
              <a:rPr lang="en-US" altLang="ko-KR" sz="900" dirty="0" smtClean="0"/>
              <a:t>*dose, data=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col=c("</a:t>
            </a:r>
            <a:r>
              <a:rPr lang="en-US" altLang="ko-KR" sz="900" dirty="0" err="1" smtClean="0"/>
              <a:t>deeppink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yellowgreen</a:t>
            </a:r>
            <a:r>
              <a:rPr lang="en-US" altLang="ko-KR" sz="900" dirty="0" smtClean="0"/>
              <a:t>") , </a:t>
            </a:r>
            <a:r>
              <a:rPr lang="en-US" altLang="ko-KR" sz="900" dirty="0" err="1" smtClean="0"/>
              <a:t>las</a:t>
            </a:r>
            <a:r>
              <a:rPr lang="en-US" altLang="ko-KR" sz="900" dirty="0" smtClean="0"/>
              <a:t>=1 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="Vitamin C Type",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="Tooth Growth", main="Effects of Vitamin C on Tooth Growth" 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interaction.plot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x.factor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ToothGrowth$dose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</a:t>
            </a:r>
            <a:r>
              <a:rPr lang="en-US" altLang="ko-KR" sz="900" dirty="0" err="1" smtClean="0"/>
              <a:t>trace.factor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ToothGrowth$supp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response=</a:t>
            </a:r>
            <a:r>
              <a:rPr lang="en-US" altLang="ko-KR" sz="900" dirty="0" err="1" smtClean="0"/>
              <a:t>ToothGrowth$len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trace.label</a:t>
            </a:r>
            <a:r>
              <a:rPr lang="en-US" altLang="ko-KR" sz="900" dirty="0" smtClean="0"/>
              <a:t>="Supplement", </a:t>
            </a:r>
            <a:r>
              <a:rPr lang="en-US" altLang="ko-KR" sz="900" dirty="0" err="1" smtClean="0"/>
              <a:t>las</a:t>
            </a:r>
            <a:r>
              <a:rPr lang="en-US" altLang="ko-KR" sz="900" dirty="0" smtClean="0"/>
              <a:t>=1,type="b",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=c(1,19),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="Supplement Dose combination",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="Tooth Growth", </a:t>
            </a:r>
          </a:p>
          <a:p>
            <a:pPr marL="0" indent="0">
              <a:buNone/>
            </a:pPr>
            <a:r>
              <a:rPr lang="en-US" altLang="ko-KR" sz="900" dirty="0" smtClean="0"/>
              <a:t>main="Means Plot for Tooth Growth of Guinea Pigs"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gplots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interaction(</a:t>
            </a:r>
            <a:r>
              <a:rPr lang="en-US" altLang="ko-KR" sz="900" dirty="0" err="1" smtClean="0"/>
              <a:t>ToothGrowth$supp,ToothGrowth$dose,sep</a:t>
            </a:r>
            <a:r>
              <a:rPr lang="en-US" altLang="ko-KR" sz="900" dirty="0" smtClean="0"/>
              <a:t>=" 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plotmeans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len~interaction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supp,dose,sep</a:t>
            </a:r>
            <a:r>
              <a:rPr lang="en-US" altLang="ko-KR" sz="900" dirty="0" smtClean="0"/>
              <a:t>=" "), data=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connect=list(c(1,3,5),c(2,4,6)), </a:t>
            </a:r>
          </a:p>
          <a:p>
            <a:pPr marL="0" indent="0">
              <a:buNone/>
            </a:pPr>
            <a:r>
              <a:rPr lang="en-US" altLang="ko-KR" sz="900" dirty="0" smtClean="0"/>
              <a:t>  col=c("red","green3"),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="Supplement Dose combination",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="Tooth Growth", </a:t>
            </a:r>
          </a:p>
          <a:p>
            <a:pPr marL="0" indent="0">
              <a:buNone/>
            </a:pPr>
            <a:r>
              <a:rPr lang="en-US" altLang="ko-KR" sz="900" dirty="0" smtClean="0"/>
              <a:t>  main="Means Plot for Tooth Growth of Guinea Pigs" </a:t>
            </a:r>
          </a:p>
          <a:p>
            <a:pPr marL="0" indent="0">
              <a:buNone/>
            </a:pP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coplot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</a:t>
            </a:r>
            <a:r>
              <a:rPr lang="en-US" altLang="ko-KR" sz="900" dirty="0" smtClean="0"/>
              <a:t> ~ dose | </a:t>
            </a:r>
            <a:r>
              <a:rPr lang="en-US" altLang="ko-KR" sz="900" dirty="0" err="1" smtClean="0"/>
              <a:t>supp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steelblue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=19)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coplot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len</a:t>
            </a:r>
            <a:r>
              <a:rPr lang="en-US" altLang="ko-KR" sz="900" dirty="0" smtClean="0"/>
              <a:t> ~ dose | </a:t>
            </a:r>
            <a:r>
              <a:rPr lang="en-US" altLang="ko-KR" sz="900" dirty="0" err="1" smtClean="0"/>
              <a:t>supp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steelblue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=19, </a:t>
            </a:r>
          </a:p>
          <a:p>
            <a:pPr marL="0" indent="0">
              <a:buNone/>
            </a:pPr>
            <a:r>
              <a:rPr lang="en-US" altLang="ko-KR" sz="900" dirty="0" smtClean="0"/>
              <a:t>  panel=</a:t>
            </a:r>
            <a:r>
              <a:rPr lang="en-US" altLang="ko-KR" sz="900" dirty="0" err="1" smtClean="0"/>
              <a:t>panel.smooth,lwd</a:t>
            </a:r>
            <a:r>
              <a:rPr lang="en-US" altLang="ko-KR" sz="900" dirty="0" smtClean="0"/>
              <a:t>=2, </a:t>
            </a:r>
            <a:r>
              <a:rPr lang="en-US" altLang="ko-KR" sz="900" dirty="0" err="1" smtClean="0"/>
              <a:t>col.smooth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darkorange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="Dose Level",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="Tooth </a:t>
            </a:r>
            <a:r>
              <a:rPr lang="en-US" altLang="ko-KR" sz="900" dirty="0" err="1" smtClean="0"/>
              <a:t>Grouwth</a:t>
            </a:r>
            <a:r>
              <a:rPr lang="en-US" altLang="ko-KR" sz="900" dirty="0" smtClean="0"/>
              <a:t>"   </a:t>
            </a:r>
          </a:p>
          <a:p>
            <a:pPr marL="0" indent="0">
              <a:buNone/>
            </a:pPr>
            <a:r>
              <a:rPr lang="en-US" altLang="ko-KR" sz="900" dirty="0" smtClean="0"/>
              <a:t>)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library(HH) </a:t>
            </a:r>
          </a:p>
          <a:p>
            <a:pPr marL="0" indent="0">
              <a:buNone/>
            </a:pPr>
            <a:r>
              <a:rPr lang="en-US" altLang="ko-KR" sz="900" dirty="0" smtClean="0"/>
              <a:t>interaction2wt(</a:t>
            </a:r>
            <a:r>
              <a:rPr lang="en-US" altLang="ko-KR" sz="900" dirty="0" err="1" smtClean="0"/>
              <a:t>len</a:t>
            </a:r>
            <a:r>
              <a:rPr lang="en-US" altLang="ko-KR" sz="900" dirty="0" smtClean="0"/>
              <a:t> ~ </a:t>
            </a:r>
            <a:r>
              <a:rPr lang="en-US" altLang="ko-KR" sz="900" dirty="0" err="1" smtClean="0"/>
              <a:t>supp</a:t>
            </a:r>
            <a:r>
              <a:rPr lang="en-US" altLang="ko-KR" sz="900" dirty="0" smtClean="0"/>
              <a:t>* dose, data= </a:t>
            </a:r>
            <a:r>
              <a:rPr lang="en-US" altLang="ko-KR" sz="900" dirty="0" err="1" smtClean="0"/>
              <a:t>ToothGrowth</a:t>
            </a:r>
            <a:r>
              <a:rPr lang="en-US" altLang="ko-KR" sz="900" dirty="0" smtClean="0"/>
              <a:t>)  </a:t>
            </a:r>
          </a:p>
          <a:p>
            <a:pPr marL="0" indent="0">
              <a:buNone/>
            </a:pPr>
            <a:r>
              <a:rPr lang="en-US" altLang="ko-KR" sz="900" dirty="0" err="1" smtClean="0"/>
              <a:t>TukeyHSD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ToothGrowth.aov</a:t>
            </a:r>
            <a:r>
              <a:rPr lang="en-US" altLang="ko-KR" sz="900" dirty="0" smtClean="0"/>
              <a:t>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2204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편상관계수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mtcars2 &lt;- 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[,c("mpg","</a:t>
            </a:r>
            <a:r>
              <a:rPr lang="en-US" altLang="ko-KR" sz="900" dirty="0" err="1" smtClean="0"/>
              <a:t>cyl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")]</a:t>
            </a:r>
          </a:p>
          <a:p>
            <a:pPr marL="0" indent="0">
              <a:buNone/>
            </a:pPr>
            <a:r>
              <a:rPr lang="en-US" altLang="ko-KR" sz="900" dirty="0" err="1" smtClean="0"/>
              <a:t>cor</a:t>
            </a:r>
            <a:r>
              <a:rPr lang="en-US" altLang="ko-KR" sz="900" dirty="0" smtClean="0"/>
              <a:t>(mtcars2)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ggm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pcor</a:t>
            </a:r>
            <a:r>
              <a:rPr lang="en-US" altLang="ko-KR" sz="900" dirty="0" smtClean="0"/>
              <a:t>(c(1,3,2,4),</a:t>
            </a:r>
            <a:r>
              <a:rPr lang="en-US" altLang="ko-KR" sz="900" dirty="0" err="1" smtClean="0"/>
              <a:t>cov</a:t>
            </a:r>
            <a:r>
              <a:rPr lang="en-US" altLang="ko-KR" sz="900" dirty="0" smtClean="0"/>
              <a:t>(mtcars2))</a:t>
            </a:r>
          </a:p>
          <a:p>
            <a:pPr marL="0" indent="0">
              <a:buNone/>
            </a:pPr>
            <a:r>
              <a:rPr lang="en-US" altLang="ko-KR" sz="900" dirty="0" err="1" smtClean="0"/>
              <a:t>pcor</a:t>
            </a:r>
            <a:r>
              <a:rPr lang="en-US" altLang="ko-KR" sz="900" dirty="0" smtClean="0"/>
              <a:t>(c("mpg","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cyl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"),</a:t>
            </a:r>
            <a:r>
              <a:rPr lang="en-US" altLang="ko-KR" sz="900" dirty="0" err="1" smtClean="0"/>
              <a:t>cov</a:t>
            </a:r>
            <a:r>
              <a:rPr lang="en-US" altLang="ko-KR" sz="900" dirty="0" smtClean="0"/>
              <a:t>(mtcars2))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pcor.test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pcor</a:t>
            </a:r>
            <a:r>
              <a:rPr lang="en-US" altLang="ko-KR" sz="900" dirty="0" smtClean="0"/>
              <a:t>(c(1,3,2,4),</a:t>
            </a:r>
            <a:r>
              <a:rPr lang="en-US" altLang="ko-KR" sz="900" dirty="0" err="1" smtClean="0"/>
              <a:t>cov</a:t>
            </a:r>
            <a:r>
              <a:rPr lang="en-US" altLang="ko-KR" sz="900" dirty="0" smtClean="0"/>
              <a:t>(mtcars2)),</a:t>
            </a:r>
          </a:p>
          <a:p>
            <a:pPr marL="0" indent="0">
              <a:buNone/>
            </a:pPr>
            <a:r>
              <a:rPr lang="en-US" altLang="ko-KR" sz="900" dirty="0" smtClean="0"/>
              <a:t>          q=2,n=</a:t>
            </a:r>
            <a:r>
              <a:rPr lang="en-US" altLang="ko-KR" sz="900" dirty="0" err="1" smtClean="0"/>
              <a:t>nrow</a:t>
            </a:r>
            <a:r>
              <a:rPr lang="en-US" altLang="ko-KR" sz="900" dirty="0" smtClean="0"/>
              <a:t>(mtcars2))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ppcor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pcor</a:t>
            </a:r>
            <a:r>
              <a:rPr lang="en-US" altLang="ko-KR" sz="900" dirty="0" smtClean="0"/>
              <a:t>(mtcars2)</a:t>
            </a:r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귀무가설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편상관계수는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0</a:t>
            </a:r>
            <a:r>
              <a:rPr lang="ko-KR" altLang="en-US" sz="900" dirty="0" smtClean="0"/>
              <a:t>이다</a:t>
            </a:r>
          </a:p>
          <a:p>
            <a:pPr marL="0" indent="0">
              <a:buNone/>
            </a:pPr>
            <a:r>
              <a:rPr lang="en-US" altLang="ko-KR" sz="900" dirty="0" err="1" smtClean="0"/>
              <a:t>pcor.test</a:t>
            </a:r>
            <a:r>
              <a:rPr lang="en-US" altLang="ko-KR" sz="900" dirty="0" smtClean="0"/>
              <a:t>(mtcars2["mpg"],mtcars2["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"],mtcars2[c("</a:t>
            </a:r>
            <a:r>
              <a:rPr lang="en-US" altLang="ko-KR" sz="900" dirty="0" err="1" smtClean="0"/>
              <a:t>cyl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")])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1325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머신러닝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(</a:t>
            </a:r>
            <a:r>
              <a:rPr lang="en-US" altLang="ko-KR" sz="1800" b="1" dirty="0" err="1" smtClean="0"/>
              <a:t>elasticnet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svm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rf</a:t>
            </a:r>
            <a:r>
              <a:rPr lang="en-US" altLang="ko-KR" sz="1800" b="1" dirty="0" smtClean="0"/>
              <a:t>) </a:t>
            </a:r>
            <a:r>
              <a:rPr lang="ko-KR" altLang="en-US" sz="1800" b="1" dirty="0" smtClean="0"/>
              <a:t>성능 비교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6034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library(MASS) </a:t>
            </a:r>
          </a:p>
          <a:p>
            <a:pPr marL="0" indent="0">
              <a:buNone/>
            </a:pPr>
            <a:r>
              <a:rPr lang="en-US" altLang="ko-KR" sz="900" dirty="0" smtClean="0"/>
              <a:t>library(caret)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train &lt;- 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(y=</a:t>
            </a:r>
            <a:r>
              <a:rPr lang="en-US" altLang="ko-KR" sz="900" dirty="0" err="1" smtClean="0"/>
              <a:t>Boston$medv</a:t>
            </a:r>
            <a:r>
              <a:rPr lang="en-US" altLang="ko-KR" sz="900" dirty="0" smtClean="0"/>
              <a:t>, p=0.7, list=F) </a:t>
            </a:r>
          </a:p>
          <a:p>
            <a:pPr marL="0" indent="0">
              <a:buNone/>
            </a:pPr>
            <a:r>
              <a:rPr lang="en-US" altLang="ko-KR" sz="900" dirty="0" smtClean="0"/>
              <a:t>head(train)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 &lt;- Boston[train,]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Boston.test</a:t>
            </a:r>
            <a:r>
              <a:rPr lang="en-US" altLang="ko-KR" sz="900" dirty="0" smtClean="0"/>
              <a:t> &lt;- Boston[-train,]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elasticnet</a:t>
            </a:r>
            <a:r>
              <a:rPr lang="en-US" altLang="ko-KR" sz="900" dirty="0" smtClean="0"/>
              <a:t> : alpha = 0.1 lambda = 0.08747614.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 &lt;- train(form=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 ~ ., data=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, method="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",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(method="</a:t>
            </a:r>
            <a:r>
              <a:rPr lang="en-US" altLang="ko-KR" sz="900" dirty="0" err="1" smtClean="0"/>
              <a:t>cv",number</a:t>
            </a:r>
            <a:r>
              <a:rPr lang="en-US" altLang="ko-KR" sz="900" dirty="0" smtClean="0"/>
              <a:t>=10), </a:t>
            </a:r>
            <a:r>
              <a:rPr lang="en-US" altLang="ko-KR" sz="900" dirty="0" err="1" smtClean="0"/>
              <a:t>tuneLength</a:t>
            </a:r>
            <a:r>
              <a:rPr lang="en-US" altLang="ko-KR" sz="900" dirty="0" smtClean="0"/>
              <a:t>=10) 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en-US" altLang="ko-KR" sz="900" dirty="0" err="1" smtClean="0"/>
              <a:t>rf</a:t>
            </a:r>
            <a:r>
              <a:rPr lang="en-US" altLang="ko-KR" sz="900" dirty="0" smtClean="0"/>
              <a:t> </a:t>
            </a:r>
            <a:r>
              <a:rPr lang="ko-KR" altLang="en-US" sz="900" dirty="0" err="1" smtClean="0"/>
              <a:t>오래걸림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mtry</a:t>
            </a:r>
            <a:r>
              <a:rPr lang="en-US" altLang="ko-KR" sz="900" dirty="0" smtClean="0"/>
              <a:t> = 5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Boston.rf</a:t>
            </a:r>
            <a:r>
              <a:rPr lang="en-US" altLang="ko-KR" sz="900" dirty="0" smtClean="0"/>
              <a:t> &lt;- train(form=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 ~ ., data=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, method="</a:t>
            </a:r>
            <a:r>
              <a:rPr lang="en-US" altLang="ko-KR" sz="900" dirty="0" err="1" smtClean="0"/>
              <a:t>rf</a:t>
            </a:r>
            <a:r>
              <a:rPr lang="en-US" altLang="ko-KR" sz="900" dirty="0" smtClean="0"/>
              <a:t>",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(method="</a:t>
            </a:r>
            <a:r>
              <a:rPr lang="en-US" altLang="ko-KR" sz="900" dirty="0" err="1" smtClean="0"/>
              <a:t>cv",number</a:t>
            </a:r>
            <a:r>
              <a:rPr lang="en-US" altLang="ko-KR" sz="900" dirty="0" smtClean="0"/>
              <a:t>=10), </a:t>
            </a:r>
            <a:r>
              <a:rPr lang="en-US" altLang="ko-KR" sz="900" dirty="0" err="1" smtClean="0"/>
              <a:t>tuneLength</a:t>
            </a:r>
            <a:r>
              <a:rPr lang="en-US" altLang="ko-KR" sz="900" dirty="0" smtClean="0"/>
              <a:t>=10)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en-US" altLang="ko-KR" sz="900" dirty="0" err="1" smtClean="0"/>
              <a:t>svm</a:t>
            </a:r>
            <a:r>
              <a:rPr lang="en-US" altLang="ko-KR" sz="900" dirty="0" smtClean="0"/>
              <a:t> : sigma = 0.04434552 and C = 32.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Boston.svm</a:t>
            </a:r>
            <a:r>
              <a:rPr lang="en-US" altLang="ko-KR" sz="900" dirty="0" smtClean="0"/>
              <a:t> &lt;- train(form=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 ~ ., data=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, method="</a:t>
            </a:r>
            <a:r>
              <a:rPr lang="en-US" altLang="ko-KR" sz="900" dirty="0" err="1" smtClean="0"/>
              <a:t>svmRadialSigma</a:t>
            </a:r>
            <a:r>
              <a:rPr lang="en-US" altLang="ko-KR" sz="900" dirty="0" smtClean="0"/>
              <a:t>",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(method="</a:t>
            </a:r>
            <a:r>
              <a:rPr lang="en-US" altLang="ko-KR" sz="900" dirty="0" err="1" smtClean="0"/>
              <a:t>cv",number</a:t>
            </a:r>
            <a:r>
              <a:rPr lang="en-US" altLang="ko-KR" sz="900" dirty="0" smtClean="0"/>
              <a:t>=10), </a:t>
            </a:r>
            <a:r>
              <a:rPr lang="en-US" altLang="ko-KR" sz="900" dirty="0" err="1" smtClean="0"/>
              <a:t>tuneLength</a:t>
            </a:r>
            <a:r>
              <a:rPr lang="en-US" altLang="ko-KR" sz="900" dirty="0" smtClean="0"/>
              <a:t>=10)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predict</a:t>
            </a:r>
          </a:p>
          <a:p>
            <a:pPr marL="0" indent="0">
              <a:buNone/>
            </a:pPr>
            <a:r>
              <a:rPr lang="en-US" altLang="ko-KR" sz="900" dirty="0" err="1" smtClean="0"/>
              <a:t>gnet.pred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Boston.gnet,Boston.test</a:t>
            </a:r>
            <a:r>
              <a:rPr lang="en-US" altLang="ko-KR" sz="900" dirty="0" smtClean="0"/>
              <a:t>)    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gnet.pred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rf.pred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Boston.rf,Boston.test</a:t>
            </a:r>
            <a:r>
              <a:rPr lang="en-US" altLang="ko-KR" sz="900" dirty="0" smtClean="0"/>
              <a:t>)    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rf.pred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svm.pred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Boston.svm,Boston.test</a:t>
            </a:r>
            <a:r>
              <a:rPr lang="en-US" altLang="ko-KR" sz="900" dirty="0" smtClean="0"/>
              <a:t>)    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svm.pred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#comparison</a:t>
            </a:r>
          </a:p>
          <a:p>
            <a:pPr marL="0" indent="0">
              <a:buNone/>
            </a:pPr>
            <a:r>
              <a:rPr lang="en-US" altLang="ko-KR" sz="900" dirty="0" smtClean="0"/>
              <a:t>models &lt;- list(</a:t>
            </a:r>
            <a:r>
              <a:rPr lang="en-US" altLang="ko-KR" sz="900" dirty="0" err="1" smtClean="0"/>
              <a:t>gnet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rf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Boston.rf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svm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Boston.svm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summary(resamples(models)) </a:t>
            </a:r>
          </a:p>
          <a:p>
            <a:pPr marL="0" indent="0">
              <a:buNone/>
            </a:pPr>
            <a:r>
              <a:rPr lang="en-US" altLang="ko-KR" sz="900" dirty="0" smtClean="0"/>
              <a:t>summary(resamples(models), metric="RMSE") </a:t>
            </a:r>
          </a:p>
          <a:p>
            <a:pPr marL="0" indent="0">
              <a:buNone/>
            </a:pPr>
            <a:r>
              <a:rPr lang="en-US" altLang="ko-KR" sz="900" dirty="0" smtClean="0"/>
              <a:t>summary(diff(resamples(models), metric="RMSE"))</a:t>
            </a:r>
          </a:p>
          <a:p>
            <a:pPr marL="0" indent="0">
              <a:buNone/>
            </a:pP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5583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en-US" altLang="ko-KR" sz="1800" b="1" dirty="0" smtClean="0"/>
              <a:t>SVM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603461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library(caret) </a:t>
            </a:r>
          </a:p>
          <a:p>
            <a:pPr marL="0" indent="0">
              <a:buNone/>
            </a:pPr>
            <a:r>
              <a:rPr lang="en-US" altLang="ko-KR" sz="900" dirty="0" smtClean="0"/>
              <a:t>#train &lt;- sample(</a:t>
            </a:r>
            <a:r>
              <a:rPr lang="en-US" altLang="ko-KR" sz="900" dirty="0" err="1" smtClean="0"/>
              <a:t>nrow</a:t>
            </a:r>
            <a:r>
              <a:rPr lang="en-US" altLang="ko-KR" sz="900" dirty="0" smtClean="0"/>
              <a:t>(iris),0.7*</a:t>
            </a:r>
            <a:r>
              <a:rPr lang="en-US" altLang="ko-KR" sz="900" dirty="0" err="1" smtClean="0"/>
              <a:t>nrow</a:t>
            </a:r>
            <a:r>
              <a:rPr lang="en-US" altLang="ko-KR" sz="900" dirty="0" smtClean="0"/>
              <a:t>(iris))  </a:t>
            </a:r>
          </a:p>
          <a:p>
            <a:pPr marL="0" indent="0">
              <a:buNone/>
            </a:pPr>
            <a:r>
              <a:rPr lang="en-US" altLang="ko-KR" sz="900" dirty="0" smtClean="0"/>
              <a:t>train &lt;-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(y=</a:t>
            </a:r>
            <a:r>
              <a:rPr lang="en-US" altLang="ko-KR" sz="900" dirty="0" err="1" smtClean="0"/>
              <a:t>iris$Species,p</a:t>
            </a:r>
            <a:r>
              <a:rPr lang="en-US" altLang="ko-KR" sz="900" dirty="0" smtClean="0"/>
              <a:t>=0.7,list=F) </a:t>
            </a:r>
          </a:p>
          <a:p>
            <a:pPr marL="0" indent="0">
              <a:buNone/>
            </a:pPr>
            <a:r>
              <a:rPr lang="en-US" altLang="ko-KR" sz="900" dirty="0" err="1" smtClean="0"/>
              <a:t>iris.train</a:t>
            </a:r>
            <a:r>
              <a:rPr lang="en-US" altLang="ko-KR" sz="900" dirty="0" smtClean="0"/>
              <a:t> &lt;- iris[train,]  </a:t>
            </a:r>
          </a:p>
          <a:p>
            <a:pPr marL="0" indent="0">
              <a:buNone/>
            </a:pPr>
            <a:r>
              <a:rPr lang="en-US" altLang="ko-KR" sz="900" dirty="0" err="1" smtClean="0"/>
              <a:t>iris.test</a:t>
            </a:r>
            <a:r>
              <a:rPr lang="en-US" altLang="ko-KR" sz="900" dirty="0" smtClean="0"/>
              <a:t> &lt;- iris[-train,]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smtClean="0"/>
              <a:t>library(e1071) 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iris.svm.tuned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tune.svm</a:t>
            </a:r>
            <a:r>
              <a:rPr lang="en-US" altLang="ko-KR" sz="900" dirty="0" smtClean="0"/>
              <a:t>(Species ~ . , data= </a:t>
            </a:r>
            <a:r>
              <a:rPr lang="en-US" altLang="ko-KR" sz="900" dirty="0" err="1" smtClean="0"/>
              <a:t>iris.train</a:t>
            </a:r>
            <a:r>
              <a:rPr lang="en-US" altLang="ko-KR" sz="900" dirty="0" smtClean="0"/>
              <a:t>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gamma= 10^ (-3:3),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cost=2^(-5:5))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iris.svm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svm</a:t>
            </a:r>
            <a:r>
              <a:rPr lang="en-US" altLang="ko-KR" sz="900" dirty="0" smtClean="0"/>
              <a:t>(Species ~ ., data=</a:t>
            </a:r>
            <a:r>
              <a:rPr lang="en-US" altLang="ko-KR" sz="900" dirty="0" err="1" smtClean="0"/>
              <a:t>iris.train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, gamma=</a:t>
            </a:r>
            <a:r>
              <a:rPr lang="en-US" altLang="ko-KR" sz="900" dirty="0" err="1" smtClean="0"/>
              <a:t>iris.svm.tuned$best.model$gamma</a:t>
            </a: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, cost=</a:t>
            </a:r>
            <a:r>
              <a:rPr lang="en-US" altLang="ko-KR" sz="900" dirty="0" err="1" smtClean="0"/>
              <a:t>iris.svm.tuned$best.model$cost</a:t>
            </a:r>
            <a:r>
              <a:rPr lang="en-US" altLang="ko-KR" sz="900" dirty="0" smtClean="0"/>
              <a:t>)          </a:t>
            </a:r>
          </a:p>
          <a:p>
            <a:pPr marL="0" indent="0">
              <a:buNone/>
            </a:pPr>
            <a:r>
              <a:rPr lang="en-US" altLang="ko-KR" sz="900" dirty="0" smtClean="0"/>
              <a:t>library(ggplot2)  </a:t>
            </a:r>
          </a:p>
          <a:p>
            <a:pPr marL="0" indent="0">
              <a:buNone/>
            </a:pPr>
            <a:r>
              <a:rPr lang="en-US" altLang="ko-KR" sz="900" dirty="0" err="1" smtClean="0"/>
              <a:t>iris.mds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data.frame</a:t>
            </a:r>
            <a:r>
              <a:rPr lang="en-US" altLang="ko-KR" sz="900" dirty="0" smtClean="0"/>
              <a:t>(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cmdscale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(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dist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iris.train</a:t>
            </a:r>
            <a:r>
              <a:rPr lang="en-US" altLang="ko-KR" sz="900" dirty="0" smtClean="0"/>
              <a:t>[,-5])))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err="1" smtClean="0"/>
              <a:t>ggplot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iris.mds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(x=X1,y=X2))+  </a:t>
            </a:r>
          </a:p>
          <a:p>
            <a:pPr marL="0" indent="0">
              <a:buNone/>
            </a:pPr>
            <a:r>
              <a:rPr lang="en-US" altLang="ko-KR" sz="900" dirty="0" err="1" smtClean="0"/>
              <a:t>geom_point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(color=</a:t>
            </a:r>
            <a:r>
              <a:rPr lang="en-US" altLang="ko-KR" sz="900" dirty="0" err="1" smtClean="0"/>
              <a:t>iris.train</a:t>
            </a:r>
            <a:r>
              <a:rPr lang="en-US" altLang="ko-KR" sz="900" dirty="0" smtClean="0"/>
              <a:t>[,5],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shape=</a:t>
            </a:r>
            <a:r>
              <a:rPr lang="en-US" altLang="ko-KR" sz="900" dirty="0" err="1" smtClean="0"/>
              <a:t>iris.train</a:t>
            </a:r>
            <a:r>
              <a:rPr lang="en-US" altLang="ko-KR" sz="900" dirty="0" smtClean="0"/>
              <a:t>[,5]), size=2) +  </a:t>
            </a:r>
          </a:p>
          <a:p>
            <a:pPr marL="0" indent="0">
              <a:buNone/>
            </a:pPr>
            <a:r>
              <a:rPr lang="en-US" altLang="ko-KR" sz="900" dirty="0" err="1" smtClean="0"/>
              <a:t>geom_point</a:t>
            </a:r>
            <a:r>
              <a:rPr lang="en-US" altLang="ko-KR" sz="900" dirty="0" smtClean="0"/>
              <a:t>(data=</a:t>
            </a:r>
            <a:r>
              <a:rPr lang="en-US" altLang="ko-KR" sz="900" b="1" dirty="0" err="1" smtClean="0"/>
              <a:t>iris.mds</a:t>
            </a:r>
            <a:r>
              <a:rPr lang="en-US" altLang="ko-KR" sz="900" dirty="0" smtClean="0"/>
              <a:t>[</a:t>
            </a:r>
            <a:r>
              <a:rPr lang="en-US" altLang="ko-KR" sz="900" dirty="0" err="1" smtClean="0"/>
              <a:t>iris.svm$index</a:t>
            </a:r>
            <a:r>
              <a:rPr lang="en-US" altLang="ko-KR" sz="900" dirty="0" smtClean="0"/>
              <a:t>,],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color="</a:t>
            </a:r>
            <a:r>
              <a:rPr lang="en-US" altLang="ko-KR" sz="900" dirty="0" err="1" smtClean="0"/>
              <a:t>dimgray</a:t>
            </a:r>
            <a:r>
              <a:rPr lang="en-US" altLang="ko-KR" sz="900" dirty="0" smtClean="0"/>
              <a:t>", shape=21,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</a:t>
            </a:r>
            <a:r>
              <a:rPr lang="en-US" altLang="ko-KR" sz="900" dirty="0" smtClean="0">
                <a:solidFill>
                  <a:srgbClr val="FF0000"/>
                </a:solidFill>
              </a:rPr>
              <a:t>stroke</a:t>
            </a:r>
            <a:r>
              <a:rPr lang="en-US" altLang="ko-KR" sz="900" dirty="0" smtClean="0"/>
              <a:t> =1.0, size=5) +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labs(color="Species", shape="Species", x="Dimension 1",y="Dimension 2",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title="SVM Classification from Iris Dataset") +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theme(</a:t>
            </a:r>
            <a:r>
              <a:rPr lang="en-US" altLang="ko-KR" sz="900" dirty="0" err="1" smtClean="0"/>
              <a:t>plot.title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element_text</a:t>
            </a:r>
            <a:r>
              <a:rPr lang="en-US" altLang="ko-KR" sz="900" dirty="0" smtClean="0"/>
              <a:t>(face="bold"))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err="1" smtClean="0"/>
              <a:t>iris.svm.pred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iris.svm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iris.test</a:t>
            </a:r>
            <a:r>
              <a:rPr lang="en-US" altLang="ko-KR" sz="900" dirty="0" smtClean="0"/>
              <a:t>)  </a:t>
            </a:r>
          </a:p>
          <a:p>
            <a:pPr marL="0" indent="0">
              <a:buNone/>
            </a:pPr>
            <a:r>
              <a:rPr lang="en-US" altLang="ko-KR" sz="900" dirty="0" smtClean="0"/>
              <a:t>table(</a:t>
            </a: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iris.test</a:t>
            </a:r>
            <a:r>
              <a:rPr lang="en-US" altLang="ko-KR" sz="900" dirty="0" smtClean="0"/>
              <a:t>)$Species, </a:t>
            </a:r>
            <a:r>
              <a:rPr lang="en-US" altLang="ko-KR" sz="900" dirty="0" err="1" smtClean="0"/>
              <a:t>iris.svm.pred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dnn</a:t>
            </a:r>
            <a:r>
              <a:rPr lang="en-US" altLang="ko-KR" sz="900" dirty="0" smtClean="0"/>
              <a:t>=c("</a:t>
            </a:r>
            <a:r>
              <a:rPr lang="en-US" altLang="ko-KR" sz="900" dirty="0" err="1" smtClean="0"/>
              <a:t>Actual","Predicted</a:t>
            </a:r>
            <a:r>
              <a:rPr lang="en-US" altLang="ko-KR" sz="900" dirty="0" smtClean="0"/>
              <a:t>"))  </a:t>
            </a:r>
          </a:p>
          <a:p>
            <a:pPr marL="0" indent="0">
              <a:buNone/>
            </a:pPr>
            <a:r>
              <a:rPr lang="en-US" altLang="ko-KR" sz="900" dirty="0" smtClean="0"/>
              <a:t>mean(</a:t>
            </a: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iris.test</a:t>
            </a:r>
            <a:r>
              <a:rPr lang="en-US" altLang="ko-KR" sz="900" dirty="0" smtClean="0"/>
              <a:t>)$Species== </a:t>
            </a:r>
            <a:r>
              <a:rPr lang="en-US" altLang="ko-KR" sz="900" dirty="0" err="1" smtClean="0"/>
              <a:t>iris.svm.pred</a:t>
            </a:r>
            <a:r>
              <a:rPr lang="en-US" altLang="ko-KR" sz="900" dirty="0" smtClean="0"/>
              <a:t>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84551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en-US" altLang="ko-KR" sz="1800" b="1" dirty="0" smtClean="0"/>
              <a:t>RF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8092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#preparation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mlbench</a:t>
            </a:r>
            <a:r>
              <a:rPr lang="en-US" altLang="ko-KR" sz="900" dirty="0" smtClean="0"/>
              <a:t>) ;library(</a:t>
            </a:r>
            <a:r>
              <a:rPr lang="en-US" altLang="ko-KR" sz="900" dirty="0" err="1" smtClean="0"/>
              <a:t>randomForest</a:t>
            </a:r>
            <a:r>
              <a:rPr lang="en-US" altLang="ko-KR" sz="900" dirty="0" smtClean="0"/>
              <a:t>) ;library(cluster) </a:t>
            </a:r>
          </a:p>
          <a:p>
            <a:pPr marL="0" indent="0">
              <a:buNone/>
            </a:pPr>
            <a:r>
              <a:rPr lang="en-US" altLang="ko-KR" sz="900" dirty="0" smtClean="0"/>
              <a:t>data("</a:t>
            </a:r>
            <a:r>
              <a:rPr lang="en-US" altLang="ko-KR" sz="900" dirty="0" err="1" smtClean="0"/>
              <a:t>BreastCancer</a:t>
            </a:r>
            <a:r>
              <a:rPr lang="en-US" altLang="ko-KR" sz="900" dirty="0" smtClean="0"/>
              <a:t>")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en-US" altLang="ko-KR" sz="900" dirty="0" err="1" smtClean="0"/>
              <a:t>eda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head(</a:t>
            </a:r>
            <a:r>
              <a:rPr lang="en-US" altLang="ko-KR" sz="900" dirty="0" err="1" smtClean="0"/>
              <a:t>BreastCancer</a:t>
            </a:r>
            <a:r>
              <a:rPr lang="en-US" altLang="ko-KR" sz="900" dirty="0" smtClean="0"/>
              <a:t>) ;sum(is.na(</a:t>
            </a:r>
            <a:r>
              <a:rPr lang="en-US" altLang="ko-KR" sz="900" dirty="0" err="1" smtClean="0"/>
              <a:t>BreastCancer</a:t>
            </a:r>
            <a:r>
              <a:rPr lang="en-US" altLang="ko-KR" sz="900" dirty="0" smtClean="0"/>
              <a:t>)) ;</a:t>
            </a: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BreastCancer</a:t>
            </a:r>
            <a:r>
              <a:rPr lang="en-US" altLang="ko-KR" sz="900" dirty="0" smtClean="0"/>
              <a:t>) ;summary(</a:t>
            </a:r>
            <a:r>
              <a:rPr lang="en-US" altLang="ko-KR" sz="900" dirty="0" err="1" smtClean="0"/>
              <a:t>BreastCancer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#pre-process </a:t>
            </a:r>
          </a:p>
          <a:p>
            <a:pPr marL="0" indent="0">
              <a:buNone/>
            </a:pP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BreastCancer</a:t>
            </a:r>
            <a:r>
              <a:rPr lang="en-US" altLang="ko-KR" sz="900" dirty="0" smtClean="0"/>
              <a:t>[-1] </a:t>
            </a:r>
          </a:p>
          <a:p>
            <a:pPr marL="0" indent="0">
              <a:buNone/>
            </a:pP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cbind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lapply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[-10],function(x) </a:t>
            </a:r>
            <a:r>
              <a:rPr lang="en-US" altLang="ko-KR" sz="900" dirty="0" err="1" smtClean="0"/>
              <a:t>as.numeric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as.character</a:t>
            </a:r>
            <a:r>
              <a:rPr lang="en-US" altLang="ko-KR" sz="900" dirty="0" smtClean="0"/>
              <a:t>(x))),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[10]) ;</a:t>
            </a: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)   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#data partition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(567) </a:t>
            </a:r>
          </a:p>
          <a:p>
            <a:pPr marL="0" indent="0">
              <a:buNone/>
            </a:pPr>
            <a:r>
              <a:rPr lang="en-US" altLang="ko-KR" sz="900" dirty="0" smtClean="0"/>
              <a:t>train &lt;- sample(</a:t>
            </a:r>
            <a:r>
              <a:rPr lang="en-US" altLang="ko-KR" sz="900" dirty="0" err="1" smtClean="0"/>
              <a:t>nrow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),0.7*</a:t>
            </a:r>
            <a:r>
              <a:rPr lang="en-US" altLang="ko-KR" sz="900" dirty="0" err="1" smtClean="0"/>
              <a:t>nrow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)) </a:t>
            </a:r>
          </a:p>
          <a:p>
            <a:pPr marL="0" indent="0">
              <a:buNone/>
            </a:pPr>
            <a:r>
              <a:rPr lang="en-US" altLang="ko-KR" sz="900" dirty="0" err="1" smtClean="0"/>
              <a:t>bc.train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[train,] </a:t>
            </a:r>
          </a:p>
          <a:p>
            <a:pPr marL="0" indent="0">
              <a:buNone/>
            </a:pPr>
            <a:r>
              <a:rPr lang="en-US" altLang="ko-KR" sz="900" dirty="0" err="1" smtClean="0"/>
              <a:t>bc.test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bc</a:t>
            </a:r>
            <a:r>
              <a:rPr lang="en-US" altLang="ko-KR" sz="900" dirty="0" smtClean="0"/>
              <a:t>[-train,]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#train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randomForest</a:t>
            </a:r>
            <a:r>
              <a:rPr lang="en-US" altLang="ko-KR" sz="900" dirty="0" smtClean="0"/>
              <a:t>(Class ~ ., data = </a:t>
            </a:r>
            <a:r>
              <a:rPr lang="en-US" altLang="ko-KR" sz="900" dirty="0" err="1" smtClean="0"/>
              <a:t>bc.train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na.action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na.roughfix</a:t>
            </a:r>
            <a:r>
              <a:rPr lang="en-US" altLang="ko-KR" sz="900" dirty="0" smtClean="0"/>
              <a:t>, importance = TRUE) ;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#test </a:t>
            </a:r>
          </a:p>
          <a:p>
            <a:pPr marL="0" indent="0">
              <a:buNone/>
            </a:pPr>
            <a:r>
              <a:rPr lang="en-US" altLang="ko-KR" sz="900" dirty="0" err="1" smtClean="0"/>
              <a:t>bc.forest.pred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newdata</a:t>
            </a:r>
            <a:r>
              <a:rPr lang="en-US" altLang="ko-KR" sz="900" dirty="0" smtClean="0"/>
              <a:t>= </a:t>
            </a:r>
            <a:r>
              <a:rPr lang="en-US" altLang="ko-KR" sz="900" dirty="0" err="1" smtClean="0"/>
              <a:t>bc.test</a:t>
            </a:r>
            <a:r>
              <a:rPr lang="en-US" altLang="ko-KR" sz="900" dirty="0" smtClean="0"/>
              <a:t>, type="</a:t>
            </a:r>
            <a:r>
              <a:rPr lang="en-US" altLang="ko-KR" sz="900" dirty="0" err="1" smtClean="0"/>
              <a:t>prob</a:t>
            </a:r>
            <a:r>
              <a:rPr lang="en-US" altLang="ko-KR" sz="900" dirty="0" smtClean="0"/>
              <a:t>") ; head(</a:t>
            </a:r>
            <a:r>
              <a:rPr lang="en-US" altLang="ko-KR" sz="900" dirty="0" err="1" smtClean="0"/>
              <a:t>bc.forest.pred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bc.forest.pred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newdata</a:t>
            </a:r>
            <a:r>
              <a:rPr lang="en-US" altLang="ko-KR" sz="900" dirty="0" smtClean="0"/>
              <a:t>= </a:t>
            </a:r>
            <a:r>
              <a:rPr lang="en-US" altLang="ko-KR" sz="900" dirty="0" err="1" smtClean="0"/>
              <a:t>bc.test</a:t>
            </a:r>
            <a:r>
              <a:rPr lang="en-US" altLang="ko-KR" sz="900" dirty="0" smtClean="0"/>
              <a:t>, type="response") ; head(</a:t>
            </a:r>
            <a:r>
              <a:rPr lang="en-US" altLang="ko-KR" sz="900" dirty="0" err="1" smtClean="0"/>
              <a:t>bc.forest.pred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#validate or estimate / ROC </a:t>
            </a:r>
          </a:p>
          <a:p>
            <a:pPr marL="0" indent="0">
              <a:buNone/>
            </a:pPr>
            <a:r>
              <a:rPr lang="en-US" altLang="ko-KR" sz="900" dirty="0" smtClean="0"/>
              <a:t>table(</a:t>
            </a:r>
            <a:r>
              <a:rPr lang="en-US" altLang="ko-KR" sz="900" dirty="0" err="1" smtClean="0"/>
              <a:t>bc.test$Class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bc.forest.pred,dnn</a:t>
            </a:r>
            <a:r>
              <a:rPr lang="en-US" altLang="ko-KR" sz="900" dirty="0" smtClean="0"/>
              <a:t>=c("</a:t>
            </a:r>
            <a:r>
              <a:rPr lang="en-US" altLang="ko-KR" sz="900" dirty="0" err="1" smtClean="0"/>
              <a:t>Actual","Predicted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r>
              <a:rPr lang="en-US" altLang="ko-KR" sz="900" dirty="0" smtClean="0"/>
              <a:t>mean(</a:t>
            </a:r>
            <a:r>
              <a:rPr lang="en-US" altLang="ko-KR" sz="900" dirty="0" err="1" smtClean="0"/>
              <a:t>bc.test$Class</a:t>
            </a:r>
            <a:r>
              <a:rPr lang="en-US" altLang="ko-KR" sz="900" dirty="0" smtClean="0"/>
              <a:t>==</a:t>
            </a:r>
            <a:r>
              <a:rPr lang="en-US" altLang="ko-KR" sz="900" dirty="0" err="1" smtClean="0"/>
              <a:t>bc.forest.pred</a:t>
            </a:r>
            <a:r>
              <a:rPr lang="en-US" altLang="ko-KR" sz="900" dirty="0" smtClean="0"/>
              <a:t>, na.rm=TRUE)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clusplot</a:t>
            </a:r>
            <a:r>
              <a:rPr lang="en-US" altLang="ko-KR" sz="900" dirty="0" smtClean="0"/>
              <a:t>(x=</a:t>
            </a: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bc.test</a:t>
            </a:r>
            <a:r>
              <a:rPr lang="en-US" altLang="ko-KR" sz="900" dirty="0" smtClean="0"/>
              <a:t>[,-10]),</a:t>
            </a:r>
            <a:r>
              <a:rPr lang="en-US" altLang="ko-KR" sz="900" dirty="0" err="1" smtClean="0"/>
              <a:t>clus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bc.forest.pred</a:t>
            </a:r>
            <a:r>
              <a:rPr lang="en-US" altLang="ko-KR" sz="900" dirty="0" smtClean="0"/>
              <a:t>),   color=</a:t>
            </a:r>
            <a:r>
              <a:rPr lang="en-US" altLang="ko-KR" sz="900" dirty="0" err="1" smtClean="0"/>
              <a:t>TRUE,shade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TRUE,labels</a:t>
            </a:r>
            <a:r>
              <a:rPr lang="en-US" altLang="ko-KR" sz="900" dirty="0" smtClean="0"/>
              <a:t>=4,lines=0, </a:t>
            </a:r>
          </a:p>
          <a:p>
            <a:pPr marL="0" indent="0">
              <a:buNone/>
            </a:pPr>
            <a:r>
              <a:rPr lang="en-US" altLang="ko-KR" sz="900" dirty="0" smtClean="0"/>
              <a:t> main="Random Forest Classification from </a:t>
            </a:r>
            <a:r>
              <a:rPr lang="en-US" altLang="ko-KR" sz="900" dirty="0" err="1" smtClean="0"/>
              <a:t>BreastCancer</a:t>
            </a:r>
            <a:r>
              <a:rPr lang="en-US" altLang="ko-KR" sz="900" dirty="0" smtClean="0"/>
              <a:t> Dataset")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bc.forest.predAll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newdata</a:t>
            </a:r>
            <a:r>
              <a:rPr lang="en-US" altLang="ko-KR" sz="900" dirty="0" smtClean="0"/>
              <a:t>= </a:t>
            </a:r>
            <a:r>
              <a:rPr lang="en-US" altLang="ko-KR" sz="900" dirty="0" err="1" smtClean="0"/>
              <a:t>bc.test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predict.all</a:t>
            </a:r>
            <a:r>
              <a:rPr lang="en-US" altLang="ko-KR" sz="900" dirty="0" smtClean="0"/>
              <a:t>=TRUE) ;</a:t>
            </a: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bc.forest.predAll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bc.forest.predAll$individual</a:t>
            </a:r>
            <a:r>
              <a:rPr lang="en-US" altLang="ko-KR" sz="900" dirty="0" smtClean="0"/>
              <a:t>[6,] </a:t>
            </a:r>
          </a:p>
          <a:p>
            <a:pPr marL="0" indent="0">
              <a:buNone/>
            </a:pPr>
            <a:r>
              <a:rPr lang="en-US" altLang="ko-KR" sz="900" dirty="0" smtClean="0"/>
              <a:t>table(</a:t>
            </a:r>
            <a:r>
              <a:rPr lang="en-US" altLang="ko-KR" sz="900" dirty="0" err="1" smtClean="0"/>
              <a:t>bc.forest.predAll$individual</a:t>
            </a:r>
            <a:r>
              <a:rPr lang="en-US" altLang="ko-KR" sz="900" dirty="0" smtClean="0"/>
              <a:t>[6,]) </a:t>
            </a:r>
          </a:p>
          <a:p>
            <a:pPr marL="0" indent="0">
              <a:buNone/>
            </a:pP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bc.forest.predAll$aggregate</a:t>
            </a:r>
            <a:r>
              <a:rPr lang="en-US" altLang="ko-KR" sz="900" dirty="0" smtClean="0"/>
              <a:t>)[6]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apply(</a:t>
            </a:r>
            <a:r>
              <a:rPr lang="en-US" altLang="ko-KR" sz="900" dirty="0" err="1" smtClean="0"/>
              <a:t>bc.forest.predAll$individual</a:t>
            </a:r>
            <a:r>
              <a:rPr lang="en-US" altLang="ko-KR" sz="900" dirty="0" smtClean="0"/>
              <a:t>[21:25,],1,table) </a:t>
            </a:r>
          </a:p>
          <a:p>
            <a:pPr marL="0" indent="0">
              <a:buNone/>
            </a:pP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bc.forest.predAll$aggregate</a:t>
            </a:r>
            <a:r>
              <a:rPr lang="en-US" altLang="ko-KR" sz="900" dirty="0" smtClean="0"/>
              <a:t>)[21:25]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varImpPlot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bc.forest,pch</a:t>
            </a:r>
            <a:r>
              <a:rPr lang="en-US" altLang="ko-KR" sz="900" dirty="0" smtClean="0"/>
              <a:t>=21,color="black",</a:t>
            </a:r>
            <a:r>
              <a:rPr lang="en-US" altLang="ko-KR" sz="900" dirty="0" err="1" smtClean="0"/>
              <a:t>bg</a:t>
            </a:r>
            <a:r>
              <a:rPr lang="en-US" altLang="ko-KR" sz="900" dirty="0" smtClean="0"/>
              <a:t>="red") </a:t>
            </a:r>
          </a:p>
          <a:p>
            <a:pPr marL="0" indent="0">
              <a:buNone/>
            </a:pPr>
            <a:r>
              <a:rPr lang="en-US" altLang="ko-KR" sz="900" dirty="0" smtClean="0"/>
              <a:t>importance(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) ; importance(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, type=1) ; importance(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, type=2)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#others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gplots</a:t>
            </a:r>
            <a:r>
              <a:rPr lang="en-US" altLang="ko-KR" sz="900" dirty="0" smtClean="0"/>
              <a:t>) ;library(</a:t>
            </a:r>
            <a:r>
              <a:rPr lang="en-US" altLang="ko-KR" sz="900" dirty="0" err="1" smtClean="0"/>
              <a:t>RColorBrewer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heatmap.2(t(importance(</a:t>
            </a:r>
            <a:r>
              <a:rPr lang="en-US" altLang="ko-KR" sz="900" dirty="0" err="1" smtClean="0"/>
              <a:t>bc.forest</a:t>
            </a:r>
            <a:r>
              <a:rPr lang="en-US" altLang="ko-KR" sz="900" dirty="0" smtClean="0"/>
              <a:t>)[,1:2]), </a:t>
            </a:r>
          </a:p>
          <a:p>
            <a:pPr marL="0" indent="0">
              <a:buNone/>
            </a:pPr>
            <a:r>
              <a:rPr lang="en-US" altLang="ko-KR" sz="900" dirty="0" smtClean="0"/>
              <a:t>          col=</a:t>
            </a:r>
            <a:r>
              <a:rPr lang="en-US" altLang="ko-KR" sz="900" dirty="0" err="1" smtClean="0"/>
              <a:t>brewer.pal</a:t>
            </a:r>
            <a:r>
              <a:rPr lang="en-US" altLang="ko-KR" sz="900" dirty="0" smtClean="0"/>
              <a:t>(9,"Blues"),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dend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none",trace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none",key</a:t>
            </a:r>
            <a:r>
              <a:rPr lang="en-US" altLang="ko-KR" sz="900" dirty="0" smtClean="0"/>
              <a:t>=FALSE, </a:t>
            </a:r>
          </a:p>
          <a:p>
            <a:pPr marL="0" indent="0">
              <a:buNone/>
            </a:pPr>
            <a:r>
              <a:rPr lang="en-US" altLang="ko-KR" sz="900" dirty="0" smtClean="0"/>
              <a:t>  margins=c(10,7), </a:t>
            </a:r>
            <a:r>
              <a:rPr lang="en-US" altLang="ko-KR" sz="900" dirty="0" err="1" smtClean="0"/>
              <a:t>cexRow</a:t>
            </a:r>
            <a:r>
              <a:rPr lang="en-US" altLang="ko-KR" sz="900" dirty="0" smtClean="0"/>
              <a:t>=1.5,cexCol=1.2,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colRow</a:t>
            </a:r>
            <a:r>
              <a:rPr lang="en-US" altLang="ko-KR" sz="900" dirty="0" smtClean="0"/>
              <a:t>=c("green4","maroon"),  main="Variable </a:t>
            </a:r>
            <a:r>
              <a:rPr lang="en-US" altLang="ko-KR" sz="900" dirty="0" err="1" smtClean="0"/>
              <a:t>Inportance</a:t>
            </a:r>
            <a:r>
              <a:rPr lang="en-US" altLang="ko-KR" sz="900" dirty="0" smtClean="0"/>
              <a:t> \</a:t>
            </a:r>
            <a:r>
              <a:rPr lang="en-US" altLang="ko-KR" sz="900" dirty="0" err="1" smtClean="0"/>
              <a:t>nfor</a:t>
            </a:r>
            <a:r>
              <a:rPr lang="en-US" altLang="ko-KR" sz="900" dirty="0" smtClean="0"/>
              <a:t> Breast Cancer </a:t>
            </a:r>
            <a:r>
              <a:rPr lang="en-US" altLang="ko-KR" sz="900" dirty="0" err="1" smtClean="0"/>
              <a:t>Classificatoin</a:t>
            </a:r>
            <a:r>
              <a:rPr lang="en-US" altLang="ko-KR" sz="900" dirty="0" smtClean="0"/>
              <a:t>")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4280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빅분기</a:t>
            </a:r>
            <a:r>
              <a:rPr lang="ko-KR" altLang="en-US" sz="1800" b="1" dirty="0" smtClean="0"/>
              <a:t> </a:t>
            </a:r>
            <a:r>
              <a:rPr lang="en-US" altLang="ko-KR" sz="1800" b="1" dirty="0" smtClean="0"/>
              <a:t>RF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611560"/>
            <a:ext cx="5040560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X_train</a:t>
            </a:r>
            <a:r>
              <a:rPr lang="en-US" altLang="ko-KR" sz="900" dirty="0" smtClean="0"/>
              <a:t> = read.csv("data/X_train.csv")</a:t>
            </a:r>
          </a:p>
          <a:p>
            <a:pPr marL="0" indent="0">
              <a:buNone/>
            </a:pPr>
            <a:r>
              <a:rPr lang="en-US" altLang="ko-KR" sz="900" dirty="0" err="1" smtClean="0"/>
              <a:t>X_test</a:t>
            </a:r>
            <a:r>
              <a:rPr lang="en-US" altLang="ko-KR" sz="900" dirty="0" smtClean="0"/>
              <a:t> = read.csv("data/X_test.csv")</a:t>
            </a:r>
          </a:p>
          <a:p>
            <a:pPr marL="0" indent="0">
              <a:buNone/>
            </a:pPr>
            <a:r>
              <a:rPr lang="en-US" altLang="ko-KR" sz="900" dirty="0" err="1" smtClean="0"/>
              <a:t>y_train</a:t>
            </a:r>
            <a:r>
              <a:rPr lang="en-US" altLang="ko-KR" sz="900" dirty="0" smtClean="0"/>
              <a:t> = read.csv("data/y_train.csv")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train dataset merge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dplyr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data = </a:t>
            </a:r>
            <a:r>
              <a:rPr lang="en-US" altLang="ko-KR" sz="900" dirty="0" err="1" smtClean="0"/>
              <a:t>X_train</a:t>
            </a:r>
            <a:r>
              <a:rPr lang="en-US" altLang="ko-KR" sz="900" dirty="0" smtClean="0"/>
              <a:t> %&gt;% </a:t>
            </a:r>
            <a:r>
              <a:rPr lang="en-US" altLang="ko-KR" sz="900" dirty="0" err="1" smtClean="0"/>
              <a:t>left_join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y_train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head(data)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데이터 분포 확인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summary(data)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여자</a:t>
            </a:r>
            <a:r>
              <a:rPr lang="en-US" altLang="ko-KR" sz="900" dirty="0" smtClean="0"/>
              <a:t>: 0 / </a:t>
            </a:r>
            <a:r>
              <a:rPr lang="ko-KR" altLang="en-US" sz="900" dirty="0" smtClean="0"/>
              <a:t>남자</a:t>
            </a:r>
            <a:r>
              <a:rPr lang="en-US" altLang="ko-KR" sz="900" dirty="0" smtClean="0"/>
              <a:t>: 1</a:t>
            </a:r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남자일 확률 예측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data %&gt;% count(gender)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이상치 </a:t>
            </a:r>
            <a:r>
              <a:rPr lang="en-US" altLang="ko-KR" sz="900" dirty="0" smtClean="0"/>
              <a:t>NA </a:t>
            </a:r>
            <a:r>
              <a:rPr lang="ko-KR" altLang="en-US" sz="900" dirty="0" smtClean="0"/>
              <a:t>치환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data$</a:t>
            </a:r>
            <a:r>
              <a:rPr lang="ko-KR" altLang="en-US" sz="900" dirty="0" err="1" smtClean="0"/>
              <a:t>총구매액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=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(data$</a:t>
            </a:r>
            <a:r>
              <a:rPr lang="ko-KR" altLang="en-US" sz="900" dirty="0" err="1" smtClean="0"/>
              <a:t>총구매액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&lt;0,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</a:t>
            </a:r>
            <a:r>
              <a:rPr lang="en-US" altLang="ko-KR" sz="900" dirty="0" err="1" smtClean="0"/>
              <a:t>as.numeric</a:t>
            </a:r>
            <a:r>
              <a:rPr lang="en-US" altLang="ko-KR" sz="900" dirty="0" smtClean="0"/>
              <a:t>(NA), data$</a:t>
            </a:r>
            <a:r>
              <a:rPr lang="ko-KR" altLang="en-US" sz="900" dirty="0" err="1" smtClean="0"/>
              <a:t>총구매액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data$</a:t>
            </a:r>
            <a:r>
              <a:rPr lang="ko-KR" altLang="en-US" sz="900" dirty="0" err="1" smtClean="0"/>
              <a:t>총구매액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=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(data$</a:t>
            </a:r>
            <a:r>
              <a:rPr lang="ko-KR" altLang="en-US" sz="900" dirty="0" err="1" smtClean="0"/>
              <a:t>총구매액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== 0, 1,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data$</a:t>
            </a:r>
            <a:r>
              <a:rPr lang="ko-KR" altLang="en-US" sz="900" dirty="0" err="1" smtClean="0"/>
              <a:t>총구매액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data$</a:t>
            </a:r>
            <a:r>
              <a:rPr lang="ko-KR" altLang="en-US" sz="900" dirty="0" smtClean="0"/>
              <a:t>최대구매액 </a:t>
            </a:r>
            <a:r>
              <a:rPr lang="en-US" altLang="ko-KR" sz="900" dirty="0" smtClean="0"/>
              <a:t>=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(data$</a:t>
            </a:r>
            <a:r>
              <a:rPr lang="ko-KR" altLang="en-US" sz="900" dirty="0" smtClean="0"/>
              <a:t>최대구매액 </a:t>
            </a:r>
            <a:r>
              <a:rPr lang="en-US" altLang="ko-KR" sz="900" dirty="0" smtClean="0"/>
              <a:t>&lt;0,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</a:t>
            </a:r>
            <a:r>
              <a:rPr lang="en-US" altLang="ko-KR" sz="900" dirty="0" err="1" smtClean="0"/>
              <a:t>as.numeric</a:t>
            </a:r>
            <a:r>
              <a:rPr lang="en-US" altLang="ko-KR" sz="900" dirty="0" smtClean="0"/>
              <a:t>(NA), data$</a:t>
            </a:r>
            <a:r>
              <a:rPr lang="ko-KR" altLang="en-US" sz="900" dirty="0" smtClean="0"/>
              <a:t>최대구매액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data$</a:t>
            </a:r>
            <a:r>
              <a:rPr lang="ko-KR" altLang="en-US" sz="900" dirty="0" smtClean="0"/>
              <a:t>환불금액 </a:t>
            </a:r>
            <a:r>
              <a:rPr lang="en-US" altLang="ko-KR" sz="900" dirty="0" smtClean="0"/>
              <a:t>=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(is.na(data$</a:t>
            </a:r>
            <a:r>
              <a:rPr lang="ko-KR" altLang="en-US" sz="900" dirty="0" smtClean="0"/>
              <a:t>환불금액</a:t>
            </a:r>
            <a:r>
              <a:rPr lang="en-US" altLang="ko-KR" sz="900" dirty="0" smtClean="0"/>
              <a:t>), 1,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data$</a:t>
            </a:r>
            <a:r>
              <a:rPr lang="ko-KR" altLang="en-US" sz="900" dirty="0" smtClean="0"/>
              <a:t>환불금액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summary(data)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총구매액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최대구매액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환불금액 </a:t>
            </a:r>
            <a:r>
              <a:rPr lang="en-US" altLang="ko-KR" sz="900" dirty="0" smtClean="0"/>
              <a:t>=&gt; log </a:t>
            </a:r>
            <a:r>
              <a:rPr lang="ko-KR" altLang="en-US" sz="900" dirty="0" smtClean="0"/>
              <a:t>변환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data %&gt;% count(</a:t>
            </a:r>
            <a:r>
              <a:rPr lang="ko-KR" altLang="en-US" sz="900" dirty="0" err="1" smtClean="0"/>
              <a:t>주구매상품</a:t>
            </a:r>
            <a:r>
              <a:rPr lang="en-US" altLang="ko-KR" sz="900" dirty="0" smtClean="0"/>
              <a:t>, sort=TRUE) #threshold =0.1</a:t>
            </a:r>
          </a:p>
          <a:p>
            <a:pPr marL="0" indent="0">
              <a:buNone/>
            </a:pPr>
            <a:r>
              <a:rPr lang="en-US" altLang="ko-KR" sz="900" dirty="0" smtClean="0"/>
              <a:t>data %&gt;% count(</a:t>
            </a:r>
            <a:r>
              <a:rPr lang="ko-KR" altLang="en-US" sz="900" dirty="0" err="1" smtClean="0"/>
              <a:t>주구매지점</a:t>
            </a:r>
            <a:r>
              <a:rPr lang="en-US" altLang="ko-KR" sz="900" dirty="0" smtClean="0"/>
              <a:t>, sort= TRUE) #threshold = 0.1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데이터 전처리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data$gender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as.factor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data$gender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data = data %&gt;% select(- </a:t>
            </a:r>
            <a:r>
              <a:rPr lang="en-US" altLang="ko-KR" sz="900" dirty="0" err="1" smtClean="0"/>
              <a:t>cust_id</a:t>
            </a:r>
            <a:r>
              <a:rPr lang="en-US" altLang="ko-KR" sz="900" dirty="0" smtClean="0"/>
              <a:t>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501008" y="611560"/>
            <a:ext cx="3356992" cy="842493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smtClean="0"/>
              <a:t># train-test </a:t>
            </a:r>
            <a:r>
              <a:rPr lang="ko-KR" altLang="en-US" sz="900" dirty="0" smtClean="0"/>
              <a:t>분리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library(caret)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idx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data$gender</a:t>
            </a:r>
            <a:r>
              <a:rPr lang="en-US" altLang="ko-KR" sz="900" dirty="0" smtClean="0"/>
              <a:t>, p=0.7, list = FALSE)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train_data</a:t>
            </a:r>
            <a:r>
              <a:rPr lang="en-US" altLang="ko-KR" sz="900" dirty="0" smtClean="0"/>
              <a:t> = data[</a:t>
            </a:r>
            <a:r>
              <a:rPr lang="en-US" altLang="ko-KR" sz="900" dirty="0" err="1" smtClean="0"/>
              <a:t>idx</a:t>
            </a:r>
            <a:r>
              <a:rPr lang="en-US" altLang="ko-KR" sz="900" dirty="0" smtClean="0"/>
              <a:t>, ]</a:t>
            </a:r>
          </a:p>
          <a:p>
            <a:pPr marL="0" indent="0">
              <a:buNone/>
            </a:pPr>
            <a:r>
              <a:rPr lang="en-US" altLang="ko-KR" sz="900" dirty="0" err="1" smtClean="0"/>
              <a:t>test_data</a:t>
            </a:r>
            <a:r>
              <a:rPr lang="en-US" altLang="ko-KR" sz="900" dirty="0" smtClean="0"/>
              <a:t> = data[-</a:t>
            </a:r>
            <a:r>
              <a:rPr lang="en-US" altLang="ko-KR" sz="900" dirty="0" err="1" smtClean="0"/>
              <a:t>idx</a:t>
            </a:r>
            <a:r>
              <a:rPr lang="en-US" altLang="ko-KR" sz="900" dirty="0" smtClean="0"/>
              <a:t>, ]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데이터 전처리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library(recipes)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recipe = recipe(gender~., data = </a:t>
            </a:r>
            <a:r>
              <a:rPr lang="en-US" altLang="ko-KR" sz="900" dirty="0" err="1" smtClean="0"/>
              <a:t>train_data</a:t>
            </a:r>
            <a:r>
              <a:rPr lang="en-US" altLang="ko-KR" sz="900" dirty="0" smtClean="0"/>
              <a:t>) %&gt;%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step_log</a:t>
            </a:r>
            <a:r>
              <a:rPr lang="en-US" altLang="ko-KR" sz="900" dirty="0" smtClean="0"/>
              <a:t>(contains("</a:t>
            </a:r>
            <a:r>
              <a:rPr lang="ko-KR" altLang="en-US" sz="900" dirty="0" smtClean="0"/>
              <a:t>액</a:t>
            </a:r>
            <a:r>
              <a:rPr lang="en-US" altLang="ko-KR" sz="900" dirty="0" smtClean="0"/>
              <a:t>"), base=10) %&gt;%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step_other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주구매상품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주구매지점</a:t>
            </a:r>
            <a:r>
              <a:rPr lang="en-US" altLang="ko-KR" sz="900" dirty="0" smtClean="0"/>
              <a:t>, threshold=0.01) %&gt;%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step_normalize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내점일수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내점당구매건수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구매주기</a:t>
            </a:r>
            <a:r>
              <a:rPr lang="en-US" altLang="ko-KR" sz="900" dirty="0" smtClean="0"/>
              <a:t>) %&gt;%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step_impute_knn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all_predictors</a:t>
            </a:r>
            <a:r>
              <a:rPr lang="en-US" altLang="ko-KR" sz="900" dirty="0" smtClean="0"/>
              <a:t>()) %&gt;%</a:t>
            </a:r>
          </a:p>
          <a:p>
            <a:pPr marL="0" indent="0">
              <a:buNone/>
            </a:pPr>
            <a:r>
              <a:rPr lang="en-US" altLang="ko-KR" sz="900" dirty="0" smtClean="0"/>
              <a:t>   prep(training = </a:t>
            </a:r>
            <a:r>
              <a:rPr lang="en-US" altLang="ko-KR" sz="900" dirty="0" err="1" smtClean="0"/>
              <a:t>train_data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train_preprocessed</a:t>
            </a:r>
            <a:r>
              <a:rPr lang="en-US" altLang="ko-KR" sz="900" dirty="0" smtClean="0"/>
              <a:t> = bake(recipe, </a:t>
            </a:r>
            <a:r>
              <a:rPr lang="en-US" altLang="ko-KR" sz="900" dirty="0" err="1" smtClean="0"/>
              <a:t>new_data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train_data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test_preprocessed</a:t>
            </a:r>
            <a:r>
              <a:rPr lang="en-US" altLang="ko-KR" sz="900" dirty="0" smtClean="0"/>
              <a:t> = bake(recipe, </a:t>
            </a:r>
            <a:r>
              <a:rPr lang="en-US" altLang="ko-KR" sz="900" dirty="0" err="1" smtClean="0"/>
              <a:t>new_data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test_data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train_preprocessed</a:t>
            </a:r>
            <a:r>
              <a:rPr lang="en-US" altLang="ko-KR" sz="900" dirty="0" smtClean="0"/>
              <a:t> %&gt;% head</a:t>
            </a:r>
          </a:p>
          <a:p>
            <a:pPr marL="0" indent="0">
              <a:buNone/>
            </a:pPr>
            <a:r>
              <a:rPr lang="en-US" altLang="ko-KR" sz="900" dirty="0" err="1" smtClean="0"/>
              <a:t>train_preprocessed</a:t>
            </a:r>
            <a:r>
              <a:rPr lang="en-US" altLang="ko-KR" sz="900" dirty="0" smtClean="0"/>
              <a:t> %&gt;% summary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en-US" altLang="ko-KR" sz="900" dirty="0" err="1" smtClean="0"/>
              <a:t>randomForest</a:t>
            </a:r>
            <a:r>
              <a:rPr lang="en-US" altLang="ko-KR" sz="900" dirty="0" smtClean="0"/>
              <a:t> Model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randomForest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m_rf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randomForest</a:t>
            </a:r>
            <a:r>
              <a:rPr lang="en-US" altLang="ko-KR" sz="900" dirty="0" smtClean="0"/>
              <a:t>(gender~., data= </a:t>
            </a:r>
            <a:r>
              <a:rPr lang="en-US" altLang="ko-KR" sz="900" dirty="0" err="1" smtClean="0"/>
              <a:t>train_preprocessed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p_rf</a:t>
            </a:r>
            <a:r>
              <a:rPr lang="en-US" altLang="ko-KR" sz="900" dirty="0" smtClean="0"/>
              <a:t> = predict(</a:t>
            </a:r>
            <a:r>
              <a:rPr lang="en-US" altLang="ko-KR" sz="900" dirty="0" err="1" smtClean="0"/>
              <a:t>m_rf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test_preprocessed</a:t>
            </a:r>
            <a:r>
              <a:rPr lang="en-US" altLang="ko-KR" sz="900" dirty="0" smtClean="0"/>
              <a:t>, type="</a:t>
            </a:r>
            <a:r>
              <a:rPr lang="en-US" altLang="ko-KR" sz="900" dirty="0" err="1" smtClean="0"/>
              <a:t>prob</a:t>
            </a:r>
            <a:r>
              <a:rPr lang="en-US" altLang="ko-KR" sz="900" dirty="0" smtClean="0"/>
              <a:t>")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en-US" altLang="ko-KR" sz="900" dirty="0" err="1" smtClean="0"/>
              <a:t>confusionMatrix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test_preprocessed$gender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p_rf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pROC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p_rf</a:t>
            </a:r>
            <a:r>
              <a:rPr lang="en-US" altLang="ko-KR" sz="900" dirty="0" smtClean="0"/>
              <a:t> %&gt;% head()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auc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test_preprocessed$gender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p_rf</a:t>
            </a:r>
            <a:r>
              <a:rPr lang="en-US" altLang="ko-KR" sz="900" dirty="0" smtClean="0"/>
              <a:t>[, 2])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en-US" altLang="ko-KR" sz="900" dirty="0" err="1" smtClean="0"/>
              <a:t>randomForest</a:t>
            </a:r>
            <a:r>
              <a:rPr lang="en-US" altLang="ko-KR" sz="900" dirty="0" smtClean="0"/>
              <a:t>: </a:t>
            </a:r>
            <a:r>
              <a:rPr lang="en-US" altLang="ko-KR" sz="900" dirty="0" err="1" smtClean="0"/>
              <a:t>auc</a:t>
            </a:r>
            <a:r>
              <a:rPr lang="en-US" altLang="ko-KR" sz="900" dirty="0" smtClean="0"/>
              <a:t>: 0.6589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m_glm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glm</a:t>
            </a:r>
            <a:r>
              <a:rPr lang="en-US" altLang="ko-KR" sz="900" dirty="0" smtClean="0"/>
              <a:t>(gender~., data= </a:t>
            </a:r>
            <a:r>
              <a:rPr lang="en-US" altLang="ko-KR" sz="900" dirty="0" err="1" smtClean="0"/>
              <a:t>train_preprocessed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family="binomial")</a:t>
            </a:r>
          </a:p>
          <a:p>
            <a:pPr marL="0" indent="0">
              <a:buNone/>
            </a:pPr>
            <a:r>
              <a:rPr lang="en-US" altLang="ko-KR" sz="900" dirty="0" err="1" smtClean="0"/>
              <a:t>p_glm</a:t>
            </a:r>
            <a:r>
              <a:rPr lang="en-US" altLang="ko-KR" sz="900" dirty="0" smtClean="0"/>
              <a:t> = predict(</a:t>
            </a:r>
            <a:r>
              <a:rPr lang="en-US" altLang="ko-KR" sz="900" dirty="0" err="1" smtClean="0"/>
              <a:t>m_glm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test_preprocessed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type ="response") </a:t>
            </a:r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최종 확률로 제출하기 위해 </a:t>
            </a:r>
            <a:r>
              <a:rPr lang="en-US" altLang="ko-KR" sz="900" dirty="0" smtClean="0"/>
              <a:t>type="response" </a:t>
            </a:r>
            <a:r>
              <a:rPr lang="ko-KR" altLang="en-US" sz="900" dirty="0" smtClean="0"/>
              <a:t>추가 필요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auc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test_preprocessed$gender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p_glm</a:t>
            </a:r>
            <a:r>
              <a:rPr lang="en-US" altLang="ko-KR" sz="900" dirty="0" smtClean="0"/>
              <a:t>) # 0.6669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1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/>
              <a:t>XGBoost</a:t>
            </a:r>
            <a:r>
              <a:rPr lang="en-US" altLang="ko-KR" sz="1800" b="1" dirty="0" smtClean="0"/>
              <a:t> Affairs (1/2)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776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rm</a:t>
            </a:r>
            <a:r>
              <a:rPr lang="en-US" altLang="ko-KR" sz="900" dirty="0" smtClean="0"/>
              <a:t>(list=</a:t>
            </a:r>
            <a:r>
              <a:rPr lang="en-US" altLang="ko-KR" sz="900" dirty="0" err="1" smtClean="0"/>
              <a:t>ls</a:t>
            </a:r>
            <a:r>
              <a:rPr lang="en-US" altLang="ko-KR" sz="900" dirty="0" smtClean="0"/>
              <a:t>())  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smtClean="0"/>
              <a:t>library(caret)  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xgboost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mltools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data.table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library(ggplot2)   </a:t>
            </a:r>
          </a:p>
          <a:p>
            <a:pPr marL="0" indent="0">
              <a:buNone/>
            </a:pPr>
            <a:r>
              <a:rPr lang="en-US" altLang="ko-KR" sz="900" dirty="0" smtClean="0"/>
              <a:t>library(AER)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smtClean="0"/>
              <a:t>data("Affairs")   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</a:t>
            </a:r>
            <a:r>
              <a:rPr lang="en-US" altLang="ko-KR" sz="900" dirty="0" smtClean="0"/>
              <a:t> &lt;- Affairs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aff$affairs</a:t>
            </a:r>
            <a:r>
              <a:rPr lang="en-US" altLang="ko-KR" sz="900" dirty="0" smtClean="0"/>
              <a:t> &lt;- factor (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aff$affairs</a:t>
            </a:r>
            <a:r>
              <a:rPr lang="en-US" altLang="ko-KR" sz="900" dirty="0" smtClean="0"/>
              <a:t> &gt; 0,1,0), levels=c(0,1), labels=c("</a:t>
            </a:r>
            <a:r>
              <a:rPr lang="en-US" altLang="ko-KR" sz="900" dirty="0" err="1" smtClean="0"/>
              <a:t>No","Yes</a:t>
            </a:r>
            <a:r>
              <a:rPr lang="en-US" altLang="ko-KR" sz="900" dirty="0" smtClean="0"/>
              <a:t>"))   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(3312)  </a:t>
            </a:r>
          </a:p>
          <a:p>
            <a:pPr marL="0" indent="0">
              <a:buNone/>
            </a:pPr>
            <a:r>
              <a:rPr lang="en-US" altLang="ko-KR" sz="900" dirty="0" smtClean="0"/>
              <a:t>train &lt;-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(y=</a:t>
            </a:r>
            <a:r>
              <a:rPr lang="en-US" altLang="ko-KR" sz="900" dirty="0" err="1" smtClean="0"/>
              <a:t>aff$affairs,p</a:t>
            </a:r>
            <a:r>
              <a:rPr lang="en-US" altLang="ko-KR" sz="900" dirty="0" smtClean="0"/>
              <a:t>=0.7,list=F)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aff.train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aff</a:t>
            </a:r>
            <a:r>
              <a:rPr lang="en-US" altLang="ko-KR" sz="900" dirty="0" smtClean="0"/>
              <a:t>[train,] 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aff.test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aff</a:t>
            </a:r>
            <a:r>
              <a:rPr lang="en-US" altLang="ko-KR" sz="900" dirty="0" smtClean="0"/>
              <a:t>[-train,]   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One hot </a:t>
            </a:r>
            <a:r>
              <a:rPr lang="en-US" altLang="ko-KR" sz="900" dirty="0" err="1" smtClean="0"/>
              <a:t>eoncoding</a:t>
            </a:r>
            <a:r>
              <a:rPr lang="en-US" altLang="ko-KR" sz="900" dirty="0" smtClean="0"/>
              <a:t> independent features..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aff.lab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aff.train</a:t>
            </a:r>
            <a:r>
              <a:rPr lang="en-US" altLang="ko-KR" sz="900" dirty="0" smtClean="0"/>
              <a:t>[,1]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aff.dummy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dummyVars</a:t>
            </a:r>
            <a:r>
              <a:rPr lang="en-US" altLang="ko-KR" sz="900" dirty="0" smtClean="0"/>
              <a:t>(" ~ .",data=</a:t>
            </a:r>
            <a:r>
              <a:rPr lang="en-US" altLang="ko-KR" sz="900" dirty="0" err="1" smtClean="0"/>
              <a:t>aff.train</a:t>
            </a:r>
            <a:r>
              <a:rPr lang="en-US" altLang="ko-KR" sz="900" dirty="0" smtClean="0"/>
              <a:t>[,-1])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aff.newdata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data.frame</a:t>
            </a:r>
            <a:r>
              <a:rPr lang="en-US" altLang="ko-KR" sz="900" dirty="0" smtClean="0"/>
              <a:t>(predict(</a:t>
            </a:r>
            <a:r>
              <a:rPr lang="en-US" altLang="ko-KR" sz="900" dirty="0" err="1" smtClean="0"/>
              <a:t>aff.dummy,newdata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aff.train</a:t>
            </a:r>
            <a:r>
              <a:rPr lang="en-US" altLang="ko-KR" sz="900" dirty="0" smtClean="0"/>
              <a:t>[,-1]))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aff.data_train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cbind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aff.newdata,affairs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aff.lab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#Doing the same thing for test...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aff.lab_test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aff.test</a:t>
            </a:r>
            <a:r>
              <a:rPr lang="en-US" altLang="ko-KR" sz="900" dirty="0" smtClean="0"/>
              <a:t>[,1]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aff.dummy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dummyVars</a:t>
            </a:r>
            <a:r>
              <a:rPr lang="en-US" altLang="ko-KR" sz="900" dirty="0" smtClean="0"/>
              <a:t>(" ~ .",data=</a:t>
            </a:r>
            <a:r>
              <a:rPr lang="en-US" altLang="ko-KR" sz="900" dirty="0" err="1" smtClean="0"/>
              <a:t>aff.test</a:t>
            </a:r>
            <a:r>
              <a:rPr lang="en-US" altLang="ko-KR" sz="900" dirty="0" smtClean="0"/>
              <a:t>[,-1])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aff.newdata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data.frame</a:t>
            </a:r>
            <a:r>
              <a:rPr lang="en-US" altLang="ko-KR" sz="900" dirty="0" smtClean="0"/>
              <a:t>(predict(</a:t>
            </a:r>
            <a:r>
              <a:rPr lang="en-US" altLang="ko-KR" sz="900" dirty="0" err="1" smtClean="0"/>
              <a:t>aff.dummy,newdata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aff.test</a:t>
            </a:r>
            <a:r>
              <a:rPr lang="en-US" altLang="ko-KR" sz="900" dirty="0" smtClean="0"/>
              <a:t>[,-1]))  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aff.data_test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cbind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aff.newdata,affairs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aff.lab_test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smtClean="0"/>
              <a:t># Imbalanced dataset for train?   </a:t>
            </a:r>
          </a:p>
          <a:p>
            <a:pPr marL="0" indent="0">
              <a:buNone/>
            </a:pPr>
            <a:r>
              <a:rPr lang="en-US" altLang="ko-KR" sz="900" dirty="0" smtClean="0"/>
              <a:t>#table(</a:t>
            </a:r>
            <a:r>
              <a:rPr lang="en-US" altLang="ko-KR" sz="900" dirty="0" err="1" smtClean="0"/>
              <a:t>aff.data_train$affairs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en-US" altLang="ko-KR" sz="900" dirty="0" err="1" smtClean="0"/>
              <a:t>aff.train_up_sample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upSample</a:t>
            </a:r>
            <a:r>
              <a:rPr lang="en-US" altLang="ko-KR" sz="900" dirty="0" smtClean="0"/>
              <a:t>(x = </a:t>
            </a:r>
            <a:r>
              <a:rPr lang="en-US" altLang="ko-KR" sz="900" dirty="0" err="1" smtClean="0"/>
              <a:t>aff.data_train</a:t>
            </a:r>
            <a:r>
              <a:rPr lang="en-US" altLang="ko-KR" sz="900" dirty="0" smtClean="0"/>
              <a:t>[,-11], y= </a:t>
            </a:r>
            <a:r>
              <a:rPr lang="en-US" altLang="ko-KR" sz="900" dirty="0" err="1" smtClean="0"/>
              <a:t>aff.data_train$affairs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#table(</a:t>
            </a:r>
            <a:r>
              <a:rPr lang="en-US" altLang="ko-KR" sz="900" dirty="0" err="1" smtClean="0"/>
              <a:t>aff.train_up_sample$Class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# SMOTE instead of caret::</a:t>
            </a:r>
            <a:r>
              <a:rPr lang="en-US" altLang="ko-KR" sz="900" dirty="0" err="1" smtClean="0"/>
              <a:t>upSample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smotefamily</a:t>
            </a:r>
            <a:r>
              <a:rPr lang="en-US" altLang="ko-KR" sz="900" dirty="0" smtClean="0"/>
              <a:t>)  </a:t>
            </a:r>
          </a:p>
          <a:p>
            <a:pPr marL="0" indent="0">
              <a:buNone/>
            </a:pPr>
            <a:r>
              <a:rPr lang="en-US" altLang="ko-KR" sz="900" dirty="0" smtClean="0"/>
              <a:t># SMOTE(X, target, K = 5, </a:t>
            </a:r>
            <a:r>
              <a:rPr lang="en-US" altLang="ko-KR" sz="900" dirty="0" err="1" smtClean="0"/>
              <a:t>dup_size</a:t>
            </a:r>
            <a:r>
              <a:rPr lang="en-US" altLang="ko-KR" sz="900" dirty="0" smtClean="0"/>
              <a:t> = 0) </a:t>
            </a:r>
          </a:p>
          <a:p>
            <a:pPr marL="0" indent="0">
              <a:buNone/>
            </a:pPr>
            <a:r>
              <a:rPr lang="en-US" altLang="ko-KR" sz="900" dirty="0" smtClean="0"/>
              <a:t># X - A data frame or matrix of numeric-attributed dataset </a:t>
            </a:r>
          </a:p>
          <a:p>
            <a:pPr marL="0" indent="0">
              <a:buNone/>
            </a:pPr>
            <a:r>
              <a:rPr lang="en-US" altLang="ko-KR" sz="900" dirty="0" smtClean="0"/>
              <a:t># target - A vector of a target class attribute corresponding to a dataset X. </a:t>
            </a:r>
          </a:p>
          <a:p>
            <a:pPr marL="0" indent="0">
              <a:buNone/>
            </a:pPr>
            <a:r>
              <a:rPr lang="en-US" altLang="ko-KR" sz="900" dirty="0" err="1" smtClean="0"/>
              <a:t>genData</a:t>
            </a:r>
            <a:r>
              <a:rPr lang="en-US" altLang="ko-KR" sz="900" dirty="0" smtClean="0"/>
              <a:t> = SMOTE(</a:t>
            </a:r>
            <a:r>
              <a:rPr lang="en-US" altLang="ko-KR" sz="900" dirty="0" err="1" smtClean="0"/>
              <a:t>aff.data_train</a:t>
            </a:r>
            <a:r>
              <a:rPr lang="en-US" altLang="ko-KR" sz="900" dirty="0" smtClean="0"/>
              <a:t>[,-11], </a:t>
            </a:r>
            <a:r>
              <a:rPr lang="en-US" altLang="ko-KR" sz="900" dirty="0" err="1" smtClean="0"/>
              <a:t>aff.data_train</a:t>
            </a:r>
            <a:r>
              <a:rPr lang="en-US" altLang="ko-KR" sz="900" dirty="0" smtClean="0"/>
              <a:t>[,11], K=5, </a:t>
            </a:r>
            <a:r>
              <a:rPr lang="en-US" altLang="ko-KR" sz="900" dirty="0" err="1" smtClean="0"/>
              <a:t>dup_size</a:t>
            </a:r>
            <a:r>
              <a:rPr lang="en-US" altLang="ko-KR" sz="900" dirty="0" smtClean="0"/>
              <a:t> = 0) </a:t>
            </a:r>
          </a:p>
          <a:p>
            <a:pPr marL="0" indent="0">
              <a:buNone/>
            </a:pPr>
            <a:r>
              <a:rPr lang="en-US" altLang="ko-KR" sz="900" dirty="0" err="1" smtClean="0"/>
              <a:t>aff.train_up_sample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genData$data</a:t>
            </a:r>
            <a:r>
              <a:rPr lang="en-US" altLang="ko-KR" sz="900" dirty="0" smtClean="0"/>
              <a:t>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7686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/>
              <a:t>XGBoost</a:t>
            </a:r>
            <a:r>
              <a:rPr lang="en-US" altLang="ko-KR" sz="1800" b="1" dirty="0" smtClean="0"/>
              <a:t> Affairs (2/2)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7768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# Doing </a:t>
            </a:r>
            <a:r>
              <a:rPr lang="en-US" altLang="ko-KR" sz="900" dirty="0" err="1" smtClean="0"/>
              <a:t>XGBoost</a:t>
            </a:r>
            <a:r>
              <a:rPr lang="en-US" altLang="ko-KR" sz="900" dirty="0" smtClean="0"/>
              <a:t> for </a:t>
            </a:r>
            <a:r>
              <a:rPr lang="en-US" altLang="ko-KR" sz="900" dirty="0" err="1" smtClean="0"/>
              <a:t>classfication</a:t>
            </a:r>
            <a:r>
              <a:rPr lang="en-US" altLang="ko-KR" sz="900" dirty="0" smtClean="0"/>
              <a:t> purposes.   </a:t>
            </a:r>
          </a:p>
          <a:p>
            <a:pPr marL="0" indent="0">
              <a:buNone/>
            </a:pPr>
            <a:r>
              <a:rPr lang="en-US" altLang="ko-KR" sz="900" dirty="0" err="1" smtClean="0"/>
              <a:t>grid_tune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expand.grid</a:t>
            </a:r>
            <a:r>
              <a:rPr lang="en-US" altLang="ko-KR" sz="900" dirty="0" smtClean="0"/>
              <a:t>(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nrounds</a:t>
            </a:r>
            <a:r>
              <a:rPr lang="en-US" altLang="ko-KR" sz="900" dirty="0" smtClean="0"/>
              <a:t> = c(500,1000,1500), # number of trees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max_depth</a:t>
            </a:r>
            <a:r>
              <a:rPr lang="en-US" altLang="ko-KR" sz="900" dirty="0" smtClean="0"/>
              <a:t> = c(2,4,6),   </a:t>
            </a:r>
          </a:p>
          <a:p>
            <a:pPr marL="0" indent="0">
              <a:buNone/>
            </a:pPr>
            <a:r>
              <a:rPr lang="en-US" altLang="ko-KR" sz="900" dirty="0" smtClean="0"/>
              <a:t>   eta = 0.3,  #c(0.025, 0.05, 0.1,0.3), #</a:t>
            </a:r>
            <a:r>
              <a:rPr lang="en-US" altLang="ko-KR" sz="900" dirty="0" err="1" smtClean="0"/>
              <a:t>Learining</a:t>
            </a:r>
            <a:r>
              <a:rPr lang="en-US" altLang="ko-KR" sz="900" dirty="0" smtClean="0"/>
              <a:t> rate   </a:t>
            </a:r>
          </a:p>
          <a:p>
            <a:pPr marL="0" indent="0">
              <a:buNone/>
            </a:pPr>
            <a:r>
              <a:rPr lang="en-US" altLang="ko-KR" sz="900" dirty="0" smtClean="0"/>
              <a:t>   gamma = 0, #pruning --&gt; should </a:t>
            </a:r>
            <a:r>
              <a:rPr lang="en-US" altLang="ko-KR" sz="900" dirty="0" err="1" smtClean="0"/>
              <a:t>betuned</a:t>
            </a:r>
            <a:r>
              <a:rPr lang="en-US" altLang="ko-KR" sz="900" dirty="0" smtClean="0"/>
              <a:t>. c(0, 0.05, 0.1, 0.5,0.7, 0.9, 1.0)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colsample_bytree</a:t>
            </a:r>
            <a:r>
              <a:rPr lang="en-US" altLang="ko-KR" sz="900" dirty="0" smtClean="0"/>
              <a:t> = 1, #c(0.4,0.6,0.8,1.0)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min_child_weight</a:t>
            </a:r>
            <a:r>
              <a:rPr lang="en-US" altLang="ko-KR" sz="900" dirty="0" smtClean="0"/>
              <a:t>= 1, #c(1,2,3)# the larger, the more...   </a:t>
            </a:r>
          </a:p>
          <a:p>
            <a:pPr marL="0" indent="0">
              <a:buNone/>
            </a:pPr>
            <a:r>
              <a:rPr lang="en-US" altLang="ko-KR" sz="900" dirty="0" smtClean="0"/>
              <a:t>   subsample = 1 #..   </a:t>
            </a:r>
          </a:p>
          <a:p>
            <a:pPr marL="0" indent="0">
              <a:buNone/>
            </a:pP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err="1" smtClean="0"/>
              <a:t>train_control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 ="cv",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    number = 3,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    </a:t>
            </a:r>
            <a:r>
              <a:rPr lang="en-US" altLang="ko-KR" sz="900" dirty="0" err="1" smtClean="0"/>
              <a:t>verboseIter</a:t>
            </a:r>
            <a:r>
              <a:rPr lang="en-US" altLang="ko-KR" sz="900" dirty="0" smtClean="0"/>
              <a:t> = TRUE,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    </a:t>
            </a:r>
            <a:r>
              <a:rPr lang="en-US" altLang="ko-KR" sz="900" dirty="0" err="1" smtClean="0"/>
              <a:t>allowParallel</a:t>
            </a:r>
            <a:r>
              <a:rPr lang="en-US" altLang="ko-KR" sz="900" dirty="0" smtClean="0"/>
              <a:t> = TRUE)  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err="1" smtClean="0"/>
              <a:t>xgb_tune</a:t>
            </a:r>
            <a:r>
              <a:rPr lang="en-US" altLang="ko-KR" sz="900" dirty="0" smtClean="0"/>
              <a:t> &lt;- train ( x= </a:t>
            </a:r>
            <a:r>
              <a:rPr lang="en-US" altLang="ko-KR" sz="900" dirty="0" err="1" smtClean="0"/>
              <a:t>aff.train_up_sample</a:t>
            </a:r>
            <a:r>
              <a:rPr lang="en-US" altLang="ko-KR" sz="900" dirty="0" smtClean="0"/>
              <a:t>[,-11],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y= </a:t>
            </a:r>
            <a:r>
              <a:rPr lang="en-US" altLang="ko-KR" sz="900" dirty="0" err="1" smtClean="0"/>
              <a:t>aff.train_up_sample</a:t>
            </a:r>
            <a:r>
              <a:rPr lang="en-US" altLang="ko-KR" sz="900" dirty="0" smtClean="0"/>
              <a:t>[,11],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train_control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</a:t>
            </a:r>
            <a:r>
              <a:rPr lang="en-US" altLang="ko-KR" sz="900" dirty="0" err="1" smtClean="0"/>
              <a:t>tuneGrid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grid_tune</a:t>
            </a:r>
            <a:r>
              <a:rPr lang="en-US" altLang="ko-KR" sz="900" dirty="0" smtClean="0"/>
              <a:t>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method = "</a:t>
            </a:r>
            <a:r>
              <a:rPr lang="en-US" altLang="ko-KR" sz="900" dirty="0" err="1" smtClean="0"/>
              <a:t>xgbTree</a:t>
            </a:r>
            <a:r>
              <a:rPr lang="en-US" altLang="ko-KR" sz="900" dirty="0" smtClean="0"/>
              <a:t>",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verbose = TRUE)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err="1" smtClean="0"/>
              <a:t>final_grid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expand.grid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nrounds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xgb_tune$bestTune$nrounds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eta = </a:t>
            </a:r>
            <a:r>
              <a:rPr lang="en-US" altLang="ko-KR" sz="900" dirty="0" err="1" smtClean="0"/>
              <a:t>xgb_tune$bestTune$eta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max_depth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xgb_tune$bestTune$max_depth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gamma = </a:t>
            </a:r>
            <a:r>
              <a:rPr lang="en-US" altLang="ko-KR" sz="900" dirty="0" err="1" smtClean="0"/>
              <a:t>xgb_tune$bestTune$gamma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colsample_bytree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xgb_tune$bestTune$colsample_bytree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min_child_weight</a:t>
            </a:r>
            <a:r>
              <a:rPr lang="en-US" altLang="ko-KR" sz="900" dirty="0" smtClean="0"/>
              <a:t>=  </a:t>
            </a:r>
            <a:r>
              <a:rPr lang="en-US" altLang="ko-KR" sz="900" dirty="0" err="1" smtClean="0"/>
              <a:t>xgb_tune$bestTune$min_child_weight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subsample = </a:t>
            </a:r>
            <a:r>
              <a:rPr lang="en-US" altLang="ko-KR" sz="900" dirty="0" err="1" smtClean="0"/>
              <a:t>xgb_tune$bestTune$subsample</a:t>
            </a: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err="1" smtClean="0"/>
              <a:t>xgb_model</a:t>
            </a:r>
            <a:r>
              <a:rPr lang="en-US" altLang="ko-KR" sz="900" dirty="0" smtClean="0"/>
              <a:t> &lt;- train(x = </a:t>
            </a:r>
            <a:r>
              <a:rPr lang="en-US" altLang="ko-KR" sz="900" dirty="0" err="1" smtClean="0"/>
              <a:t>aff.train_up_sample</a:t>
            </a:r>
            <a:r>
              <a:rPr lang="en-US" altLang="ko-KR" sz="900" dirty="0" smtClean="0"/>
              <a:t>[,-11],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y = </a:t>
            </a:r>
            <a:r>
              <a:rPr lang="en-US" altLang="ko-KR" sz="900" dirty="0" err="1" smtClean="0"/>
              <a:t>aff.train_up_sample</a:t>
            </a:r>
            <a:r>
              <a:rPr lang="en-US" altLang="ko-KR" sz="900" dirty="0" smtClean="0"/>
              <a:t>[,11],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train_control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</a:t>
            </a:r>
            <a:r>
              <a:rPr lang="en-US" altLang="ko-KR" sz="900" dirty="0" err="1" smtClean="0"/>
              <a:t>tuneGrid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final_grid</a:t>
            </a:r>
            <a:r>
              <a:rPr lang="en-US" altLang="ko-KR" sz="900" dirty="0" smtClean="0"/>
              <a:t>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method = "</a:t>
            </a:r>
            <a:r>
              <a:rPr lang="en-US" altLang="ko-KR" sz="900" dirty="0" err="1" smtClean="0"/>
              <a:t>xgbTree</a:t>
            </a:r>
            <a:r>
              <a:rPr lang="en-US" altLang="ko-KR" sz="900" dirty="0" smtClean="0"/>
              <a:t>",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verbose = TRUE)  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smtClean="0"/>
              <a:t>predict(</a:t>
            </a:r>
            <a:r>
              <a:rPr lang="en-US" altLang="ko-KR" sz="900" dirty="0" err="1" smtClean="0"/>
              <a:t>xgb_model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aff.data_test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smtClean="0"/>
              <a:t>#Prediction :    </a:t>
            </a:r>
          </a:p>
          <a:p>
            <a:pPr marL="0" indent="0">
              <a:buNone/>
            </a:pPr>
            <a:r>
              <a:rPr lang="en-US" altLang="ko-KR" sz="900" dirty="0" err="1" smtClean="0"/>
              <a:t>xgb.pred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xgb_model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aff.data_test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smtClean="0"/>
              <a:t># Confusion Matrix   </a:t>
            </a:r>
          </a:p>
          <a:p>
            <a:pPr marL="0" indent="0">
              <a:buNone/>
            </a:pPr>
            <a:r>
              <a:rPr lang="en-US" altLang="ko-KR" sz="900" dirty="0" err="1" smtClean="0"/>
              <a:t>confusionMatrix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as.factor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as.numeric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xgb.pred</a:t>
            </a:r>
            <a:r>
              <a:rPr lang="en-US" altLang="ko-KR" sz="900" dirty="0" smtClean="0"/>
              <a:t>)), 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</a:t>
            </a:r>
            <a:r>
              <a:rPr lang="en-US" altLang="ko-KR" sz="900" dirty="0" err="1" smtClean="0"/>
              <a:t>as.factor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as.numeric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aff.data_test$affairs</a:t>
            </a:r>
            <a:r>
              <a:rPr lang="en-US" altLang="ko-KR" sz="900" dirty="0" smtClean="0"/>
              <a:t>)))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25515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Decision tree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library(caret) </a:t>
            </a:r>
          </a:p>
          <a:p>
            <a:pPr marL="0" indent="0">
              <a:buNone/>
            </a:pPr>
            <a:r>
              <a:rPr lang="en-US" altLang="ko-KR" sz="900" dirty="0" smtClean="0"/>
              <a:t>a &lt;- 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(y=</a:t>
            </a:r>
            <a:r>
              <a:rPr lang="en-US" altLang="ko-KR" sz="900" dirty="0" err="1" smtClean="0"/>
              <a:t>iris$Species</a:t>
            </a:r>
            <a:r>
              <a:rPr lang="en-US" altLang="ko-KR" sz="900" dirty="0" smtClean="0"/>
              <a:t>, p=0.7, list=F) </a:t>
            </a:r>
          </a:p>
          <a:p>
            <a:pPr marL="0" indent="0">
              <a:buNone/>
            </a:pPr>
            <a:r>
              <a:rPr lang="en-US" altLang="ko-KR" sz="900" dirty="0" smtClean="0"/>
              <a:t>train &lt;- iris[a,] </a:t>
            </a:r>
          </a:p>
          <a:p>
            <a:pPr marL="0" indent="0">
              <a:buNone/>
            </a:pPr>
            <a:r>
              <a:rPr lang="en-US" altLang="ko-KR" sz="900" dirty="0" smtClean="0"/>
              <a:t>test &lt;- iris[-a,]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rpart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tree &lt;- </a:t>
            </a:r>
            <a:r>
              <a:rPr lang="en-US" altLang="ko-KR" sz="900" dirty="0" err="1" smtClean="0"/>
              <a:t>rpart</a:t>
            </a:r>
            <a:r>
              <a:rPr lang="en-US" altLang="ko-KR" sz="900" dirty="0" smtClean="0"/>
              <a:t>(Species ~ </a:t>
            </a:r>
            <a:r>
              <a:rPr lang="en-US" altLang="ko-KR" sz="900" dirty="0" err="1" smtClean="0"/>
              <a:t>Sepal.Length</a:t>
            </a:r>
            <a:r>
              <a:rPr lang="en-US" altLang="ko-KR" sz="900" dirty="0" smtClean="0"/>
              <a:t> + </a:t>
            </a:r>
            <a:r>
              <a:rPr lang="en-US" altLang="ko-KR" sz="900" dirty="0" err="1" smtClean="0"/>
              <a:t>Sepal.Length</a:t>
            </a:r>
            <a:r>
              <a:rPr lang="en-US" altLang="ko-KR" sz="900" dirty="0" smtClean="0"/>
              <a:t> + </a:t>
            </a:r>
            <a:r>
              <a:rPr lang="en-US" altLang="ko-KR" sz="900" dirty="0" err="1" smtClean="0"/>
              <a:t>Petal.Width</a:t>
            </a:r>
            <a:r>
              <a:rPr lang="en-US" altLang="ko-KR" sz="900" dirty="0" smtClean="0"/>
              <a:t>, data=train, method='class')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rpart.plot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rpart.plot</a:t>
            </a:r>
            <a:r>
              <a:rPr lang="en-US" altLang="ko-KR" sz="900" dirty="0" smtClean="0"/>
              <a:t>(tree)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tree2 &lt;- prune(tree, </a:t>
            </a:r>
            <a:r>
              <a:rPr lang="en-US" altLang="ko-KR" sz="900" dirty="0" err="1" smtClean="0"/>
              <a:t>cp</a:t>
            </a:r>
            <a:r>
              <a:rPr lang="en-US" altLang="ko-KR" sz="900" dirty="0" smtClean="0"/>
              <a:t>=0.1) </a:t>
            </a:r>
          </a:p>
          <a:p>
            <a:pPr marL="0" indent="0">
              <a:buNone/>
            </a:pP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 &lt;- predict(tree2 , test, type='class') </a:t>
            </a:r>
          </a:p>
          <a:p>
            <a:pPr marL="0" indent="0">
              <a:buNone/>
            </a:pPr>
            <a:r>
              <a:rPr lang="en-US" altLang="ko-KR" sz="900" dirty="0" smtClean="0"/>
              <a:t>table(</a:t>
            </a:r>
            <a:r>
              <a:rPr lang="en-US" altLang="ko-KR" sz="900" dirty="0" err="1" smtClean="0"/>
              <a:t>pred,test$Species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prp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tree,type</a:t>
            </a:r>
            <a:r>
              <a:rPr lang="en-US" altLang="ko-KR" sz="900" dirty="0" smtClean="0"/>
              <a:t>=4,extra=2)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39257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ko-KR" altLang="en-US" sz="1800" b="1" dirty="0" err="1" smtClean="0"/>
              <a:t>계층적군집분석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flexclust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data(nutrient)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(nutrient) </a:t>
            </a:r>
          </a:p>
          <a:p>
            <a:pPr marL="0" indent="0">
              <a:buNone/>
            </a:pPr>
            <a:r>
              <a:rPr lang="en-US" altLang="ko-KR" sz="900" dirty="0" smtClean="0"/>
              <a:t>head(nutrient) </a:t>
            </a:r>
          </a:p>
          <a:p>
            <a:pPr marL="0" indent="0">
              <a:buNone/>
            </a:pPr>
            <a:r>
              <a:rPr lang="en-US" altLang="ko-KR" sz="900" dirty="0" smtClean="0"/>
              <a:t>nutrition &lt;- nutrient </a:t>
            </a:r>
          </a:p>
          <a:p>
            <a:pPr marL="0" indent="0">
              <a:buNone/>
            </a:pPr>
            <a:r>
              <a:rPr lang="en-US" altLang="ko-KR" sz="900" dirty="0" err="1" smtClean="0"/>
              <a:t>row.names</a:t>
            </a:r>
            <a:r>
              <a:rPr lang="en-US" altLang="ko-KR" sz="900" dirty="0" smtClean="0"/>
              <a:t>(nutrition)&lt;- </a:t>
            </a:r>
            <a:r>
              <a:rPr lang="en-US" altLang="ko-KR" sz="900" dirty="0" err="1" smtClean="0"/>
              <a:t>tolower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row.names</a:t>
            </a:r>
            <a:r>
              <a:rPr lang="en-US" altLang="ko-KR" sz="900" dirty="0" smtClean="0"/>
              <a:t>(nutrition))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nutrition.scaled</a:t>
            </a:r>
            <a:r>
              <a:rPr lang="en-US" altLang="ko-KR" sz="900" dirty="0" smtClean="0"/>
              <a:t> &lt;- scale(nutrition) </a:t>
            </a:r>
          </a:p>
          <a:p>
            <a:pPr marL="0" indent="0">
              <a:buNone/>
            </a:pPr>
            <a:r>
              <a:rPr lang="en-US" altLang="ko-KR" sz="900" dirty="0" smtClean="0"/>
              <a:t>d &lt;- </a:t>
            </a: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nutrition.scaled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clustering.average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hclust</a:t>
            </a:r>
            <a:r>
              <a:rPr lang="en-US" altLang="ko-KR" sz="900" dirty="0" smtClean="0"/>
              <a:t>(d, method="average")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clustering.average</a:t>
            </a:r>
            <a:r>
              <a:rPr lang="en-US" altLang="ko-KR" sz="900" dirty="0" smtClean="0"/>
              <a:t>, hang=-1, </a:t>
            </a:r>
          </a:p>
          <a:p>
            <a:pPr marL="0" indent="0">
              <a:buNone/>
            </a:pPr>
            <a:r>
              <a:rPr lang="en-US" altLang="ko-KR" sz="900" dirty="0" smtClean="0"/>
              <a:t>     col="</a:t>
            </a:r>
            <a:r>
              <a:rPr lang="en-US" altLang="ko-KR" sz="900" dirty="0" err="1" smtClean="0"/>
              <a:t>darkgreen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="Food",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mai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Hierachical</a:t>
            </a:r>
            <a:r>
              <a:rPr lang="en-US" altLang="ko-KR" sz="900" dirty="0" smtClean="0"/>
              <a:t> Clustering Average Linkage")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NbClust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nc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NbClust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nutrition.scaled</a:t>
            </a:r>
            <a:r>
              <a:rPr lang="en-US" altLang="ko-KR" sz="900" dirty="0" smtClean="0"/>
              <a:t>, distance="</a:t>
            </a:r>
            <a:r>
              <a:rPr lang="en-US" altLang="ko-KR" sz="900" dirty="0" err="1" smtClean="0"/>
              <a:t>euclidean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method="average", min.nc=3, max.nc=15)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nc$Best.nc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table(nc$Best.nc[1,])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clusters &lt;- </a:t>
            </a:r>
            <a:r>
              <a:rPr lang="en-US" altLang="ko-KR" sz="900" dirty="0" err="1" smtClean="0"/>
              <a:t>cutree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clustering.average</a:t>
            </a:r>
            <a:r>
              <a:rPr lang="en-US" altLang="ko-KR" sz="900" dirty="0" smtClean="0"/>
              <a:t>, k=5) </a:t>
            </a:r>
          </a:p>
          <a:p>
            <a:pPr marL="0" indent="0">
              <a:buNone/>
            </a:pPr>
            <a:r>
              <a:rPr lang="en-US" altLang="ko-KR" sz="900" dirty="0" smtClean="0"/>
              <a:t>clusters </a:t>
            </a:r>
          </a:p>
          <a:p>
            <a:pPr marL="0" indent="0">
              <a:buNone/>
            </a:pPr>
            <a:r>
              <a:rPr lang="en-US" altLang="ko-KR" sz="900" dirty="0" smtClean="0"/>
              <a:t>table(clusters)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clustering.average</a:t>
            </a:r>
            <a:r>
              <a:rPr lang="en-US" altLang="ko-KR" sz="900" dirty="0" smtClean="0"/>
              <a:t>, hang=-1, </a:t>
            </a:r>
          </a:p>
          <a:p>
            <a:pPr marL="0" indent="0">
              <a:buNone/>
            </a:pPr>
            <a:r>
              <a:rPr lang="en-US" altLang="ko-KR" sz="900" dirty="0" smtClean="0"/>
              <a:t>     col="</a:t>
            </a:r>
            <a:r>
              <a:rPr lang="en-US" altLang="ko-KR" sz="900" dirty="0" err="1" smtClean="0"/>
              <a:t>darkgreen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="Food",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mai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Hierachical</a:t>
            </a:r>
            <a:r>
              <a:rPr lang="en-US" altLang="ko-KR" sz="900" dirty="0" smtClean="0"/>
              <a:t> Clustering ") </a:t>
            </a:r>
          </a:p>
          <a:p>
            <a:pPr marL="0" indent="0">
              <a:buNone/>
            </a:pPr>
            <a:r>
              <a:rPr lang="en-US" altLang="ko-KR" sz="900" dirty="0" err="1" smtClean="0"/>
              <a:t>rect.hclust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clustering.average</a:t>
            </a:r>
            <a:r>
              <a:rPr lang="en-US" altLang="ko-KR" sz="900" dirty="0" smtClean="0"/>
              <a:t>, k=5)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aggregate(nutrition, by=list(cluster=clusters), mean)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a &lt;- aggregate(</a:t>
            </a:r>
            <a:r>
              <a:rPr lang="en-US" altLang="ko-KR" sz="900" dirty="0" err="1" smtClean="0"/>
              <a:t>nutrition.scaled</a:t>
            </a:r>
            <a:r>
              <a:rPr lang="en-US" altLang="ko-KR" sz="900" dirty="0" smtClean="0"/>
              <a:t>, by=list(cluster=clusters), mean)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n &lt;- </a:t>
            </a:r>
            <a:r>
              <a:rPr lang="en-US" altLang="ko-KR" sz="900" dirty="0" err="1" smtClean="0"/>
              <a:t>as.vector</a:t>
            </a:r>
            <a:r>
              <a:rPr lang="en-US" altLang="ko-KR" sz="900" dirty="0" smtClean="0"/>
              <a:t>(table(clusters)) </a:t>
            </a:r>
          </a:p>
          <a:p>
            <a:pPr marL="0" indent="0">
              <a:buNone/>
            </a:pPr>
            <a:r>
              <a:rPr lang="en-US" altLang="ko-KR" sz="900" dirty="0" err="1" smtClean="0"/>
              <a:t>cbind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a,n</a:t>
            </a:r>
            <a:r>
              <a:rPr lang="en-US" altLang="ko-KR" sz="900" dirty="0" smtClean="0"/>
              <a:t>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19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58058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조건부확</a:t>
            </a:r>
            <a:r>
              <a:rPr lang="ko-KR" altLang="en-US" sz="1800" b="1" dirty="0"/>
              <a:t>률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어느 학교에서 전체 학생의 </a:t>
            </a:r>
            <a:r>
              <a:rPr lang="en-US" altLang="ko-KR" sz="900" dirty="0" smtClean="0"/>
              <a:t>70%</a:t>
            </a:r>
            <a:r>
              <a:rPr lang="ko-KR" altLang="en-US" sz="900" dirty="0" smtClean="0"/>
              <a:t>가 주특기를 가지고 있었다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ko-KR" altLang="en-US" sz="900" dirty="0" smtClean="0"/>
              <a:t>주특기를 가지고 있는 학생 중 </a:t>
            </a:r>
            <a:r>
              <a:rPr lang="en-US" altLang="ko-KR" sz="900" dirty="0" smtClean="0"/>
              <a:t>20%</a:t>
            </a:r>
            <a:r>
              <a:rPr lang="ko-KR" altLang="en-US" sz="900" dirty="0" smtClean="0"/>
              <a:t>가 개인기를 소지하고 있고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ko-KR" altLang="en-US" sz="900" dirty="0" smtClean="0"/>
              <a:t>주특기를 소지하고 있지 않은 </a:t>
            </a:r>
            <a:r>
              <a:rPr lang="ko-KR" altLang="en-US" sz="900" dirty="0" err="1" smtClean="0"/>
              <a:t>학생중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60%</a:t>
            </a:r>
            <a:r>
              <a:rPr lang="ko-KR" altLang="en-US" sz="900" dirty="0" smtClean="0"/>
              <a:t>가 개인기를 소지하고 있었다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ko-KR" altLang="en-US" sz="900" dirty="0" smtClean="0"/>
              <a:t>이 학교에서 선택된 한 학생이 개인기를 가지고 있는 학생이었을 때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ko-KR" altLang="en-US" sz="900" dirty="0" smtClean="0"/>
              <a:t>이 학생이 주특기를 가지고 있는 학생일 확률은</a:t>
            </a:r>
            <a:r>
              <a:rPr lang="en-US" altLang="ko-KR" sz="900" dirty="0" smtClean="0"/>
              <a:t>?</a:t>
            </a:r>
          </a:p>
          <a:p>
            <a:pPr marL="0" indent="0">
              <a:buNone/>
            </a:pPr>
            <a:r>
              <a:rPr lang="ko-KR" altLang="en-US" sz="900" dirty="0" smtClean="0"/>
              <a:t>정답 </a:t>
            </a:r>
            <a:r>
              <a:rPr lang="en-US" altLang="ko-KR" sz="900" dirty="0" smtClean="0"/>
              <a:t>: 0.7 * 0.2 / (0.7 * 0.2 + 0.3 * 0.6) = 14/32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ko-KR" altLang="en-US" sz="900" dirty="0" smtClean="0"/>
              <a:t>상자 </a:t>
            </a:r>
            <a:r>
              <a:rPr lang="en-US" altLang="ko-KR" sz="900" dirty="0" smtClean="0"/>
              <a:t>A </a:t>
            </a:r>
            <a:r>
              <a:rPr lang="ko-KR" altLang="en-US" sz="900" dirty="0" smtClean="0"/>
              <a:t>에는 흰 공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검은 공 </a:t>
            </a:r>
            <a:r>
              <a:rPr lang="en-US" altLang="ko-KR" sz="900" dirty="0" smtClean="0"/>
              <a:t>4</a:t>
            </a:r>
            <a:r>
              <a:rPr lang="ko-KR" altLang="en-US" sz="900" dirty="0" smtClean="0"/>
              <a:t>개가 들어 있고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상자 </a:t>
            </a:r>
            <a:r>
              <a:rPr lang="en-US" altLang="ko-KR" sz="900" dirty="0" smtClean="0"/>
              <a:t>B </a:t>
            </a:r>
            <a:r>
              <a:rPr lang="ko-KR" altLang="en-US" sz="900" dirty="0" smtClean="0"/>
              <a:t>에는 흰 공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검은 공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개가 들어있다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ko-KR" altLang="en-US" sz="900" dirty="0" smtClean="0"/>
              <a:t>이 때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두 상자  </a:t>
            </a:r>
            <a:r>
              <a:rPr lang="en-US" altLang="ko-KR" sz="900" dirty="0" smtClean="0"/>
              <a:t>A,B </a:t>
            </a:r>
            <a:r>
              <a:rPr lang="ko-KR" altLang="en-US" sz="900" dirty="0" smtClean="0"/>
              <a:t>중에서 한 상자를 임의로 택하고 그 상자에서 </a:t>
            </a:r>
            <a:r>
              <a:rPr lang="en-US" altLang="ko-KR" sz="900" dirty="0" smtClean="0"/>
              <a:t>2</a:t>
            </a:r>
            <a:r>
              <a:rPr lang="ko-KR" altLang="en-US" sz="900" dirty="0" smtClean="0"/>
              <a:t>개의 공을 임의로 꺼냈더니 흰 공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검은 공 </a:t>
            </a:r>
            <a:r>
              <a:rPr lang="en-US" altLang="ko-KR" sz="900" dirty="0" smtClean="0"/>
              <a:t>1</a:t>
            </a:r>
            <a:r>
              <a:rPr lang="ko-KR" altLang="en-US" sz="900" dirty="0" smtClean="0"/>
              <a:t>개가 나왔다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ko-KR" altLang="en-US" sz="900" dirty="0" smtClean="0"/>
              <a:t>택해진 상자가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였을 확률을 구하여라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A -&gt; 1/2 * 2C1 * 4C1 / 6C2 = 8/30</a:t>
            </a:r>
          </a:p>
          <a:p>
            <a:pPr marL="0" indent="0">
              <a:buNone/>
            </a:pPr>
            <a:r>
              <a:rPr lang="en-US" altLang="ko-KR" sz="900" dirty="0" smtClean="0"/>
              <a:t>B -&gt; 1/2 * 3C1 * 2C1 / 5C2 = 6/20</a:t>
            </a:r>
          </a:p>
          <a:p>
            <a:pPr marL="0" indent="0">
              <a:buNone/>
            </a:pPr>
            <a:r>
              <a:rPr lang="en-US" altLang="ko-KR" sz="900" dirty="0" smtClean="0"/>
              <a:t> (8/30) / ( 8/30 + 6/20 ) = 8/17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ko-KR" altLang="en-US" sz="900" dirty="0" smtClean="0"/>
              <a:t>김여사는 </a:t>
            </a:r>
            <a:r>
              <a:rPr lang="ko-KR" altLang="en-US" sz="900" dirty="0" err="1" smtClean="0"/>
              <a:t>유방조영술을</a:t>
            </a:r>
            <a:r>
              <a:rPr lang="ko-KR" altLang="en-US" sz="900" dirty="0" smtClean="0"/>
              <a:t> 통해 유방암 검사를 받았는데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검사결과 양성</a:t>
            </a:r>
            <a:r>
              <a:rPr lang="en-US" altLang="ko-KR" sz="900" dirty="0" smtClean="0"/>
              <a:t>(Positive)</a:t>
            </a:r>
            <a:r>
              <a:rPr lang="ko-KR" altLang="en-US" sz="900" dirty="0" smtClean="0"/>
              <a:t>라고 검진 되었다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ko-KR" altLang="en-US" sz="900" dirty="0" smtClean="0"/>
              <a:t>유방암에 걸렸을 때 </a:t>
            </a:r>
            <a:r>
              <a:rPr lang="ko-KR" altLang="en-US" sz="900" dirty="0" err="1" smtClean="0"/>
              <a:t>유방조영술을</a:t>
            </a:r>
            <a:r>
              <a:rPr lang="ko-KR" altLang="en-US" sz="900" dirty="0" smtClean="0"/>
              <a:t> 통해서 양성</a:t>
            </a:r>
            <a:r>
              <a:rPr lang="en-US" altLang="ko-KR" sz="900" dirty="0" smtClean="0"/>
              <a:t>(Positive)</a:t>
            </a:r>
            <a:r>
              <a:rPr lang="ko-KR" altLang="en-US" sz="900" dirty="0" smtClean="0"/>
              <a:t>으로 나올 확률은 </a:t>
            </a:r>
            <a:r>
              <a:rPr lang="en-US" altLang="ko-KR" sz="900" dirty="0" smtClean="0"/>
              <a:t>90%</a:t>
            </a:r>
            <a:r>
              <a:rPr lang="ko-KR" altLang="en-US" sz="900" dirty="0" smtClean="0"/>
              <a:t>이다</a:t>
            </a:r>
          </a:p>
          <a:p>
            <a:pPr marL="0" indent="0">
              <a:buNone/>
            </a:pPr>
            <a:r>
              <a:rPr lang="ko-KR" altLang="en-US" sz="900" dirty="0" smtClean="0"/>
              <a:t>유방암이 아니더라도 </a:t>
            </a:r>
            <a:r>
              <a:rPr lang="ko-KR" altLang="en-US" sz="900" dirty="0" err="1" smtClean="0"/>
              <a:t>유방조영술이</a:t>
            </a:r>
            <a:r>
              <a:rPr lang="ko-KR" altLang="en-US" sz="900" dirty="0" smtClean="0"/>
              <a:t> 양성일 확률은 </a:t>
            </a:r>
            <a:r>
              <a:rPr lang="en-US" altLang="ko-KR" sz="900" dirty="0" smtClean="0"/>
              <a:t>7% </a:t>
            </a:r>
            <a:r>
              <a:rPr lang="ko-KR" altLang="en-US" sz="900" dirty="0" smtClean="0"/>
              <a:t>이다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en-US" altLang="ko-KR" sz="900" dirty="0" smtClean="0"/>
              <a:t>40-50</a:t>
            </a:r>
            <a:r>
              <a:rPr lang="ko-KR" altLang="en-US" sz="900" dirty="0" smtClean="0"/>
              <a:t>대 여성이 유방암에 걸릴 확률은 </a:t>
            </a:r>
            <a:r>
              <a:rPr lang="en-US" altLang="ko-KR" sz="900" dirty="0" smtClean="0"/>
              <a:t>0.8%</a:t>
            </a:r>
            <a:r>
              <a:rPr lang="ko-KR" altLang="en-US" sz="900" dirty="0" smtClean="0"/>
              <a:t>이다</a:t>
            </a:r>
          </a:p>
          <a:p>
            <a:pPr marL="0" indent="0">
              <a:buNone/>
            </a:pPr>
            <a:r>
              <a:rPr lang="ko-KR" altLang="en-US" sz="900" dirty="0" smtClean="0"/>
              <a:t>김여사가 유방암에 걸렸을 확률은</a:t>
            </a:r>
          </a:p>
          <a:p>
            <a:pPr marL="0" indent="0">
              <a:buNone/>
            </a:pPr>
            <a:r>
              <a:rPr lang="en-US" altLang="ko-KR" sz="900" dirty="0" smtClean="0"/>
              <a:t>0.008 * 0.9 / (0.008 * 0.9 + 0.992 * 0.07) = 9.39%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56804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en-US" altLang="ko-KR" sz="1800" b="1" dirty="0" smtClean="0"/>
              <a:t>k-means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(state.x77)</a:t>
            </a:r>
          </a:p>
          <a:p>
            <a:pPr marL="0" indent="0">
              <a:buNone/>
            </a:pPr>
            <a:r>
              <a:rPr lang="en-US" altLang="ko-KR" sz="900" dirty="0" smtClean="0"/>
              <a:t>head(state.x77)</a:t>
            </a:r>
          </a:p>
          <a:p>
            <a:pPr marL="0" indent="0">
              <a:buNone/>
            </a:pPr>
            <a:r>
              <a:rPr lang="en-US" altLang="ko-KR" sz="900" dirty="0" err="1" smtClean="0"/>
              <a:t>state.scaled</a:t>
            </a:r>
            <a:r>
              <a:rPr lang="en-US" altLang="ko-KR" sz="900" dirty="0" smtClean="0"/>
              <a:t> &lt;- scale(state.x77)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NbClust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</a:t>
            </a:r>
          </a:p>
          <a:p>
            <a:pPr marL="0" indent="0">
              <a:buNone/>
            </a:pPr>
            <a:r>
              <a:rPr lang="en-US" altLang="ko-KR" sz="900" dirty="0" err="1" smtClean="0"/>
              <a:t>nc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NbClust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state.scaled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distance ="</a:t>
            </a:r>
            <a:r>
              <a:rPr lang="en-US" altLang="ko-KR" sz="900" dirty="0" err="1" smtClean="0"/>
              <a:t>euclidean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method="</a:t>
            </a:r>
            <a:r>
              <a:rPr lang="en-US" altLang="ko-KR" sz="900" dirty="0" err="1" smtClean="0"/>
              <a:t>kmeans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min.nc=2,max.nc=15)</a:t>
            </a:r>
          </a:p>
          <a:p>
            <a:pPr marL="0" indent="0">
              <a:buNone/>
            </a:pPr>
            <a:r>
              <a:rPr lang="en-US" altLang="ko-KR" sz="900" dirty="0" smtClean="0"/>
              <a:t>nc$Best.nc</a:t>
            </a:r>
          </a:p>
          <a:p>
            <a:pPr marL="0" indent="0">
              <a:buNone/>
            </a:pPr>
            <a:r>
              <a:rPr lang="en-US" altLang="ko-KR" sz="900" dirty="0" smtClean="0"/>
              <a:t>table(nc$Best.nc[1,])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</a:t>
            </a:r>
          </a:p>
          <a:p>
            <a:pPr marL="0" indent="0">
              <a:buNone/>
            </a:pPr>
            <a:r>
              <a:rPr lang="en-US" altLang="ko-KR" sz="900" dirty="0" smtClean="0"/>
              <a:t>clustering.km &lt;- </a:t>
            </a:r>
            <a:r>
              <a:rPr lang="en-US" altLang="ko-KR" sz="900" b="1" dirty="0" err="1" smtClean="0"/>
              <a:t>kmeans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state.scaled</a:t>
            </a:r>
            <a:r>
              <a:rPr lang="en-US" altLang="ko-KR" sz="900" dirty="0" smtClean="0"/>
              <a:t>, centers=3,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</a:t>
            </a:r>
            <a:r>
              <a:rPr lang="en-US" altLang="ko-KR" sz="900" dirty="0" err="1" smtClean="0"/>
              <a:t>nstart</a:t>
            </a:r>
            <a:r>
              <a:rPr lang="en-US" altLang="ko-KR" sz="900" dirty="0" smtClean="0"/>
              <a:t>=25)</a:t>
            </a:r>
          </a:p>
          <a:p>
            <a:pPr marL="0" indent="0">
              <a:buNone/>
            </a:pPr>
            <a:r>
              <a:rPr lang="en-US" altLang="ko-KR" sz="900" dirty="0" err="1" smtClean="0"/>
              <a:t>clustering.km$cluster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clustering.km$centers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clustering.km$size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aggregate(state.x77,</a:t>
            </a:r>
          </a:p>
          <a:p>
            <a:pPr marL="0" indent="0">
              <a:buNone/>
            </a:pPr>
            <a:r>
              <a:rPr lang="en-US" altLang="ko-KR" sz="900" dirty="0" smtClean="0"/>
              <a:t>          by=list(cluster=</a:t>
            </a:r>
            <a:r>
              <a:rPr lang="en-US" altLang="ko-KR" sz="900" dirty="0" err="1" smtClean="0"/>
              <a:t>clustering.km$cluster</a:t>
            </a:r>
            <a:r>
              <a:rPr lang="en-US" altLang="ko-KR" sz="900" dirty="0" smtClean="0"/>
              <a:t>),</a:t>
            </a:r>
          </a:p>
          <a:p>
            <a:pPr marL="0" indent="0">
              <a:buNone/>
            </a:pPr>
            <a:r>
              <a:rPr lang="en-US" altLang="ko-KR" sz="900" dirty="0" smtClean="0"/>
              <a:t>          mean)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library(cluster)</a:t>
            </a:r>
          </a:p>
          <a:p>
            <a:pPr marL="0" indent="0">
              <a:buNone/>
            </a:pPr>
            <a:r>
              <a:rPr lang="en-US" altLang="ko-KR" sz="900" dirty="0" err="1" smtClean="0"/>
              <a:t>clusplot</a:t>
            </a:r>
            <a:r>
              <a:rPr lang="en-US" altLang="ko-KR" sz="900" dirty="0" smtClean="0"/>
              <a:t>(x=state.x77,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clus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clustering.km$cluster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color=</a:t>
            </a:r>
            <a:r>
              <a:rPr lang="en-US" altLang="ko-KR" sz="900" dirty="0" err="1" smtClean="0"/>
              <a:t>TRUE,shade</a:t>
            </a:r>
            <a:r>
              <a:rPr lang="en-US" altLang="ko-KR" sz="900" dirty="0" smtClean="0"/>
              <a:t>=TRUE,</a:t>
            </a:r>
          </a:p>
          <a:p>
            <a:pPr marL="0" indent="0">
              <a:buNone/>
            </a:pPr>
            <a:r>
              <a:rPr lang="en-US" altLang="ko-KR" sz="900" dirty="0" smtClean="0"/>
              <a:t>         labels=2,lines=0,main="Cluster Plot")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?</a:t>
            </a:r>
            <a:r>
              <a:rPr lang="en-US" altLang="ko-KR" sz="900" dirty="0" err="1" smtClean="0"/>
              <a:t>clusplot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41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R</a:t>
            </a:r>
            <a:r>
              <a:rPr lang="ko-KR" altLang="en-US" sz="1800" b="1" dirty="0" smtClean="0"/>
              <a:t>에서 실루엣 분석</a:t>
            </a:r>
            <a:r>
              <a:rPr lang="en-US" altLang="ko-KR" sz="1800" b="1" dirty="0" smtClean="0"/>
              <a:t>(Silhouette Analysis) </a:t>
            </a:r>
            <a:r>
              <a:rPr lang="ko-KR" altLang="en-US" sz="1800" b="1" dirty="0" smtClean="0"/>
              <a:t>실시하기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data &lt;- iris[,-5] #</a:t>
            </a:r>
            <a:r>
              <a:rPr lang="ko-KR" altLang="en-US" sz="900" dirty="0" err="1" smtClean="0"/>
              <a:t>명목형</a:t>
            </a:r>
            <a:r>
              <a:rPr lang="ko-KR" altLang="en-US" sz="900" dirty="0" smtClean="0"/>
              <a:t> 제거</a:t>
            </a:r>
          </a:p>
          <a:p>
            <a:pPr marL="0" indent="0">
              <a:buNone/>
            </a:pPr>
            <a:r>
              <a:rPr lang="en-US" altLang="ko-KR" sz="900" dirty="0" err="1" smtClean="0"/>
              <a:t>k_Result</a:t>
            </a:r>
            <a:r>
              <a:rPr lang="en-US" altLang="ko-KR" sz="900" dirty="0" smtClean="0"/>
              <a:t>&lt;- </a:t>
            </a:r>
            <a:r>
              <a:rPr lang="en-US" altLang="ko-KR" sz="900" dirty="0" err="1" smtClean="0"/>
              <a:t>kmeans</a:t>
            </a:r>
            <a:r>
              <a:rPr lang="en-US" altLang="ko-KR" sz="900" dirty="0" smtClean="0"/>
              <a:t>(data, centers = 3) #</a:t>
            </a:r>
            <a:r>
              <a:rPr lang="ko-KR" altLang="en-US" sz="900" dirty="0" err="1" smtClean="0"/>
              <a:t>군집수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3</a:t>
            </a:r>
            <a:r>
              <a:rPr lang="ko-KR" altLang="en-US" sz="900" dirty="0" smtClean="0"/>
              <a:t>개인 </a:t>
            </a:r>
            <a:r>
              <a:rPr lang="en-US" altLang="ko-KR" sz="900" dirty="0" smtClean="0"/>
              <a:t>k-means </a:t>
            </a:r>
            <a:r>
              <a:rPr lang="ko-KR" altLang="en-US" sz="900" dirty="0" smtClean="0"/>
              <a:t>분석 실시</a:t>
            </a:r>
          </a:p>
          <a:p>
            <a:pPr marL="0" indent="0">
              <a:buNone/>
            </a:pPr>
            <a:r>
              <a:rPr lang="en-US" altLang="ko-KR" sz="900" dirty="0" err="1" smtClean="0"/>
              <a:t>k_Result$cluster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distance &lt;- </a:t>
            </a: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(data, method= "</a:t>
            </a:r>
            <a:r>
              <a:rPr lang="en-US" altLang="ko-KR" sz="900" dirty="0" err="1" smtClean="0"/>
              <a:t>euclidean</a:t>
            </a:r>
            <a:r>
              <a:rPr lang="en-US" altLang="ko-KR" sz="900" dirty="0" smtClean="0"/>
              <a:t>")</a:t>
            </a:r>
          </a:p>
          <a:p>
            <a:pPr marL="0" indent="0">
              <a:buNone/>
            </a:pP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sil</a:t>
            </a:r>
            <a:r>
              <a:rPr lang="en-US" altLang="ko-KR" sz="900" dirty="0" smtClean="0"/>
              <a:t> = silhouette (</a:t>
            </a:r>
            <a:r>
              <a:rPr lang="en-US" altLang="ko-KR" sz="900" dirty="0" err="1" smtClean="0"/>
              <a:t>k_Result$cluster</a:t>
            </a:r>
            <a:r>
              <a:rPr lang="en-US" altLang="ko-KR" sz="900" dirty="0" smtClean="0"/>
              <a:t>, distance))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sil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전체 실루엣 계수 평균 구하는 함수 정의</a:t>
            </a:r>
          </a:p>
          <a:p>
            <a:pPr marL="0" indent="0">
              <a:buNone/>
            </a:pPr>
            <a:r>
              <a:rPr lang="en-US" altLang="ko-KR" sz="900" dirty="0" err="1" smtClean="0"/>
              <a:t>avg_sil</a:t>
            </a:r>
            <a:r>
              <a:rPr lang="en-US" altLang="ko-KR" sz="900" dirty="0" smtClean="0"/>
              <a:t> &lt;- function(k, data) {</a:t>
            </a:r>
          </a:p>
          <a:p>
            <a:pPr marL="0" indent="0">
              <a:buNone/>
            </a:pPr>
            <a:r>
              <a:rPr lang="en-US" altLang="ko-KR" sz="900" dirty="0" smtClean="0"/>
              <a:t>  km.res &lt;- </a:t>
            </a:r>
            <a:r>
              <a:rPr lang="en-US" altLang="ko-KR" sz="900" dirty="0" err="1" smtClean="0"/>
              <a:t>kmeans</a:t>
            </a:r>
            <a:r>
              <a:rPr lang="en-US" altLang="ko-KR" sz="900" dirty="0" smtClean="0"/>
              <a:t>(data, centers = k)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ss</a:t>
            </a:r>
            <a:r>
              <a:rPr lang="en-US" altLang="ko-KR" sz="900" dirty="0" smtClean="0"/>
              <a:t> &lt;- silhouette(</a:t>
            </a:r>
            <a:r>
              <a:rPr lang="en-US" altLang="ko-KR" sz="900" dirty="0" err="1" smtClean="0"/>
              <a:t>km.res$cluster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(data))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avgSil</a:t>
            </a:r>
            <a:r>
              <a:rPr lang="en-US" altLang="ko-KR" sz="900" dirty="0" smtClean="0"/>
              <a:t> &lt;- mean(</a:t>
            </a:r>
            <a:r>
              <a:rPr lang="en-US" altLang="ko-KR" sz="900" dirty="0" err="1" smtClean="0"/>
              <a:t>ss</a:t>
            </a:r>
            <a:r>
              <a:rPr lang="en-US" altLang="ko-KR" sz="900" dirty="0" smtClean="0"/>
              <a:t>[, 3])</a:t>
            </a:r>
          </a:p>
          <a:p>
            <a:pPr marL="0" indent="0">
              <a:buNone/>
            </a:pPr>
            <a:r>
              <a:rPr lang="en-US" altLang="ko-KR" sz="900" dirty="0" smtClean="0"/>
              <a:t>  return(</a:t>
            </a:r>
            <a:r>
              <a:rPr lang="en-US" altLang="ko-KR" sz="900" dirty="0" err="1" smtClean="0"/>
              <a:t>avgSil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테스트할 </a:t>
            </a:r>
            <a:r>
              <a:rPr lang="ko-KR" altLang="en-US" sz="900" dirty="0" err="1" smtClean="0"/>
              <a:t>군집수</a:t>
            </a: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kClusters</a:t>
            </a:r>
            <a:r>
              <a:rPr lang="en-US" altLang="ko-KR" sz="900" dirty="0" smtClean="0"/>
              <a:t> &lt;-  2:10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err="1" smtClean="0"/>
              <a:t>군집수에</a:t>
            </a:r>
            <a:r>
              <a:rPr lang="ko-KR" altLang="en-US" sz="900" dirty="0" smtClean="0"/>
              <a:t> 따른 전체 실루엣 계수 결과 저장 변수 생성</a:t>
            </a:r>
          </a:p>
          <a:p>
            <a:pPr marL="0" indent="0">
              <a:buNone/>
            </a:pPr>
            <a:r>
              <a:rPr lang="en-US" altLang="ko-KR" sz="900" dirty="0" err="1" smtClean="0"/>
              <a:t>resultForEachK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data.frame</a:t>
            </a:r>
            <a:r>
              <a:rPr lang="en-US" altLang="ko-KR" sz="900" dirty="0" smtClean="0"/>
              <a:t>(k = </a:t>
            </a:r>
            <a:r>
              <a:rPr lang="en-US" altLang="ko-KR" sz="900" dirty="0" err="1" smtClean="0"/>
              <a:t>kClusters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silAvg</a:t>
            </a:r>
            <a:r>
              <a:rPr lang="en-US" altLang="ko-KR" sz="900" dirty="0" smtClean="0"/>
              <a:t> = rep(NA, length(</a:t>
            </a:r>
            <a:r>
              <a:rPr lang="en-US" altLang="ko-KR" sz="900" dirty="0" err="1" smtClean="0"/>
              <a:t>kClusters</a:t>
            </a:r>
            <a:r>
              <a:rPr lang="en-US" altLang="ko-KR" sz="900" dirty="0" smtClean="0"/>
              <a:t>)))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전체 실루엣 계수 평균 결과 계산</a:t>
            </a:r>
          </a:p>
          <a:p>
            <a:pPr marL="0" indent="0">
              <a:buNone/>
            </a:pPr>
            <a:r>
              <a:rPr lang="en-US" altLang="ko-KR" sz="900" dirty="0" smtClean="0"/>
              <a:t>for(i in 1:length(</a:t>
            </a:r>
            <a:r>
              <a:rPr lang="en-US" altLang="ko-KR" sz="900" dirty="0" err="1" smtClean="0"/>
              <a:t>kClusters</a:t>
            </a:r>
            <a:r>
              <a:rPr lang="en-US" altLang="ko-KR" sz="900" dirty="0" smtClean="0"/>
              <a:t>))</a:t>
            </a:r>
          </a:p>
          <a:p>
            <a:pPr marL="0" indent="0">
              <a:buNone/>
            </a:pPr>
            <a:r>
              <a:rPr lang="en-US" altLang="ko-KR" sz="900" dirty="0" smtClean="0"/>
              <a:t>{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resultForEachK$silAvg</a:t>
            </a:r>
            <a:r>
              <a:rPr lang="en-US" altLang="ko-KR" sz="900" dirty="0" smtClean="0"/>
              <a:t>[i] &lt;- </a:t>
            </a:r>
            <a:r>
              <a:rPr lang="en-US" altLang="ko-KR" sz="900" dirty="0" err="1" smtClean="0"/>
              <a:t>avg_sil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kClusters</a:t>
            </a:r>
            <a:r>
              <a:rPr lang="en-US" altLang="ko-KR" sz="900" dirty="0" smtClean="0"/>
              <a:t>[i], data)</a:t>
            </a:r>
          </a:p>
          <a:p>
            <a:pPr marL="0" indent="0">
              <a:buNone/>
            </a:pPr>
            <a:r>
              <a:rPr lang="en-US" altLang="ko-KR" sz="900" dirty="0" smtClean="0"/>
              <a:t>}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결과 그래프로 그리기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resultForEachK$k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resultForEachK$silAvg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type = "b", 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 = 19, frame = FALSE,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 = "Number of clusters K",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 = "Average Silhouettes")</a:t>
            </a:r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err="1" smtClean="0"/>
              <a:t>군집수에</a:t>
            </a:r>
            <a:r>
              <a:rPr lang="ko-KR" altLang="en-US" sz="900" dirty="0" smtClean="0"/>
              <a:t> 따른 평균 실루엣 계수 그래프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factoextra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fviz_nbclust</a:t>
            </a:r>
            <a:r>
              <a:rPr lang="en-US" altLang="ko-KR" sz="900" dirty="0" smtClean="0"/>
              <a:t>(data, </a:t>
            </a:r>
            <a:r>
              <a:rPr lang="en-US" altLang="ko-KR" sz="900" dirty="0" err="1" smtClean="0"/>
              <a:t>kmeans</a:t>
            </a:r>
            <a:r>
              <a:rPr lang="en-US" altLang="ko-KR" sz="900" dirty="0" smtClean="0"/>
              <a:t>, method = "silhouette")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0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코로나 </a:t>
            </a:r>
            <a:r>
              <a:rPr lang="ko-KR" altLang="en-US" sz="1800" b="1" dirty="0" err="1" smtClean="0"/>
              <a:t>시계열</a:t>
            </a:r>
            <a:r>
              <a:rPr lang="ko-KR" altLang="en-US" sz="1800" b="1" dirty="0" smtClean="0"/>
              <a:t> 데이터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# 1. ACF </a:t>
            </a:r>
            <a:r>
              <a:rPr lang="ko-KR" altLang="en-US" sz="900" dirty="0" smtClean="0"/>
              <a:t>사용해서 </a:t>
            </a:r>
            <a:r>
              <a:rPr lang="en-US" altLang="ko-KR" sz="900" dirty="0" smtClean="0"/>
              <a:t>distance </a:t>
            </a:r>
            <a:r>
              <a:rPr lang="ko-KR" altLang="en-US" sz="900" dirty="0" smtClean="0"/>
              <a:t>계산</a:t>
            </a:r>
          </a:p>
          <a:p>
            <a:pPr marL="0" indent="0">
              <a:buNone/>
            </a:pPr>
            <a:r>
              <a:rPr lang="en-US" altLang="ko-KR" sz="900" dirty="0" err="1" smtClean="0"/>
              <a:t>rm</a:t>
            </a:r>
            <a:r>
              <a:rPr lang="en-US" altLang="ko-KR" sz="900" dirty="0" smtClean="0"/>
              <a:t>(list=</a:t>
            </a:r>
            <a:r>
              <a:rPr lang="en-US" altLang="ko-KR" sz="900" dirty="0" err="1" smtClean="0"/>
              <a:t>ls</a:t>
            </a:r>
            <a:r>
              <a:rPr lang="en-US" altLang="ko-KR" sz="900" dirty="0" smtClean="0"/>
              <a:t>())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pacman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p_load</a:t>
            </a:r>
            <a:r>
              <a:rPr lang="en-US" altLang="ko-KR" sz="900" dirty="0" smtClean="0"/>
              <a:t>(tidyverse,magrittr,lubridate,reshape2,recipes,forecast, </a:t>
            </a:r>
            <a:r>
              <a:rPr lang="en-US" altLang="ko-KR" sz="900" dirty="0" err="1" smtClean="0"/>
              <a:t>factoextra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dtw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TSdist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temp &lt;- read.csv("adp23/problem3_covid.csv")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temp %&gt;%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() %&gt;%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group_by</a:t>
            </a:r>
            <a:r>
              <a:rPr lang="en-US" altLang="ko-KR" sz="900" dirty="0" smtClean="0"/>
              <a:t>(location) %&gt;%</a:t>
            </a:r>
          </a:p>
          <a:p>
            <a:pPr marL="0" indent="0">
              <a:buNone/>
            </a:pPr>
            <a:r>
              <a:rPr lang="en-US" altLang="ko-KR" sz="900" dirty="0" smtClean="0"/>
              <a:t>  mutate (row =</a:t>
            </a:r>
            <a:r>
              <a:rPr lang="en-US" altLang="ko-KR" sz="900" dirty="0" err="1" smtClean="0"/>
              <a:t>row_number</a:t>
            </a:r>
            <a:r>
              <a:rPr lang="en-US" altLang="ko-KR" sz="900" dirty="0" smtClean="0"/>
              <a:t>()) %&gt;%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pivot_wider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names_from</a:t>
            </a:r>
            <a:r>
              <a:rPr lang="en-US" altLang="ko-KR" sz="900" dirty="0" smtClean="0"/>
              <a:t> = location,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</a:t>
            </a:r>
            <a:r>
              <a:rPr lang="en-US" altLang="ko-KR" sz="900" dirty="0" err="1" smtClean="0"/>
              <a:t>values_from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new_cases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</a:t>
            </a:r>
            <a:r>
              <a:rPr lang="en-US" altLang="ko-KR" sz="900" dirty="0" err="1" smtClean="0"/>
              <a:t>values_fill</a:t>
            </a:r>
            <a:r>
              <a:rPr lang="en-US" altLang="ko-KR" sz="900" dirty="0" smtClean="0"/>
              <a:t> =0) %&gt;%</a:t>
            </a:r>
          </a:p>
          <a:p>
            <a:pPr marL="0" indent="0">
              <a:buNone/>
            </a:pPr>
            <a:r>
              <a:rPr lang="en-US" altLang="ko-KR" sz="900" dirty="0" smtClean="0"/>
              <a:t>  ungroup() %&gt;%</a:t>
            </a:r>
          </a:p>
          <a:p>
            <a:pPr marL="0" indent="0">
              <a:buNone/>
            </a:pPr>
            <a:r>
              <a:rPr lang="en-US" altLang="ko-KR" sz="900" dirty="0" smtClean="0"/>
              <a:t>  select (-date, -row) %&gt;%</a:t>
            </a:r>
          </a:p>
          <a:p>
            <a:pPr marL="0" indent="0">
              <a:buNone/>
            </a:pPr>
            <a:r>
              <a:rPr lang="en-US" altLang="ko-KR" sz="900" dirty="0" smtClean="0"/>
              <a:t>  t() %&gt;%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TSdist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TSDatabaseDistances</a:t>
            </a:r>
            <a:r>
              <a:rPr lang="en-US" altLang="ko-KR" sz="900" dirty="0" smtClean="0"/>
              <a:t>( distance = "</a:t>
            </a: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") -&gt; </a:t>
            </a:r>
            <a:r>
              <a:rPr lang="en-US" altLang="ko-KR" sz="900" dirty="0" err="1" smtClean="0"/>
              <a:t>dist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dist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2 </a:t>
            </a:r>
            <a:r>
              <a:rPr lang="ko-KR" altLang="en-US" sz="900" dirty="0" smtClean="0"/>
              <a:t>계층적 군집 분석을 위해 </a:t>
            </a:r>
            <a:r>
              <a:rPr lang="ko-KR" altLang="en-US" sz="900" dirty="0" err="1" smtClean="0"/>
              <a:t>덴드로그램</a:t>
            </a:r>
            <a:r>
              <a:rPr lang="ko-KR" altLang="en-US" sz="900" dirty="0" smtClean="0"/>
              <a:t> 작성</a:t>
            </a:r>
          </a:p>
          <a:p>
            <a:pPr marL="0" indent="0">
              <a:buNone/>
            </a:pP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hclust</a:t>
            </a:r>
            <a:r>
              <a:rPr lang="en-US" altLang="ko-KR" sz="900" dirty="0" smtClean="0"/>
              <a:t>(method ="average")  %&gt;%</a:t>
            </a:r>
          </a:p>
          <a:p>
            <a:pPr marL="0" indent="0">
              <a:buNone/>
            </a:pPr>
            <a:r>
              <a:rPr lang="en-US" altLang="ko-KR" sz="900" dirty="0" smtClean="0"/>
              <a:t> plot(hang=-1)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99442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ko-KR" altLang="en-US" sz="1800" b="1" dirty="0" err="1" smtClean="0"/>
              <a:t>자카드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flexclust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data(nutrient)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(nutrient)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d &lt;- </a:t>
            </a: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(nutrient, method = "</a:t>
            </a:r>
            <a:r>
              <a:rPr lang="en-US" altLang="ko-KR" sz="900" dirty="0" err="1" smtClean="0"/>
              <a:t>euclidean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diag</a:t>
            </a:r>
            <a:r>
              <a:rPr lang="en-US" altLang="ko-KR" sz="900" dirty="0" smtClean="0"/>
              <a:t> = FALSE, upper = FALSE, p = 2)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class(d) </a:t>
            </a:r>
          </a:p>
          <a:p>
            <a:pPr marL="0" indent="0">
              <a:buNone/>
            </a:pPr>
            <a:r>
              <a:rPr lang="en-US" altLang="ko-KR" sz="900" dirty="0" err="1" smtClean="0"/>
              <a:t>as.matrix</a:t>
            </a:r>
            <a:r>
              <a:rPr lang="en-US" altLang="ko-KR" sz="900" dirty="0" smtClean="0"/>
              <a:t>(d)[1:5,1:5]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library(MASS)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(survey) </a:t>
            </a:r>
          </a:p>
          <a:p>
            <a:pPr marL="0" indent="0">
              <a:buNone/>
            </a:pPr>
            <a:r>
              <a:rPr lang="en-US" altLang="ko-KR" sz="900" dirty="0" smtClean="0"/>
              <a:t>levels(</a:t>
            </a:r>
            <a:r>
              <a:rPr lang="en-US" altLang="ko-KR" sz="900" dirty="0" err="1" smtClean="0"/>
              <a:t>survey$Sex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levels(</a:t>
            </a:r>
            <a:r>
              <a:rPr lang="en-US" altLang="ko-KR" sz="900" dirty="0" err="1" smtClean="0"/>
              <a:t>survey$Smoke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survey.dummy</a:t>
            </a:r>
            <a:r>
              <a:rPr lang="en-US" altLang="ko-KR" sz="900" dirty="0" smtClean="0"/>
              <a:t> &lt;- survey[c("</a:t>
            </a:r>
            <a:r>
              <a:rPr lang="en-US" altLang="ko-KR" sz="900" dirty="0" err="1" smtClean="0"/>
              <a:t>Sex","Smoke</a:t>
            </a:r>
            <a:r>
              <a:rPr lang="en-US" altLang="ko-KR" sz="900" dirty="0" smtClean="0"/>
              <a:t>")] </a:t>
            </a:r>
          </a:p>
          <a:p>
            <a:pPr marL="0" indent="0">
              <a:buNone/>
            </a:pPr>
            <a:r>
              <a:rPr lang="en-US" altLang="ko-KR" sz="900" dirty="0" smtClean="0"/>
              <a:t>head(survey.dummy,5)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fastDummies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survey.dummy</a:t>
            </a:r>
            <a:r>
              <a:rPr lang="en-US" altLang="ko-KR" sz="900" dirty="0" smtClean="0"/>
              <a:t> &lt;-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dummy_cols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survey.dummy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</a:t>
            </a:r>
            <a:r>
              <a:rPr lang="en-US" altLang="ko-KR" sz="900" dirty="0" err="1" smtClean="0"/>
              <a:t>remove_selected_columns</a:t>
            </a:r>
            <a:r>
              <a:rPr lang="en-US" altLang="ko-KR" sz="900" dirty="0" smtClean="0"/>
              <a:t> = TRUE,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remove_first_dummy</a:t>
            </a:r>
            <a:r>
              <a:rPr lang="en-US" altLang="ko-KR" sz="900" dirty="0" smtClean="0"/>
              <a:t>=TRUE,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ignore_na</a:t>
            </a:r>
            <a:r>
              <a:rPr lang="en-US" altLang="ko-KR" sz="900" dirty="0" smtClean="0"/>
              <a:t>=TRUE)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</a:p>
          <a:p>
            <a:pPr marL="0" indent="0">
              <a:buNone/>
            </a:pPr>
            <a:r>
              <a:rPr lang="en-US" altLang="ko-KR" sz="900" dirty="0" smtClean="0"/>
              <a:t>head(survey.dummy,5)   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d &lt;- </a:t>
            </a: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survey.dummy</a:t>
            </a:r>
            <a:r>
              <a:rPr lang="en-US" altLang="ko-KR" sz="900" dirty="0" smtClean="0"/>
              <a:t>, method = "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binary</a:t>
            </a:r>
            <a:r>
              <a:rPr lang="en-US" altLang="ko-KR" sz="900" dirty="0" smtClean="0"/>
              <a:t>") </a:t>
            </a:r>
          </a:p>
          <a:p>
            <a:pPr marL="0" indent="0">
              <a:buNone/>
            </a:pPr>
            <a:r>
              <a:rPr lang="en-US" altLang="ko-KR" sz="900" dirty="0" err="1" smtClean="0"/>
              <a:t>as.matrix</a:t>
            </a:r>
            <a:r>
              <a:rPr lang="en-US" altLang="ko-KR" sz="900" dirty="0" smtClean="0"/>
              <a:t>(d)[1:5,1:5]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library(cluster) </a:t>
            </a:r>
          </a:p>
          <a:p>
            <a:pPr marL="0" indent="0">
              <a:buNone/>
            </a:pPr>
            <a:r>
              <a:rPr lang="en-US" altLang="ko-KR" sz="900" dirty="0" smtClean="0"/>
              <a:t>d &lt;-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daisy</a:t>
            </a:r>
            <a:r>
              <a:rPr lang="en-US" altLang="ko-KR" sz="900" dirty="0" smtClean="0"/>
              <a:t>(survey, metric = "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gower</a:t>
            </a:r>
            <a:r>
              <a:rPr lang="en-US" altLang="ko-KR" sz="900" dirty="0" smtClean="0"/>
              <a:t>") </a:t>
            </a:r>
          </a:p>
          <a:p>
            <a:pPr marL="0" indent="0">
              <a:buNone/>
            </a:pPr>
            <a:r>
              <a:rPr lang="en-US" altLang="ko-KR" sz="900" dirty="0" err="1" smtClean="0"/>
              <a:t>as.matrix</a:t>
            </a:r>
            <a:r>
              <a:rPr lang="en-US" altLang="ko-KR" sz="900" dirty="0" smtClean="0"/>
              <a:t>(d)[1:5,1:5]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50638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en-US" altLang="ko-KR" sz="1800" b="1" dirty="0" smtClean="0"/>
              <a:t>MDS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eurodist</a:t>
            </a:r>
            <a:r>
              <a:rPr lang="en-US" altLang="ko-KR" sz="900" dirty="0" smtClean="0"/>
              <a:t>)   </a:t>
            </a:r>
          </a:p>
          <a:p>
            <a:pPr marL="0" indent="0">
              <a:buNone/>
            </a:pPr>
            <a:r>
              <a:rPr lang="en-US" altLang="ko-KR" sz="900" dirty="0" smtClean="0"/>
              <a:t>labels(</a:t>
            </a:r>
            <a:r>
              <a:rPr lang="en-US" altLang="ko-KR" sz="900" dirty="0" err="1" smtClean="0"/>
              <a:t>eurodist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as.matrix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eurodist</a:t>
            </a:r>
            <a:r>
              <a:rPr lang="en-US" altLang="ko-KR" sz="900" dirty="0" smtClean="0"/>
              <a:t>)[1:5, 1:5] </a:t>
            </a:r>
          </a:p>
          <a:p>
            <a:pPr marL="0" indent="0">
              <a:buNone/>
            </a:pPr>
            <a:r>
              <a:rPr lang="en-US" altLang="ko-KR" sz="900" dirty="0" err="1" smtClean="0"/>
              <a:t>eurocity.mds</a:t>
            </a:r>
            <a:r>
              <a:rPr lang="en-US" altLang="ko-KR" sz="900" dirty="0" smtClean="0"/>
              <a:t> &lt;-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cmdscale</a:t>
            </a:r>
            <a:r>
              <a:rPr lang="en-US" altLang="ko-KR" sz="900" dirty="0" smtClean="0"/>
              <a:t>(d=</a:t>
            </a:r>
            <a:r>
              <a:rPr lang="en-US" altLang="ko-KR" sz="900" dirty="0" err="1" smtClean="0"/>
              <a:t>eurodist,k</a:t>
            </a:r>
            <a:r>
              <a:rPr lang="en-US" altLang="ko-KR" sz="900" dirty="0" smtClean="0"/>
              <a:t>=2)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eurocity.mds</a:t>
            </a:r>
            <a:r>
              <a:rPr lang="en-US" altLang="ko-KR" sz="900" dirty="0" smtClean="0"/>
              <a:t>, type="n", </a:t>
            </a:r>
          </a:p>
          <a:p>
            <a:pPr marL="0" indent="0">
              <a:buNone/>
            </a:pPr>
            <a:r>
              <a:rPr lang="en-US" altLang="ko-KR" sz="900" dirty="0" smtClean="0"/>
              <a:t>    main="</a:t>
            </a:r>
            <a:r>
              <a:rPr lang="en-US" altLang="ko-KR" sz="900" dirty="0" err="1" smtClean="0"/>
              <a:t>Multidemensional</a:t>
            </a:r>
            <a:r>
              <a:rPr lang="en-US" altLang="ko-KR" sz="900" dirty="0" smtClean="0"/>
              <a:t> Scaling Plot")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text(</a:t>
            </a:r>
            <a:r>
              <a:rPr lang="en-US" altLang="ko-KR" sz="900" dirty="0" err="1" smtClean="0"/>
              <a:t>eurocity.mds,rownames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eurocity.mds</a:t>
            </a:r>
            <a:r>
              <a:rPr lang="en-US" altLang="ko-KR" sz="900" dirty="0" smtClean="0"/>
              <a:t>), </a:t>
            </a:r>
          </a:p>
          <a:p>
            <a:pPr marL="0" indent="0">
              <a:buNone/>
            </a:pPr>
            <a:r>
              <a:rPr lang="en-US" altLang="ko-KR" sz="900" dirty="0" smtClean="0"/>
              <a:t>    col="maroon", </a:t>
            </a:r>
            <a:r>
              <a:rPr lang="en-US" altLang="ko-KR" sz="900" dirty="0" err="1" smtClean="0"/>
              <a:t>cex</a:t>
            </a:r>
            <a:r>
              <a:rPr lang="en-US" altLang="ko-KR" sz="900" dirty="0" smtClean="0"/>
              <a:t>=0.7)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library(cluster) </a:t>
            </a:r>
          </a:p>
          <a:p>
            <a:pPr marL="0" indent="0">
              <a:buNone/>
            </a:pPr>
            <a:r>
              <a:rPr lang="en-US" altLang="ko-KR" sz="900" dirty="0" err="1" smtClean="0"/>
              <a:t>mtcars.dis</a:t>
            </a:r>
            <a:r>
              <a:rPr lang="en-US" altLang="ko-KR" sz="900" dirty="0" smtClean="0"/>
              <a:t> &lt;-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daisy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, metric="</a:t>
            </a:r>
            <a:r>
              <a:rPr lang="en-US" altLang="ko-KR" sz="900" dirty="0" err="1" smtClean="0"/>
              <a:t>gower</a:t>
            </a:r>
            <a:r>
              <a:rPr lang="en-US" altLang="ko-KR" sz="900" dirty="0" smtClean="0"/>
              <a:t>") </a:t>
            </a:r>
          </a:p>
          <a:p>
            <a:pPr marL="0" indent="0">
              <a:buNone/>
            </a:pPr>
            <a:r>
              <a:rPr lang="en-US" altLang="ko-KR" sz="900" dirty="0" smtClean="0"/>
              <a:t>library(MASS) </a:t>
            </a:r>
          </a:p>
          <a:p>
            <a:pPr marL="0" indent="0">
              <a:buNone/>
            </a:pPr>
            <a:r>
              <a:rPr lang="en-US" altLang="ko-KR" sz="900" dirty="0" err="1" smtClean="0"/>
              <a:t>mtcars.mds</a:t>
            </a:r>
            <a:r>
              <a:rPr lang="en-US" altLang="ko-KR" sz="900" dirty="0" smtClean="0"/>
              <a:t> &lt;-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isoMDS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mtcars.dis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mtcars.mds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mtcars.mds$points</a:t>
            </a:r>
            <a:r>
              <a:rPr lang="en-US" altLang="ko-KR" sz="900" dirty="0" smtClean="0"/>
              <a:t>, type="n", </a:t>
            </a:r>
          </a:p>
          <a:p>
            <a:pPr marL="0" indent="0">
              <a:buNone/>
            </a:pPr>
            <a:r>
              <a:rPr lang="en-US" altLang="ko-KR" sz="900" dirty="0" smtClean="0"/>
              <a:t>    main="</a:t>
            </a:r>
            <a:r>
              <a:rPr lang="en-US" altLang="ko-KR" sz="900" dirty="0" err="1" smtClean="0"/>
              <a:t>Multidemensional</a:t>
            </a:r>
            <a:r>
              <a:rPr lang="en-US" altLang="ko-KR" sz="900" dirty="0" smtClean="0"/>
              <a:t> Scaling Plot")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text(</a:t>
            </a:r>
            <a:r>
              <a:rPr lang="en-US" altLang="ko-KR" sz="900" dirty="0" err="1" smtClean="0"/>
              <a:t>mtcars.mds$points,rownames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), </a:t>
            </a:r>
          </a:p>
          <a:p>
            <a:pPr marL="0" indent="0">
              <a:buNone/>
            </a:pPr>
            <a:r>
              <a:rPr lang="en-US" altLang="ko-KR" sz="900" dirty="0" smtClean="0"/>
              <a:t>    col="purple", </a:t>
            </a:r>
            <a:r>
              <a:rPr lang="en-US" altLang="ko-KR" sz="900" dirty="0" err="1" smtClean="0"/>
              <a:t>cex</a:t>
            </a:r>
            <a:r>
              <a:rPr lang="en-US" altLang="ko-KR" sz="900" dirty="0" smtClean="0"/>
              <a:t>=0.7)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9432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회귀분석 </a:t>
            </a:r>
            <a:r>
              <a:rPr lang="en-US" altLang="ko-KR" sz="1800" b="1" dirty="0" err="1" smtClean="0"/>
              <a:t>anova</a:t>
            </a:r>
            <a:r>
              <a:rPr lang="en-US" altLang="ko-KR" sz="1800" b="1" dirty="0" smtClean="0"/>
              <a:t> &amp; </a:t>
            </a:r>
            <a:r>
              <a:rPr lang="ko-KR" altLang="en-US" sz="1800" b="1" dirty="0" err="1" smtClean="0"/>
              <a:t>잔차분석</a:t>
            </a:r>
            <a:endParaRPr lang="ko-KR" altLang="en-US" sz="1800" b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755576"/>
            <a:ext cx="3600400" cy="3015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3851921"/>
            <a:ext cx="5465608" cy="21084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25</a:t>
            </a:fld>
            <a:endParaRPr lang="ko-KR" altLang="en-US" dirty="0"/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5960397"/>
            <a:ext cx="5507906" cy="3028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8725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다항회귀분석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2088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library(car) </a:t>
            </a:r>
          </a:p>
          <a:p>
            <a:pPr marL="0" indent="0">
              <a:buNone/>
            </a:pPr>
            <a:r>
              <a:rPr lang="en-US" altLang="ko-KR" sz="900" dirty="0" err="1" smtClean="0"/>
              <a:t>Prestige.lm</a:t>
            </a:r>
            <a:r>
              <a:rPr lang="en-US" altLang="ko-KR" sz="900" dirty="0" smtClean="0"/>
              <a:t> &lt;- lm(income ~ education, data=Prestige) 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Prestige.lm</a:t>
            </a:r>
            <a:r>
              <a:rPr lang="en-US" altLang="ko-KR" sz="900" dirty="0" smtClean="0"/>
              <a:t> 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windows(width=12, height=8)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Prestige$income</a:t>
            </a:r>
            <a:r>
              <a:rPr lang="en-US" altLang="ko-KR" sz="900" dirty="0" smtClean="0"/>
              <a:t> ~ </a:t>
            </a:r>
            <a:r>
              <a:rPr lang="en-US" altLang="ko-KR" sz="900" dirty="0" err="1" smtClean="0"/>
              <a:t>Prestige$education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col="</a:t>
            </a:r>
            <a:r>
              <a:rPr lang="en-US" altLang="ko-KR" sz="900" dirty="0" err="1" smtClean="0"/>
              <a:t>cornflowerblue</a:t>
            </a:r>
            <a:r>
              <a:rPr lang="en-US" altLang="ko-KR" sz="900" dirty="0" smtClean="0"/>
              <a:t>",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=19,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Educatin</a:t>
            </a:r>
            <a:r>
              <a:rPr lang="en-US" altLang="ko-KR" sz="900" dirty="0" smtClean="0"/>
              <a:t> (years)",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="Income", </a:t>
            </a:r>
          </a:p>
          <a:p>
            <a:pPr marL="0" indent="0">
              <a:buNone/>
            </a:pPr>
            <a:r>
              <a:rPr lang="en-US" altLang="ko-KR" sz="900" dirty="0" smtClean="0"/>
              <a:t>     ,main="Education and Income" </a:t>
            </a:r>
          </a:p>
          <a:p>
            <a:pPr marL="0" indent="0">
              <a:buNone/>
            </a:pPr>
            <a:r>
              <a:rPr lang="en-US" altLang="ko-KR" sz="900" dirty="0" smtClean="0"/>
              <a:t>    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abline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Prestige.lm</a:t>
            </a:r>
            <a:r>
              <a:rPr lang="en-US" altLang="ko-KR" sz="900" dirty="0" smtClean="0"/>
              <a:t>, col="salmon",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lm(income ~ education, data=Prestige, </a:t>
            </a:r>
          </a:p>
          <a:p>
            <a:pPr marL="0" indent="0">
              <a:buNone/>
            </a:pPr>
            <a:r>
              <a:rPr lang="en-US" altLang="ko-KR" sz="900" dirty="0" smtClean="0"/>
              <a:t>   subset=(education&gt;mean(</a:t>
            </a:r>
            <a:r>
              <a:rPr lang="en-US" altLang="ko-KR" sz="900" dirty="0" err="1" smtClean="0"/>
              <a:t>Prestige$education</a:t>
            </a:r>
            <a:r>
              <a:rPr lang="en-US" altLang="ko-KR" sz="900" dirty="0" smtClean="0"/>
              <a:t>)))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lm(income ~ education, data=Prestige, </a:t>
            </a:r>
          </a:p>
          <a:p>
            <a:pPr marL="0" indent="0">
              <a:buNone/>
            </a:pPr>
            <a:r>
              <a:rPr lang="en-US" altLang="ko-KR" sz="900" dirty="0" smtClean="0"/>
              <a:t>   subset=(education&lt;=mean(</a:t>
            </a:r>
            <a:r>
              <a:rPr lang="en-US" altLang="ko-KR" sz="900" dirty="0" err="1" smtClean="0"/>
              <a:t>Prestige$education</a:t>
            </a:r>
            <a:r>
              <a:rPr lang="en-US" altLang="ko-KR" sz="900" dirty="0" smtClean="0"/>
              <a:t>)))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scatterplot(income ~ education, data=Prestige,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=19, col="</a:t>
            </a:r>
            <a:r>
              <a:rPr lang="en-US" altLang="ko-KR" sz="900" dirty="0" err="1" smtClean="0"/>
              <a:t>orangered</a:t>
            </a:r>
            <a:r>
              <a:rPr lang="en-US" altLang="ko-KR" sz="900" dirty="0" smtClean="0"/>
              <a:t>",</a:t>
            </a:r>
            <a:r>
              <a:rPr lang="en-US" altLang="ko-KR" sz="900" dirty="0" err="1" smtClean="0"/>
              <a:t>cex</a:t>
            </a:r>
            <a:r>
              <a:rPr lang="en-US" altLang="ko-KR" sz="900" dirty="0" smtClean="0"/>
              <a:t>=1.2,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regLine</a:t>
            </a:r>
            <a:r>
              <a:rPr lang="en-US" altLang="ko-KR" sz="900" dirty="0" smtClean="0"/>
              <a:t>=list(method=</a:t>
            </a:r>
            <a:r>
              <a:rPr lang="en-US" altLang="ko-KR" sz="900" dirty="0" err="1" smtClean="0"/>
              <a:t>lm,lty</a:t>
            </a:r>
            <a:r>
              <a:rPr lang="en-US" altLang="ko-KR" sz="900" dirty="0" smtClean="0"/>
              <a:t>=2,lwd=3,col="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"), </a:t>
            </a:r>
          </a:p>
          <a:p>
            <a:pPr marL="0" indent="0">
              <a:buNone/>
            </a:pPr>
            <a:r>
              <a:rPr lang="en-US" altLang="ko-KR" sz="900" dirty="0" smtClean="0"/>
              <a:t>   smooth=list(smoother=</a:t>
            </a:r>
            <a:r>
              <a:rPr lang="en-US" altLang="ko-KR" sz="900" dirty="0" err="1" smtClean="0"/>
              <a:t>loessLine,spread</a:t>
            </a:r>
            <a:r>
              <a:rPr lang="en-US" altLang="ko-KR" sz="900" dirty="0" smtClean="0"/>
              <a:t>=FALSE,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lty.smooth</a:t>
            </a:r>
            <a:r>
              <a:rPr lang="en-US" altLang="ko-KR" sz="900" dirty="0" smtClean="0"/>
              <a:t>=1, </a:t>
            </a:r>
            <a:r>
              <a:rPr lang="en-US" altLang="ko-KR" sz="900" dirty="0" err="1" smtClean="0"/>
              <a:t>lwd.smooth</a:t>
            </a:r>
            <a:r>
              <a:rPr lang="en-US" altLang="ko-KR" sz="900" dirty="0" smtClean="0"/>
              <a:t>=3,col.smooth="green3"),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="")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Prestige.poly</a:t>
            </a:r>
            <a:r>
              <a:rPr lang="en-US" altLang="ko-KR" sz="900" dirty="0" smtClean="0"/>
              <a:t> &lt;- lm(income ~ education + I(education^2), data= Prestige)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(faithful)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scatterplot(eruptions ~ waiting, data=faithful,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=19, col="</a:t>
            </a:r>
            <a:r>
              <a:rPr lang="en-US" altLang="ko-KR" sz="900" dirty="0" err="1" smtClean="0"/>
              <a:t>deepskyblue</a:t>
            </a:r>
            <a:r>
              <a:rPr lang="en-US" altLang="ko-KR" sz="900" dirty="0" smtClean="0"/>
              <a:t>",</a:t>
            </a:r>
            <a:r>
              <a:rPr lang="en-US" altLang="ko-KR" sz="900" dirty="0" err="1" smtClean="0"/>
              <a:t>cex</a:t>
            </a:r>
            <a:r>
              <a:rPr lang="en-US" altLang="ko-KR" sz="900" dirty="0" smtClean="0"/>
              <a:t>=1.2,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regLine</a:t>
            </a:r>
            <a:r>
              <a:rPr lang="en-US" altLang="ko-KR" sz="900" dirty="0" smtClean="0"/>
              <a:t>=list(method=</a:t>
            </a:r>
            <a:r>
              <a:rPr lang="en-US" altLang="ko-KR" sz="900" dirty="0" err="1" smtClean="0"/>
              <a:t>lm,lty</a:t>
            </a:r>
            <a:r>
              <a:rPr lang="en-US" altLang="ko-KR" sz="900" dirty="0" smtClean="0"/>
              <a:t>=2,lwd=3,col="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"), </a:t>
            </a:r>
          </a:p>
          <a:p>
            <a:pPr marL="0" indent="0">
              <a:buNone/>
            </a:pPr>
            <a:r>
              <a:rPr lang="en-US" altLang="ko-KR" sz="900" dirty="0" smtClean="0"/>
              <a:t>   smooth=list(smoother=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loessLine</a:t>
            </a:r>
            <a:r>
              <a:rPr lang="en-US" altLang="ko-KR" sz="900" dirty="0" err="1" smtClean="0"/>
              <a:t>,spread</a:t>
            </a:r>
            <a:r>
              <a:rPr lang="en-US" altLang="ko-KR" sz="900" dirty="0" smtClean="0"/>
              <a:t>=FALSE,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lty.smooth</a:t>
            </a:r>
            <a:r>
              <a:rPr lang="en-US" altLang="ko-KR" sz="900" dirty="0" smtClean="0"/>
              <a:t>=1, </a:t>
            </a:r>
            <a:r>
              <a:rPr lang="en-US" altLang="ko-KR" sz="900" dirty="0" err="1" smtClean="0"/>
              <a:t>lwd.smooth</a:t>
            </a:r>
            <a:r>
              <a:rPr lang="en-US" altLang="ko-KR" sz="900" dirty="0" smtClean="0"/>
              <a:t>=3,col.smooth="green3"),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="Waiting (minutes)",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="Eruptions (minutes)", </a:t>
            </a:r>
          </a:p>
          <a:p>
            <a:pPr marL="0" indent="0">
              <a:buNone/>
            </a:pPr>
            <a:r>
              <a:rPr lang="en-US" altLang="ko-KR" sz="900" dirty="0" smtClean="0"/>
              <a:t>   main = "Waiting Time between ..")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faithful.poly</a:t>
            </a:r>
            <a:r>
              <a:rPr lang="en-US" altLang="ko-KR" sz="900" dirty="0" smtClean="0"/>
              <a:t> &lt;- lm(eruptions ~ waiting +I(waiting^2) +I(waiting^3),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data=faithful)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faithful.poly</a:t>
            </a:r>
            <a:r>
              <a:rPr lang="en-US" altLang="ko-KR" sz="900" dirty="0" smtClean="0"/>
              <a:t> 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97516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조절효과분석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416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mtcars.lm</a:t>
            </a:r>
            <a:r>
              <a:rPr lang="en-US" altLang="ko-KR" sz="900" dirty="0" smtClean="0"/>
              <a:t> &lt;- lm(mpg ~ </a:t>
            </a:r>
            <a:r>
              <a:rPr lang="en-US" altLang="ko-KR" sz="900" dirty="0" err="1" smtClean="0"/>
              <a:t>hp+wt+hp:wt,data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  </a:t>
            </a:r>
          </a:p>
          <a:p>
            <a:pPr marL="0" indent="0">
              <a:buNone/>
            </a:pPr>
            <a:r>
              <a:rPr lang="en-US" altLang="ko-KR" sz="900" dirty="0" smtClean="0"/>
              <a:t>round(mean(</a:t>
            </a:r>
            <a:r>
              <a:rPr lang="en-US" altLang="ko-KR" sz="900" dirty="0" err="1" smtClean="0"/>
              <a:t>mtcars$wt</a:t>
            </a:r>
            <a:r>
              <a:rPr lang="en-US" altLang="ko-KR" sz="900" dirty="0" smtClean="0"/>
              <a:t>),1) </a:t>
            </a:r>
          </a:p>
          <a:p>
            <a:pPr marL="0" indent="0">
              <a:buNone/>
            </a:pPr>
            <a:r>
              <a:rPr lang="en-US" altLang="ko-KR" sz="900" dirty="0" smtClean="0"/>
              <a:t>round(</a:t>
            </a:r>
            <a:r>
              <a:rPr lang="en-US" altLang="ko-KR" sz="900" dirty="0" err="1" smtClean="0"/>
              <a:t>sd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mtcars$wt</a:t>
            </a:r>
            <a:r>
              <a:rPr lang="en-US" altLang="ko-KR" sz="900" dirty="0" smtClean="0"/>
              <a:t>),1)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library(effects) </a:t>
            </a:r>
          </a:p>
          <a:p>
            <a:pPr marL="0" indent="0">
              <a:buNone/>
            </a:pPr>
            <a:r>
              <a:rPr lang="en-US" altLang="ko-KR" sz="900" dirty="0" smtClean="0"/>
              <a:t>m &lt;- round(mean(</a:t>
            </a:r>
            <a:r>
              <a:rPr lang="en-US" altLang="ko-KR" sz="900" dirty="0" err="1" smtClean="0"/>
              <a:t>mtcars$wt</a:t>
            </a:r>
            <a:r>
              <a:rPr lang="en-US" altLang="ko-KR" sz="900" dirty="0" smtClean="0"/>
              <a:t>),1)  </a:t>
            </a:r>
          </a:p>
          <a:p>
            <a:pPr marL="0" indent="0">
              <a:buNone/>
            </a:pPr>
            <a:r>
              <a:rPr lang="en-US" altLang="ko-KR" sz="900" dirty="0" smtClean="0"/>
              <a:t>s &lt;- round(</a:t>
            </a:r>
            <a:r>
              <a:rPr lang="en-US" altLang="ko-KR" sz="900" dirty="0" err="1" smtClean="0"/>
              <a:t>sd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mtcars$wt</a:t>
            </a:r>
            <a:r>
              <a:rPr lang="en-US" altLang="ko-KR" sz="900" dirty="0" smtClean="0"/>
              <a:t>),1)  </a:t>
            </a:r>
          </a:p>
          <a:p>
            <a:pPr marL="0" indent="0">
              <a:buNone/>
            </a:pPr>
            <a:r>
              <a:rPr lang="en-US" altLang="ko-KR" sz="900" dirty="0" err="1" smtClean="0"/>
              <a:t>m;s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>
                <a:solidFill>
                  <a:srgbClr val="FF0000"/>
                </a:solidFill>
              </a:rPr>
              <a:t>effect</a:t>
            </a:r>
            <a:r>
              <a:rPr lang="en-US" altLang="ko-KR" sz="900" dirty="0" smtClean="0"/>
              <a:t>(term="</a:t>
            </a:r>
            <a:r>
              <a:rPr lang="en-US" altLang="ko-KR" sz="900" dirty="0" err="1" smtClean="0"/>
              <a:t>hp:wt</a:t>
            </a:r>
            <a:r>
              <a:rPr lang="en-US" altLang="ko-KR" sz="900" dirty="0" smtClean="0"/>
              <a:t>",mod=</a:t>
            </a:r>
            <a:r>
              <a:rPr lang="en-US" altLang="ko-KR" sz="900" dirty="0" err="1" smtClean="0"/>
              <a:t>mtcars.lm</a:t>
            </a:r>
            <a:r>
              <a:rPr lang="en-US" altLang="ko-KR" sz="900" dirty="0" smtClean="0"/>
              <a:t>,  </a:t>
            </a:r>
          </a:p>
          <a:p>
            <a:pPr marL="0" indent="0">
              <a:buNone/>
            </a:pPr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xlevels</a:t>
            </a:r>
            <a:r>
              <a:rPr lang="en-US" altLang="ko-KR" sz="900" dirty="0" smtClean="0"/>
              <a:t>=list(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=c(</a:t>
            </a:r>
            <a:r>
              <a:rPr lang="en-US" altLang="ko-KR" sz="900" dirty="0" err="1" smtClean="0"/>
              <a:t>m-s,m,m+s</a:t>
            </a:r>
            <a:r>
              <a:rPr lang="en-US" altLang="ko-KR" sz="900" dirty="0" smtClean="0"/>
              <a:t>)))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b="1" dirty="0" smtClean="0"/>
              <a:t>plot</a:t>
            </a:r>
            <a:r>
              <a:rPr lang="en-US" altLang="ko-KR" sz="900" dirty="0" smtClean="0"/>
              <a:t>(effect(term="</a:t>
            </a:r>
            <a:r>
              <a:rPr lang="en-US" altLang="ko-KR" sz="900" dirty="0" err="1" smtClean="0"/>
              <a:t>hp:wt</a:t>
            </a:r>
            <a:r>
              <a:rPr lang="en-US" altLang="ko-KR" sz="900" dirty="0" smtClean="0"/>
              <a:t>",mod=</a:t>
            </a:r>
            <a:r>
              <a:rPr lang="en-US" altLang="ko-KR" sz="900" dirty="0" err="1" smtClean="0"/>
              <a:t>mtcars.lm</a:t>
            </a:r>
            <a:r>
              <a:rPr lang="en-US" altLang="ko-KR" sz="900" dirty="0" smtClean="0"/>
              <a:t>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</a:t>
            </a:r>
            <a:r>
              <a:rPr lang="en-US" altLang="ko-KR" sz="900" dirty="0" err="1" smtClean="0"/>
              <a:t>xlevels</a:t>
            </a:r>
            <a:r>
              <a:rPr lang="en-US" altLang="ko-KR" sz="900" dirty="0" smtClean="0"/>
              <a:t>=list(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=c(</a:t>
            </a:r>
            <a:r>
              <a:rPr lang="en-US" altLang="ko-KR" sz="900" dirty="0" err="1" smtClean="0"/>
              <a:t>m-s,m,m+s</a:t>
            </a:r>
            <a:r>
              <a:rPr lang="en-US" altLang="ko-KR" sz="900" dirty="0" smtClean="0"/>
              <a:t>))),  </a:t>
            </a:r>
          </a:p>
          <a:p>
            <a:pPr marL="0" indent="0">
              <a:buNone/>
            </a:pPr>
            <a:r>
              <a:rPr lang="en-US" altLang="ko-KR" sz="900" dirty="0" smtClean="0"/>
              <a:t>     lines=list(multiline=</a:t>
            </a:r>
            <a:r>
              <a:rPr lang="en-US" altLang="ko-KR" sz="900" dirty="0" err="1" smtClean="0"/>
              <a:t>T,lwd</a:t>
            </a:r>
            <a:r>
              <a:rPr lang="en-US" altLang="ko-KR" sz="900" dirty="0" smtClean="0"/>
              <a:t>=2,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</a:t>
            </a:r>
            <a:r>
              <a:rPr lang="en-US" altLang="ko-KR" sz="900" dirty="0" err="1" smtClean="0"/>
              <a:t>lty</a:t>
            </a:r>
            <a:r>
              <a:rPr lang="en-US" altLang="ko-KR" sz="900" dirty="0" smtClean="0"/>
              <a:t>=c(3,2,1),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col=c("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violet","maroon</a:t>
            </a:r>
            <a:r>
              <a:rPr lang="en-US" altLang="ko-KR" sz="900" dirty="0" smtClean="0"/>
              <a:t>")), </a:t>
            </a:r>
          </a:p>
          <a:p>
            <a:pPr marL="0" indent="0">
              <a:buNone/>
            </a:pPr>
            <a:r>
              <a:rPr lang="en-US" altLang="ko-KR" sz="900" dirty="0" smtClean="0"/>
              <a:t>     main="Interaction Plot for HP and Weight")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rockchalk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>
                <a:solidFill>
                  <a:srgbClr val="FF0000"/>
                </a:solidFill>
              </a:rPr>
              <a:t>plotSlopes</a:t>
            </a:r>
            <a:r>
              <a:rPr lang="en-US" altLang="ko-KR" sz="900" dirty="0" smtClean="0"/>
              <a:t>(model=</a:t>
            </a:r>
            <a:r>
              <a:rPr lang="en-US" altLang="ko-KR" sz="900" dirty="0" err="1" smtClean="0"/>
              <a:t>mtcars.lm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plotx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hp</a:t>
            </a:r>
            <a:r>
              <a:rPr lang="en-US" altLang="ko-KR" sz="900" dirty="0" smtClean="0"/>
              <a:t>",</a:t>
            </a:r>
            <a:r>
              <a:rPr lang="en-US" altLang="ko-KR" sz="900" dirty="0" err="1" smtClean="0"/>
              <a:t>modx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</a:t>
            </a:r>
            <a:r>
              <a:rPr lang="en-US" altLang="ko-KR" sz="900" dirty="0" err="1" smtClean="0"/>
              <a:t>modxVals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std.dev</a:t>
            </a:r>
            <a:r>
              <a:rPr lang="en-US" altLang="ko-KR" sz="900" dirty="0" smtClean="0"/>
              <a:t>.", col=rainbow(3)) </a:t>
            </a:r>
            <a:endParaRPr lang="ko-KR" altLang="en-US" sz="9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5142" y="1907704"/>
            <a:ext cx="3437608" cy="2383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11375" y="4355976"/>
            <a:ext cx="3400574" cy="20817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58477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매개효과분석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99288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1</a:t>
            </a:r>
            <a:r>
              <a:rPr lang="ko-KR" altLang="en-US" sz="900" dirty="0" smtClean="0"/>
              <a:t>단계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model.total</a:t>
            </a:r>
            <a:r>
              <a:rPr lang="en-US" altLang="ko-KR" sz="900" dirty="0" smtClean="0"/>
              <a:t> &lt;- lm(mpg 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model.total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독립변수의 </a:t>
            </a:r>
            <a:r>
              <a:rPr lang="ko-KR" altLang="en-US" sz="900" dirty="0" err="1" smtClean="0"/>
              <a:t>총효과는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-0.041215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2</a:t>
            </a:r>
            <a:r>
              <a:rPr lang="ko-KR" altLang="en-US" sz="900" dirty="0" smtClean="0"/>
              <a:t>단계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유의한지 확인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 &lt;- lm(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 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3</a:t>
            </a:r>
            <a:r>
              <a:rPr lang="ko-KR" altLang="en-US" sz="900" dirty="0" smtClean="0"/>
              <a:t>단계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배기량과 무게는 완전 매개</a:t>
            </a:r>
            <a:r>
              <a:rPr lang="en-US" altLang="ko-KR" sz="900" dirty="0" smtClean="0"/>
              <a:t>??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 &lt;- lm(mpg 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 + 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배기량과 연비의 간접효과 크기는</a:t>
            </a:r>
          </a:p>
          <a:p>
            <a:pPr marL="0" indent="0">
              <a:buNone/>
            </a:pPr>
            <a:r>
              <a:rPr lang="en-US" altLang="ko-KR" sz="900" dirty="0" smtClean="0"/>
              <a:t>0.0070103 * -3.35082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간접 효과의 통계적인 검정 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Sobel</a:t>
            </a:r>
            <a:r>
              <a:rPr lang="ko-KR" altLang="en-US" sz="900" dirty="0" smtClean="0"/>
              <a:t>검정 또는 </a:t>
            </a:r>
            <a:r>
              <a:rPr lang="en-US" altLang="ko-KR" sz="900" dirty="0" smtClean="0"/>
              <a:t>bootstrap)</a:t>
            </a:r>
          </a:p>
          <a:p>
            <a:pPr marL="0" indent="0">
              <a:buNone/>
            </a:pPr>
            <a:r>
              <a:rPr lang="en-US" altLang="ko-KR" sz="900" b="1" dirty="0" smtClean="0"/>
              <a:t>#</a:t>
            </a:r>
            <a:r>
              <a:rPr lang="en-US" altLang="ko-KR" sz="900" b="1" dirty="0" err="1" smtClean="0"/>
              <a:t>Sobel</a:t>
            </a:r>
            <a:r>
              <a:rPr lang="en-US" altLang="ko-KR" sz="900" b="1" dirty="0" smtClean="0"/>
              <a:t> </a:t>
            </a:r>
            <a:r>
              <a:rPr lang="ko-KR" altLang="en-US" sz="900" b="1" dirty="0" smtClean="0"/>
              <a:t>검정 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정규분포 </a:t>
            </a:r>
            <a:r>
              <a:rPr lang="en-US" altLang="ko-KR" sz="900" dirty="0" smtClean="0"/>
              <a:t>&amp; </a:t>
            </a:r>
            <a:r>
              <a:rPr lang="ko-KR" altLang="en-US" sz="900" dirty="0" smtClean="0"/>
              <a:t>표본크기가 충분히 </a:t>
            </a:r>
            <a:r>
              <a:rPr lang="ko-KR" altLang="en-US" sz="900" dirty="0" err="1" smtClean="0"/>
              <a:t>거야함</a:t>
            </a:r>
            <a:r>
              <a:rPr lang="ko-KR" altLang="en-US" sz="900" dirty="0" smtClean="0"/>
              <a:t> 전제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library(multilevel)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model.sob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sobel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mtcars$disp</a:t>
            </a:r>
            <a:r>
              <a:rPr lang="en-US" altLang="ko-KR" sz="900" dirty="0" smtClean="0"/>
              <a:t>, med=</a:t>
            </a:r>
            <a:r>
              <a:rPr lang="en-US" altLang="ko-KR" sz="900" dirty="0" err="1" smtClean="0"/>
              <a:t>mtcars$wt</a:t>
            </a:r>
            <a:r>
              <a:rPr lang="en-US" altLang="ko-KR" sz="900" dirty="0" smtClean="0"/>
              <a:t>, out=</a:t>
            </a:r>
            <a:r>
              <a:rPr lang="en-US" altLang="ko-KR" sz="900" dirty="0" err="1" smtClean="0"/>
              <a:t>mtcars$mpg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pnorm</a:t>
            </a:r>
            <a:r>
              <a:rPr lang="en-US" altLang="ko-KR" sz="900" dirty="0" smtClean="0"/>
              <a:t>(abs(</a:t>
            </a:r>
            <a:r>
              <a:rPr lang="en-US" altLang="ko-KR" sz="900" dirty="0" err="1" smtClean="0"/>
              <a:t>model.sob$z.value</a:t>
            </a:r>
            <a:r>
              <a:rPr lang="en-US" altLang="ko-KR" sz="900" dirty="0" smtClean="0"/>
              <a:t>),</a:t>
            </a:r>
            <a:r>
              <a:rPr lang="en-US" altLang="ko-KR" sz="900" dirty="0" err="1" smtClean="0"/>
              <a:t>lower.tail</a:t>
            </a:r>
            <a:r>
              <a:rPr lang="en-US" altLang="ko-KR" sz="900" dirty="0" smtClean="0"/>
              <a:t>=FALSE)</a:t>
            </a:r>
          </a:p>
          <a:p>
            <a:pPr marL="0" indent="0">
              <a:buNone/>
            </a:pPr>
            <a:r>
              <a:rPr lang="en-US" altLang="ko-KR" sz="900" dirty="0" err="1" smtClean="0"/>
              <a:t>pnorm</a:t>
            </a:r>
            <a:r>
              <a:rPr lang="en-US" altLang="ko-KR" sz="900" dirty="0" smtClean="0"/>
              <a:t>(abs(</a:t>
            </a:r>
            <a:r>
              <a:rPr lang="en-US" altLang="ko-KR" sz="900" dirty="0" err="1" smtClean="0"/>
              <a:t>model.sob$z.value</a:t>
            </a:r>
            <a:r>
              <a:rPr lang="en-US" altLang="ko-KR" sz="900" dirty="0" smtClean="0"/>
              <a:t>),</a:t>
            </a:r>
            <a:r>
              <a:rPr lang="en-US" altLang="ko-KR" sz="900" dirty="0" err="1" smtClean="0"/>
              <a:t>lower.tail</a:t>
            </a:r>
            <a:r>
              <a:rPr lang="en-US" altLang="ko-KR" sz="900" dirty="0" smtClean="0"/>
              <a:t>=FALSE) * 2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bda</a:t>
            </a:r>
            <a:r>
              <a:rPr lang="en-US" altLang="ko-KR" sz="900" dirty="0" smtClean="0"/>
              <a:t>)      </a:t>
            </a:r>
          </a:p>
          <a:p>
            <a:pPr marL="0" indent="0">
              <a:buNone/>
            </a:pPr>
            <a:r>
              <a:rPr lang="en-US" altLang="ko-KR" sz="900" dirty="0" err="1" smtClean="0"/>
              <a:t>mediation.test</a:t>
            </a:r>
            <a:r>
              <a:rPr lang="en-US" altLang="ko-KR" sz="900" dirty="0" smtClean="0"/>
              <a:t>(mv=</a:t>
            </a:r>
            <a:r>
              <a:rPr lang="en-US" altLang="ko-KR" sz="900" dirty="0" err="1" smtClean="0"/>
              <a:t>mtcars$wt</a:t>
            </a:r>
            <a:r>
              <a:rPr lang="en-US" altLang="ko-KR" sz="900" dirty="0" smtClean="0"/>
              <a:t>, iv=</a:t>
            </a:r>
            <a:r>
              <a:rPr lang="en-US" altLang="ko-KR" sz="900" dirty="0" err="1" smtClean="0"/>
              <a:t>mtcars$disp</a:t>
            </a:r>
            <a:r>
              <a:rPr lang="en-US" altLang="ko-KR" sz="900" dirty="0" smtClean="0"/>
              <a:t>, dv=</a:t>
            </a:r>
            <a:r>
              <a:rPr lang="en-US" altLang="ko-KR" sz="900" dirty="0" err="1" smtClean="0"/>
              <a:t>mtcars$mpg</a:t>
            </a:r>
            <a:r>
              <a:rPr lang="en-US" altLang="ko-KR" sz="900" dirty="0" smtClean="0"/>
              <a:t>)     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# bootstrap</a:t>
            </a:r>
          </a:p>
          <a:p>
            <a:pPr marL="0" indent="0">
              <a:buNone/>
            </a:pPr>
            <a:r>
              <a:rPr lang="en-US" altLang="ko-KR" sz="900" dirty="0" smtClean="0"/>
              <a:t>library(mediation)</a:t>
            </a:r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매개변수 모델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 &lt;- lm(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, data= 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독립변수 모델 </a:t>
            </a:r>
            <a:r>
              <a:rPr lang="en-US" altLang="ko-KR" sz="900" dirty="0" smtClean="0"/>
              <a:t>/ </a:t>
            </a:r>
            <a:r>
              <a:rPr lang="ko-KR" altLang="en-US" sz="900" dirty="0" smtClean="0"/>
              <a:t>종속변수 모델</a:t>
            </a:r>
            <a:r>
              <a:rPr lang="en-US" altLang="ko-KR" sz="900" dirty="0" smtClean="0"/>
              <a:t>?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 &lt;- lm(mpg~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 + 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, data= 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model.mediation</a:t>
            </a:r>
            <a:r>
              <a:rPr lang="en-US" altLang="ko-KR" sz="900" dirty="0" smtClean="0"/>
              <a:t> &lt;-mediate(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treat = "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mediator = 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boot=TRUE, </a:t>
            </a:r>
            <a:r>
              <a:rPr lang="en-US" altLang="ko-KR" sz="900" dirty="0" err="1" smtClean="0"/>
              <a:t>sims</a:t>
            </a:r>
            <a:r>
              <a:rPr lang="en-US" altLang="ko-KR" sz="900" dirty="0" smtClean="0"/>
              <a:t>=500)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model.mediation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model.mediation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cex</a:t>
            </a:r>
            <a:r>
              <a:rPr lang="en-US" altLang="ko-KR" sz="900" dirty="0" smtClean="0"/>
              <a:t>=1.2, 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main="Mediation Effect Analysis")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96911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조절매개효과분석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416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 &lt;- lm(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 * am, data=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 &lt;- lm(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 + am + </a:t>
            </a:r>
            <a:r>
              <a:rPr lang="en-US" altLang="ko-KR" sz="900" dirty="0" err="1" smtClean="0"/>
              <a:t>disp:am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 &lt;- lm(mpg 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 * am + 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 * am, data=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 &lt;- lm(mpg ~ 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 + am + 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 + </a:t>
            </a:r>
            <a:r>
              <a:rPr lang="en-US" altLang="ko-KR" sz="900" dirty="0" err="1" smtClean="0"/>
              <a:t>disp:am</a:t>
            </a:r>
            <a:r>
              <a:rPr lang="en-US" altLang="ko-KR" sz="900" dirty="0" smtClean="0"/>
              <a:t> +</a:t>
            </a:r>
            <a:r>
              <a:rPr lang="en-US" altLang="ko-KR" sz="900" dirty="0" err="1" smtClean="0"/>
              <a:t>wt:am</a:t>
            </a:r>
            <a:r>
              <a:rPr lang="en-US" altLang="ko-KR" sz="900" dirty="0" smtClean="0"/>
              <a:t>, data=</a:t>
            </a:r>
            <a:r>
              <a:rPr lang="en-US" altLang="ko-KR" sz="900" dirty="0" err="1" smtClean="0"/>
              <a:t>mtcars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library(mediation)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(12)</a:t>
            </a:r>
          </a:p>
          <a:p>
            <a:pPr marL="0" indent="0">
              <a:buNone/>
            </a:pPr>
            <a:r>
              <a:rPr lang="en-US" altLang="ko-KR" sz="900" dirty="0" smtClean="0"/>
              <a:t>model.med1 &lt;- mediate(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covariates = list(am=0),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treat = "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mediator = 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boot = </a:t>
            </a:r>
            <a:r>
              <a:rPr lang="en-US" altLang="ko-KR" sz="900" dirty="0" err="1" smtClean="0"/>
              <a:t>TRUE,sims</a:t>
            </a:r>
            <a:r>
              <a:rPr lang="en-US" altLang="ko-KR" sz="900" dirty="0" smtClean="0"/>
              <a:t>=500)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summary(model.med1)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(12)</a:t>
            </a:r>
          </a:p>
          <a:p>
            <a:pPr marL="0" indent="0">
              <a:buNone/>
            </a:pPr>
            <a:r>
              <a:rPr lang="en-US" altLang="ko-KR" sz="900" dirty="0" smtClean="0"/>
              <a:t>model.med2 &lt;- mediate(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covariates = list(am=1),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treat = "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mediator = 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boot = </a:t>
            </a:r>
            <a:r>
              <a:rPr lang="en-US" altLang="ko-KR" sz="900" dirty="0" err="1" smtClean="0"/>
              <a:t>TRUE,sims</a:t>
            </a:r>
            <a:r>
              <a:rPr lang="en-US" altLang="ko-KR" sz="900" dirty="0" smtClean="0"/>
              <a:t>=500)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summary(model.med2)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(12)</a:t>
            </a:r>
          </a:p>
          <a:p>
            <a:pPr marL="0" indent="0">
              <a:buNone/>
            </a:pPr>
            <a:r>
              <a:rPr lang="en-US" altLang="ko-KR" sz="900" dirty="0" err="1" smtClean="0"/>
              <a:t>model.med</a:t>
            </a:r>
            <a:r>
              <a:rPr lang="en-US" altLang="ko-KR" sz="900" dirty="0" smtClean="0"/>
              <a:t> &lt;- mediate(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model.M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model.Y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treat = "</a:t>
            </a:r>
            <a:r>
              <a:rPr lang="en-US" altLang="ko-KR" sz="900" dirty="0" err="1" smtClean="0"/>
              <a:t>disp</a:t>
            </a:r>
            <a:r>
              <a:rPr lang="en-US" altLang="ko-KR" sz="900" dirty="0" smtClean="0"/>
              <a:t>",mediator = "</a:t>
            </a:r>
            <a:r>
              <a:rPr lang="en-US" altLang="ko-KR" sz="900" dirty="0" err="1" smtClean="0"/>
              <a:t>wt</a:t>
            </a:r>
            <a:r>
              <a:rPr lang="en-US" altLang="ko-KR" sz="900" dirty="0" smtClean="0"/>
              <a:t>",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boot = </a:t>
            </a:r>
            <a:r>
              <a:rPr lang="en-US" altLang="ko-KR" sz="900" dirty="0" err="1" smtClean="0"/>
              <a:t>TRUE,sims</a:t>
            </a:r>
            <a:r>
              <a:rPr lang="en-US" altLang="ko-KR" sz="900" dirty="0" smtClean="0"/>
              <a:t>=500)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test.modmed</a:t>
            </a:r>
            <a:r>
              <a:rPr lang="en-US" altLang="ko-KR" sz="900" dirty="0" smtClean="0"/>
              <a:t>(object=</a:t>
            </a:r>
            <a:r>
              <a:rPr lang="en-US" altLang="ko-KR" sz="900" dirty="0" err="1" smtClean="0"/>
              <a:t>model.med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covariates.1=list(am=0), covariates.2=list(am=1),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</a:t>
            </a:r>
            <a:r>
              <a:rPr lang="en-US" altLang="ko-KR" sz="900" dirty="0" err="1" smtClean="0"/>
              <a:t>sims</a:t>
            </a:r>
            <a:r>
              <a:rPr lang="en-US" altLang="ko-KR" sz="900" dirty="0" smtClean="0"/>
              <a:t>=500)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29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408098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25 - </a:t>
            </a:r>
            <a:r>
              <a:rPr lang="ko-KR" altLang="en-US" sz="1800" b="1" dirty="0" smtClean="0"/>
              <a:t>합격후기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539552"/>
            <a:ext cx="6813376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기계학습 파트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en-US" altLang="ko-KR" sz="900" dirty="0" smtClean="0"/>
              <a:t>1. </a:t>
            </a:r>
            <a:r>
              <a:rPr lang="ko-KR" altLang="en-US" sz="900" dirty="0" smtClean="0"/>
              <a:t>군집분석 </a:t>
            </a:r>
            <a:r>
              <a:rPr lang="en-US" altLang="ko-KR" sz="900" dirty="0" smtClean="0"/>
              <a:t>: RFM (</a:t>
            </a:r>
            <a:r>
              <a:rPr lang="en-US" altLang="ko-KR" sz="900" dirty="0" err="1" smtClean="0"/>
              <a:t>Recency</a:t>
            </a:r>
            <a:r>
              <a:rPr lang="en-US" altLang="ko-KR" sz="900" dirty="0" smtClean="0"/>
              <a:t>, Frequency, Monetary)</a:t>
            </a:r>
            <a:r>
              <a:rPr lang="ko-KR" altLang="en-US" sz="900" dirty="0" smtClean="0"/>
              <a:t>을 활용한 고객세분화 문제</a:t>
            </a:r>
          </a:p>
          <a:p>
            <a:pPr marL="0" indent="0">
              <a:buNone/>
            </a:pPr>
            <a:r>
              <a:rPr lang="en-US" altLang="ko-KR" sz="900" dirty="0" smtClean="0"/>
              <a:t>1-1.F(</a:t>
            </a:r>
            <a:r>
              <a:rPr lang="ko-KR" altLang="en-US" sz="900" dirty="0" err="1" smtClean="0"/>
              <a:t>소비자별</a:t>
            </a:r>
            <a:r>
              <a:rPr lang="ko-KR" altLang="en-US" sz="900" dirty="0" smtClean="0"/>
              <a:t> 거래 빈도</a:t>
            </a:r>
            <a:r>
              <a:rPr lang="en-US" altLang="ko-KR" sz="900" dirty="0" smtClean="0"/>
              <a:t>), M(</a:t>
            </a:r>
            <a:r>
              <a:rPr lang="ko-KR" altLang="en-US" sz="900" dirty="0" err="1" smtClean="0"/>
              <a:t>소비자별</a:t>
            </a:r>
            <a:r>
              <a:rPr lang="ko-KR" altLang="en-US" sz="900" dirty="0" smtClean="0"/>
              <a:t> 총 구매액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파생변수 생성</a:t>
            </a:r>
            <a:r>
              <a:rPr lang="en-US" altLang="ko-KR" sz="900" dirty="0" smtClean="0"/>
              <a:t>, EDA </a:t>
            </a:r>
            <a:r>
              <a:rPr lang="ko-KR" altLang="en-US" sz="900" dirty="0" smtClean="0"/>
              <a:t>실시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en-US" altLang="ko-KR" sz="900" dirty="0" err="1" smtClean="0"/>
              <a:t>CustomerID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InvoiceNo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ProductNo</a:t>
            </a:r>
            <a:r>
              <a:rPr lang="en-US" altLang="ko-KR" sz="900" dirty="0" smtClean="0"/>
              <a:t>, Date, </a:t>
            </a:r>
            <a:r>
              <a:rPr lang="en-US" altLang="ko-KR" sz="900" dirty="0" err="1" smtClean="0"/>
              <a:t>UnitPrice,Quantity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등의 변수가 주어짐</a:t>
            </a:r>
          </a:p>
          <a:p>
            <a:pPr marL="0" indent="0">
              <a:buNone/>
            </a:pPr>
            <a:r>
              <a:rPr lang="en-US" altLang="ko-KR" sz="900" dirty="0" smtClean="0"/>
              <a:t>- F(</a:t>
            </a:r>
            <a:r>
              <a:rPr lang="ko-KR" altLang="en-US" sz="900" dirty="0" err="1" smtClean="0"/>
              <a:t>소비자별</a:t>
            </a:r>
            <a:r>
              <a:rPr lang="ko-KR" altLang="en-US" sz="900" dirty="0" smtClean="0"/>
              <a:t> 거래빈도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는 </a:t>
            </a:r>
            <a:r>
              <a:rPr lang="en-US" altLang="ko-KR" sz="900" dirty="0" err="1" smtClean="0"/>
              <a:t>CustomerID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InvoiceNo</a:t>
            </a:r>
            <a:r>
              <a:rPr lang="ko-KR" altLang="en-US" sz="900" dirty="0" smtClean="0"/>
              <a:t>를 </a:t>
            </a:r>
            <a:r>
              <a:rPr lang="en-US" altLang="ko-KR" sz="900" dirty="0" err="1" smtClean="0"/>
              <a:t>group_by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하고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n_distinct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함수로 고객별 고유한 </a:t>
            </a:r>
            <a:r>
              <a:rPr lang="en-US" altLang="ko-KR" sz="900" dirty="0" err="1" smtClean="0"/>
              <a:t>InvoiceNo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수를 계산하여 변수 생성</a:t>
            </a:r>
          </a:p>
          <a:p>
            <a:pPr marL="0" indent="0">
              <a:buNone/>
            </a:pPr>
            <a:r>
              <a:rPr lang="en-US" altLang="ko-KR" sz="900" dirty="0" smtClean="0"/>
              <a:t>- M(</a:t>
            </a:r>
            <a:r>
              <a:rPr lang="ko-KR" altLang="en-US" sz="900" dirty="0" err="1" smtClean="0"/>
              <a:t>소비자별</a:t>
            </a:r>
            <a:r>
              <a:rPr lang="ko-KR" altLang="en-US" sz="900" dirty="0" smtClean="0"/>
              <a:t> 총 구매액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은 </a:t>
            </a:r>
            <a:r>
              <a:rPr lang="en-US" altLang="ko-KR" sz="900" dirty="0" err="1" smtClean="0"/>
              <a:t>CustomerID</a:t>
            </a:r>
            <a:r>
              <a:rPr lang="ko-KR" altLang="en-US" sz="900" dirty="0" smtClean="0"/>
              <a:t>를 </a:t>
            </a:r>
            <a:r>
              <a:rPr lang="en-US" altLang="ko-KR" sz="900" dirty="0" err="1" smtClean="0"/>
              <a:t>group_by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하고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UnitPrice</a:t>
            </a:r>
            <a:r>
              <a:rPr lang="en-US" altLang="ko-KR" sz="900" dirty="0" smtClean="0"/>
              <a:t> * Quantity</a:t>
            </a:r>
            <a:r>
              <a:rPr lang="ko-KR" altLang="en-US" sz="900" dirty="0" smtClean="0"/>
              <a:t>의 합을 </a:t>
            </a:r>
            <a:r>
              <a:rPr lang="en-US" altLang="ko-KR" sz="900" dirty="0" smtClean="0"/>
              <a:t>summarize </a:t>
            </a:r>
            <a:r>
              <a:rPr lang="ko-KR" altLang="en-US" sz="900" dirty="0" smtClean="0"/>
              <a:t>하여 변수 생성</a:t>
            </a:r>
          </a:p>
          <a:p>
            <a:pPr marL="0" indent="0">
              <a:buNone/>
            </a:pPr>
            <a:r>
              <a:rPr lang="en-US" altLang="ko-KR" sz="900" dirty="0" smtClean="0"/>
              <a:t>- summary </a:t>
            </a:r>
            <a:r>
              <a:rPr lang="ko-KR" altLang="en-US" sz="900" dirty="0" smtClean="0"/>
              <a:t>함수로 기술통계량을 제시</a:t>
            </a:r>
            <a:r>
              <a:rPr lang="en-US" altLang="ko-KR" sz="900" dirty="0" smtClean="0"/>
              <a:t>, F,M </a:t>
            </a:r>
            <a:r>
              <a:rPr lang="ko-KR" altLang="en-US" sz="900" dirty="0" smtClean="0"/>
              <a:t>모두 </a:t>
            </a:r>
            <a:r>
              <a:rPr lang="ko-KR" altLang="en-US" sz="900" dirty="0" err="1" smtClean="0"/>
              <a:t>연속형</a:t>
            </a:r>
            <a:r>
              <a:rPr lang="ko-KR" altLang="en-US" sz="900" dirty="0" smtClean="0"/>
              <a:t> 변수라서 히스토그램</a:t>
            </a:r>
            <a:r>
              <a:rPr lang="en-US" altLang="ko-KR" sz="900" dirty="0" smtClean="0"/>
              <a:t>,</a:t>
            </a:r>
            <a:r>
              <a:rPr lang="ko-KR" altLang="en-US" sz="900" dirty="0" err="1" smtClean="0"/>
              <a:t>박스플롯으로시각화하고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간략하게 코멘트 작성</a:t>
            </a:r>
          </a:p>
          <a:p>
            <a:pPr marL="0" indent="0">
              <a:buNone/>
            </a:pPr>
            <a:r>
              <a:rPr lang="en-US" altLang="ko-KR" sz="900" dirty="0" smtClean="0"/>
              <a:t>- F,M </a:t>
            </a:r>
            <a:r>
              <a:rPr lang="ko-KR" altLang="en-US" sz="900" dirty="0" smtClean="0"/>
              <a:t>변수 간 상관계수를 </a:t>
            </a:r>
            <a:r>
              <a:rPr lang="en-US" altLang="ko-KR" sz="900" dirty="0" err="1" smtClean="0"/>
              <a:t>cor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함수로 계산 및 </a:t>
            </a:r>
            <a:r>
              <a:rPr lang="en-US" altLang="ko-KR" sz="900" dirty="0" err="1" smtClean="0"/>
              <a:t>cor.test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 유의성 검정결과 제시</a:t>
            </a:r>
            <a:r>
              <a:rPr lang="en-US" altLang="ko-KR" sz="900" dirty="0" smtClean="0"/>
              <a:t>. psych </a:t>
            </a:r>
            <a:r>
              <a:rPr lang="ko-KR" altLang="en-US" sz="900" dirty="0" smtClean="0"/>
              <a:t>패키지 </a:t>
            </a:r>
            <a:r>
              <a:rPr lang="en-US" altLang="ko-KR" sz="900" dirty="0" err="1" smtClean="0"/>
              <a:t>pairs.panels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함수로 시각화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1-2. </a:t>
            </a:r>
            <a:r>
              <a:rPr lang="ko-KR" altLang="en-US" sz="900" dirty="0" smtClean="0"/>
              <a:t>이상치 탐색 및 처리</a:t>
            </a:r>
          </a:p>
          <a:p>
            <a:pPr marL="0" indent="0">
              <a:buNone/>
            </a:pPr>
            <a:r>
              <a:rPr lang="en-US" altLang="ko-KR" sz="900" dirty="0" smtClean="0"/>
              <a:t>-F,M </a:t>
            </a:r>
            <a:r>
              <a:rPr lang="ko-KR" altLang="en-US" sz="900" dirty="0" smtClean="0"/>
              <a:t>변수 각각을 박스 플롯으로 이상치 </a:t>
            </a:r>
            <a:r>
              <a:rPr lang="ko-KR" altLang="en-US" sz="900" dirty="0" err="1" smtClean="0"/>
              <a:t>탐색시</a:t>
            </a:r>
            <a:r>
              <a:rPr lang="ko-KR" altLang="en-US" sz="900" dirty="0" smtClean="0"/>
              <a:t> 울타리</a:t>
            </a:r>
            <a:r>
              <a:rPr lang="en-US" altLang="ko-KR" sz="900" dirty="0" smtClean="0"/>
              <a:t>(1.5 * IQR)</a:t>
            </a:r>
            <a:r>
              <a:rPr lang="ko-KR" altLang="en-US" sz="900" dirty="0" smtClean="0"/>
              <a:t>밖 데이터의 수가 꽤 많아 </a:t>
            </a:r>
            <a:r>
              <a:rPr lang="en-US" altLang="ko-KR" sz="900" dirty="0" smtClean="0"/>
              <a:t>Boxplot </a:t>
            </a:r>
            <a:r>
              <a:rPr lang="ko-KR" altLang="en-US" sz="900" dirty="0" smtClean="0"/>
              <a:t>이나 </a:t>
            </a:r>
            <a:r>
              <a:rPr lang="en-US" altLang="ko-KR" sz="900" dirty="0" smtClean="0"/>
              <a:t>Z-score </a:t>
            </a:r>
            <a:r>
              <a:rPr lang="ko-KR" altLang="en-US" sz="900" dirty="0" smtClean="0"/>
              <a:t>방법으로 이상치를 처리하기에는 무리가 있어 보였음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그리고 위에서 상관관계 분석 시 상당히 유의한 상관관계를 보였기 때문에 두 변수의 </a:t>
            </a:r>
            <a:r>
              <a:rPr lang="ko-KR" altLang="en-US" sz="900" dirty="0" err="1" smtClean="0"/>
              <a:t>공분산을</a:t>
            </a:r>
            <a:r>
              <a:rPr lang="ko-KR" altLang="en-US" sz="900" dirty="0" smtClean="0"/>
              <a:t> 고려한 </a:t>
            </a:r>
            <a:r>
              <a:rPr lang="en-US" altLang="ko-KR" sz="900" dirty="0" err="1" smtClean="0"/>
              <a:t>Mahalanobis</a:t>
            </a:r>
            <a:r>
              <a:rPr lang="en-US" altLang="ko-KR" sz="900" dirty="0" smtClean="0"/>
              <a:t> distance </a:t>
            </a:r>
            <a:r>
              <a:rPr lang="ko-KR" altLang="en-US" sz="900" dirty="0" smtClean="0"/>
              <a:t>방법이 적절할 것으로 판단하고 이상치를 처리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제거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함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1-3. </a:t>
            </a:r>
            <a:r>
              <a:rPr lang="ko-KR" altLang="en-US" sz="900" dirty="0" smtClean="0"/>
              <a:t>군집분석 </a:t>
            </a:r>
            <a:r>
              <a:rPr lang="ko-KR" altLang="en-US" sz="900" dirty="0" err="1" smtClean="0"/>
              <a:t>실시및</a:t>
            </a:r>
            <a:r>
              <a:rPr lang="ko-KR" altLang="en-US" sz="900" dirty="0" smtClean="0"/>
              <a:t> 최적 </a:t>
            </a:r>
            <a:r>
              <a:rPr lang="ko-KR" altLang="en-US" sz="900" dirty="0" err="1" smtClean="0"/>
              <a:t>모델서택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군집결과의 적합성을 </a:t>
            </a:r>
            <a:r>
              <a:rPr lang="ko-KR" altLang="en-US" sz="900" dirty="0" err="1" smtClean="0"/>
              <a:t>응집성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분리도 측면에서 설명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en-US" altLang="ko-KR" sz="900" dirty="0" err="1" smtClean="0"/>
              <a:t>hclusgter,PAM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두 모델을 사용하였고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군집수</a:t>
            </a:r>
            <a:r>
              <a:rPr lang="en-US" altLang="ko-KR" sz="900" dirty="0" smtClean="0"/>
              <a:t>(2-5</a:t>
            </a:r>
            <a:r>
              <a:rPr lang="ko-KR" altLang="en-US" sz="900" dirty="0" smtClean="0"/>
              <a:t>개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에 다라 </a:t>
            </a:r>
            <a:r>
              <a:rPr lang="en-US" altLang="ko-KR" sz="900" dirty="0" err="1" smtClean="0"/>
              <a:t>shillouete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계수가 가장 높은 모델을 선정함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군집 결과에 대한 해석을 위해 </a:t>
            </a:r>
            <a:r>
              <a:rPr lang="ko-KR" altLang="en-US" sz="900" dirty="0" err="1" smtClean="0"/>
              <a:t>응집성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같은 군집 내에 개체가 얼마나 가까운지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분리도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얼마나 군집이 다른 군집과 잘 분리되었는지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에 대한 개념 설명과 최종모델 선정이유</a:t>
            </a:r>
            <a:r>
              <a:rPr lang="en-US" altLang="ko-KR" sz="900" dirty="0" smtClean="0"/>
              <a:t>,</a:t>
            </a:r>
            <a:r>
              <a:rPr lang="en-US" altLang="ko-KR" sz="900" dirty="0" err="1" smtClean="0"/>
              <a:t>shilhouete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계수를 기준으로 설정한 </a:t>
            </a:r>
            <a:r>
              <a:rPr lang="ko-KR" altLang="en-US" sz="900" dirty="0" err="1" smtClean="0"/>
              <a:t>이유등에</a:t>
            </a:r>
            <a:r>
              <a:rPr lang="ko-KR" altLang="en-US" sz="900" dirty="0" smtClean="0"/>
              <a:t> 대한 의견을 제시했어야 하는데 이를 일부 누락했기 때문에 감점이 있었을 것으로 보이고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모델의 거리기준도 </a:t>
            </a:r>
            <a:r>
              <a:rPr lang="en-US" altLang="ko-KR" sz="900" dirty="0" smtClean="0"/>
              <a:t>Euclidean </a:t>
            </a:r>
            <a:r>
              <a:rPr lang="ko-KR" altLang="en-US" sz="900" dirty="0" smtClean="0"/>
              <a:t>보다 </a:t>
            </a:r>
            <a:r>
              <a:rPr lang="en-US" altLang="ko-KR" sz="900" dirty="0" err="1" smtClean="0"/>
              <a:t>Mahalanobis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거리를 사용하는 것이 좋지 않았을까 생각됨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1-4. </a:t>
            </a:r>
            <a:r>
              <a:rPr lang="ko-KR" altLang="en-US" sz="900" dirty="0" err="1" smtClean="0"/>
              <a:t>군집별</a:t>
            </a:r>
            <a:r>
              <a:rPr lang="ko-KR" altLang="en-US" sz="900" dirty="0" smtClean="0"/>
              <a:t> 특성 및 비즈니스적 판단 의견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전반적인 군집분석 과정에 대해 요약정리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군집 결과에 대한 시각화 등 제시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주저리주저리 등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군집별</a:t>
            </a:r>
            <a:r>
              <a:rPr lang="ko-KR" altLang="en-US" sz="900" dirty="0" smtClean="0"/>
              <a:t> 무게중심 값 같은 수치나 </a:t>
            </a:r>
            <a:r>
              <a:rPr lang="en-US" altLang="ko-KR" sz="900" dirty="0" smtClean="0"/>
              <a:t>RFM </a:t>
            </a:r>
            <a:r>
              <a:rPr lang="ko-KR" altLang="en-US" sz="900" dirty="0" smtClean="0"/>
              <a:t>분석에 따른 마케팅 활용방안 등을 구체적으로 제시하지 않았기 때문에 여기서 감점이 있었을 것으로 보임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2. </a:t>
            </a:r>
            <a:r>
              <a:rPr lang="ko-KR" altLang="en-US" sz="900" dirty="0" err="1" smtClean="0"/>
              <a:t>시계열</a:t>
            </a:r>
            <a:r>
              <a:rPr lang="ko-KR" altLang="en-US" sz="900" dirty="0" smtClean="0"/>
              <a:t> 분석</a:t>
            </a:r>
          </a:p>
          <a:p>
            <a:pPr marL="0" indent="0">
              <a:buNone/>
            </a:pPr>
            <a:r>
              <a:rPr lang="en-US" altLang="ko-KR" sz="900" dirty="0" smtClean="0"/>
              <a:t>2-1. </a:t>
            </a:r>
            <a:r>
              <a:rPr lang="ko-KR" altLang="en-US" sz="900" dirty="0" smtClean="0"/>
              <a:t>데이터탐색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데이터의 개수 및 계절성에 대한 문제 요구사항으로 보아 월별 </a:t>
            </a:r>
            <a:r>
              <a:rPr lang="en-US" altLang="ko-KR" sz="900" dirty="0" err="1" smtClean="0"/>
              <a:t>ts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데이터 형식으로 변환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시계열</a:t>
            </a:r>
            <a:r>
              <a:rPr lang="ko-KR" altLang="en-US" sz="900" dirty="0" smtClean="0"/>
              <a:t> 그림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 plot </a:t>
            </a:r>
            <a:r>
              <a:rPr lang="ko-KR" altLang="en-US" sz="900" dirty="0" smtClean="0"/>
              <a:t>등을 통해 추세 존재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계절요소 존재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시간에 따른 분산 증가 확인</a:t>
            </a:r>
          </a:p>
          <a:p>
            <a:pPr marL="0" indent="0">
              <a:buNone/>
            </a:pPr>
            <a:r>
              <a:rPr lang="en-US" altLang="ko-KR" sz="900" dirty="0" smtClean="0"/>
              <a:t>2-2. </a:t>
            </a:r>
            <a:r>
              <a:rPr lang="ko-KR" altLang="en-US" sz="900" dirty="0" err="1" smtClean="0"/>
              <a:t>결측치</a:t>
            </a:r>
            <a:r>
              <a:rPr lang="ko-KR" altLang="en-US" sz="900" dirty="0" smtClean="0"/>
              <a:t> 확인 및 처리</a:t>
            </a:r>
          </a:p>
          <a:p>
            <a:pPr marL="0" indent="0">
              <a:buNone/>
            </a:pPr>
            <a:r>
              <a:rPr lang="en-US" altLang="ko-KR" sz="900" dirty="0" smtClean="0"/>
              <a:t>- 3</a:t>
            </a:r>
            <a:r>
              <a:rPr lang="ko-KR" altLang="en-US" sz="900" dirty="0" smtClean="0"/>
              <a:t>개 </a:t>
            </a:r>
            <a:r>
              <a:rPr lang="ko-KR" altLang="en-US" sz="900" dirty="0" err="1" smtClean="0"/>
              <a:t>결측치</a:t>
            </a:r>
            <a:r>
              <a:rPr lang="ko-KR" altLang="en-US" sz="900" dirty="0" smtClean="0"/>
              <a:t> 존재 </a:t>
            </a:r>
            <a:r>
              <a:rPr lang="en-US" altLang="ko-KR" sz="900" dirty="0" smtClean="0"/>
              <a:t>: </a:t>
            </a:r>
            <a:r>
              <a:rPr lang="ko-KR" altLang="en-US" sz="900" dirty="0" err="1" smtClean="0"/>
              <a:t>시계열</a:t>
            </a:r>
            <a:r>
              <a:rPr lang="ko-KR" altLang="en-US" sz="900" dirty="0" smtClean="0"/>
              <a:t> 데이터의 특성 상 </a:t>
            </a:r>
            <a:r>
              <a:rPr lang="ko-KR" altLang="en-US" sz="900" dirty="0" err="1" smtClean="0"/>
              <a:t>결측치와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가가운</a:t>
            </a:r>
            <a:r>
              <a:rPr lang="ko-KR" altLang="en-US" sz="900" dirty="0" smtClean="0"/>
              <a:t> 시점의 </a:t>
            </a:r>
            <a:r>
              <a:rPr lang="ko-KR" altLang="en-US" sz="900" dirty="0" err="1" smtClean="0"/>
              <a:t>관찰값이</a:t>
            </a:r>
            <a:r>
              <a:rPr lang="ko-KR" altLang="en-US" sz="900" dirty="0" smtClean="0"/>
              <a:t> 더 많은 정보를 가지고 있으므로 전체 평균값으로 대체하기보다 </a:t>
            </a:r>
            <a:r>
              <a:rPr lang="ko-KR" altLang="en-US" sz="900" dirty="0" err="1" smtClean="0"/>
              <a:t>시점별로</a:t>
            </a:r>
            <a:r>
              <a:rPr lang="ko-KR" altLang="en-US" sz="900" dirty="0" smtClean="0"/>
              <a:t> 가중치를 다르게 부여하여 </a:t>
            </a:r>
            <a:r>
              <a:rPr lang="ko-KR" altLang="en-US" sz="900" dirty="0" err="1" smtClean="0"/>
              <a:t>결측치</a:t>
            </a:r>
            <a:r>
              <a:rPr lang="ko-KR" altLang="en-US" sz="900" dirty="0" smtClean="0"/>
              <a:t> 처리 필요</a:t>
            </a:r>
          </a:p>
          <a:p>
            <a:pPr marL="0" indent="0">
              <a:buNone/>
            </a:pPr>
            <a:r>
              <a:rPr lang="en-US" altLang="ko-KR" sz="900" dirty="0" smtClean="0"/>
              <a:t>- weighted moving average </a:t>
            </a:r>
            <a:r>
              <a:rPr lang="ko-KR" altLang="en-US" sz="900" dirty="0" err="1" smtClean="0"/>
              <a:t>결측치</a:t>
            </a:r>
            <a:r>
              <a:rPr lang="ko-KR" altLang="en-US" sz="900" dirty="0" smtClean="0"/>
              <a:t> 대체방법 적용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2-3. </a:t>
            </a:r>
            <a:r>
              <a:rPr lang="ko-KR" altLang="en-US" sz="900" dirty="0" smtClean="0"/>
              <a:t>계절성을 포함한 </a:t>
            </a:r>
            <a:r>
              <a:rPr lang="ko-KR" altLang="en-US" sz="900" dirty="0" err="1" smtClean="0"/>
              <a:t>시계열</a:t>
            </a:r>
            <a:r>
              <a:rPr lang="ko-KR" altLang="en-US" sz="900" dirty="0" smtClean="0"/>
              <a:t> 분석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분산이 증가하는 형태를 보이므로 안정화 변환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로그변환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실시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추세가 존재하므로 차분 차수 결정 및 차분결과 확인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일반 차분만 실시함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smtClean="0"/>
              <a:t>후보모형 설정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모수</a:t>
            </a:r>
            <a:r>
              <a:rPr lang="ko-KR" altLang="en-US" sz="900" dirty="0" smtClean="0"/>
              <a:t> 유의성 확인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과대적합</a:t>
            </a:r>
            <a:r>
              <a:rPr lang="en-US" altLang="ko-KR" sz="900" dirty="0" smtClean="0"/>
              <a:t>(</a:t>
            </a:r>
            <a:r>
              <a:rPr lang="ko-KR" altLang="en-US" sz="900" dirty="0" smtClean="0"/>
              <a:t>시간 관계상 제외</a:t>
            </a:r>
            <a:r>
              <a:rPr lang="en-US" altLang="ko-KR" sz="900" dirty="0" smtClean="0"/>
              <a:t>), </a:t>
            </a:r>
            <a:r>
              <a:rPr lang="ko-KR" altLang="en-US" sz="900" dirty="0" smtClean="0"/>
              <a:t>후보 모형 선택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pacf</a:t>
            </a:r>
            <a:r>
              <a:rPr lang="en-US" altLang="ko-KR" sz="900" dirty="0" smtClean="0"/>
              <a:t> plot </a:t>
            </a:r>
            <a:r>
              <a:rPr lang="ko-KR" altLang="en-US" sz="900" dirty="0" smtClean="0"/>
              <a:t>을 보고 주관적으로 설정한 모형과 </a:t>
            </a:r>
            <a:r>
              <a:rPr lang="en-US" altLang="ko-KR" sz="900" dirty="0" err="1" smtClean="0"/>
              <a:t>auto.arima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를 돌린 모형을 </a:t>
            </a:r>
            <a:r>
              <a:rPr lang="en-US" altLang="ko-KR" sz="900" dirty="0" err="1" smtClean="0"/>
              <a:t>aic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bic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 비교하여 최종 모형 선택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시계열</a:t>
            </a:r>
            <a:r>
              <a:rPr lang="ko-KR" altLang="en-US" sz="900" dirty="0" smtClean="0"/>
              <a:t> 데이터를 학습과 평가 데이터로 나누고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모델의 성능을 비교했어야 했는데 이를 누락해 일부 감점되었을 것으로 보임</a:t>
            </a:r>
          </a:p>
          <a:p>
            <a:pPr marL="0" indent="0">
              <a:buNone/>
            </a:pPr>
            <a:r>
              <a:rPr lang="en-US" altLang="ko-KR" sz="900" dirty="0" smtClean="0"/>
              <a:t>2-4. </a:t>
            </a:r>
            <a:r>
              <a:rPr lang="ko-KR" altLang="en-US" sz="900" dirty="0" smtClean="0"/>
              <a:t>해당 </a:t>
            </a:r>
            <a:r>
              <a:rPr lang="ko-KR" altLang="en-US" sz="900" dirty="0" err="1" smtClean="0"/>
              <a:t>시계열</a:t>
            </a:r>
            <a:r>
              <a:rPr lang="ko-KR" altLang="en-US" sz="900" dirty="0" smtClean="0"/>
              <a:t> 모델 평가 및 활용에 대한 의견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잔차의</a:t>
            </a:r>
            <a:r>
              <a:rPr lang="ko-KR" altLang="en-US" sz="900" dirty="0" smtClean="0"/>
              <a:t> 추세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정규성</a:t>
            </a:r>
            <a:r>
              <a:rPr lang="ko-KR" altLang="en-US" sz="900" dirty="0" smtClean="0"/>
              <a:t> 확인</a:t>
            </a:r>
          </a:p>
          <a:p>
            <a:pPr marL="0" indent="0">
              <a:buNone/>
            </a:pPr>
            <a:r>
              <a:rPr lang="en-US" altLang="ko-KR" sz="900" dirty="0" smtClean="0"/>
              <a:t>- </a:t>
            </a:r>
            <a:r>
              <a:rPr lang="ko-KR" altLang="en-US" sz="900" dirty="0" err="1" smtClean="0"/>
              <a:t>잔차</a:t>
            </a:r>
            <a:r>
              <a:rPr lang="ko-KR" altLang="en-US" sz="900" dirty="0" smtClean="0"/>
              <a:t> 사이 자기상관의 경우 두 모델 모두 </a:t>
            </a:r>
            <a:r>
              <a:rPr lang="en-US" altLang="ko-KR" sz="900" dirty="0" err="1" smtClean="0"/>
              <a:t>Ljung</a:t>
            </a:r>
            <a:r>
              <a:rPr lang="en-US" altLang="ko-KR" sz="900" dirty="0" smtClean="0"/>
              <a:t>-box test </a:t>
            </a:r>
            <a:r>
              <a:rPr lang="ko-KR" altLang="en-US" sz="900" dirty="0" smtClean="0"/>
              <a:t>를 통과하지 못함</a:t>
            </a:r>
            <a:r>
              <a:rPr lang="en-US" altLang="ko-KR" sz="900" dirty="0" smtClean="0"/>
              <a:t>. </a:t>
            </a:r>
            <a:r>
              <a:rPr lang="ko-KR" altLang="en-US" sz="900" dirty="0" err="1" smtClean="0"/>
              <a:t>잔차사이에</a:t>
            </a:r>
            <a:r>
              <a:rPr lang="ko-KR" altLang="en-US" sz="900" dirty="0" smtClean="0"/>
              <a:t> 자기상관이 존재하므로 모형 가정을 위반하고 있으므로 모델활용에 한계가 있을 것으로 판단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[</a:t>
            </a:r>
            <a:r>
              <a:rPr lang="ko-KR" altLang="en-US" sz="900" dirty="0" smtClean="0"/>
              <a:t>통계 파트</a:t>
            </a:r>
            <a:r>
              <a:rPr lang="en-US" altLang="ko-KR" sz="900" dirty="0" smtClean="0"/>
              <a:t>]</a:t>
            </a:r>
          </a:p>
          <a:p>
            <a:pPr marL="0" indent="0">
              <a:buNone/>
            </a:pPr>
            <a:r>
              <a:rPr lang="ko-KR" altLang="en-US" sz="900" dirty="0" smtClean="0"/>
              <a:t>통계 파트는 조화평균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기하평균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조건보</a:t>
            </a:r>
            <a:r>
              <a:rPr lang="ko-KR" altLang="en-US" sz="900" dirty="0" smtClean="0"/>
              <a:t> 확률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모분산</a:t>
            </a:r>
            <a:r>
              <a:rPr lang="ko-KR" altLang="en-US" sz="900" dirty="0" smtClean="0"/>
              <a:t> 신뢰구간</a:t>
            </a:r>
            <a:r>
              <a:rPr lang="en-US" altLang="ko-KR" sz="900" dirty="0" smtClean="0"/>
              <a:t>, Paired t-test, </a:t>
            </a:r>
            <a:r>
              <a:rPr lang="en-US" altLang="ko-KR" sz="900" dirty="0" err="1" smtClean="0"/>
              <a:t>Kruskal</a:t>
            </a:r>
            <a:r>
              <a:rPr lang="en-US" altLang="ko-KR" sz="900" dirty="0" smtClean="0"/>
              <a:t>-Wallis </a:t>
            </a:r>
            <a:r>
              <a:rPr lang="ko-KR" altLang="en-US" sz="900" dirty="0" smtClean="0"/>
              <a:t>검정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선형계획법 문제가 출제되었습니다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통계파트는 별도로 답안작성 내용을 공유드릴 필요는 없을 거 같고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감점된 부분에 대해서만 </a:t>
            </a:r>
            <a:r>
              <a:rPr lang="ko-KR" altLang="en-US" sz="900" dirty="0" err="1" smtClean="0"/>
              <a:t>말씀드리면</a:t>
            </a:r>
            <a:r>
              <a:rPr lang="ko-KR" altLang="en-US" sz="900" dirty="0" smtClean="0"/>
              <a:t> 조화평균과 </a:t>
            </a:r>
            <a:r>
              <a:rPr lang="ko-KR" altLang="en-US" sz="900" dirty="0" err="1" smtClean="0"/>
              <a:t>모분산</a:t>
            </a:r>
            <a:r>
              <a:rPr lang="ko-KR" altLang="en-US" sz="900" dirty="0" smtClean="0"/>
              <a:t> 신뢰구간 구하는 문제를 틀려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점 감점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공장 제품무게 중앙값에 대한 가설검정에서 </a:t>
            </a:r>
            <a:r>
              <a:rPr lang="en-US" altLang="ko-KR" sz="900" dirty="0" err="1" smtClean="0"/>
              <a:t>Kruskal</a:t>
            </a:r>
            <a:r>
              <a:rPr lang="en-US" altLang="ko-KR" sz="900" dirty="0" smtClean="0"/>
              <a:t>-Wallis </a:t>
            </a:r>
            <a:r>
              <a:rPr lang="ko-KR" altLang="en-US" sz="900" dirty="0" smtClean="0"/>
              <a:t>검정 통계량을 명시하지 않아 일부 </a:t>
            </a:r>
            <a:r>
              <a:rPr lang="ko-KR" altLang="en-US" sz="900" dirty="0" err="1" smtClean="0"/>
              <a:t>감점된것</a:t>
            </a:r>
            <a:r>
              <a:rPr lang="ko-KR" altLang="en-US" sz="900" dirty="0" smtClean="0"/>
              <a:t> 같습니다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그리고 많은 분들이 당황한 선형계획법 문제</a:t>
            </a:r>
            <a:r>
              <a:rPr lang="en-US" altLang="ko-KR" sz="900" dirty="0" smtClean="0"/>
              <a:t>(NPV </a:t>
            </a:r>
            <a:r>
              <a:rPr lang="ko-KR" altLang="en-US" sz="900" dirty="0" smtClean="0"/>
              <a:t>를 최대로 하는 최적의 </a:t>
            </a:r>
            <a:r>
              <a:rPr lang="ko-KR" altLang="en-US" sz="900" dirty="0" err="1" smtClean="0"/>
              <a:t>투자안</a:t>
            </a:r>
            <a:r>
              <a:rPr lang="ko-KR" altLang="en-US" sz="900" dirty="0" smtClean="0"/>
              <a:t> 구하기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의 경우 강의를 들으면서 </a:t>
            </a:r>
            <a:r>
              <a:rPr lang="ko-KR" altLang="en-US" sz="900" dirty="0" err="1" smtClean="0"/>
              <a:t>알게된</a:t>
            </a: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lpsolve</a:t>
            </a:r>
            <a:r>
              <a:rPr lang="ko-KR" altLang="en-US" sz="900" dirty="0" smtClean="0"/>
              <a:t>패키지를 활용했습니다</a:t>
            </a:r>
            <a:r>
              <a:rPr lang="en-US" altLang="ko-KR" sz="900" dirty="0" smtClean="0"/>
              <a:t>.</a:t>
            </a:r>
            <a:r>
              <a:rPr lang="ko-KR" altLang="en-US" sz="900" dirty="0" smtClean="0"/>
              <a:t>대안의 중복투자가 안 된다는 가정 하에 연도별 투자가능 금액과 각 대안의 연도별 투자비용을 제약조건으로 하고</a:t>
            </a:r>
            <a:r>
              <a:rPr lang="en-US" altLang="ko-KR" sz="900" dirty="0" smtClean="0"/>
              <a:t>, </a:t>
            </a:r>
            <a:r>
              <a:rPr lang="ko-KR" altLang="en-US" sz="900" dirty="0" smtClean="0"/>
              <a:t>최적해</a:t>
            </a:r>
            <a:r>
              <a:rPr lang="en-US" altLang="ko-KR" sz="900" dirty="0" smtClean="0"/>
              <a:t>(NPV</a:t>
            </a:r>
            <a:r>
              <a:rPr lang="ko-KR" altLang="en-US" sz="900" dirty="0" smtClean="0"/>
              <a:t>최대값</a:t>
            </a:r>
            <a:r>
              <a:rPr lang="en-US" altLang="ko-KR" sz="900" dirty="0" smtClean="0"/>
              <a:t>)</a:t>
            </a:r>
            <a:r>
              <a:rPr lang="ko-KR" altLang="en-US" sz="900" dirty="0" smtClean="0"/>
              <a:t>를 구하는 것으로 문제를 해결하였습니다</a:t>
            </a:r>
            <a:r>
              <a:rPr lang="en-US" altLang="ko-KR" sz="900" dirty="0" smtClean="0"/>
              <a:t>.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7111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페널티회귀분석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6632" y="611560"/>
            <a:ext cx="3528392" cy="842493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library(MASS)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(Boston)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library(caret)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train &lt;- 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(y=</a:t>
            </a:r>
            <a:r>
              <a:rPr lang="en-US" altLang="ko-KR" sz="900" dirty="0" err="1" smtClean="0"/>
              <a:t>Boston$medv</a:t>
            </a:r>
            <a:r>
              <a:rPr lang="en-US" altLang="ko-KR" sz="900" dirty="0" smtClean="0"/>
              <a:t>, p=0.7, list=F) </a:t>
            </a:r>
          </a:p>
          <a:p>
            <a:pPr marL="0" indent="0">
              <a:buNone/>
            </a:pPr>
            <a:r>
              <a:rPr lang="en-US" altLang="ko-KR" sz="900" dirty="0" smtClean="0"/>
              <a:t>head(train)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 &lt;- Boston[train,]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Boston.test</a:t>
            </a:r>
            <a:r>
              <a:rPr lang="en-US" altLang="ko-KR" sz="900" dirty="0" smtClean="0"/>
              <a:t> &lt;- Boston[-train,] </a:t>
            </a:r>
          </a:p>
          <a:p>
            <a:pPr marL="0" indent="0">
              <a:buNone/>
            </a:pPr>
            <a:r>
              <a:rPr lang="en-US" altLang="ko-KR" sz="900" dirty="0" err="1" smtClean="0"/>
              <a:t>nrow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) ;</a:t>
            </a:r>
            <a:r>
              <a:rPr lang="en-US" altLang="ko-KR" sz="900" dirty="0" err="1" smtClean="0"/>
              <a:t>nrow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Boston.test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x &lt;- </a:t>
            </a:r>
            <a:r>
              <a:rPr lang="en-US" altLang="ko-KR" sz="900" dirty="0" err="1" smtClean="0"/>
              <a:t>model.matrix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 ~ ., 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) ;head(x) </a:t>
            </a:r>
          </a:p>
          <a:p>
            <a:pPr marL="0" indent="0">
              <a:buNone/>
            </a:pPr>
            <a:r>
              <a:rPr lang="en-US" altLang="ko-KR" sz="900" dirty="0" smtClean="0"/>
              <a:t>x &lt;- </a:t>
            </a:r>
            <a:r>
              <a:rPr lang="en-US" altLang="ko-KR" sz="900" dirty="0" err="1" smtClean="0"/>
              <a:t>model.matrix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 ~ ., 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)[,-1] </a:t>
            </a:r>
          </a:p>
          <a:p>
            <a:pPr marL="0" indent="0">
              <a:buNone/>
            </a:pPr>
            <a:r>
              <a:rPr lang="en-US" altLang="ko-KR" sz="900" dirty="0" smtClean="0"/>
              <a:t>y &lt;- </a:t>
            </a:r>
            <a:r>
              <a:rPr lang="en-US" altLang="ko-KR" sz="900" dirty="0" err="1" smtClean="0"/>
              <a:t>Boston.train$medv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b="1" dirty="0" smtClean="0"/>
              <a:t>#ridge </a:t>
            </a:r>
            <a:r>
              <a:rPr lang="en-US" altLang="ko-KR" sz="900" b="1" dirty="0" err="1" smtClean="0"/>
              <a:t>regresioon</a:t>
            </a:r>
            <a:r>
              <a:rPr lang="en-US" altLang="ko-KR" sz="900" b="1" dirty="0" smtClean="0"/>
              <a:t> analysis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Boston.cv &lt;- </a:t>
            </a:r>
            <a:r>
              <a:rPr lang="en-US" altLang="ko-KR" sz="900" dirty="0" err="1" smtClean="0"/>
              <a:t>cv.glmnet</a:t>
            </a:r>
            <a:r>
              <a:rPr lang="en-US" altLang="ko-KR" sz="900" dirty="0" smtClean="0"/>
              <a:t>(x=x, y=</a:t>
            </a:r>
            <a:r>
              <a:rPr lang="en-US" altLang="ko-KR" sz="900" dirty="0" err="1" smtClean="0"/>
              <a:t>y,family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gaussian</a:t>
            </a:r>
            <a:r>
              <a:rPr lang="en-US" altLang="ko-KR" sz="900" dirty="0" smtClean="0"/>
              <a:t>",alpha=0) </a:t>
            </a:r>
          </a:p>
          <a:p>
            <a:pPr marL="0" indent="0">
              <a:buNone/>
            </a:pPr>
            <a:r>
              <a:rPr lang="en-US" altLang="ko-KR" sz="900" dirty="0" smtClean="0"/>
              <a:t>plot(Boston.cv)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Boston.cv$lambda.min</a:t>
            </a:r>
            <a:r>
              <a:rPr lang="en-US" altLang="ko-KR" sz="900" dirty="0" smtClean="0"/>
              <a:t> ;log(</a:t>
            </a:r>
            <a:r>
              <a:rPr lang="en-US" altLang="ko-KR" sz="900" dirty="0" err="1" smtClean="0"/>
              <a:t>Boston.cv$lambda.min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(x=x, y=y, family="</a:t>
            </a:r>
            <a:r>
              <a:rPr lang="en-US" altLang="ko-KR" sz="900" dirty="0" err="1" smtClean="0"/>
              <a:t>gaussian</a:t>
            </a:r>
            <a:r>
              <a:rPr lang="en-US" altLang="ko-KR" sz="900" dirty="0" smtClean="0"/>
              <a:t>",alpha=0,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lambda=</a:t>
            </a:r>
            <a:r>
              <a:rPr lang="en-US" altLang="ko-KR" sz="900" dirty="0" err="1" smtClean="0"/>
              <a:t>Boston.cv$lambda.min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Boston.test.x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model.matrix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 ~ ., </a:t>
            </a:r>
            <a:r>
              <a:rPr lang="en-US" altLang="ko-KR" sz="900" dirty="0" err="1" smtClean="0"/>
              <a:t>Boston.test</a:t>
            </a:r>
            <a:r>
              <a:rPr lang="en-US" altLang="ko-KR" sz="900" dirty="0" smtClean="0"/>
              <a:t>)[,-1]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newx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Boston.test.x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head(</a:t>
            </a:r>
            <a:r>
              <a:rPr lang="en-US" altLang="ko-KR" sz="900" dirty="0" err="1" smtClean="0"/>
              <a:t>Boston.pred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b="1" dirty="0" smtClean="0"/>
              <a:t>#lasso </a:t>
            </a:r>
            <a:r>
              <a:rPr lang="en-US" altLang="ko-KR" sz="900" b="1" dirty="0" err="1" smtClean="0"/>
              <a:t>regresioon</a:t>
            </a:r>
            <a:r>
              <a:rPr lang="en-US" altLang="ko-KR" sz="900" b="1" dirty="0" smtClean="0"/>
              <a:t> analysis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Boston.cv &lt;- </a:t>
            </a:r>
            <a:r>
              <a:rPr lang="en-US" altLang="ko-KR" sz="900" dirty="0" err="1" smtClean="0"/>
              <a:t>cv.glmnet</a:t>
            </a:r>
            <a:r>
              <a:rPr lang="en-US" altLang="ko-KR" sz="900" dirty="0" smtClean="0"/>
              <a:t>(x=x, y=</a:t>
            </a:r>
            <a:r>
              <a:rPr lang="en-US" altLang="ko-KR" sz="900" dirty="0" err="1" smtClean="0"/>
              <a:t>y,family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gaussian</a:t>
            </a:r>
            <a:r>
              <a:rPr lang="en-US" altLang="ko-KR" sz="900" dirty="0" smtClean="0"/>
              <a:t>",alpha=1</a:t>
            </a:r>
          </a:p>
          <a:p>
            <a:pPr marL="0" indent="0">
              <a:buNone/>
            </a:pPr>
            <a:r>
              <a:rPr lang="en-US" altLang="ko-KR" sz="900" dirty="0" smtClean="0"/>
              <a:t>plot(Boston.cv)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Boston.cv$lambda.min</a:t>
            </a:r>
            <a:r>
              <a:rPr lang="en-US" altLang="ko-KR" sz="900" dirty="0" smtClean="0"/>
              <a:t> ;log(</a:t>
            </a:r>
            <a:r>
              <a:rPr lang="en-US" altLang="ko-KR" sz="900" dirty="0" err="1" smtClean="0"/>
              <a:t>Boston.cv$lambda.min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Boston.cv$lambda.1se ;log(Boston.cv$lambda.1se)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Boston.cv,Boston.cv$lambda.min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(Boston.cv,Boston.cv$lambda.1se)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Boston.gnet1 &lt;- 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(x=x, y=y, family="</a:t>
            </a:r>
            <a:r>
              <a:rPr lang="en-US" altLang="ko-KR" sz="900" dirty="0" err="1" smtClean="0"/>
              <a:t>gaussian</a:t>
            </a:r>
            <a:r>
              <a:rPr lang="en-US" altLang="ko-KR" sz="900" dirty="0" smtClean="0"/>
              <a:t>",alpha=1,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  lambda=</a:t>
            </a:r>
            <a:r>
              <a:rPr lang="en-US" altLang="ko-KR" sz="900" dirty="0" err="1" smtClean="0"/>
              <a:t>Boston.cv$lambda.min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Boston.pred1 &lt;- predict(Boston.gnet1, </a:t>
            </a:r>
            <a:r>
              <a:rPr lang="en-US" altLang="ko-KR" sz="900" dirty="0" err="1" smtClean="0"/>
              <a:t>newx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Boston.test.x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=Boston.pred1,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Boston.gnet2 &lt;- 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(x=x, y=y, family="</a:t>
            </a:r>
            <a:r>
              <a:rPr lang="en-US" altLang="ko-KR" sz="900" dirty="0" err="1" smtClean="0"/>
              <a:t>gaussian</a:t>
            </a:r>
            <a:r>
              <a:rPr lang="en-US" altLang="ko-KR" sz="900" dirty="0" smtClean="0"/>
              <a:t>",alpha=1,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  lambda=Boston.cv$lambda.1se) </a:t>
            </a:r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356992" y="611560"/>
            <a:ext cx="3600400" cy="8532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/>
              <a:t>Boston.pred2 &lt;- predict(Boston.gnet2, </a:t>
            </a:r>
            <a:r>
              <a:rPr lang="en-US" altLang="ko-KR" sz="900" dirty="0" err="1"/>
              <a:t>newx</a:t>
            </a:r>
            <a:r>
              <a:rPr lang="en-US" altLang="ko-KR" sz="900" dirty="0"/>
              <a:t>=</a:t>
            </a:r>
            <a:r>
              <a:rPr lang="en-US" altLang="ko-KR" sz="900" dirty="0" err="1"/>
              <a:t>Boston.test.x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postResample</a:t>
            </a:r>
            <a:r>
              <a:rPr lang="en-US" altLang="ko-KR" sz="900" dirty="0"/>
              <a:t>(</a:t>
            </a:r>
            <a:r>
              <a:rPr lang="en-US" altLang="ko-KR" sz="900" dirty="0" err="1"/>
              <a:t>pred</a:t>
            </a:r>
            <a:r>
              <a:rPr lang="en-US" altLang="ko-KR" sz="900" dirty="0"/>
              <a:t>=Boston.pred2, </a:t>
            </a:r>
            <a:r>
              <a:rPr lang="en-US" altLang="ko-KR" sz="900" dirty="0" err="1"/>
              <a:t>obs</a:t>
            </a:r>
            <a:r>
              <a:rPr lang="en-US" altLang="ko-KR" sz="900" dirty="0"/>
              <a:t>=</a:t>
            </a:r>
            <a:r>
              <a:rPr lang="en-US" altLang="ko-KR" sz="900" dirty="0" err="1"/>
              <a:t>Boston.test$medv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#</a:t>
            </a:r>
            <a:r>
              <a:rPr lang="en-US" altLang="ko-KR" sz="900" b="1" dirty="0" err="1" smtClean="0"/>
              <a:t>elasticnet</a:t>
            </a:r>
            <a:r>
              <a:rPr lang="en-US" altLang="ko-KR" sz="900" b="1" dirty="0" smtClean="0"/>
              <a:t> </a:t>
            </a:r>
            <a:r>
              <a:rPr lang="en-US" altLang="ko-KR" sz="900" b="1" dirty="0" err="1" smtClean="0"/>
              <a:t>regresioon</a:t>
            </a:r>
            <a:r>
              <a:rPr lang="en-US" altLang="ko-KR" sz="900" b="1" dirty="0" smtClean="0"/>
              <a:t> analysis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Boston.cv &lt;- train(form=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 ~ ., data=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method="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",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(method="</a:t>
            </a:r>
            <a:r>
              <a:rPr lang="en-US" altLang="ko-KR" sz="900" dirty="0" err="1" smtClean="0"/>
              <a:t>cv",number</a:t>
            </a:r>
            <a:r>
              <a:rPr lang="en-US" altLang="ko-KR" sz="900" dirty="0" smtClean="0"/>
              <a:t>=10),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</a:t>
            </a:r>
            <a:r>
              <a:rPr lang="en-US" altLang="ko-KR" sz="900" dirty="0" err="1" smtClean="0"/>
              <a:t>tuneLength</a:t>
            </a:r>
            <a:r>
              <a:rPr lang="en-US" altLang="ko-KR" sz="900" dirty="0" smtClean="0"/>
              <a:t>=10) 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Boston.cv$bestTune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(x=x, y=y, family="</a:t>
            </a:r>
            <a:r>
              <a:rPr lang="en-US" altLang="ko-KR" sz="900" dirty="0" err="1" smtClean="0"/>
              <a:t>gaussian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alpha=</a:t>
            </a:r>
            <a:r>
              <a:rPr lang="en-US" altLang="ko-KR" sz="900" dirty="0" err="1" smtClean="0"/>
              <a:t>Boston.cv$bestTune$alpha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lambda=</a:t>
            </a:r>
            <a:r>
              <a:rPr lang="en-US" altLang="ko-KR" sz="900" dirty="0" err="1" smtClean="0"/>
              <a:t>Boston.cv$bestTune$lambda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)   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Boston.pred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Boston.gnet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newx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Boston.test.x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b="1" dirty="0" smtClean="0"/>
              <a:t>#comparison </a:t>
            </a:r>
          </a:p>
          <a:p>
            <a:pPr marL="0" indent="0">
              <a:buNone/>
            </a:pPr>
            <a:r>
              <a:rPr lang="en-US" altLang="ko-KR" sz="900" dirty="0" smtClean="0"/>
              <a:t>lambda &lt;- 10^seq(-5,5,length=100)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ridge &lt;- train(form=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~., data=</a:t>
            </a:r>
            <a:r>
              <a:rPr lang="en-US" altLang="ko-KR" sz="900" dirty="0" err="1" smtClean="0"/>
              <a:t>Boston.train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method="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(method="</a:t>
            </a:r>
            <a:r>
              <a:rPr lang="en-US" altLang="ko-KR" sz="900" dirty="0" err="1" smtClean="0"/>
              <a:t>cv",number</a:t>
            </a:r>
            <a:r>
              <a:rPr lang="en-US" altLang="ko-KR" sz="900" dirty="0" smtClean="0"/>
              <a:t>=10),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</a:t>
            </a:r>
            <a:r>
              <a:rPr lang="en-US" altLang="ko-KR" sz="900" dirty="0" err="1" smtClean="0"/>
              <a:t>tuneGrid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expand.grid</a:t>
            </a:r>
            <a:r>
              <a:rPr lang="en-US" altLang="ko-KR" sz="900" dirty="0" smtClean="0"/>
              <a:t>(alpha=0,lambda=lambda))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ridge$finalModel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ridge$bestTune$lambda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ridge.pred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ridge,Boston.test</a:t>
            </a:r>
            <a:r>
              <a:rPr lang="en-US" altLang="ko-KR" sz="900" dirty="0" smtClean="0"/>
              <a:t>)    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ridge.pred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lasso&lt;- train(form=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~., data=</a:t>
            </a:r>
            <a:r>
              <a:rPr lang="en-US" altLang="ko-KR" sz="900" dirty="0" err="1" smtClean="0"/>
              <a:t>Boston.train,method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(method="</a:t>
            </a:r>
            <a:r>
              <a:rPr lang="en-US" altLang="ko-KR" sz="900" dirty="0" err="1" smtClean="0"/>
              <a:t>cv",number</a:t>
            </a:r>
            <a:r>
              <a:rPr lang="en-US" altLang="ko-KR" sz="900" dirty="0" smtClean="0"/>
              <a:t>=10),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tuneGrid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expand.grid</a:t>
            </a:r>
            <a:r>
              <a:rPr lang="en-US" altLang="ko-KR" sz="900" dirty="0" smtClean="0"/>
              <a:t>(alpha=1,lambda=lambda))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lasso$finalModel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lasso$bestTune$lambda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lasso.pred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lasso,Boston.test</a:t>
            </a:r>
            <a:r>
              <a:rPr lang="en-US" altLang="ko-KR" sz="900" dirty="0" smtClean="0"/>
              <a:t>)    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lasso.pred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elastic&lt;-train(form=</a:t>
            </a:r>
            <a:r>
              <a:rPr lang="en-US" altLang="ko-KR" sz="900" dirty="0" err="1" smtClean="0"/>
              <a:t>medv</a:t>
            </a:r>
            <a:r>
              <a:rPr lang="en-US" altLang="ko-KR" sz="900" dirty="0" smtClean="0"/>
              <a:t>~., data=</a:t>
            </a:r>
            <a:r>
              <a:rPr lang="en-US" altLang="ko-KR" sz="900" dirty="0" err="1" smtClean="0"/>
              <a:t>Boston.train,method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trControl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trainControl</a:t>
            </a:r>
            <a:r>
              <a:rPr lang="en-US" altLang="ko-KR" sz="900" dirty="0" smtClean="0"/>
              <a:t>(method="</a:t>
            </a:r>
            <a:r>
              <a:rPr lang="en-US" altLang="ko-KR" sz="900" dirty="0" err="1" smtClean="0"/>
              <a:t>cv",number</a:t>
            </a:r>
            <a:r>
              <a:rPr lang="en-US" altLang="ko-KR" sz="900" dirty="0" smtClean="0"/>
              <a:t>=10),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tuneLength</a:t>
            </a:r>
            <a:r>
              <a:rPr lang="en-US" altLang="ko-KR" sz="900" dirty="0" smtClean="0"/>
              <a:t>=10)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elastic$finalModel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elastic$bestTune$lambda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elastic.pred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elastic,Boston.test</a:t>
            </a:r>
            <a:r>
              <a:rPr lang="en-US" altLang="ko-KR" sz="900" dirty="0" smtClean="0"/>
              <a:t>)     </a:t>
            </a:r>
          </a:p>
          <a:p>
            <a:pPr marL="0" indent="0">
              <a:buNone/>
            </a:pPr>
            <a:r>
              <a:rPr lang="en-US" altLang="ko-KR" sz="900" dirty="0" err="1" smtClean="0"/>
              <a:t>postResample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pred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elastic.pred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obs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Boston.test$medv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models &lt;- list(ridge=ridge, lasso=lasso, elastic=elastic) </a:t>
            </a:r>
          </a:p>
          <a:p>
            <a:pPr marL="0" indent="0">
              <a:buNone/>
            </a:pPr>
            <a:r>
              <a:rPr lang="en-US" altLang="ko-KR" sz="900" dirty="0" smtClean="0"/>
              <a:t>summary(resamples(models)) </a:t>
            </a:r>
          </a:p>
          <a:p>
            <a:pPr marL="0" indent="0">
              <a:buNone/>
            </a:pPr>
            <a:r>
              <a:rPr lang="en-US" altLang="ko-KR" sz="900" dirty="0" smtClean="0"/>
              <a:t>summary(resamples(models), metric="RMSE") </a:t>
            </a:r>
          </a:p>
          <a:p>
            <a:pPr marL="0" indent="0">
              <a:buNone/>
            </a:pPr>
            <a:r>
              <a:rPr lang="en-US" altLang="ko-KR" sz="900" dirty="0" smtClean="0"/>
              <a:t>summary(diff(resamples(models), metric="RMSE"))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95604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ko-KR" altLang="en-US" sz="1800" b="1" dirty="0" err="1" smtClean="0"/>
              <a:t>로지스틱</a:t>
            </a:r>
            <a:r>
              <a:rPr lang="ko-KR" altLang="en-US" sz="1800" b="1" dirty="0" smtClean="0"/>
              <a:t> 회귀분석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8640" y="611560"/>
            <a:ext cx="3672408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mlbench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data("PimaIndiansDiabetes2")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(PimaIndiansDiabetes2) </a:t>
            </a:r>
          </a:p>
          <a:p>
            <a:pPr marL="0" indent="0">
              <a:buNone/>
            </a:pPr>
            <a:r>
              <a:rPr lang="en-US" altLang="ko-KR" sz="900" dirty="0" smtClean="0"/>
              <a:t>PimaIndiansDiabetes3 &lt;- </a:t>
            </a:r>
            <a:r>
              <a:rPr lang="en-US" altLang="ko-KR" sz="900" dirty="0" err="1" smtClean="0"/>
              <a:t>na.omit</a:t>
            </a:r>
            <a:r>
              <a:rPr lang="en-US" altLang="ko-KR" sz="900" dirty="0" smtClean="0"/>
              <a:t>(PimaIndiansDiabetes2)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library(caret)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train &lt;- </a:t>
            </a:r>
            <a:r>
              <a:rPr lang="en-US" altLang="ko-KR" sz="900" dirty="0" err="1" smtClean="0"/>
              <a:t>createDataPartition</a:t>
            </a:r>
            <a:r>
              <a:rPr lang="en-US" altLang="ko-KR" sz="900" dirty="0" smtClean="0"/>
              <a:t>(y=PimaIndiansDiabetes3$diabetes,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                              p=0.7, list=F)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head(train,10)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diabetes.train</a:t>
            </a:r>
            <a:r>
              <a:rPr lang="en-US" altLang="ko-KR" sz="900" dirty="0" smtClean="0"/>
              <a:t> &lt;-  PimaIndiansDiabetes3[train,]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diabetes.test</a:t>
            </a:r>
            <a:r>
              <a:rPr lang="en-US" altLang="ko-KR" sz="900" dirty="0" smtClean="0"/>
              <a:t> &lt;- PimaIndiansDiabetes3[-train,]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table(</a:t>
            </a:r>
            <a:r>
              <a:rPr lang="en-US" altLang="ko-KR" sz="900" dirty="0" err="1" smtClean="0"/>
              <a:t>diabetes.train$diabetes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sum(table(</a:t>
            </a:r>
            <a:r>
              <a:rPr lang="en-US" altLang="ko-KR" sz="900" dirty="0" err="1" smtClean="0"/>
              <a:t>diabetes.train$diabetes</a:t>
            </a:r>
            <a:r>
              <a:rPr lang="en-US" altLang="ko-KR" sz="900" dirty="0" smtClean="0"/>
              <a:t>)) </a:t>
            </a:r>
          </a:p>
          <a:p>
            <a:pPr marL="0" indent="0">
              <a:buNone/>
            </a:pPr>
            <a:r>
              <a:rPr lang="en-US" altLang="ko-KR" sz="900" dirty="0" err="1" smtClean="0"/>
              <a:t>prop.table</a:t>
            </a:r>
            <a:r>
              <a:rPr lang="en-US" altLang="ko-KR" sz="900" dirty="0" smtClean="0"/>
              <a:t>(table(</a:t>
            </a:r>
            <a:r>
              <a:rPr lang="en-US" altLang="ko-KR" sz="900" dirty="0" err="1" smtClean="0"/>
              <a:t>diabetes.train$diabetes</a:t>
            </a:r>
            <a:r>
              <a:rPr lang="en-US" altLang="ko-KR" sz="900" dirty="0" smtClean="0"/>
              <a:t>))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x &lt;- </a:t>
            </a:r>
            <a:r>
              <a:rPr lang="en-US" altLang="ko-KR" sz="900" dirty="0" err="1" smtClean="0"/>
              <a:t>model.matrix</a:t>
            </a:r>
            <a:r>
              <a:rPr lang="en-US" altLang="ko-KR" sz="900" dirty="0" smtClean="0"/>
              <a:t>(diabetes ~ . , </a:t>
            </a:r>
            <a:r>
              <a:rPr lang="en-US" altLang="ko-KR" sz="900" dirty="0" err="1" smtClean="0"/>
              <a:t>diabetes.train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head(x) </a:t>
            </a:r>
          </a:p>
          <a:p>
            <a:pPr marL="0" indent="0">
              <a:buNone/>
            </a:pPr>
            <a:r>
              <a:rPr lang="en-US" altLang="ko-KR" sz="900" dirty="0" smtClean="0"/>
              <a:t>x &lt;- </a:t>
            </a:r>
            <a:r>
              <a:rPr lang="en-US" altLang="ko-KR" sz="900" dirty="0" err="1" smtClean="0"/>
              <a:t>model.matrix</a:t>
            </a:r>
            <a:r>
              <a:rPr lang="en-US" altLang="ko-KR" sz="900" dirty="0" smtClean="0"/>
              <a:t>(diabetes ~ . , </a:t>
            </a:r>
            <a:r>
              <a:rPr lang="en-US" altLang="ko-KR" sz="900" dirty="0" err="1" smtClean="0"/>
              <a:t>diabetes.train</a:t>
            </a:r>
            <a:r>
              <a:rPr lang="en-US" altLang="ko-KR" sz="900" dirty="0" smtClean="0"/>
              <a:t>)[,-1] </a:t>
            </a:r>
          </a:p>
          <a:p>
            <a:pPr marL="0" indent="0">
              <a:buNone/>
            </a:pPr>
            <a:r>
              <a:rPr lang="en-US" altLang="ko-KR" sz="900" dirty="0" smtClean="0"/>
              <a:t>head(x) </a:t>
            </a:r>
          </a:p>
          <a:p>
            <a:pPr marL="0" indent="0">
              <a:buNone/>
            </a:pPr>
            <a:r>
              <a:rPr lang="en-US" altLang="ko-KR" sz="900" dirty="0" smtClean="0"/>
              <a:t>y &lt;-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diabetes.train$diabetes</a:t>
            </a:r>
            <a:r>
              <a:rPr lang="en-US" altLang="ko-KR" sz="900" dirty="0" smtClean="0"/>
              <a:t>=="pos",1,0)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(123) </a:t>
            </a:r>
          </a:p>
          <a:p>
            <a:pPr marL="0" indent="0">
              <a:buNone/>
            </a:pPr>
            <a:r>
              <a:rPr lang="en-US" altLang="ko-KR" sz="900" dirty="0" smtClean="0"/>
              <a:t>diabetes.cv &lt;- </a:t>
            </a:r>
            <a:r>
              <a:rPr lang="en-US" altLang="ko-KR" sz="900" dirty="0" err="1" smtClean="0"/>
              <a:t>cv.glmnet</a:t>
            </a:r>
            <a:r>
              <a:rPr lang="en-US" altLang="ko-KR" sz="900" dirty="0" smtClean="0"/>
              <a:t>(x=</a:t>
            </a:r>
            <a:r>
              <a:rPr lang="en-US" altLang="ko-KR" sz="900" dirty="0" err="1" smtClean="0"/>
              <a:t>x,y</a:t>
            </a:r>
            <a:r>
              <a:rPr lang="en-US" altLang="ko-KR" sz="900" dirty="0" smtClean="0"/>
              <a:t>=y,</a:t>
            </a:r>
          </a:p>
          <a:p>
            <a:pPr marL="0" indent="0">
              <a:buNone/>
            </a:pPr>
            <a:r>
              <a:rPr lang="en-US" altLang="ko-KR" sz="900" dirty="0" smtClean="0"/>
              <a:t>family="binomial",</a:t>
            </a:r>
          </a:p>
          <a:p>
            <a:pPr marL="0" indent="0">
              <a:buNone/>
            </a:pPr>
            <a:r>
              <a:rPr lang="en-US" altLang="ko-KR" sz="900" dirty="0" smtClean="0"/>
              <a:t>alpha=1)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diabetes.cv$lambda.min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diabetes.cv$lambda.1se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diabetes.cv,diabetes.cv$lambda.min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coef</a:t>
            </a:r>
            <a:r>
              <a:rPr lang="en-US" altLang="ko-KR" sz="900" dirty="0" smtClean="0"/>
              <a:t>(diabetes.cv,diabetes.cv$lambda.1se)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diabetes.gnet1 &lt;- 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(x=</a:t>
            </a:r>
            <a:r>
              <a:rPr lang="en-US" altLang="ko-KR" sz="900" dirty="0" err="1" smtClean="0"/>
              <a:t>x,y</a:t>
            </a:r>
            <a:r>
              <a:rPr lang="en-US" altLang="ko-KR" sz="900" dirty="0" smtClean="0"/>
              <a:t>=y, </a:t>
            </a:r>
          </a:p>
          <a:p>
            <a:pPr marL="0" indent="0">
              <a:buNone/>
            </a:pPr>
            <a:r>
              <a:rPr lang="en-US" altLang="ko-KR" sz="900" dirty="0" smtClean="0"/>
              <a:t>  family="binomial", </a:t>
            </a:r>
          </a:p>
          <a:p>
            <a:pPr marL="0" indent="0">
              <a:buNone/>
            </a:pPr>
            <a:r>
              <a:rPr lang="en-US" altLang="ko-KR" sz="900" dirty="0" smtClean="0"/>
              <a:t>  alpha=1, </a:t>
            </a:r>
          </a:p>
          <a:p>
            <a:pPr marL="0" indent="0">
              <a:buNone/>
            </a:pPr>
            <a:r>
              <a:rPr lang="en-US" altLang="ko-KR" sz="900" dirty="0" smtClean="0"/>
              <a:t>  lambda =</a:t>
            </a:r>
            <a:r>
              <a:rPr lang="en-US" altLang="ko-KR" sz="900" dirty="0" err="1" smtClean="0"/>
              <a:t>diabetes.cv$lambda.min</a:t>
            </a:r>
            <a:r>
              <a:rPr lang="en-US" altLang="ko-KR" sz="900" dirty="0" smtClean="0"/>
              <a:t> )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diabetes.test.x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model.matrix</a:t>
            </a:r>
            <a:r>
              <a:rPr lang="en-US" altLang="ko-KR" sz="900" dirty="0" smtClean="0"/>
              <a:t>(diabetes ~ . ,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diabetes.test</a:t>
            </a:r>
            <a:r>
              <a:rPr lang="en-US" altLang="ko-KR" sz="900" dirty="0" smtClean="0"/>
              <a:t>)[,-1]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diabetes.pred1 &lt;- predict(diabetes.gnet1,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</a:t>
            </a:r>
            <a:r>
              <a:rPr lang="en-US" altLang="ko-KR" sz="900" dirty="0" err="1" smtClean="0"/>
              <a:t>newx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diabetes.test.x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type="response") 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84984" y="611560"/>
            <a:ext cx="3573016" cy="82089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smtClean="0"/>
              <a:t>diabetes.pred1 &lt;-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(diabetes.pred1 &gt; 0.5,"pos","neg")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table(diabetes.test$diabetes,diabetes.pred1, </a:t>
            </a:r>
          </a:p>
          <a:p>
            <a:pPr marL="0" indent="0">
              <a:buNone/>
            </a:pP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dnn</a:t>
            </a:r>
            <a:r>
              <a:rPr lang="en-US" altLang="ko-KR" sz="900" dirty="0" smtClean="0"/>
              <a:t> =c("</a:t>
            </a:r>
            <a:r>
              <a:rPr lang="en-US" altLang="ko-KR" sz="900" dirty="0" err="1" smtClean="0"/>
              <a:t>Actual","Predicted</a:t>
            </a:r>
            <a:r>
              <a:rPr lang="en-US" altLang="ko-KR" sz="900" dirty="0" smtClean="0"/>
              <a:t>")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mean(</a:t>
            </a:r>
            <a:r>
              <a:rPr lang="en-US" altLang="ko-KR" sz="900" dirty="0" err="1" smtClean="0"/>
              <a:t>diabetes.test$diabetes</a:t>
            </a:r>
            <a:r>
              <a:rPr lang="en-US" altLang="ko-KR" sz="900" dirty="0" smtClean="0"/>
              <a:t>==diabetes.pred1)                   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diabetes.gnet2 &lt;- </a:t>
            </a:r>
            <a:r>
              <a:rPr lang="en-US" altLang="ko-KR" sz="900" dirty="0" err="1" smtClean="0"/>
              <a:t>glmnet</a:t>
            </a:r>
            <a:r>
              <a:rPr lang="en-US" altLang="ko-KR" sz="900" dirty="0" smtClean="0"/>
              <a:t>(x=</a:t>
            </a:r>
            <a:r>
              <a:rPr lang="en-US" altLang="ko-KR" sz="900" dirty="0" err="1" smtClean="0"/>
              <a:t>x,y</a:t>
            </a:r>
            <a:r>
              <a:rPr lang="en-US" altLang="ko-KR" sz="900" dirty="0" smtClean="0"/>
              <a:t>=y, </a:t>
            </a:r>
          </a:p>
          <a:p>
            <a:pPr marL="0" indent="0">
              <a:buNone/>
            </a:pPr>
            <a:r>
              <a:rPr lang="en-US" altLang="ko-KR" sz="900" dirty="0" smtClean="0"/>
              <a:t>  family="binomial", </a:t>
            </a:r>
          </a:p>
          <a:p>
            <a:pPr marL="0" indent="0">
              <a:buNone/>
            </a:pPr>
            <a:r>
              <a:rPr lang="en-US" altLang="ko-KR" sz="900" dirty="0" smtClean="0"/>
              <a:t>  alpha=1, </a:t>
            </a:r>
          </a:p>
          <a:p>
            <a:pPr marL="0" indent="0">
              <a:buNone/>
            </a:pPr>
            <a:r>
              <a:rPr lang="en-US" altLang="ko-KR" sz="900" dirty="0" smtClean="0"/>
              <a:t>  lambda =diabetes.cv$lambda.1se )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diabetes.test.x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model.matrix</a:t>
            </a:r>
            <a:r>
              <a:rPr lang="en-US" altLang="ko-KR" sz="900" dirty="0" smtClean="0"/>
              <a:t>(diabetes ~ . , </a:t>
            </a:r>
            <a:r>
              <a:rPr lang="en-US" altLang="ko-KR" sz="900" dirty="0" err="1" smtClean="0"/>
              <a:t>diabetes.test</a:t>
            </a:r>
            <a:r>
              <a:rPr lang="en-US" altLang="ko-KR" sz="900" dirty="0" smtClean="0"/>
              <a:t>)[,-1]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diabetes.pred2 &lt;- predict(diabetes.gnet2,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</a:t>
            </a:r>
            <a:r>
              <a:rPr lang="en-US" altLang="ko-KR" sz="900" dirty="0" err="1" smtClean="0"/>
              <a:t>newx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diabetes.test.x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type="response")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diabetes.pred2 &lt;-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(diabetes.pred2 &gt; 0.5,"pos","neg")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table(diabetes.test$diabetes,diabetes.pred2, </a:t>
            </a:r>
          </a:p>
          <a:p>
            <a:pPr marL="0" indent="0">
              <a:buNone/>
            </a:pP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dnn</a:t>
            </a:r>
            <a:r>
              <a:rPr lang="en-US" altLang="ko-KR" sz="900" dirty="0" smtClean="0"/>
              <a:t> =c("</a:t>
            </a:r>
            <a:r>
              <a:rPr lang="en-US" altLang="ko-KR" sz="900" dirty="0" err="1" smtClean="0"/>
              <a:t>Actual","Predicted</a:t>
            </a:r>
            <a:r>
              <a:rPr lang="en-US" altLang="ko-KR" sz="900" dirty="0" smtClean="0"/>
              <a:t>")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mean(</a:t>
            </a:r>
            <a:r>
              <a:rPr lang="en-US" altLang="ko-KR" sz="900" dirty="0" err="1" smtClean="0"/>
              <a:t>diabetes.test$diabetes</a:t>
            </a:r>
            <a:r>
              <a:rPr lang="en-US" altLang="ko-KR" sz="900" dirty="0" smtClean="0"/>
              <a:t>==diabetes.pred2)                   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diabetes.logit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glm</a:t>
            </a:r>
            <a:r>
              <a:rPr lang="en-US" altLang="ko-KR" sz="900" dirty="0" smtClean="0"/>
              <a:t>(diabetes ~ .,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data=</a:t>
            </a:r>
            <a:r>
              <a:rPr lang="en-US" altLang="ko-KR" sz="900" dirty="0" err="1" smtClean="0"/>
              <a:t>diabetes.train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family=binomial(link="</a:t>
            </a:r>
            <a:r>
              <a:rPr lang="en-US" altLang="ko-KR" sz="900" dirty="0" err="1" smtClean="0"/>
              <a:t>logit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diabetes.logit.pred</a:t>
            </a:r>
            <a:r>
              <a:rPr lang="en-US" altLang="ko-KR" sz="900" dirty="0" smtClean="0"/>
              <a:t> &lt;- predict(</a:t>
            </a:r>
            <a:r>
              <a:rPr lang="en-US" altLang="ko-KR" sz="900" dirty="0" err="1" smtClean="0"/>
              <a:t>diabetes.logit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</a:t>
            </a:r>
            <a:r>
              <a:rPr lang="en-US" altLang="ko-KR" sz="900" dirty="0" err="1" smtClean="0"/>
              <a:t>newdata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diabetes.test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type="response")  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diabetes.logit.pred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diabetes.logit.pred</a:t>
            </a:r>
            <a:r>
              <a:rPr lang="en-US" altLang="ko-KR" sz="900" dirty="0" smtClean="0"/>
              <a:t> &gt; 0.5,"pos","neg") 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table(</a:t>
            </a:r>
            <a:r>
              <a:rPr lang="en-US" altLang="ko-KR" sz="900" dirty="0" err="1" smtClean="0"/>
              <a:t>diabetes.test$diabetes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diabetes.logit.pred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</a:t>
            </a:r>
            <a:r>
              <a:rPr lang="en-US" altLang="ko-KR" sz="900" dirty="0" err="1" smtClean="0"/>
              <a:t>dnn</a:t>
            </a:r>
            <a:r>
              <a:rPr lang="en-US" altLang="ko-KR" sz="900" dirty="0" smtClean="0"/>
              <a:t> =c("</a:t>
            </a:r>
            <a:r>
              <a:rPr lang="en-US" altLang="ko-KR" sz="900" dirty="0" err="1" smtClean="0"/>
              <a:t>Actual","Predicted</a:t>
            </a:r>
            <a:r>
              <a:rPr lang="en-US" altLang="ko-KR" sz="900" dirty="0" smtClean="0"/>
              <a:t>")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mean(</a:t>
            </a:r>
            <a:r>
              <a:rPr lang="en-US" altLang="ko-KR" sz="900" dirty="0" err="1" smtClean="0"/>
              <a:t>diabetes.test$diabetes</a:t>
            </a:r>
            <a:r>
              <a:rPr lang="en-US" altLang="ko-KR" sz="900" dirty="0" smtClean="0"/>
              <a:t>==</a:t>
            </a:r>
            <a:r>
              <a:rPr lang="en-US" altLang="ko-KR" sz="900" dirty="0" err="1" smtClean="0"/>
              <a:t>diabetes.logit.pred</a:t>
            </a:r>
            <a:r>
              <a:rPr lang="en-US" altLang="ko-KR" sz="900" dirty="0" smtClean="0"/>
              <a:t>) 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277959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STL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library(forecast)</a:t>
            </a:r>
          </a:p>
          <a:p>
            <a:pPr marL="0" indent="0">
              <a:buNone/>
            </a:pPr>
            <a:r>
              <a:rPr lang="en-US" altLang="ko-KR" sz="900" dirty="0" smtClean="0"/>
              <a:t>ma(nhtemp,3) </a:t>
            </a:r>
          </a:p>
          <a:p>
            <a:pPr marL="0" indent="0">
              <a:buNone/>
            </a:pPr>
            <a:r>
              <a:rPr lang="en-US" altLang="ko-KR" sz="900" dirty="0" smtClean="0"/>
              <a:t>plot(ma(nhtemp,7),col="red",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=2,ylab="</a:t>
            </a:r>
            <a:r>
              <a:rPr lang="en-US" altLang="ko-KR" sz="900" dirty="0" err="1" smtClean="0"/>
              <a:t>temp",main</a:t>
            </a:r>
            <a:r>
              <a:rPr lang="en-US" altLang="ko-KR" sz="900" dirty="0" smtClean="0"/>
              <a:t>="Moving </a:t>
            </a:r>
            <a:r>
              <a:rPr lang="en-US" altLang="ko-KR" sz="900" dirty="0" err="1" smtClean="0"/>
              <a:t>Avg</a:t>
            </a:r>
            <a:r>
              <a:rPr lang="en-US" altLang="ko-KR" sz="900" dirty="0" smtClean="0"/>
              <a:t> of NH temp")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co2 &lt;- window(co2, start=c(1985,1), end=c(1996,12)) </a:t>
            </a:r>
          </a:p>
          <a:p>
            <a:pPr marL="0" indent="0">
              <a:buNone/>
            </a:pPr>
            <a:r>
              <a:rPr lang="en-US" altLang="ko-KR" sz="900" dirty="0" smtClean="0"/>
              <a:t>co2 &lt;- window(co2,1985,c(1996,12))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co2.decomp &lt;- </a:t>
            </a:r>
            <a:r>
              <a:rPr lang="en-US" altLang="ko-KR" sz="900" dirty="0" err="1" smtClean="0"/>
              <a:t>stl</a:t>
            </a:r>
            <a:r>
              <a:rPr lang="en-US" altLang="ko-KR" sz="900" dirty="0" smtClean="0"/>
              <a:t>(co2, </a:t>
            </a:r>
            <a:r>
              <a:rPr lang="en-US" altLang="ko-KR" sz="900" dirty="0" err="1" smtClean="0"/>
              <a:t>s.window</a:t>
            </a:r>
            <a:r>
              <a:rPr lang="en-US" altLang="ko-KR" sz="900" dirty="0" smtClean="0"/>
              <a:t>="periodic") </a:t>
            </a:r>
          </a:p>
          <a:p>
            <a:pPr marL="0" indent="0">
              <a:buNone/>
            </a:pPr>
            <a:r>
              <a:rPr lang="en-US" altLang="ko-KR" sz="900" dirty="0" smtClean="0"/>
              <a:t>plot(co2.decomp, col="</a:t>
            </a:r>
            <a:r>
              <a:rPr lang="en-US" altLang="ko-KR" sz="900" dirty="0" err="1" smtClean="0"/>
              <a:t>darkcyan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col.range</a:t>
            </a:r>
            <a:r>
              <a:rPr lang="en-US" altLang="ko-KR" sz="900" dirty="0" smtClean="0"/>
              <a:t>="orange",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 =2,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     main="Decomposition of co2 Concentration Time Series") 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/>
              <a:t>co2.decomp$time.series</a:t>
            </a:r>
          </a:p>
          <a:p>
            <a:pPr marL="0" indent="0">
              <a:buNone/>
            </a:pPr>
            <a:r>
              <a:rPr lang="en-US" altLang="ko-KR" sz="900" dirty="0"/>
              <a:t>co2.adj &lt;- </a:t>
            </a:r>
            <a:r>
              <a:rPr lang="en-US" altLang="ko-KR" sz="900" dirty="0" smtClean="0"/>
              <a:t>co2 - co2.decomp$time.series</a:t>
            </a:r>
            <a:r>
              <a:rPr lang="en-US" altLang="ko-KR" sz="900" dirty="0"/>
              <a:t>[,"seasonal"]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1994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ko-KR" altLang="en-US" sz="1800" b="1" dirty="0" err="1" smtClean="0"/>
              <a:t>시계열생성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741682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url</a:t>
            </a:r>
            <a:r>
              <a:rPr lang="en-US" altLang="ko-KR" sz="900" dirty="0" smtClean="0"/>
              <a:t> &lt;- "http://jse.amstat.org/datasets/utility.dat.txt" </a:t>
            </a:r>
          </a:p>
          <a:p>
            <a:pPr marL="0" indent="0">
              <a:buNone/>
            </a:pPr>
            <a:r>
              <a:rPr lang="en-US" altLang="ko-KR" sz="900" dirty="0" smtClean="0"/>
              <a:t>utility &lt;- </a:t>
            </a:r>
            <a:r>
              <a:rPr lang="en-US" altLang="ko-KR" sz="900" dirty="0" err="1" smtClean="0"/>
              <a:t>read.table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url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ts</a:t>
            </a:r>
            <a:r>
              <a:rPr lang="en-US" altLang="ko-KR" sz="900" dirty="0" smtClean="0"/>
              <a:t>(data=utility[7],start=c(1990,9),frequency=12) </a:t>
            </a:r>
          </a:p>
          <a:p>
            <a:pPr marL="0" indent="0">
              <a:buNone/>
            </a:pP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class(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col="salmon",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="Electricity Usage", </a:t>
            </a:r>
          </a:p>
          <a:p>
            <a:pPr marL="0" indent="0">
              <a:buNone/>
            </a:pPr>
            <a:r>
              <a:rPr lang="en-US" altLang="ko-KR" sz="900" dirty="0" smtClean="0"/>
              <a:t> main="Electricity Usage Trend of Boston Area" </a:t>
            </a:r>
          </a:p>
          <a:p>
            <a:pPr marL="0" indent="0">
              <a:buNone/>
            </a:pPr>
            <a:r>
              <a:rPr lang="en-US" altLang="ko-KR" sz="900" dirty="0" smtClean="0"/>
              <a:t>   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start(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 </a:t>
            </a:r>
          </a:p>
          <a:p>
            <a:pPr marL="0" indent="0">
              <a:buNone/>
            </a:pPr>
            <a:r>
              <a:rPr lang="en-US" altLang="ko-KR" sz="900" dirty="0" smtClean="0"/>
              <a:t>end(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frequency(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1/12 </a:t>
            </a:r>
          </a:p>
          <a:p>
            <a:pPr marL="0" indent="0">
              <a:buNone/>
            </a:pPr>
            <a:r>
              <a:rPr lang="en-US" altLang="ko-KR" sz="900" dirty="0" err="1" smtClean="0"/>
              <a:t>deltat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time(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cycle(</a:t>
            </a:r>
            <a:r>
              <a:rPr lang="en-US" altLang="ko-KR" sz="900" dirty="0" err="1" smtClean="0"/>
              <a:t>utility.ts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window(</a:t>
            </a:r>
            <a:r>
              <a:rPr lang="en-US" altLang="ko-KR" sz="900" dirty="0" err="1" smtClean="0"/>
              <a:t>utility.ts,start</a:t>
            </a:r>
            <a:r>
              <a:rPr lang="en-US" altLang="ko-KR" sz="900" dirty="0" smtClean="0"/>
              <a:t>=c(1991,1),end=c(1992,6)) </a:t>
            </a:r>
          </a:p>
          <a:p>
            <a:pPr marL="0" indent="0">
              <a:buNone/>
            </a:pPr>
            <a:r>
              <a:rPr lang="en-US" altLang="ko-KR" sz="900" dirty="0" smtClean="0"/>
              <a:t>window(</a:t>
            </a:r>
            <a:r>
              <a:rPr lang="en-US" altLang="ko-KR" sz="900" dirty="0" err="1" smtClean="0"/>
              <a:t>utility.ts,start</a:t>
            </a:r>
            <a:r>
              <a:rPr lang="en-US" altLang="ko-KR" sz="900" dirty="0" smtClean="0"/>
              <a:t>=c(1991,1),frequency=1)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46605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en-US" altLang="ko-KR" sz="1800" b="1" dirty="0" smtClean="0"/>
              <a:t>ARIMA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611560"/>
            <a:ext cx="2520280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library(fpp2)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head(goog200) </a:t>
            </a:r>
          </a:p>
          <a:p>
            <a:pPr marL="0" indent="0">
              <a:buNone/>
            </a:pPr>
            <a:r>
              <a:rPr lang="en-US" altLang="ko-KR" sz="900" dirty="0" smtClean="0"/>
              <a:t>plot(goog200) </a:t>
            </a:r>
          </a:p>
          <a:p>
            <a:pPr marL="0" indent="0">
              <a:buNone/>
            </a:pPr>
            <a:r>
              <a:rPr lang="en-US" altLang="ko-KR" sz="900" dirty="0" smtClean="0"/>
              <a:t>library(forecast) </a:t>
            </a:r>
          </a:p>
          <a:p>
            <a:pPr marL="0" indent="0">
              <a:buNone/>
            </a:pP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(goog200) </a:t>
            </a:r>
          </a:p>
          <a:p>
            <a:pPr marL="0" indent="0">
              <a:buNone/>
            </a:pPr>
            <a:r>
              <a:rPr lang="en-US" altLang="ko-KR" sz="900" dirty="0" err="1" smtClean="0"/>
              <a:t>ndiffs</a:t>
            </a:r>
            <a:r>
              <a:rPr lang="en-US" altLang="ko-KR" sz="900" dirty="0" smtClean="0"/>
              <a:t>(goog200) </a:t>
            </a:r>
          </a:p>
          <a:p>
            <a:pPr marL="0" indent="0">
              <a:buNone/>
            </a:pPr>
            <a:r>
              <a:rPr lang="en-US" altLang="ko-KR" sz="900" dirty="0" smtClean="0"/>
              <a:t>dgoog200 &lt;- diff(goog200) </a:t>
            </a:r>
          </a:p>
          <a:p>
            <a:pPr marL="0" indent="0">
              <a:buNone/>
            </a:pPr>
            <a:r>
              <a:rPr lang="en-US" altLang="ko-KR" sz="900" dirty="0" smtClean="0"/>
              <a:t>head(dgoog200) </a:t>
            </a:r>
          </a:p>
          <a:p>
            <a:pPr marL="0" indent="0">
              <a:buNone/>
            </a:pPr>
            <a:r>
              <a:rPr lang="en-US" altLang="ko-KR" sz="900" dirty="0" smtClean="0"/>
              <a:t>plot(dgoog200) </a:t>
            </a:r>
          </a:p>
          <a:p>
            <a:pPr marL="0" indent="0">
              <a:buNone/>
            </a:pP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(dgoog200)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# </a:t>
            </a:r>
            <a:r>
              <a:rPr lang="ko-KR" altLang="en-US" sz="900" b="1" dirty="0" err="1" smtClean="0"/>
              <a:t>정상성</a:t>
            </a:r>
            <a:r>
              <a:rPr lang="ko-KR" altLang="en-US" sz="900" b="1" dirty="0" smtClean="0"/>
              <a:t> 평가 </a:t>
            </a:r>
            <a:r>
              <a:rPr lang="ko-KR" altLang="en-US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Nile </a:t>
            </a:r>
          </a:p>
          <a:p>
            <a:pPr marL="0" indent="0">
              <a:buNone/>
            </a:pPr>
            <a:r>
              <a:rPr lang="en-US" altLang="ko-KR" sz="900" dirty="0" smtClean="0"/>
              <a:t>plot(Nile, </a:t>
            </a:r>
          </a:p>
          <a:p>
            <a:pPr marL="0" indent="0">
              <a:buNone/>
            </a:pPr>
            <a:r>
              <a:rPr lang="en-US" altLang="ko-KR" sz="900" dirty="0" smtClean="0"/>
              <a:t> col="</a:t>
            </a:r>
            <a:r>
              <a:rPr lang="en-US" altLang="ko-KR" sz="900" dirty="0" err="1" smtClean="0"/>
              <a:t>darkviolet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="Flow", </a:t>
            </a:r>
          </a:p>
          <a:p>
            <a:pPr marL="0" indent="0">
              <a:buNone/>
            </a:pPr>
            <a:r>
              <a:rPr lang="en-US" altLang="ko-KR" sz="900" dirty="0" smtClean="0"/>
              <a:t> main="Flow of the River Nile" </a:t>
            </a:r>
          </a:p>
          <a:p>
            <a:pPr marL="0" indent="0">
              <a:buNone/>
            </a:pP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tseries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adf.test</a:t>
            </a:r>
            <a:r>
              <a:rPr lang="en-US" altLang="ko-KR" sz="900" dirty="0" smtClean="0"/>
              <a:t>(Nile) </a:t>
            </a:r>
          </a:p>
          <a:p>
            <a:pPr marL="0" indent="0">
              <a:buNone/>
            </a:pPr>
            <a:r>
              <a:rPr lang="en-US" altLang="ko-KR" sz="900" dirty="0" smtClean="0"/>
              <a:t>library(forecast) </a:t>
            </a:r>
          </a:p>
          <a:p>
            <a:pPr marL="0" indent="0">
              <a:buNone/>
            </a:pPr>
            <a:r>
              <a:rPr lang="en-US" altLang="ko-KR" sz="900" dirty="0" err="1" smtClean="0"/>
              <a:t>ndiffs</a:t>
            </a:r>
            <a:r>
              <a:rPr lang="en-US" altLang="ko-KR" sz="900" dirty="0" smtClean="0"/>
              <a:t>(Nile) </a:t>
            </a:r>
          </a:p>
          <a:p>
            <a:pPr marL="0" indent="0">
              <a:buNone/>
            </a:pPr>
            <a:r>
              <a:rPr lang="en-US" altLang="ko-KR" sz="900" dirty="0" err="1" smtClean="0"/>
              <a:t>dNile</a:t>
            </a:r>
            <a:r>
              <a:rPr lang="en-US" altLang="ko-KR" sz="900" dirty="0" smtClean="0"/>
              <a:t> &lt;- diff(Nile)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dNile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col="</a:t>
            </a:r>
            <a:r>
              <a:rPr lang="en-US" altLang="ko-KR" sz="900" dirty="0" err="1" smtClean="0"/>
              <a:t>dodgerblue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Diferrenced</a:t>
            </a:r>
            <a:r>
              <a:rPr lang="en-US" altLang="ko-KR" sz="900" dirty="0" smtClean="0"/>
              <a:t> Flow", </a:t>
            </a:r>
          </a:p>
          <a:p>
            <a:pPr marL="0" indent="0">
              <a:buNone/>
            </a:pPr>
            <a:r>
              <a:rPr lang="en-US" altLang="ko-KR" sz="900" dirty="0" smtClean="0"/>
              <a:t> main="Flow of the River </a:t>
            </a:r>
            <a:r>
              <a:rPr lang="en-US" altLang="ko-KR" sz="900" dirty="0" err="1" smtClean="0"/>
              <a:t>Nile:Differenced</a:t>
            </a:r>
            <a:r>
              <a:rPr lang="en-US" altLang="ko-KR" sz="900" dirty="0" smtClean="0"/>
              <a:t>" </a:t>
            </a:r>
          </a:p>
          <a:p>
            <a:pPr marL="0" indent="0">
              <a:buNone/>
            </a:pP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adf.test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dNile</a:t>
            </a:r>
            <a:r>
              <a:rPr lang="en-US" altLang="ko-KR" sz="900" dirty="0" smtClean="0"/>
              <a:t>) 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2996952" y="611560"/>
            <a:ext cx="3744416" cy="7560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b="1" dirty="0" smtClean="0"/>
              <a:t># </a:t>
            </a:r>
            <a:r>
              <a:rPr lang="ko-KR" altLang="en-US" sz="900" b="1" dirty="0" smtClean="0"/>
              <a:t>예측모델 생성 </a:t>
            </a:r>
          </a:p>
          <a:p>
            <a:pPr marL="0" indent="0">
              <a:buNone/>
            </a:pP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dNile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main="Autocorrelation for the River Nile") </a:t>
            </a:r>
          </a:p>
          <a:p>
            <a:pPr marL="0" indent="0">
              <a:buNone/>
            </a:pPr>
            <a:r>
              <a:rPr lang="en-US" altLang="ko-KR" sz="900" dirty="0" err="1" smtClean="0"/>
              <a:t>Pacf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dNile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main="Partial autocorrelation for the River Nile") </a:t>
            </a:r>
          </a:p>
          <a:p>
            <a:pPr marL="0" indent="0">
              <a:buNone/>
            </a:pPr>
            <a:r>
              <a:rPr lang="en-US" altLang="ko-KR" sz="900" dirty="0" err="1" smtClean="0"/>
              <a:t>Nile.arima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arima</a:t>
            </a:r>
            <a:r>
              <a:rPr lang="en-US" altLang="ko-KR" sz="900" dirty="0" smtClean="0"/>
              <a:t>(Nile, order=c(0,1,1)) </a:t>
            </a:r>
          </a:p>
          <a:p>
            <a:pPr marL="0" indent="0">
              <a:buNone/>
            </a:pPr>
            <a:r>
              <a:rPr lang="en-US" altLang="ko-KR" sz="900" dirty="0" err="1" smtClean="0"/>
              <a:t>Nile.arima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accuracy(</a:t>
            </a:r>
            <a:r>
              <a:rPr lang="en-US" altLang="ko-KR" sz="900" dirty="0" err="1" smtClean="0"/>
              <a:t>Nile.arima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b="1" dirty="0" smtClean="0"/>
              <a:t>#  </a:t>
            </a:r>
            <a:r>
              <a:rPr lang="ko-KR" altLang="en-US" sz="900" b="1" dirty="0" smtClean="0"/>
              <a:t>예측모델 평가와 예측 </a:t>
            </a:r>
          </a:p>
          <a:p>
            <a:pPr marL="0" indent="0">
              <a:buNone/>
            </a:pPr>
            <a:r>
              <a:rPr lang="en-US" altLang="ko-KR" sz="900" dirty="0" err="1" smtClean="0"/>
              <a:t>qqnorm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Nile.arima$residuals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pch</a:t>
            </a:r>
            <a:r>
              <a:rPr lang="en-US" altLang="ko-KR" sz="900" dirty="0" smtClean="0"/>
              <a:t>=21, col="black",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bg</a:t>
            </a:r>
            <a:r>
              <a:rPr lang="en-US" altLang="ko-KR" sz="900" dirty="0" smtClean="0"/>
              <a:t>="gold", main="Q-Q Plot of Residuals")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qqline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Nile.arima$residuals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b="1" dirty="0" err="1" smtClean="0">
                <a:solidFill>
                  <a:srgbClr val="FF0000"/>
                </a:solidFill>
              </a:rPr>
              <a:t>Box.test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Nile.arima$residuals</a:t>
            </a:r>
            <a:r>
              <a:rPr lang="en-US" altLang="ko-KR" sz="900" dirty="0" smtClean="0"/>
              <a:t>, type="</a:t>
            </a:r>
            <a:r>
              <a:rPr lang="en-US" altLang="ko-KR" sz="900" dirty="0" err="1" smtClean="0"/>
              <a:t>Ljung</a:t>
            </a:r>
            <a:r>
              <a:rPr lang="en-US" altLang="ko-KR" sz="900" dirty="0" smtClean="0"/>
              <a:t>-Box") </a:t>
            </a:r>
          </a:p>
          <a:p>
            <a:pPr marL="0" indent="0">
              <a:buNone/>
            </a:pPr>
            <a:r>
              <a:rPr lang="en-US" altLang="ko-KR" sz="900" dirty="0" err="1" smtClean="0"/>
              <a:t>Nile.arima.pred</a:t>
            </a:r>
            <a:r>
              <a:rPr lang="en-US" altLang="ko-KR" sz="900" dirty="0" smtClean="0"/>
              <a:t> &lt;- forecast(</a:t>
            </a:r>
            <a:r>
              <a:rPr lang="en-US" altLang="ko-KR" sz="900" dirty="0" err="1" smtClean="0"/>
              <a:t>Nile.arima</a:t>
            </a:r>
            <a:r>
              <a:rPr lang="en-US" altLang="ko-KR" sz="900" dirty="0" smtClean="0"/>
              <a:t>, h=5) </a:t>
            </a:r>
          </a:p>
          <a:p>
            <a:pPr marL="0" indent="0">
              <a:buNone/>
            </a:pPr>
            <a:r>
              <a:rPr lang="en-US" altLang="ko-KR" sz="900" dirty="0" err="1" smtClean="0"/>
              <a:t>Nile.arima.pred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Nile.arima.pred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col="</a:t>
            </a:r>
            <a:r>
              <a:rPr lang="en-US" altLang="ko-KR" sz="900" dirty="0" err="1" smtClean="0"/>
              <a:t>darkgreen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flty</a:t>
            </a:r>
            <a:r>
              <a:rPr lang="en-US" altLang="ko-KR" sz="900" dirty="0" smtClean="0"/>
              <a:t>=1,flwd=2,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fcol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shadecol</a:t>
            </a:r>
            <a:r>
              <a:rPr lang="en-US" altLang="ko-KR" sz="900" dirty="0" err="1" smtClean="0"/>
              <a:t>s</a:t>
            </a:r>
            <a:r>
              <a:rPr lang="en-US" altLang="ko-KR" sz="900" dirty="0" smtClean="0"/>
              <a:t>=c("</a:t>
            </a:r>
            <a:r>
              <a:rPr lang="en-US" altLang="ko-KR" sz="900" dirty="0" err="1" smtClean="0"/>
              <a:t>mistyrose</a:t>
            </a:r>
            <a:r>
              <a:rPr lang="en-US" altLang="ko-KR" sz="900" dirty="0" smtClean="0"/>
              <a:t>","salmon"),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="Flow", </a:t>
            </a:r>
          </a:p>
          <a:p>
            <a:pPr marL="0" indent="0">
              <a:buNone/>
            </a:pPr>
            <a:r>
              <a:rPr lang="en-US" altLang="ko-KR" sz="900" dirty="0" smtClean="0"/>
              <a:t> main="Forecast for flow of the River Nile" </a:t>
            </a:r>
          </a:p>
          <a:p>
            <a:pPr marL="0" indent="0">
              <a:buNone/>
            </a:pP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자동 생성이 최고인데</a:t>
            </a:r>
            <a:r>
              <a:rPr lang="en-US" altLang="ko-KR" sz="900" dirty="0" smtClean="0"/>
              <a:t>?? </a:t>
            </a:r>
          </a:p>
          <a:p>
            <a:pPr marL="0" indent="0">
              <a:buNone/>
            </a:pPr>
            <a:r>
              <a:rPr lang="en-US" altLang="ko-KR" sz="900" dirty="0" smtClean="0"/>
              <a:t>gas </a:t>
            </a:r>
          </a:p>
          <a:p>
            <a:pPr marL="0" indent="0">
              <a:buNone/>
            </a:pPr>
            <a:r>
              <a:rPr lang="en-US" altLang="ko-KR" sz="900" dirty="0" err="1" smtClean="0"/>
              <a:t>gas.arima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auto.arima</a:t>
            </a:r>
            <a:r>
              <a:rPr lang="en-US" altLang="ko-KR" sz="900" dirty="0" smtClean="0"/>
              <a:t>(gas)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gas.arima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arima</a:t>
            </a:r>
            <a:r>
              <a:rPr lang="en-US" altLang="ko-KR" sz="900" dirty="0" smtClean="0"/>
              <a:t>(gas, order=c(2,1,1),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seasonal</a:t>
            </a:r>
            <a:r>
              <a:rPr lang="en-US" altLang="ko-KR" sz="900" dirty="0" smtClean="0"/>
              <a:t>=list(order=c(0,1,1), period=12)) 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56242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</a:t>
            </a:r>
            <a:r>
              <a:rPr lang="ko-KR" altLang="en-US" sz="1800" b="1" dirty="0" err="1" smtClean="0"/>
              <a:t>지수평활법</a:t>
            </a:r>
            <a:endParaRPr lang="ko-KR" altLang="en-US" sz="1800" b="1" dirty="0">
              <a:solidFill>
                <a:srgbClr val="FF0000"/>
              </a:solidFill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611560"/>
            <a:ext cx="5040560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LakeHuron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LakeHuron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="Level (Feet)", </a:t>
            </a:r>
          </a:p>
          <a:p>
            <a:pPr marL="0" indent="0">
              <a:buNone/>
            </a:pPr>
            <a:r>
              <a:rPr lang="en-US" altLang="ko-KR" sz="900" dirty="0" smtClean="0"/>
              <a:t> main="Annual Level of Lake Huron", </a:t>
            </a:r>
          </a:p>
          <a:p>
            <a:pPr marL="0" indent="0">
              <a:buNone/>
            </a:pPr>
            <a:r>
              <a:rPr lang="en-US" altLang="ko-KR" sz="900" dirty="0" smtClean="0"/>
              <a:t>   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library(forecast) </a:t>
            </a:r>
          </a:p>
          <a:p>
            <a:pPr marL="0" indent="0">
              <a:buNone/>
            </a:pPr>
            <a:r>
              <a:rPr lang="en-US" altLang="ko-KR" sz="900" dirty="0" err="1" smtClean="0"/>
              <a:t>lake.ets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ets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LakeHuron</a:t>
            </a:r>
            <a:r>
              <a:rPr lang="en-US" altLang="ko-KR" sz="900" dirty="0" smtClean="0"/>
              <a:t>, model="ANN") </a:t>
            </a:r>
          </a:p>
          <a:p>
            <a:pPr marL="0" indent="0">
              <a:buNone/>
            </a:pPr>
            <a:r>
              <a:rPr lang="en-US" altLang="ko-KR" sz="900" dirty="0" err="1" smtClean="0"/>
              <a:t>lake.ets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lake.ets.pred</a:t>
            </a:r>
            <a:r>
              <a:rPr lang="en-US" altLang="ko-KR" sz="900" dirty="0" smtClean="0"/>
              <a:t> &lt;- forecast(</a:t>
            </a:r>
            <a:r>
              <a:rPr lang="en-US" altLang="ko-KR" sz="900" dirty="0" err="1" smtClean="0"/>
              <a:t>lake.ets</a:t>
            </a:r>
            <a:r>
              <a:rPr lang="en-US" altLang="ko-KR" sz="900" dirty="0" smtClean="0"/>
              <a:t>, h=1)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lake.ets.pred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="Level (Feet)", </a:t>
            </a:r>
          </a:p>
          <a:p>
            <a:pPr marL="0" indent="0">
              <a:buNone/>
            </a:pPr>
            <a:r>
              <a:rPr lang="en-US" altLang="ko-KR" sz="900" dirty="0" smtClean="0"/>
              <a:t> main="Forecast for Annual Level of Lake Huron", </a:t>
            </a:r>
          </a:p>
          <a:p>
            <a:pPr marL="0" indent="0">
              <a:buNone/>
            </a:pPr>
            <a:r>
              <a:rPr lang="en-US" altLang="ko-KR" sz="900" dirty="0" smtClean="0"/>
              <a:t>    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accuracy(</a:t>
            </a:r>
            <a:r>
              <a:rPr lang="en-US" altLang="ko-KR" sz="900" dirty="0" err="1" smtClean="0"/>
              <a:t>lake.ets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?accuracy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fpp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elecsales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elecsales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Electricy</a:t>
            </a:r>
            <a:r>
              <a:rPr lang="en-US" altLang="ko-KR" sz="900" dirty="0" smtClean="0"/>
              <a:t> Sales (</a:t>
            </a:r>
            <a:r>
              <a:rPr lang="en-US" altLang="ko-KR" sz="900" dirty="0" err="1" smtClean="0"/>
              <a:t>Gwh</a:t>
            </a:r>
            <a:r>
              <a:rPr lang="en-US" altLang="ko-KR" sz="900" dirty="0" smtClean="0"/>
              <a:t>)", </a:t>
            </a:r>
          </a:p>
          <a:p>
            <a:pPr marL="0" indent="0">
              <a:buNone/>
            </a:pPr>
            <a:r>
              <a:rPr lang="en-US" altLang="ko-KR" sz="900" dirty="0" smtClean="0"/>
              <a:t> main="</a:t>
            </a:r>
            <a:r>
              <a:rPr lang="en-US" altLang="ko-KR" sz="900" dirty="0" err="1" smtClean="0"/>
              <a:t>Electricy</a:t>
            </a:r>
            <a:r>
              <a:rPr lang="en-US" altLang="ko-KR" sz="900" dirty="0" smtClean="0"/>
              <a:t> Sales in South Australia", </a:t>
            </a:r>
          </a:p>
          <a:p>
            <a:pPr marL="0" indent="0">
              <a:buNone/>
            </a:pPr>
            <a:r>
              <a:rPr lang="en-US" altLang="ko-KR" sz="900" dirty="0" smtClean="0"/>
              <a:t>   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# Error in </a:t>
            </a:r>
            <a:r>
              <a:rPr lang="en-US" altLang="ko-KR" sz="900" dirty="0" err="1" smtClean="0"/>
              <a:t>ets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elecsales</a:t>
            </a:r>
            <a:r>
              <a:rPr lang="en-US" altLang="ko-KR" sz="900" dirty="0" smtClean="0"/>
              <a:t>, model = "AAA") : </a:t>
            </a:r>
            <a:r>
              <a:rPr lang="en-US" altLang="ko-KR" sz="900" dirty="0" err="1" smtClean="0"/>
              <a:t>Nonseasonal</a:t>
            </a:r>
            <a:r>
              <a:rPr lang="en-US" altLang="ko-KR" sz="900" dirty="0" smtClean="0"/>
              <a:t> data  </a:t>
            </a:r>
          </a:p>
          <a:p>
            <a:pPr marL="0" indent="0">
              <a:buNone/>
            </a:pPr>
            <a:r>
              <a:rPr lang="en-US" altLang="ko-KR" sz="900" dirty="0" err="1" smtClean="0"/>
              <a:t>elecsales.ets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ets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elecsales</a:t>
            </a:r>
            <a:r>
              <a:rPr lang="en-US" altLang="ko-KR" sz="900" dirty="0" smtClean="0"/>
              <a:t>, model="AAN") </a:t>
            </a:r>
          </a:p>
          <a:p>
            <a:pPr marL="0" indent="0">
              <a:buNone/>
            </a:pPr>
            <a:r>
              <a:rPr lang="en-US" altLang="ko-KR" sz="900" dirty="0" err="1" smtClean="0"/>
              <a:t>elecsales.ets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elecsales.ets.pred</a:t>
            </a:r>
            <a:r>
              <a:rPr lang="en-US" altLang="ko-KR" sz="900" dirty="0" smtClean="0"/>
              <a:t> &lt;- forecast(</a:t>
            </a:r>
            <a:r>
              <a:rPr lang="en-US" altLang="ko-KR" sz="900" dirty="0" err="1" smtClean="0"/>
              <a:t>elecsales.ets</a:t>
            </a:r>
            <a:r>
              <a:rPr lang="en-US" altLang="ko-KR" sz="900" dirty="0" smtClean="0"/>
              <a:t>, h=5) </a:t>
            </a:r>
          </a:p>
          <a:p>
            <a:pPr marL="0" indent="0">
              <a:buNone/>
            </a:pPr>
            <a:r>
              <a:rPr lang="en-US" altLang="ko-KR" sz="900" dirty="0" err="1" smtClean="0"/>
              <a:t>elecsales.ets.pred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elecsales.ets.pred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flty</a:t>
            </a:r>
            <a:r>
              <a:rPr lang="en-US" altLang="ko-KR" sz="900" dirty="0" smtClean="0"/>
              <a:t>=3, </a:t>
            </a:r>
            <a:r>
              <a:rPr lang="en-US" altLang="ko-KR" sz="900" dirty="0" err="1" smtClean="0"/>
              <a:t>flwd</a:t>
            </a:r>
            <a:r>
              <a:rPr lang="en-US" altLang="ko-KR" sz="900" dirty="0" smtClean="0"/>
              <a:t>=3, </a:t>
            </a:r>
            <a:r>
              <a:rPr lang="en-US" altLang="ko-KR" sz="900" dirty="0" err="1" smtClean="0"/>
              <a:t>shadecols</a:t>
            </a:r>
            <a:r>
              <a:rPr lang="en-US" altLang="ko-KR" sz="900" dirty="0" smtClean="0"/>
              <a:t>=c("lavender","</a:t>
            </a:r>
            <a:r>
              <a:rPr lang="en-US" altLang="ko-KR" sz="900" dirty="0" err="1" smtClean="0"/>
              <a:t>mistyrose</a:t>
            </a:r>
            <a:r>
              <a:rPr lang="en-US" altLang="ko-KR" sz="900" dirty="0" smtClean="0"/>
              <a:t>"),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Electricy</a:t>
            </a:r>
            <a:r>
              <a:rPr lang="en-US" altLang="ko-KR" sz="900" dirty="0" smtClean="0"/>
              <a:t> Sales (</a:t>
            </a:r>
            <a:r>
              <a:rPr lang="en-US" altLang="ko-KR" sz="900" dirty="0" err="1" smtClean="0"/>
              <a:t>Gwh</a:t>
            </a:r>
            <a:r>
              <a:rPr lang="en-US" altLang="ko-KR" sz="900" dirty="0" smtClean="0"/>
              <a:t>)", </a:t>
            </a:r>
          </a:p>
          <a:p>
            <a:pPr marL="0" indent="0">
              <a:buNone/>
            </a:pPr>
            <a:r>
              <a:rPr lang="en-US" altLang="ko-KR" sz="900" dirty="0" smtClean="0"/>
              <a:t> main="</a:t>
            </a:r>
            <a:r>
              <a:rPr lang="en-US" altLang="ko-KR" sz="900" dirty="0" err="1" smtClean="0"/>
              <a:t>Electricy</a:t>
            </a:r>
            <a:r>
              <a:rPr lang="en-US" altLang="ko-KR" sz="900" dirty="0" smtClean="0"/>
              <a:t> Sales in South Australia" </a:t>
            </a:r>
          </a:p>
          <a:p>
            <a:pPr marL="0" indent="0">
              <a:buNone/>
            </a:pP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645024" y="611560"/>
            <a:ext cx="3212976" cy="75608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err="1" smtClean="0"/>
              <a:t>AirPassengers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AirPassengers</a:t>
            </a:r>
            <a:r>
              <a:rPr lang="en-US" altLang="ko-KR" sz="900" dirty="0" smtClean="0"/>
              <a:t>, col="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AirPassengers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main="</a:t>
            </a:r>
            <a:r>
              <a:rPr lang="en-US" altLang="ko-KR" sz="900" dirty="0" err="1" smtClean="0"/>
              <a:t>AirPassengers</a:t>
            </a:r>
            <a:r>
              <a:rPr lang="en-US" altLang="ko-KR" sz="900" dirty="0" smtClean="0"/>
              <a:t>" </a:t>
            </a:r>
          </a:p>
          <a:p>
            <a:pPr marL="0" indent="0">
              <a:buNone/>
            </a:pPr>
            <a:r>
              <a:rPr lang="en-US" altLang="ko-KR" sz="900" dirty="0" smtClean="0"/>
              <a:t>   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lair &lt;- log(</a:t>
            </a:r>
            <a:r>
              <a:rPr lang="en-US" altLang="ko-KR" sz="900" dirty="0" err="1" smtClean="0"/>
              <a:t>AirPassengers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lair.ets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ets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lair,model</a:t>
            </a:r>
            <a:r>
              <a:rPr lang="en-US" altLang="ko-KR" sz="900" dirty="0" smtClean="0"/>
              <a:t>="AAA") </a:t>
            </a:r>
          </a:p>
          <a:p>
            <a:pPr marL="0" indent="0">
              <a:buNone/>
            </a:pPr>
            <a:r>
              <a:rPr lang="en-US" altLang="ko-KR" sz="900" dirty="0" err="1" smtClean="0"/>
              <a:t>lair.ets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lair.ets.pred</a:t>
            </a:r>
            <a:r>
              <a:rPr lang="en-US" altLang="ko-KR" sz="900" dirty="0" smtClean="0"/>
              <a:t> &lt;- forecast(</a:t>
            </a:r>
            <a:r>
              <a:rPr lang="en-US" altLang="ko-KR" sz="900" dirty="0" err="1" smtClean="0"/>
              <a:t>lair.ets</a:t>
            </a:r>
            <a:r>
              <a:rPr lang="en-US" altLang="ko-KR" sz="900" dirty="0" smtClean="0"/>
              <a:t>, h=12) </a:t>
            </a:r>
          </a:p>
          <a:p>
            <a:pPr marL="0" indent="0">
              <a:buNone/>
            </a:pPr>
            <a:r>
              <a:rPr lang="en-US" altLang="ko-KR" sz="900" dirty="0" err="1" smtClean="0"/>
              <a:t>lair.ets.pred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plot(</a:t>
            </a:r>
            <a:r>
              <a:rPr lang="en-US" altLang="ko-KR" sz="900" dirty="0" err="1" smtClean="0"/>
              <a:t>lair.ets.pred</a:t>
            </a:r>
            <a:r>
              <a:rPr lang="en-US" altLang="ko-KR" sz="900" dirty="0" smtClean="0"/>
              <a:t>, col="salmon",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fcol</a:t>
            </a:r>
            <a:r>
              <a:rPr lang="en-US" altLang="ko-KR" sz="900" dirty="0" smtClean="0"/>
              <a:t>="indianred1",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flwd</a:t>
            </a:r>
            <a:r>
              <a:rPr lang="en-US" altLang="ko-KR" sz="900" dirty="0" smtClean="0"/>
              <a:t>=3, 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="Air Passengers (Log(</a:t>
            </a:r>
            <a:r>
              <a:rPr lang="en-US" altLang="ko-KR" sz="900" dirty="0" err="1" smtClean="0"/>
              <a:t>Thous</a:t>
            </a:r>
            <a:r>
              <a:rPr lang="en-US" altLang="ko-KR" sz="900" dirty="0" smtClean="0"/>
              <a:t>..", </a:t>
            </a:r>
          </a:p>
          <a:p>
            <a:pPr marL="0" indent="0">
              <a:buNone/>
            </a:pPr>
            <a:r>
              <a:rPr lang="en-US" altLang="ko-KR" sz="900" dirty="0" smtClean="0"/>
              <a:t> main="Forecast for Air Passengers", </a:t>
            </a:r>
          </a:p>
          <a:p>
            <a:pPr marL="0" indent="0">
              <a:buNone/>
            </a:pPr>
            <a:r>
              <a:rPr lang="en-US" altLang="ko-KR" sz="900" dirty="0" smtClean="0"/>
              <a:t>    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lair.ets.pred$mean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lair.ets.pred$lower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lair.ets.pred$upper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air.mean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lair.ets.pred$mean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air.lower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lair.ets.pred$lower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air.upper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exp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lair.ets.pred$upper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air.pred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cbind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air.mean,air.lower,air.upper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fpp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austourists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austourists.ets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ets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austourists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austourists.ets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plot(forecast(</a:t>
            </a:r>
            <a:r>
              <a:rPr lang="en-US" altLang="ko-KR" sz="900" dirty="0" err="1" smtClean="0"/>
              <a:t>austourists.ets</a:t>
            </a:r>
            <a:r>
              <a:rPr lang="en-US" altLang="ko-KR" sz="900" dirty="0" smtClean="0"/>
              <a:t>, h=12), </a:t>
            </a:r>
          </a:p>
          <a:p>
            <a:pPr marL="0" indent="0">
              <a:buNone/>
            </a:pPr>
            <a:r>
              <a:rPr lang="en-US" altLang="ko-KR" sz="900" dirty="0" smtClean="0"/>
              <a:t>col="</a:t>
            </a:r>
            <a:r>
              <a:rPr lang="en-US" altLang="ko-KR" sz="900" dirty="0" err="1" smtClean="0"/>
              <a:t>cornflowerblue</a:t>
            </a:r>
            <a:r>
              <a:rPr lang="en-US" altLang="ko-KR" sz="900" dirty="0" smtClean="0"/>
              <a:t>", </a:t>
            </a:r>
            <a:r>
              <a:rPr lang="en-US" altLang="ko-KR" sz="900" dirty="0" err="1" smtClean="0"/>
              <a:t>lwd</a:t>
            </a:r>
            <a:r>
              <a:rPr lang="en-US" altLang="ko-KR" sz="900" dirty="0" smtClean="0"/>
              <a:t>=2,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flty</a:t>
            </a:r>
            <a:r>
              <a:rPr lang="en-US" altLang="ko-KR" sz="900" dirty="0" smtClean="0"/>
              <a:t>=1, </a:t>
            </a:r>
            <a:r>
              <a:rPr lang="en-US" altLang="ko-KR" sz="900" dirty="0" err="1" smtClean="0"/>
              <a:t>flwd</a:t>
            </a:r>
            <a:r>
              <a:rPr lang="en-US" altLang="ko-KR" sz="900" dirty="0" smtClean="0"/>
              <a:t>=3,  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="Year",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="Total Visitor Nights", </a:t>
            </a:r>
          </a:p>
          <a:p>
            <a:pPr marL="0" indent="0">
              <a:buNone/>
            </a:pPr>
            <a:r>
              <a:rPr lang="en-US" altLang="ko-KR" sz="900" dirty="0" smtClean="0"/>
              <a:t> main="Forecast for International....", </a:t>
            </a:r>
          </a:p>
          <a:p>
            <a:pPr marL="0" indent="0">
              <a:buNone/>
            </a:pPr>
            <a:r>
              <a:rPr lang="en-US" altLang="ko-KR" sz="900" dirty="0" smtClean="0"/>
              <a:t> ) 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51861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곽기영 생존분석 </a:t>
            </a:r>
            <a:r>
              <a:rPr lang="en-US" altLang="ko-KR" sz="1800" b="1" dirty="0" smtClean="0"/>
              <a:t>km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611560"/>
            <a:ext cx="5040560" cy="81369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library(survival)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(lung) </a:t>
            </a:r>
          </a:p>
          <a:p>
            <a:pPr marL="0" indent="0">
              <a:buNone/>
            </a:pPr>
            <a:r>
              <a:rPr lang="en-US" altLang="ko-KR" sz="900" dirty="0" err="1" smtClean="0"/>
              <a:t>lung$sex</a:t>
            </a:r>
            <a:r>
              <a:rPr lang="en-US" altLang="ko-KR" sz="900" dirty="0" smtClean="0"/>
              <a:t> &lt;- factor(</a:t>
            </a:r>
            <a:r>
              <a:rPr lang="en-US" altLang="ko-KR" sz="900" dirty="0" err="1" smtClean="0"/>
              <a:t>lung$sex</a:t>
            </a:r>
            <a:r>
              <a:rPr lang="en-US" altLang="ko-KR" sz="900" dirty="0" smtClean="0"/>
              <a:t>, levels=c(1,2),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labels=c("</a:t>
            </a:r>
            <a:r>
              <a:rPr lang="en-US" altLang="ko-KR" sz="900" dirty="0" err="1" smtClean="0"/>
              <a:t>male","female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r>
              <a:rPr lang="en-US" altLang="ko-KR" sz="900" dirty="0" smtClean="0"/>
              <a:t>?</a:t>
            </a: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(time=</a:t>
            </a:r>
            <a:r>
              <a:rPr lang="en-US" altLang="ko-KR" sz="900" dirty="0" err="1" smtClean="0"/>
              <a:t>lung$time,event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lung$status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class(</a:t>
            </a: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(time=</a:t>
            </a:r>
            <a:r>
              <a:rPr lang="en-US" altLang="ko-KR" sz="900" dirty="0" err="1" smtClean="0"/>
              <a:t>lung$time,event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lung$status</a:t>
            </a:r>
            <a:r>
              <a:rPr lang="en-US" altLang="ko-KR" sz="900" dirty="0" smtClean="0"/>
              <a:t>))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survfit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time,status</a:t>
            </a:r>
            <a:r>
              <a:rPr lang="en-US" altLang="ko-KR" sz="900" dirty="0" smtClean="0"/>
              <a:t>) ~ 1, data=lung) </a:t>
            </a:r>
          </a:p>
          <a:p>
            <a:pPr marL="0" indent="0">
              <a:buNone/>
            </a:pP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names(</a:t>
            </a: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km.df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data.frame</a:t>
            </a:r>
            <a:r>
              <a:rPr lang="en-US" altLang="ko-KR" sz="900" dirty="0" smtClean="0"/>
              <a:t>(time=</a:t>
            </a:r>
            <a:r>
              <a:rPr lang="en-US" altLang="ko-KR" sz="900" dirty="0" err="1" smtClean="0"/>
              <a:t>km.fit$time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</a:t>
            </a:r>
            <a:r>
              <a:rPr lang="en-US" altLang="ko-KR" sz="900" dirty="0" err="1" smtClean="0"/>
              <a:t>n.risk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km.fit$n.risk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</a:t>
            </a:r>
            <a:r>
              <a:rPr lang="en-US" altLang="ko-KR" sz="900" dirty="0" err="1" smtClean="0"/>
              <a:t>n.event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km.fit$n.event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</a:t>
            </a:r>
            <a:r>
              <a:rPr lang="en-US" altLang="ko-KR" sz="900" dirty="0" err="1" smtClean="0"/>
              <a:t>n.censor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km.fit$n.censor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</a:t>
            </a: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km.fit$surv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head(</a:t>
            </a:r>
            <a:r>
              <a:rPr lang="en-US" altLang="ko-KR" sz="900" dirty="0" err="1" smtClean="0"/>
              <a:t>km.df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survminer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, </a:t>
            </a:r>
          </a:p>
          <a:p>
            <a:pPr marL="0" indent="0">
              <a:buNone/>
            </a:pPr>
            <a:r>
              <a:rPr lang="en-US" altLang="ko-KR" sz="900" dirty="0" smtClean="0"/>
              <a:t>     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="Days", </a:t>
            </a:r>
          </a:p>
          <a:p>
            <a:pPr marL="0" indent="0">
              <a:buNone/>
            </a:pPr>
            <a:r>
              <a:rPr lang="en-US" altLang="ko-KR" sz="900" dirty="0" smtClean="0"/>
              <a:t>         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="Overall Survival Probability")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, censor=FALSE, </a:t>
            </a:r>
          </a:p>
          <a:p>
            <a:pPr marL="0" indent="0">
              <a:buNone/>
            </a:pPr>
            <a:r>
              <a:rPr lang="en-US" altLang="ko-KR" sz="900" dirty="0" smtClean="0"/>
              <a:t>       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="Days", </a:t>
            </a:r>
          </a:p>
          <a:p>
            <a:pPr marL="0" indent="0">
              <a:buNone/>
            </a:pPr>
            <a:r>
              <a:rPr lang="en-US" altLang="ko-KR" sz="900" dirty="0" smtClean="0"/>
              <a:t>          </a:t>
            </a: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="Overall Survival Probability")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, times=c(180,360)) </a:t>
            </a:r>
          </a:p>
          <a:p>
            <a:pPr marL="0" indent="0">
              <a:buNone/>
            </a:pP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quantile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km.fit,probs</a:t>
            </a:r>
            <a:r>
              <a:rPr lang="en-US" altLang="ko-KR" sz="900" dirty="0" smtClean="0"/>
              <a:t>=1-c(0.7,0.3,0.5)) </a:t>
            </a:r>
          </a:p>
          <a:p>
            <a:pPr marL="0" indent="0">
              <a:buNone/>
            </a:pP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survfit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time,status</a:t>
            </a:r>
            <a:r>
              <a:rPr lang="en-US" altLang="ko-KR" sz="900" dirty="0" smtClean="0"/>
              <a:t>) ~ sex, data=lung) </a:t>
            </a:r>
          </a:p>
          <a:p>
            <a:pPr marL="0" indent="0">
              <a:buNone/>
            </a:pP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)$table </a:t>
            </a:r>
          </a:p>
          <a:p>
            <a:pPr marL="0" indent="0">
              <a:buNone/>
            </a:pPr>
            <a:r>
              <a:rPr lang="en-US" altLang="ko-KR" sz="900" dirty="0" smtClean="0"/>
              <a:t>summary(</a:t>
            </a: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, times=c(180,360))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km.summary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surv_summary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, data=lung) </a:t>
            </a:r>
          </a:p>
          <a:p>
            <a:pPr marL="0" indent="0">
              <a:buNone/>
            </a:pPr>
            <a:r>
              <a:rPr lang="en-US" altLang="ko-KR" sz="900" dirty="0" smtClean="0"/>
              <a:t>head(</a:t>
            </a:r>
            <a:r>
              <a:rPr lang="en-US" altLang="ko-KR" sz="900" dirty="0" err="1" smtClean="0"/>
              <a:t>km.summary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attr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km.summary,"table</a:t>
            </a:r>
            <a:r>
              <a:rPr lang="en-US" altLang="ko-KR" sz="900" dirty="0" smtClean="0"/>
              <a:t>") </a:t>
            </a:r>
          </a:p>
          <a:p>
            <a:pPr marL="0" indent="0">
              <a:buNone/>
            </a:pPr>
            <a:r>
              <a:rPr lang="en-US" altLang="ko-KR" sz="900" dirty="0" err="1" smtClean="0"/>
              <a:t>survdiff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time,status</a:t>
            </a:r>
            <a:r>
              <a:rPr lang="en-US" altLang="ko-KR" sz="900" dirty="0" smtClean="0"/>
              <a:t>) ~ sex, data=lung)</a:t>
            </a:r>
            <a:endParaRPr lang="ko-KR" altLang="en-US" sz="900" dirty="0"/>
          </a:p>
        </p:txBody>
      </p:sp>
      <p:sp>
        <p:nvSpPr>
          <p:cNvPr id="4" name="내용 개체 틀 2"/>
          <p:cNvSpPr txBox="1">
            <a:spLocks/>
          </p:cNvSpPr>
          <p:nvPr/>
        </p:nvSpPr>
        <p:spPr>
          <a:xfrm>
            <a:off x="3284984" y="611560"/>
            <a:ext cx="4032448" cy="885698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km.group,pval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TRUE,conf.int</a:t>
            </a:r>
            <a:r>
              <a:rPr lang="en-US" altLang="ko-KR" sz="900" dirty="0" smtClean="0"/>
              <a:t>=TRUE, </a:t>
            </a:r>
          </a:p>
          <a:p>
            <a:pPr marL="0" indent="0">
              <a:buNone/>
            </a:pPr>
            <a:r>
              <a:rPr lang="en-US" altLang="ko-KR" sz="900" dirty="0" smtClean="0"/>
              <a:t>          </a:t>
            </a:r>
            <a:r>
              <a:rPr lang="en-US" altLang="ko-KR" sz="900" dirty="0" err="1" smtClean="0"/>
              <a:t>risk.table</a:t>
            </a:r>
            <a:r>
              <a:rPr lang="en-US" altLang="ko-KR" sz="900" dirty="0" smtClean="0"/>
              <a:t>="absolute",</a:t>
            </a:r>
            <a:r>
              <a:rPr lang="en-US" altLang="ko-KR" sz="900" dirty="0" err="1" smtClean="0"/>
              <a:t>risk.table.col</a:t>
            </a:r>
            <a:r>
              <a:rPr lang="en-US" altLang="ko-KR" sz="900" dirty="0" smtClean="0"/>
              <a:t>="strata",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linetype</a:t>
            </a:r>
            <a:r>
              <a:rPr lang="en-US" altLang="ko-KR" sz="900" dirty="0" smtClean="0"/>
              <a:t>="strata", </a:t>
            </a:r>
            <a:r>
              <a:rPr lang="en-US" altLang="ko-KR" sz="900" dirty="0" err="1" smtClean="0"/>
              <a:t>surv.median.line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hv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ggtheme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theme_bw</a:t>
            </a:r>
            <a:r>
              <a:rPr lang="en-US" altLang="ko-KR" sz="900" dirty="0" smtClean="0"/>
              <a:t>(), palette=c("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","salmon") 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km.group,pval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TRUE,conf.int</a:t>
            </a:r>
            <a:r>
              <a:rPr lang="en-US" altLang="ko-KR" sz="900" dirty="0" smtClean="0"/>
              <a:t>=TRUE,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conf.int.style</a:t>
            </a:r>
            <a:r>
              <a:rPr lang="en-US" altLang="ko-KR" sz="900" dirty="0" smtClean="0"/>
              <a:t>="step",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xlab</a:t>
            </a:r>
            <a:r>
              <a:rPr lang="en-US" altLang="ko-KR" sz="900" dirty="0" smtClean="0"/>
              <a:t>="Days", break.time.by=180, </a:t>
            </a:r>
          </a:p>
          <a:p>
            <a:pPr marL="0" indent="0">
              <a:buNone/>
            </a:pPr>
            <a:r>
              <a:rPr lang="en-US" altLang="ko-KR" sz="900" dirty="0" smtClean="0"/>
              <a:t>   </a:t>
            </a:r>
            <a:r>
              <a:rPr lang="en-US" altLang="ko-KR" sz="900" dirty="0" err="1" smtClean="0"/>
              <a:t>risk.table</a:t>
            </a:r>
            <a:r>
              <a:rPr lang="en-US" altLang="ko-KR" sz="900" dirty="0" smtClean="0"/>
              <a:t>="abs_</a:t>
            </a:r>
            <a:r>
              <a:rPr lang="en-US" altLang="ko-KR" sz="900" dirty="0" err="1" smtClean="0"/>
              <a:t>pct</a:t>
            </a:r>
            <a:r>
              <a:rPr lang="en-US" altLang="ko-KR" sz="900" dirty="0" smtClean="0"/>
              <a:t>",</a:t>
            </a:r>
            <a:r>
              <a:rPr lang="en-US" altLang="ko-KR" sz="900" dirty="0" err="1" smtClean="0"/>
              <a:t>risk.table.col</a:t>
            </a:r>
            <a:r>
              <a:rPr lang="en-US" altLang="ko-KR" sz="900" dirty="0" smtClean="0"/>
              <a:t>="strata",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risk.table.fontsize</a:t>
            </a:r>
            <a:r>
              <a:rPr lang="en-US" altLang="ko-KR" sz="900" dirty="0" smtClean="0"/>
              <a:t>=3.5, </a:t>
            </a:r>
            <a:r>
              <a:rPr lang="en-US" altLang="ko-KR" sz="900" dirty="0" err="1" smtClean="0"/>
              <a:t>risk.table.y.text</a:t>
            </a:r>
            <a:r>
              <a:rPr lang="en-US" altLang="ko-KR" sz="900" dirty="0" smtClean="0"/>
              <a:t>=FALSE,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ncensor.plot</a:t>
            </a:r>
            <a:r>
              <a:rPr lang="en-US" altLang="ko-KR" sz="900" dirty="0" smtClean="0"/>
              <a:t>=TRUE,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legend.labs</a:t>
            </a:r>
            <a:r>
              <a:rPr lang="en-US" altLang="ko-KR" sz="900" dirty="0" smtClean="0"/>
              <a:t>=c("</a:t>
            </a:r>
            <a:r>
              <a:rPr lang="en-US" altLang="ko-KR" sz="900" dirty="0" err="1" smtClean="0"/>
              <a:t>Male","Female</a:t>
            </a:r>
            <a:r>
              <a:rPr lang="en-US" altLang="ko-KR" sz="900" dirty="0" smtClean="0"/>
              <a:t>"), </a:t>
            </a:r>
            <a:r>
              <a:rPr lang="en-US" altLang="ko-KR" sz="900" dirty="0" err="1" smtClean="0"/>
              <a:t>legend.title</a:t>
            </a:r>
            <a:r>
              <a:rPr lang="en-US" altLang="ko-KR" sz="900" dirty="0" smtClean="0"/>
              <a:t>="", </a:t>
            </a:r>
          </a:p>
          <a:p>
            <a:pPr marL="0" indent="0">
              <a:buNone/>
            </a:pPr>
            <a:r>
              <a:rPr lang="en-US" altLang="ko-KR" sz="900" dirty="0"/>
              <a:t> 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linetype</a:t>
            </a:r>
            <a:r>
              <a:rPr lang="en-US" altLang="ko-KR" sz="900" dirty="0" smtClean="0"/>
              <a:t>="strata", </a:t>
            </a:r>
            <a:r>
              <a:rPr lang="en-US" altLang="ko-KR" sz="900" dirty="0" err="1" smtClean="0"/>
              <a:t>surv.median.line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hv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ggtheme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theme_light</a:t>
            </a:r>
            <a:r>
              <a:rPr lang="en-US" altLang="ko-KR" sz="900" dirty="0" smtClean="0"/>
              <a:t>(), palette=c("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","salmon") 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km.group,pval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TRUE,conf.int</a:t>
            </a:r>
            <a:r>
              <a:rPr lang="en-US" altLang="ko-KR" sz="900" dirty="0" smtClean="0"/>
              <a:t>=TRUE,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linetype</a:t>
            </a:r>
            <a:r>
              <a:rPr lang="en-US" altLang="ko-KR" sz="900" dirty="0" smtClean="0"/>
              <a:t>="strata", </a:t>
            </a:r>
            <a:r>
              <a:rPr lang="en-US" altLang="ko-KR" sz="900" dirty="0" err="1" smtClean="0"/>
              <a:t>xlim</a:t>
            </a:r>
            <a:r>
              <a:rPr lang="en-US" altLang="ko-KR" sz="900" dirty="0" smtClean="0"/>
              <a:t>=c(0,600),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ggtheme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theme_bw</a:t>
            </a:r>
            <a:r>
              <a:rPr lang="en-US" altLang="ko-KR" sz="900" dirty="0" smtClean="0"/>
              <a:t>(), palette=c("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","salmon") 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, conf.int=TRUE,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linetype</a:t>
            </a:r>
            <a:r>
              <a:rPr lang="en-US" altLang="ko-KR" sz="900" dirty="0" smtClean="0"/>
              <a:t>="strata", fun="event",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ggtheme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theme_bw</a:t>
            </a:r>
            <a:r>
              <a:rPr lang="en-US" altLang="ko-KR" sz="900" dirty="0" smtClean="0"/>
              <a:t>(), palette=c("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","salmon") 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km.group</a:t>
            </a:r>
            <a:r>
              <a:rPr lang="en-US" altLang="ko-KR" sz="900" dirty="0" smtClean="0"/>
              <a:t>, conf.int=TRUE,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linetype</a:t>
            </a:r>
            <a:r>
              <a:rPr lang="en-US" altLang="ko-KR" sz="900" dirty="0" smtClean="0"/>
              <a:t>="strata", fun="</a:t>
            </a:r>
            <a:r>
              <a:rPr lang="en-US" altLang="ko-KR" sz="900" dirty="0" err="1" smtClean="0"/>
              <a:t>cumhaz</a:t>
            </a:r>
            <a:r>
              <a:rPr lang="en-US" altLang="ko-KR" sz="900" dirty="0" smtClean="0"/>
              <a:t>", </a:t>
            </a:r>
          </a:p>
          <a:p>
            <a:pPr marL="0" indent="0">
              <a:buNone/>
            </a:pPr>
            <a:r>
              <a:rPr lang="en-US" altLang="ko-KR" sz="900" dirty="0" smtClean="0"/>
              <a:t>         </a:t>
            </a:r>
            <a:r>
              <a:rPr lang="en-US" altLang="ko-KR" sz="900" dirty="0" err="1" smtClean="0"/>
              <a:t>ggtheme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theme_bw</a:t>
            </a:r>
            <a:r>
              <a:rPr lang="en-US" altLang="ko-KR" sz="900" dirty="0" smtClean="0"/>
              <a:t>(), palette=c("</a:t>
            </a:r>
            <a:r>
              <a:rPr lang="en-US" altLang="ko-KR" sz="900" dirty="0" err="1" smtClean="0"/>
              <a:t>royalblue</a:t>
            </a:r>
            <a:r>
              <a:rPr lang="en-US" altLang="ko-KR" sz="900" dirty="0" smtClean="0"/>
              <a:t>","salmon") 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(colon) </a:t>
            </a:r>
          </a:p>
          <a:p>
            <a:pPr marL="0" indent="0">
              <a:buNone/>
            </a:pPr>
            <a:r>
              <a:rPr lang="en-US" altLang="ko-KR" sz="900" dirty="0" smtClean="0"/>
              <a:t>head(colon)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colon.death</a:t>
            </a:r>
            <a:r>
              <a:rPr lang="en-US" altLang="ko-KR" sz="900" dirty="0" smtClean="0"/>
              <a:t> &lt;- colon[</a:t>
            </a:r>
            <a:r>
              <a:rPr lang="en-US" altLang="ko-KR" sz="900" dirty="0" err="1" smtClean="0"/>
              <a:t>colon$etype</a:t>
            </a:r>
            <a:r>
              <a:rPr lang="en-US" altLang="ko-KR" sz="900" dirty="0" smtClean="0"/>
              <a:t>==2,] </a:t>
            </a:r>
          </a:p>
          <a:p>
            <a:pPr marL="0" indent="0">
              <a:buNone/>
            </a:pPr>
            <a:r>
              <a:rPr lang="en-US" altLang="ko-KR" sz="900" dirty="0" err="1" smtClean="0"/>
              <a:t>colon.death$sex</a:t>
            </a:r>
            <a:r>
              <a:rPr lang="en-US" altLang="ko-KR" sz="900" dirty="0" smtClean="0"/>
              <a:t> &lt;- factor(</a:t>
            </a:r>
            <a:r>
              <a:rPr lang="en-US" altLang="ko-KR" sz="900" dirty="0" err="1" smtClean="0"/>
              <a:t>colon.death$sex</a:t>
            </a:r>
            <a:r>
              <a:rPr lang="en-US" altLang="ko-KR" sz="900" dirty="0" smtClean="0"/>
              <a:t>, levels=c(0,1), labels=c("</a:t>
            </a:r>
            <a:r>
              <a:rPr lang="en-US" altLang="ko-KR" sz="900" dirty="0" err="1" smtClean="0"/>
              <a:t>female","male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r>
              <a:rPr lang="en-US" altLang="ko-KR" sz="900" dirty="0" err="1" smtClean="0"/>
              <a:t>colon.death$differ</a:t>
            </a:r>
            <a:r>
              <a:rPr lang="en-US" altLang="ko-KR" sz="900" dirty="0" smtClean="0"/>
              <a:t> &lt;- factor(</a:t>
            </a:r>
            <a:r>
              <a:rPr lang="en-US" altLang="ko-KR" sz="900" dirty="0" err="1" smtClean="0"/>
              <a:t>colon.death$differ</a:t>
            </a:r>
            <a:r>
              <a:rPr lang="en-US" altLang="ko-KR" sz="900" dirty="0" smtClean="0"/>
              <a:t>, 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levels=c(1,2,3,), labels=c("</a:t>
            </a:r>
            <a:r>
              <a:rPr lang="en-US" altLang="ko-KR" sz="900" dirty="0" err="1" smtClean="0"/>
              <a:t>well","moderate","poor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survfit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time,status</a:t>
            </a:r>
            <a:r>
              <a:rPr lang="en-US" altLang="ko-KR" sz="900" dirty="0" smtClean="0"/>
              <a:t>)  ~ sex + </a:t>
            </a:r>
            <a:r>
              <a:rPr lang="en-US" altLang="ko-KR" sz="900" dirty="0" err="1" smtClean="0"/>
              <a:t>rx</a:t>
            </a:r>
            <a:r>
              <a:rPr lang="en-US" altLang="ko-KR" sz="900" dirty="0" smtClean="0"/>
              <a:t> + differ, </a:t>
            </a:r>
          </a:p>
          <a:p>
            <a:pPr marL="0" indent="0">
              <a:buNone/>
            </a:pPr>
            <a:r>
              <a:rPr lang="en-US" altLang="ko-KR" sz="900" dirty="0" smtClean="0"/>
              <a:t>    data= </a:t>
            </a:r>
            <a:r>
              <a:rPr lang="en-US" altLang="ko-KR" sz="900" dirty="0" err="1" smtClean="0"/>
              <a:t>colon.death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ggsurvplot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km.fit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conf.init</a:t>
            </a:r>
            <a:r>
              <a:rPr lang="en-US" altLang="ko-KR" sz="900" dirty="0" smtClean="0"/>
              <a:t>=T,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conf.int.style</a:t>
            </a:r>
            <a:r>
              <a:rPr lang="en-US" altLang="ko-KR" sz="900" dirty="0" smtClean="0"/>
              <a:t>="step", </a:t>
            </a:r>
          </a:p>
          <a:p>
            <a:pPr marL="0" indent="0">
              <a:buNone/>
            </a:pPr>
            <a:r>
              <a:rPr lang="en-US" altLang="ko-KR" sz="900" dirty="0" smtClean="0"/>
              <a:t>    </a:t>
            </a:r>
            <a:r>
              <a:rPr lang="en-US" altLang="ko-KR" sz="900" dirty="0" err="1" smtClean="0"/>
              <a:t>ggtheme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theme_bw</a:t>
            </a:r>
            <a:r>
              <a:rPr lang="en-US" altLang="ko-KR" sz="900" dirty="0" smtClean="0"/>
              <a:t>() 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ggsurv$plot</a:t>
            </a:r>
            <a:r>
              <a:rPr lang="en-US" altLang="ko-KR" sz="900" dirty="0" smtClean="0"/>
              <a:t> + </a:t>
            </a:r>
            <a:r>
              <a:rPr lang="en-US" altLang="ko-KR" sz="900" dirty="0" err="1" smtClean="0"/>
              <a:t>theme_bw</a:t>
            </a:r>
            <a:r>
              <a:rPr lang="en-US" altLang="ko-KR" sz="900" dirty="0" smtClean="0"/>
              <a:t>() + </a:t>
            </a:r>
          </a:p>
          <a:p>
            <a:pPr marL="0" indent="0">
              <a:buNone/>
            </a:pPr>
            <a:r>
              <a:rPr lang="en-US" altLang="ko-KR" sz="900" dirty="0" smtClean="0"/>
              <a:t>theme(</a:t>
            </a:r>
            <a:r>
              <a:rPr lang="en-US" altLang="ko-KR" sz="900" dirty="0" err="1" smtClean="0"/>
              <a:t>legend.position</a:t>
            </a:r>
            <a:r>
              <a:rPr lang="en-US" altLang="ko-KR" sz="900" dirty="0" smtClean="0"/>
              <a:t>="right", </a:t>
            </a:r>
            <a:r>
              <a:rPr lang="en-US" altLang="ko-KR" sz="900" dirty="0" err="1" smtClean="0"/>
              <a:t>legend.title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element_blank</a:t>
            </a:r>
            <a:r>
              <a:rPr lang="en-US" altLang="ko-KR" sz="900" dirty="0" smtClean="0"/>
              <a:t>()) + </a:t>
            </a:r>
          </a:p>
          <a:p>
            <a:pPr marL="0" indent="0">
              <a:buNone/>
            </a:pPr>
            <a:r>
              <a:rPr lang="en-US" altLang="ko-KR" sz="900" dirty="0" err="1" smtClean="0"/>
              <a:t>facet_grid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rx</a:t>
            </a:r>
            <a:r>
              <a:rPr lang="en-US" altLang="ko-KR" sz="900" dirty="0" smtClean="0"/>
              <a:t> ~ differ, labeller=</a:t>
            </a:r>
            <a:r>
              <a:rPr lang="en-US" altLang="ko-KR" sz="900" dirty="0" err="1" smtClean="0"/>
              <a:t>label_both</a:t>
            </a:r>
            <a:r>
              <a:rPr lang="en-US" altLang="ko-KR" sz="900" dirty="0" smtClean="0"/>
              <a:t>) 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3155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23</a:t>
            </a:r>
            <a:r>
              <a:rPr lang="ko-KR" altLang="en-US" sz="1800" b="1" dirty="0" smtClean="0"/>
              <a:t>회 </a:t>
            </a:r>
            <a:r>
              <a:rPr lang="en-US" altLang="ko-KR" sz="1800" b="1" dirty="0" smtClean="0"/>
              <a:t>ADP </a:t>
            </a:r>
            <a:r>
              <a:rPr lang="ko-KR" altLang="en-US" sz="1800" b="1" dirty="0" smtClean="0"/>
              <a:t>실기 합격자 인터뷰 </a:t>
            </a:r>
            <a:r>
              <a:rPr lang="en-US" altLang="ko-KR" sz="1800" b="1" dirty="0" smtClean="0"/>
              <a:t>(1/3)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683568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rm</a:t>
            </a:r>
            <a:r>
              <a:rPr lang="en-US" altLang="ko-KR" sz="900" dirty="0" smtClean="0"/>
              <a:t>(list=</a:t>
            </a:r>
            <a:r>
              <a:rPr lang="en-US" altLang="ko-KR" sz="900" dirty="0" err="1" smtClean="0"/>
              <a:t>ls</a:t>
            </a:r>
            <a:r>
              <a:rPr lang="en-US" altLang="ko-KR" sz="900" dirty="0" smtClean="0"/>
              <a:t>())</a:t>
            </a:r>
          </a:p>
          <a:p>
            <a:pPr marL="0" indent="0">
              <a:buNone/>
            </a:pPr>
            <a:r>
              <a:rPr lang="en-US" altLang="ko-KR" sz="900" dirty="0" err="1" smtClean="0"/>
              <a:t>pacman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p_load</a:t>
            </a:r>
            <a:r>
              <a:rPr lang="en-US" altLang="ko-KR" sz="900" dirty="0" smtClean="0"/>
              <a:t>(tidyverse,magrittr,lubridate,reshape2,recipes,forecast, </a:t>
            </a:r>
            <a:r>
              <a:rPr lang="en-US" altLang="ko-KR" sz="900" dirty="0" err="1" smtClean="0"/>
              <a:t>factoextra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dtw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"https://www.sharpsightlabs.com/datasets/covid19/covid_data_2020-05-08.csv"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read_delim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delim</a:t>
            </a:r>
            <a:r>
              <a:rPr lang="en-US" altLang="ko-KR" sz="900" dirty="0" smtClean="0"/>
              <a:t> = ";")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select(date, country, confirmed, </a:t>
            </a:r>
            <a:r>
              <a:rPr lang="en-US" altLang="ko-KR" sz="900" dirty="0" err="1" smtClean="0"/>
              <a:t>new_cases</a:t>
            </a:r>
            <a:r>
              <a:rPr lang="en-US" altLang="ko-KR" sz="900" dirty="0" smtClean="0"/>
              <a:t>, dead)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group_by</a:t>
            </a:r>
            <a:r>
              <a:rPr lang="en-US" altLang="ko-KR" sz="900" dirty="0" smtClean="0"/>
              <a:t>(country, date)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"https://www.sharpsightlabs.com/datasets/covid19/covid_data_2020-05-08.csv"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read_delim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delim</a:t>
            </a:r>
            <a:r>
              <a:rPr lang="en-US" altLang="ko-KR" sz="900" dirty="0" smtClean="0"/>
              <a:t> = ";")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select(date, country, confirmed, </a:t>
            </a:r>
            <a:r>
              <a:rPr lang="en-US" altLang="ko-KR" sz="900" dirty="0" err="1" smtClean="0"/>
              <a:t>new_cases</a:t>
            </a:r>
            <a:r>
              <a:rPr lang="en-US" altLang="ko-KR" sz="900" dirty="0" smtClean="0"/>
              <a:t>, dead)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group_by</a:t>
            </a:r>
            <a:r>
              <a:rPr lang="en-US" altLang="ko-KR" sz="900" dirty="0" smtClean="0"/>
              <a:t>(country, date) %&gt;%</a:t>
            </a:r>
          </a:p>
          <a:p>
            <a:pPr marL="0" indent="0">
              <a:buNone/>
            </a:pPr>
            <a:r>
              <a:rPr lang="en-US" altLang="ko-KR" sz="900" dirty="0" smtClean="0"/>
              <a:t> summarize(</a:t>
            </a:r>
          </a:p>
          <a:p>
            <a:pPr marL="0" indent="0">
              <a:buNone/>
            </a:pPr>
            <a:r>
              <a:rPr lang="en-US" altLang="ko-KR" sz="900" dirty="0" smtClean="0"/>
              <a:t>  confirmed = sum(confirmed),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new_cases</a:t>
            </a:r>
            <a:r>
              <a:rPr lang="en-US" altLang="ko-KR" sz="900" dirty="0" smtClean="0"/>
              <a:t> = sum(</a:t>
            </a:r>
            <a:r>
              <a:rPr lang="en-US" altLang="ko-KR" sz="900" dirty="0" err="1" smtClean="0"/>
              <a:t>new_cases</a:t>
            </a:r>
            <a:r>
              <a:rPr lang="en-US" altLang="ko-KR" sz="900" dirty="0" smtClean="0"/>
              <a:t>),</a:t>
            </a:r>
          </a:p>
          <a:p>
            <a:pPr marL="0" indent="0">
              <a:buNone/>
            </a:pPr>
            <a:r>
              <a:rPr lang="en-US" altLang="ko-KR" sz="900" dirty="0" smtClean="0"/>
              <a:t>  dead = sum(dead)</a:t>
            </a:r>
          </a:p>
          <a:p>
            <a:pPr marL="0" indent="0">
              <a:buNone/>
            </a:pPr>
            <a:r>
              <a:rPr lang="en-US" altLang="ko-KR" sz="900" dirty="0" smtClean="0"/>
              <a:t> ) %&gt;%</a:t>
            </a:r>
          </a:p>
          <a:p>
            <a:pPr marL="0" indent="0">
              <a:buNone/>
            </a:pPr>
            <a:r>
              <a:rPr lang="en-US" altLang="ko-KR" sz="900" dirty="0" smtClean="0"/>
              <a:t> ungroup() %&gt;%</a:t>
            </a:r>
          </a:p>
          <a:p>
            <a:pPr marL="0" indent="0">
              <a:buNone/>
            </a:pPr>
            <a:r>
              <a:rPr lang="en-US" altLang="ko-KR" sz="900" dirty="0" smtClean="0"/>
              <a:t> { . -&gt;&gt; </a:t>
            </a:r>
            <a:r>
              <a:rPr lang="en-US" altLang="ko-KR" sz="900" dirty="0" err="1" smtClean="0"/>
              <a:t>covid_all</a:t>
            </a:r>
            <a:r>
              <a:rPr lang="en-US" altLang="ko-KR" sz="900" dirty="0" smtClean="0"/>
              <a:t>} %&gt;%</a:t>
            </a:r>
          </a:p>
          <a:p>
            <a:pPr marL="0" indent="0">
              <a:buNone/>
            </a:pPr>
            <a:r>
              <a:rPr lang="en-US" altLang="ko-KR" sz="900" dirty="0" smtClean="0"/>
              <a:t> .$country %&gt;%</a:t>
            </a:r>
          </a:p>
          <a:p>
            <a:pPr marL="0" indent="0">
              <a:buNone/>
            </a:pPr>
            <a:r>
              <a:rPr lang="en-US" altLang="ko-KR" sz="900" dirty="0" smtClean="0"/>
              <a:t> table() %&gt;%</a:t>
            </a:r>
          </a:p>
          <a:p>
            <a:pPr marL="0" indent="0">
              <a:buNone/>
            </a:pPr>
            <a:r>
              <a:rPr lang="en-US" altLang="ko-KR" sz="900" dirty="0" smtClean="0"/>
              <a:t> NROW()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covid_all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filter(date == max(</a:t>
            </a:r>
            <a:r>
              <a:rPr lang="en-US" altLang="ko-KR" sz="900" dirty="0" err="1" smtClean="0"/>
              <a:t>covid_all$date</a:t>
            </a:r>
            <a:r>
              <a:rPr lang="en-US" altLang="ko-KR" sz="900" dirty="0" smtClean="0"/>
              <a:t>)) %&gt;%</a:t>
            </a:r>
          </a:p>
          <a:p>
            <a:pPr marL="0" indent="0">
              <a:buNone/>
            </a:pPr>
            <a:r>
              <a:rPr lang="en-US" altLang="ko-KR" sz="900" dirty="0" smtClean="0"/>
              <a:t> arrange(-confirmed) %&gt;%</a:t>
            </a:r>
          </a:p>
          <a:p>
            <a:pPr marL="0" indent="0">
              <a:buNone/>
            </a:pPr>
            <a:r>
              <a:rPr lang="en-US" altLang="ko-KR" sz="900" dirty="0" smtClean="0"/>
              <a:t> head(30)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 (country) %&gt;%</a:t>
            </a:r>
          </a:p>
          <a:p>
            <a:pPr marL="0" indent="0">
              <a:buNone/>
            </a:pPr>
            <a:r>
              <a:rPr lang="en-US" altLang="ko-KR" sz="900" dirty="0" smtClean="0"/>
              <a:t> pull() -&gt;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country_vec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covid_all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filter(country %in% </a:t>
            </a:r>
            <a:r>
              <a:rPr lang="en-US" altLang="ko-KR" sz="900" dirty="0" err="1" smtClean="0"/>
              <a:t>country_vec</a:t>
            </a:r>
            <a:r>
              <a:rPr lang="en-US" altLang="ko-KR" sz="900" dirty="0" smtClean="0"/>
              <a:t> | country == "Korea, South")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select(-</a:t>
            </a:r>
            <a:r>
              <a:rPr lang="en-US" altLang="ko-KR" sz="900" dirty="0" err="1" smtClean="0"/>
              <a:t>new_cases</a:t>
            </a:r>
            <a:r>
              <a:rPr lang="en-US" altLang="ko-KR" sz="900" dirty="0" smtClean="0"/>
              <a:t>, -dead) -&gt;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covid_data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 # </a:t>
            </a: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사용해 </a:t>
            </a:r>
            <a:r>
              <a:rPr lang="en-US" altLang="ko-KR" sz="900" dirty="0" smtClean="0"/>
              <a:t>distance </a:t>
            </a:r>
            <a:r>
              <a:rPr lang="ko-KR" altLang="en-US" sz="900" dirty="0" smtClean="0"/>
              <a:t>계산</a:t>
            </a:r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glimpse()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group_by</a:t>
            </a:r>
            <a:r>
              <a:rPr lang="en-US" altLang="ko-KR" sz="900" dirty="0" smtClean="0"/>
              <a:t>(country) %&gt;%</a:t>
            </a:r>
          </a:p>
          <a:p>
            <a:pPr marL="0" indent="0">
              <a:buNone/>
            </a:pPr>
            <a:r>
              <a:rPr lang="en-US" altLang="ko-KR" sz="900" dirty="0" smtClean="0"/>
              <a:t> tally() %&gt;%</a:t>
            </a:r>
          </a:p>
          <a:p>
            <a:pPr marL="0" indent="0">
              <a:buNone/>
            </a:pPr>
            <a:r>
              <a:rPr lang="en-US" altLang="ko-KR" sz="900" dirty="0" smtClean="0"/>
              <a:t> arrange(-n)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filter(country =="Belarus")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ggplot</a:t>
            </a:r>
            <a:r>
              <a:rPr lang="en-US" altLang="ko-KR" sz="900" dirty="0" smtClean="0"/>
              <a:t>() +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(x=date, y=confirmed) +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geom_point</a:t>
            </a:r>
            <a:r>
              <a:rPr lang="en-US" altLang="ko-KR" sz="900" dirty="0" smtClean="0"/>
              <a:t>()+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geom_line</a:t>
            </a:r>
            <a:r>
              <a:rPr lang="en-US" altLang="ko-KR" sz="900" dirty="0" smtClean="0"/>
              <a:t>()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3376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23</a:t>
            </a:r>
            <a:r>
              <a:rPr lang="ko-KR" altLang="en-US" sz="1800" b="1" dirty="0" smtClean="0"/>
              <a:t>회 </a:t>
            </a:r>
            <a:r>
              <a:rPr lang="en-US" altLang="ko-KR" sz="1800" b="1" dirty="0" smtClean="0"/>
              <a:t>ADP </a:t>
            </a:r>
            <a:r>
              <a:rPr lang="ko-KR" altLang="en-US" sz="1800" b="1" dirty="0" smtClean="0"/>
              <a:t>실기 합격자 인터뷰 </a:t>
            </a:r>
            <a:r>
              <a:rPr lang="en-US" altLang="ko-KR" sz="1800" b="1" dirty="0" smtClean="0"/>
              <a:t>(2/3)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683568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만일 누적 데이터로 일일 신규 발생 건수를 만든다고 하면 </a:t>
            </a:r>
            <a:r>
              <a:rPr lang="en-US" altLang="ko-KR" sz="900" dirty="0" smtClean="0"/>
              <a:t>..</a:t>
            </a:r>
          </a:p>
          <a:p>
            <a:pPr marL="0" indent="0">
              <a:buNone/>
            </a:pPr>
            <a:r>
              <a:rPr lang="en-US" altLang="ko-KR" sz="900" dirty="0" smtClean="0"/>
              <a:t># Warning </a:t>
            </a:r>
            <a:r>
              <a:rPr lang="en-US" altLang="ko-KR" sz="900" dirty="0" err="1" smtClean="0"/>
              <a:t>message:Removed</a:t>
            </a:r>
            <a:r>
              <a:rPr lang="en-US" altLang="ko-KR" sz="900" dirty="0" smtClean="0"/>
              <a:t> 1 row(s) containing missing values (</a:t>
            </a:r>
            <a:r>
              <a:rPr lang="en-US" altLang="ko-KR" sz="900" dirty="0" err="1" smtClean="0"/>
              <a:t>geom_path</a:t>
            </a:r>
            <a:r>
              <a:rPr lang="en-US" altLang="ko-KR" sz="900" dirty="0" smtClean="0"/>
              <a:t>).</a:t>
            </a:r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 (country == "Belarus") %&gt;%</a:t>
            </a:r>
          </a:p>
          <a:p>
            <a:pPr marL="0" indent="0">
              <a:buNone/>
            </a:pPr>
            <a:r>
              <a:rPr lang="en-US" altLang="ko-KR" sz="900" dirty="0" smtClean="0"/>
              <a:t> mutate (</a:t>
            </a:r>
            <a:r>
              <a:rPr lang="en-US" altLang="ko-KR" sz="900" dirty="0" err="1" smtClean="0"/>
              <a:t>confirmed_diff</a:t>
            </a:r>
            <a:r>
              <a:rPr lang="en-US" altLang="ko-KR" sz="900" dirty="0" smtClean="0"/>
              <a:t> = c(</a:t>
            </a:r>
            <a:r>
              <a:rPr lang="en-US" altLang="ko-KR" sz="900" dirty="0" err="1" smtClean="0"/>
              <a:t>NA,diff</a:t>
            </a:r>
            <a:r>
              <a:rPr lang="en-US" altLang="ko-KR" sz="900" dirty="0" smtClean="0"/>
              <a:t>(confirmed)))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ggplot</a:t>
            </a:r>
            <a:r>
              <a:rPr lang="en-US" altLang="ko-KR" sz="900" dirty="0" smtClean="0"/>
              <a:t>()+ # Error in .</a:t>
            </a:r>
            <a:r>
              <a:rPr lang="en-US" altLang="ko-KR" sz="900" dirty="0" err="1" smtClean="0"/>
              <a:t>Call.graphics</a:t>
            </a:r>
            <a:r>
              <a:rPr lang="en-US" altLang="ko-KR" sz="900" dirty="0" smtClean="0"/>
              <a:t>(C_palette2, .Call(C_palette2, NULL)) : invalid graphics state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geom_line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(x=date, y=confirmed)) +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geom_line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(x=date, y=</a:t>
            </a:r>
            <a:r>
              <a:rPr lang="en-US" altLang="ko-KR" sz="900" dirty="0" err="1" smtClean="0"/>
              <a:t>confirmed_diff</a:t>
            </a:r>
            <a:r>
              <a:rPr lang="en-US" altLang="ko-KR" sz="900" dirty="0" smtClean="0"/>
              <a:t>), color="red")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filter(country == "Belarus")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filter(date &gt; </a:t>
            </a:r>
            <a:r>
              <a:rPr lang="en-US" altLang="ko-KR" sz="900" dirty="0" err="1" smtClean="0"/>
              <a:t>ymd</a:t>
            </a:r>
            <a:r>
              <a:rPr lang="en-US" altLang="ko-KR" sz="900" dirty="0" smtClean="0"/>
              <a:t>("2020-01-22"))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 (date) %&gt;%</a:t>
            </a:r>
          </a:p>
          <a:p>
            <a:pPr marL="0" indent="0">
              <a:buNone/>
            </a:pPr>
            <a:r>
              <a:rPr lang="en-US" altLang="ko-KR" sz="900" dirty="0" smtClean="0"/>
              <a:t> pull() -&gt;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date_tmp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date_tmp</a:t>
            </a:r>
            <a:r>
              <a:rPr lang="en-US" altLang="ko-KR" sz="900" dirty="0" smtClean="0"/>
              <a:t> %&gt;% NROW()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또는 </a:t>
            </a:r>
            <a:r>
              <a:rPr lang="en-US" altLang="ko-KR" sz="900" dirty="0" err="1" smtClean="0"/>
              <a:t>purrr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을 이용해야 진정한 </a:t>
            </a:r>
            <a:r>
              <a:rPr lang="en-US" altLang="ko-KR" sz="900" dirty="0" smtClean="0"/>
              <a:t>R </a:t>
            </a:r>
            <a:r>
              <a:rPr lang="ko-KR" altLang="en-US" sz="900" dirty="0" smtClean="0"/>
              <a:t>사용자 </a:t>
            </a:r>
            <a:r>
              <a:rPr lang="en-US" altLang="ko-KR" sz="900" dirty="0" smtClean="0"/>
              <a:t>!</a:t>
            </a:r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split(.$country)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map_df</a:t>
            </a:r>
            <a:r>
              <a:rPr lang="en-US" altLang="ko-KR" sz="900" dirty="0" smtClean="0"/>
              <a:t>(~diff(.$confirmed)) %&gt;%</a:t>
            </a:r>
          </a:p>
          <a:p>
            <a:pPr marL="0" indent="0">
              <a:buNone/>
            </a:pPr>
            <a:r>
              <a:rPr lang="en-US" altLang="ko-KR" sz="900" dirty="0" smtClean="0"/>
              <a:t> mutate(date = </a:t>
            </a:r>
            <a:r>
              <a:rPr lang="en-US" altLang="ko-KR" sz="900" dirty="0" err="1" smtClean="0"/>
              <a:t>date_tmp</a:t>
            </a:r>
            <a:r>
              <a:rPr lang="en-US" altLang="ko-KR" sz="900" dirty="0" smtClean="0"/>
              <a:t>, .before= 1) -&gt;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covid_data_diff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ko-KR" altLang="en-US" sz="900" dirty="0" smtClean="0"/>
              <a:t>군집하기 전에 각 데이터의 </a:t>
            </a: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를 계산해 보았음</a:t>
            </a:r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filter(country == "Belarus")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 (confirmed)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ts</a:t>
            </a:r>
            <a:r>
              <a:rPr lang="en-US" altLang="ko-KR" sz="900" dirty="0" smtClean="0"/>
              <a:t>(start = c(2020,1,22), frequency = 365)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() # Error in </a:t>
            </a:r>
            <a:r>
              <a:rPr lang="en-US" altLang="ko-KR" sz="900" dirty="0" err="1" smtClean="0"/>
              <a:t>plot.new</a:t>
            </a:r>
            <a:r>
              <a:rPr lang="en-US" altLang="ko-KR" sz="900" dirty="0" smtClean="0"/>
              <a:t>() : figure margins too large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filter(country == "Belarus")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 (confirmed)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ts</a:t>
            </a:r>
            <a:r>
              <a:rPr lang="en-US" altLang="ko-KR" sz="900" dirty="0" smtClean="0"/>
              <a:t>(start = c(2020,1,22), frequency = 365)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tsdisplay</a:t>
            </a:r>
            <a:r>
              <a:rPr lang="en-US" altLang="ko-KR" sz="900" dirty="0" smtClean="0"/>
              <a:t>()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TSdist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group_by</a:t>
            </a:r>
            <a:r>
              <a:rPr lang="en-US" altLang="ko-KR" sz="900" dirty="0" smtClean="0"/>
              <a:t>(country) %&gt;%</a:t>
            </a:r>
          </a:p>
          <a:p>
            <a:pPr marL="0" indent="0">
              <a:buNone/>
            </a:pPr>
            <a:r>
              <a:rPr lang="en-US" altLang="ko-KR" sz="900" dirty="0" smtClean="0"/>
              <a:t> mutate (row =</a:t>
            </a:r>
            <a:r>
              <a:rPr lang="en-US" altLang="ko-KR" sz="900" dirty="0" err="1" smtClean="0"/>
              <a:t>row_number</a:t>
            </a:r>
            <a:r>
              <a:rPr lang="en-US" altLang="ko-KR" sz="900" dirty="0" smtClean="0"/>
              <a:t>())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pivot_wider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names_from</a:t>
            </a:r>
            <a:r>
              <a:rPr lang="en-US" altLang="ko-KR" sz="900" dirty="0" smtClean="0"/>
              <a:t> = country,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</a:t>
            </a:r>
            <a:r>
              <a:rPr lang="en-US" altLang="ko-KR" sz="900" dirty="0" err="1" smtClean="0"/>
              <a:t>values_from</a:t>
            </a:r>
            <a:r>
              <a:rPr lang="en-US" altLang="ko-KR" sz="900" dirty="0" smtClean="0"/>
              <a:t> = confirmed,</a:t>
            </a:r>
          </a:p>
          <a:p>
            <a:pPr marL="0" indent="0">
              <a:buNone/>
            </a:pPr>
            <a:r>
              <a:rPr lang="en-US" altLang="ko-KR" sz="900" dirty="0" smtClean="0"/>
              <a:t>     </a:t>
            </a:r>
            <a:r>
              <a:rPr lang="en-US" altLang="ko-KR" sz="900" dirty="0" err="1" smtClean="0"/>
              <a:t>values_fill</a:t>
            </a:r>
            <a:r>
              <a:rPr lang="en-US" altLang="ko-KR" sz="900" dirty="0" smtClean="0"/>
              <a:t> =0) %&gt;%</a:t>
            </a:r>
          </a:p>
          <a:p>
            <a:pPr marL="0" indent="0">
              <a:buNone/>
            </a:pPr>
            <a:r>
              <a:rPr lang="en-US" altLang="ko-KR" sz="900" dirty="0" smtClean="0"/>
              <a:t> ungroup() %&gt;%</a:t>
            </a:r>
          </a:p>
          <a:p>
            <a:pPr marL="0" indent="0">
              <a:buNone/>
            </a:pPr>
            <a:r>
              <a:rPr lang="en-US" altLang="ko-KR" sz="900" dirty="0" smtClean="0"/>
              <a:t> select (-date, -row) %&gt;%</a:t>
            </a:r>
          </a:p>
          <a:p>
            <a:pPr marL="0" indent="0">
              <a:buNone/>
            </a:pPr>
            <a:r>
              <a:rPr lang="en-US" altLang="ko-KR" sz="900" dirty="0" smtClean="0"/>
              <a:t> t()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TSdist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TSDatabaseDistances</a:t>
            </a:r>
            <a:r>
              <a:rPr lang="en-US" altLang="ko-KR" sz="900" dirty="0" smtClean="0"/>
              <a:t>( distance = "</a:t>
            </a:r>
            <a:r>
              <a:rPr lang="en-US" altLang="ko-KR" sz="900" dirty="0" err="1" smtClean="0"/>
              <a:t>acf</a:t>
            </a:r>
            <a:r>
              <a:rPr lang="en-US" altLang="ko-KR" sz="900" dirty="0" smtClean="0"/>
              <a:t>")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hclust</a:t>
            </a:r>
            <a:r>
              <a:rPr lang="en-US" altLang="ko-KR" sz="900" dirty="0" smtClean="0"/>
              <a:t>(method ="average") %&gt;%</a:t>
            </a:r>
          </a:p>
          <a:p>
            <a:pPr marL="0" indent="0">
              <a:buNone/>
            </a:pPr>
            <a:r>
              <a:rPr lang="en-US" altLang="ko-KR" sz="900" dirty="0" smtClean="0"/>
              <a:t> plot()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391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23</a:t>
            </a:r>
            <a:r>
              <a:rPr lang="ko-KR" altLang="en-US" sz="1800" b="1" dirty="0" smtClean="0"/>
              <a:t>회 </a:t>
            </a:r>
            <a:r>
              <a:rPr lang="en-US" altLang="ko-KR" sz="1800" b="1" dirty="0" smtClean="0"/>
              <a:t>ADP </a:t>
            </a:r>
            <a:r>
              <a:rPr lang="ko-KR" altLang="en-US" sz="1800" b="1" dirty="0" smtClean="0"/>
              <a:t>실기 합격자 인터뷰 </a:t>
            </a:r>
            <a:r>
              <a:rPr lang="en-US" altLang="ko-KR" sz="1800" b="1" dirty="0" smtClean="0"/>
              <a:t>(3/3)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683568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covid_data</a:t>
            </a:r>
            <a:r>
              <a:rPr lang="en-US" altLang="ko-KR" sz="900" dirty="0" smtClean="0"/>
              <a:t> %&gt;%</a:t>
            </a:r>
          </a:p>
          <a:p>
            <a:pPr marL="0" indent="0">
              <a:buNone/>
            </a:pPr>
            <a:r>
              <a:rPr lang="en-US" altLang="ko-KR" sz="900" dirty="0" smtClean="0"/>
              <a:t> melt(</a:t>
            </a:r>
            <a:r>
              <a:rPr lang="en-US" altLang="ko-KR" sz="900" dirty="0" err="1" smtClean="0"/>
              <a:t>id.vars</a:t>
            </a:r>
            <a:r>
              <a:rPr lang="en-US" altLang="ko-KR" sz="900" dirty="0" smtClean="0"/>
              <a:t> = c("</a:t>
            </a:r>
            <a:r>
              <a:rPr lang="en-US" altLang="ko-KR" sz="900" dirty="0" err="1" smtClean="0"/>
              <a:t>date","country</a:t>
            </a:r>
            <a:r>
              <a:rPr lang="en-US" altLang="ko-KR" sz="900" dirty="0" smtClean="0"/>
              <a:t>"))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dcast</a:t>
            </a:r>
            <a:r>
              <a:rPr lang="en-US" altLang="ko-KR" sz="900" dirty="0" smtClean="0"/>
              <a:t>(variable + country~ date) %&gt;%</a:t>
            </a:r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국가로 군집하기 위해서는 이렇게 </a:t>
            </a:r>
            <a:r>
              <a:rPr lang="ko-KR" altLang="en-US" sz="900" dirty="0" err="1" smtClean="0"/>
              <a:t>노가다를</a:t>
            </a:r>
            <a:r>
              <a:rPr lang="ko-KR" altLang="en-US" sz="900" dirty="0" smtClean="0"/>
              <a:t> </a:t>
            </a:r>
            <a:r>
              <a:rPr lang="ko-KR" altLang="en-US" sz="900" dirty="0" err="1" smtClean="0"/>
              <a:t>해야함</a:t>
            </a: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select (-variable) %&gt;%</a:t>
            </a:r>
          </a:p>
          <a:p>
            <a:pPr marL="0" indent="0">
              <a:buNone/>
            </a:pPr>
            <a:r>
              <a:rPr lang="en-US" altLang="ko-KR" sz="900" dirty="0" smtClean="0"/>
              <a:t>recipe(~ .) %&gt;% #</a:t>
            </a:r>
            <a:r>
              <a:rPr lang="ko-KR" altLang="en-US" sz="900" dirty="0" smtClean="0"/>
              <a:t>군집에서의 </a:t>
            </a:r>
            <a:r>
              <a:rPr lang="en-US" altLang="ko-KR" sz="900" dirty="0" smtClean="0"/>
              <a:t>scaling </a:t>
            </a:r>
            <a:r>
              <a:rPr lang="ko-KR" altLang="en-US" sz="900" dirty="0" smtClean="0"/>
              <a:t>은 선택이 아닌 필수</a:t>
            </a:r>
          </a:p>
          <a:p>
            <a:pPr marL="0" indent="0">
              <a:buNone/>
            </a:pPr>
            <a:r>
              <a:rPr lang="en-US" altLang="ko-KR" sz="900" dirty="0" err="1" smtClean="0"/>
              <a:t>step_center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all_numeric</a:t>
            </a:r>
            <a:r>
              <a:rPr lang="en-US" altLang="ko-KR" sz="900" dirty="0" smtClean="0"/>
              <a:t>())  %&gt;%</a:t>
            </a:r>
          </a:p>
          <a:p>
            <a:pPr marL="0" indent="0">
              <a:buNone/>
            </a:pPr>
            <a:r>
              <a:rPr lang="en-US" altLang="ko-KR" sz="900" dirty="0" err="1" smtClean="0"/>
              <a:t>step_scale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all_numeric</a:t>
            </a:r>
            <a:r>
              <a:rPr lang="en-US" altLang="ko-KR" sz="900" dirty="0" smtClean="0"/>
              <a:t>())  %&gt;%</a:t>
            </a:r>
          </a:p>
          <a:p>
            <a:pPr marL="0" indent="0">
              <a:buNone/>
            </a:pPr>
            <a:r>
              <a:rPr lang="en-US" altLang="ko-KR" sz="900" dirty="0" smtClean="0"/>
              <a:t>prep() %&gt;%</a:t>
            </a:r>
          </a:p>
          <a:p>
            <a:pPr marL="0" indent="0">
              <a:buNone/>
            </a:pPr>
            <a:r>
              <a:rPr lang="en-US" altLang="ko-KR" sz="900" dirty="0" smtClean="0"/>
              <a:t>juice() %&gt;%</a:t>
            </a:r>
          </a:p>
          <a:p>
            <a:pPr marL="0" indent="0">
              <a:buNone/>
            </a:pPr>
            <a:r>
              <a:rPr lang="en-US" altLang="ko-KR" sz="900" dirty="0" err="1" smtClean="0"/>
              <a:t>column_to_rownames</a:t>
            </a:r>
            <a:r>
              <a:rPr lang="en-US" altLang="ko-KR" sz="900" dirty="0" smtClean="0"/>
              <a:t> (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= "country")  %&gt;% #</a:t>
            </a:r>
            <a:r>
              <a:rPr lang="ko-KR" altLang="en-US" sz="900" dirty="0" smtClean="0"/>
              <a:t>군집의 미덕은 </a:t>
            </a:r>
            <a:r>
              <a:rPr lang="en-US" altLang="ko-KR" sz="900" dirty="0" err="1" smtClean="0"/>
              <a:t>rownae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을 활용하는 것</a:t>
            </a:r>
          </a:p>
          <a:p>
            <a:pPr marL="0" indent="0">
              <a:buNone/>
            </a:pPr>
            <a:r>
              <a:rPr lang="en-US" altLang="ko-KR" sz="900" dirty="0" smtClean="0"/>
              <a:t>print() -&gt;</a:t>
            </a:r>
          </a:p>
          <a:p>
            <a:pPr marL="0" indent="0">
              <a:buNone/>
            </a:pPr>
            <a:r>
              <a:rPr lang="en-US" altLang="ko-KR" sz="900" dirty="0" smtClean="0"/>
              <a:t>covid_data2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 covid_data2 %&gt;% # object 'covid_data2' not found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 (method = "DTW") %&gt;%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hclust</a:t>
            </a:r>
            <a:r>
              <a:rPr lang="en-US" altLang="ko-KR" sz="900" dirty="0" smtClean="0"/>
              <a:t>(method ="average") %&gt;%</a:t>
            </a:r>
          </a:p>
          <a:p>
            <a:pPr marL="0" indent="0">
              <a:buNone/>
            </a:pPr>
            <a:r>
              <a:rPr lang="en-US" altLang="ko-KR" sz="900" dirty="0" smtClean="0"/>
              <a:t>  plot()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[</a:t>
            </a:r>
            <a:r>
              <a:rPr lang="ko-KR" altLang="en-US" sz="900" dirty="0" smtClean="0"/>
              <a:t>참고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군집</a:t>
            </a:r>
            <a:r>
              <a:rPr lang="en-US" altLang="ko-KR" sz="900" dirty="0" smtClean="0"/>
              <a:t>(k-means)</a:t>
            </a:r>
            <a:r>
              <a:rPr lang="ko-KR" altLang="en-US" sz="900" dirty="0" smtClean="0"/>
              <a:t>은 </a:t>
            </a:r>
            <a:r>
              <a:rPr lang="en-US" altLang="ko-KR" sz="900" dirty="0" err="1" smtClean="0"/>
              <a:t>factoextra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 준비했음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covid_data2 %&gt;%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factoextra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fviz_nbclust</a:t>
            </a:r>
            <a:r>
              <a:rPr lang="en-US" altLang="ko-KR" sz="900" dirty="0" smtClean="0"/>
              <a:t>(</a:t>
            </a:r>
          </a:p>
          <a:p>
            <a:pPr marL="0" indent="0">
              <a:buNone/>
            </a:pPr>
            <a:r>
              <a:rPr lang="en-US" altLang="ko-KR" sz="900" dirty="0" smtClean="0"/>
              <a:t>  x = . ,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FUNcluster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kmeans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method = "silhouette"</a:t>
            </a:r>
          </a:p>
          <a:p>
            <a:pPr marL="0" indent="0">
              <a:buNone/>
            </a:pPr>
            <a:r>
              <a:rPr lang="en-US" altLang="ko-KR" sz="900" dirty="0" smtClean="0"/>
              <a:t> 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군집 수 추천 받아서 </a:t>
            </a:r>
            <a:r>
              <a:rPr lang="en-US" altLang="ko-KR" sz="900" dirty="0" smtClean="0"/>
              <a:t>.. </a:t>
            </a:r>
            <a:r>
              <a:rPr lang="ko-KR" altLang="en-US" sz="900" dirty="0" smtClean="0"/>
              <a:t>군집하기</a:t>
            </a:r>
          </a:p>
          <a:p>
            <a:pPr marL="0" indent="0">
              <a:buNone/>
            </a:pPr>
            <a:r>
              <a:rPr lang="en-US" altLang="ko-KR" sz="900" dirty="0" smtClean="0"/>
              <a:t>covid_data2 %&gt;%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kmeans</a:t>
            </a:r>
            <a:r>
              <a:rPr lang="en-US" altLang="ko-KR" sz="900" dirty="0" smtClean="0"/>
              <a:t>(x = ., centers =2) %&gt;%</a:t>
            </a:r>
          </a:p>
          <a:p>
            <a:pPr marL="0" indent="0">
              <a:buNone/>
            </a:pPr>
            <a:r>
              <a:rPr lang="en-US" altLang="ko-KR" sz="900" dirty="0" smtClean="0"/>
              <a:t> {. -&gt;&gt; daily.km.res} %&gt;% #</a:t>
            </a:r>
            <a:r>
              <a:rPr lang="ko-KR" altLang="en-US" sz="900" dirty="0" smtClean="0"/>
              <a:t>요건 최근 </a:t>
            </a:r>
            <a:r>
              <a:rPr lang="ko-KR" altLang="en-US" sz="900" dirty="0" err="1" smtClean="0"/>
              <a:t>슬통님한테</a:t>
            </a:r>
            <a:r>
              <a:rPr lang="ko-KR" altLang="en-US" sz="900" dirty="0" smtClean="0"/>
              <a:t> 배운 특급 기술</a:t>
            </a:r>
          </a:p>
          <a:p>
            <a:pPr marL="0" indent="0">
              <a:buNone/>
            </a:pP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factoextra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fviz_cluster</a:t>
            </a:r>
            <a:r>
              <a:rPr lang="en-US" altLang="ko-KR" sz="900" dirty="0" smtClean="0"/>
              <a:t>(object = ., data = covid_data2)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#[</a:t>
            </a:r>
            <a:r>
              <a:rPr lang="ko-KR" altLang="en-US" sz="900" dirty="0" smtClean="0"/>
              <a:t>참고</a:t>
            </a:r>
            <a:r>
              <a:rPr lang="en-US" altLang="ko-KR" sz="900" dirty="0" smtClean="0"/>
              <a:t>] </a:t>
            </a:r>
            <a:r>
              <a:rPr lang="ko-KR" altLang="en-US" sz="900" dirty="0" smtClean="0"/>
              <a:t>비계층적 군집</a:t>
            </a:r>
            <a:r>
              <a:rPr lang="en-US" altLang="ko-KR" sz="900" dirty="0" smtClean="0"/>
              <a:t>(</a:t>
            </a:r>
            <a:r>
              <a:rPr lang="ko-KR" altLang="en-US" sz="900" dirty="0" err="1" smtClean="0"/>
              <a:t>유클리디안</a:t>
            </a:r>
            <a:r>
              <a:rPr lang="en-US" altLang="ko-KR" sz="900" dirty="0" smtClean="0"/>
              <a:t>) -</a:t>
            </a:r>
            <a:r>
              <a:rPr lang="en-US" altLang="ko-KR" sz="900" dirty="0" err="1" smtClean="0"/>
              <a:t>factoextra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로 준비했음</a:t>
            </a:r>
          </a:p>
          <a:p>
            <a:pPr marL="0" indent="0">
              <a:buNone/>
            </a:pPr>
            <a:r>
              <a:rPr lang="en-US" altLang="ko-KR" sz="900" dirty="0" smtClean="0"/>
              <a:t>covid_data2 %&gt;%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hcut</a:t>
            </a:r>
            <a:r>
              <a:rPr lang="en-US" altLang="ko-KR" sz="900" dirty="0" smtClean="0"/>
              <a:t>(x=., k=2, stand =T)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fviz_dend</a:t>
            </a:r>
            <a:r>
              <a:rPr lang="en-US" altLang="ko-KR" sz="900" dirty="0" smtClean="0"/>
              <a:t>( x=., </a:t>
            </a:r>
            <a:r>
              <a:rPr lang="en-US" altLang="ko-KR" sz="900" dirty="0" err="1" smtClean="0"/>
              <a:t>rect</a:t>
            </a:r>
            <a:r>
              <a:rPr lang="en-US" altLang="ko-KR" sz="900" dirty="0" smtClean="0"/>
              <a:t> = TRUE)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covid_data2 %&gt;%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dist</a:t>
            </a:r>
            <a:r>
              <a:rPr lang="en-US" altLang="ko-KR" sz="900" dirty="0" smtClean="0"/>
              <a:t>(method = "</a:t>
            </a:r>
            <a:r>
              <a:rPr lang="en-US" altLang="ko-KR" sz="900" dirty="0" err="1" smtClean="0"/>
              <a:t>euclidean</a:t>
            </a:r>
            <a:r>
              <a:rPr lang="en-US" altLang="ko-KR" sz="900" dirty="0" smtClean="0"/>
              <a:t>")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hclust</a:t>
            </a:r>
            <a:r>
              <a:rPr lang="en-US" altLang="ko-KR" sz="900" dirty="0" smtClean="0"/>
              <a:t>(method = "average") %&gt;%</a:t>
            </a:r>
          </a:p>
          <a:p>
            <a:pPr marL="0" indent="0">
              <a:buNone/>
            </a:pPr>
            <a:r>
              <a:rPr lang="en-US" altLang="ko-KR" sz="900" dirty="0" smtClean="0"/>
              <a:t> plot()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39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79884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1790" y="5912676"/>
            <a:ext cx="2667570" cy="11796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899592"/>
            <a:ext cx="6596256" cy="33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검정 체</a:t>
            </a:r>
            <a:r>
              <a:rPr lang="ko-KR" altLang="en-US" sz="1800" b="1" dirty="0"/>
              <a:t>계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149080" y="1043608"/>
            <a:ext cx="259228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800" dirty="0" smtClean="0"/>
              <a:t>https://youtu.be/a_xz7Ogcuhg</a:t>
            </a:r>
            <a:endParaRPr lang="ko-KR" altLang="en-US" sz="800" dirty="0"/>
          </a:p>
        </p:txBody>
      </p:sp>
      <p:sp>
        <p:nvSpPr>
          <p:cNvPr id="6" name="직사각형 5"/>
          <p:cNvSpPr/>
          <p:nvPr/>
        </p:nvSpPr>
        <p:spPr>
          <a:xfrm>
            <a:off x="188640" y="6514413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aov</a:t>
            </a:r>
            <a:endParaRPr lang="ko-KR" altLang="en-US" sz="1000" dirty="0"/>
          </a:p>
        </p:txBody>
      </p:sp>
      <p:sp>
        <p:nvSpPr>
          <p:cNvPr id="8" name="직사각형 7"/>
          <p:cNvSpPr/>
          <p:nvPr/>
        </p:nvSpPr>
        <p:spPr>
          <a:xfrm>
            <a:off x="5805264" y="4543326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smtClean="0"/>
              <a:t>부호검정</a:t>
            </a:r>
            <a:endParaRPr lang="ko-KR" altLang="en-US" sz="1000" dirty="0"/>
          </a:p>
        </p:txBody>
      </p:sp>
      <p:sp>
        <p:nvSpPr>
          <p:cNvPr id="7" name="직사각형 6"/>
          <p:cNvSpPr/>
          <p:nvPr/>
        </p:nvSpPr>
        <p:spPr>
          <a:xfrm>
            <a:off x="5229200" y="3851920"/>
            <a:ext cx="1512168" cy="1080120"/>
          </a:xfrm>
          <a:prstGeom prst="rect">
            <a:avLst/>
          </a:prstGeom>
          <a:noFill/>
          <a:ln w="127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5517232" y="5004048"/>
            <a:ext cx="1224136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ko-KR" altLang="en-US" sz="800" dirty="0" err="1" smtClean="0"/>
              <a:t>중위수</a:t>
            </a:r>
            <a:r>
              <a:rPr lang="ko-KR" altLang="en-US" sz="800" dirty="0" smtClean="0"/>
              <a:t> 검정</a:t>
            </a:r>
            <a:endParaRPr lang="ko-KR" altLang="en-US" sz="800" dirty="0"/>
          </a:p>
        </p:txBody>
      </p:sp>
      <p:sp>
        <p:nvSpPr>
          <p:cNvPr id="11" name="직사각형 10"/>
          <p:cNvSpPr/>
          <p:nvPr/>
        </p:nvSpPr>
        <p:spPr>
          <a:xfrm>
            <a:off x="2420888" y="5415050"/>
            <a:ext cx="1368152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Kruskal</a:t>
            </a:r>
            <a:r>
              <a:rPr lang="en-US" altLang="ko-KR" sz="1000" dirty="0" smtClean="0"/>
              <a:t>–Wallis test</a:t>
            </a:r>
            <a:endParaRPr lang="ko-KR" altLang="en-US" sz="1000" dirty="0"/>
          </a:p>
        </p:txBody>
      </p:sp>
      <p:sp>
        <p:nvSpPr>
          <p:cNvPr id="9" name="왼쪽 중괄호 8"/>
          <p:cNvSpPr/>
          <p:nvPr/>
        </p:nvSpPr>
        <p:spPr>
          <a:xfrm>
            <a:off x="3789040" y="5148064"/>
            <a:ext cx="216024" cy="848092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4005064" y="5071014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Chi-square </a:t>
            </a:r>
            <a:endParaRPr lang="ko-KR" altLang="en-US" sz="1000" dirty="0"/>
          </a:p>
        </p:txBody>
      </p:sp>
      <p:sp>
        <p:nvSpPr>
          <p:cNvPr id="14" name="직사각형 13"/>
          <p:cNvSpPr/>
          <p:nvPr/>
        </p:nvSpPr>
        <p:spPr>
          <a:xfrm>
            <a:off x="4005064" y="5764128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H-Value</a:t>
            </a:r>
            <a:endParaRPr lang="ko-KR" altLang="en-US" sz="1000" dirty="0"/>
          </a:p>
        </p:txBody>
      </p:sp>
      <p:sp>
        <p:nvSpPr>
          <p:cNvPr id="15" name="TextBox 14"/>
          <p:cNvSpPr txBox="1"/>
          <p:nvPr/>
        </p:nvSpPr>
        <p:spPr>
          <a:xfrm>
            <a:off x="1645444" y="5796925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smtClean="0"/>
              <a:t>3</a:t>
            </a:r>
            <a:r>
              <a:rPr lang="ko-KR" altLang="en-US" sz="800" dirty="0" smtClean="0"/>
              <a:t>개의 공장</a:t>
            </a:r>
            <a:r>
              <a:rPr lang="en-US" altLang="ko-KR" sz="800" dirty="0" smtClean="0"/>
              <a:t>(group</a:t>
            </a:r>
            <a:r>
              <a:rPr lang="ko-KR" altLang="en-US" sz="800" dirty="0" smtClean="0"/>
              <a:t>칼럼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에서 생산된 총 </a:t>
            </a:r>
            <a:r>
              <a:rPr lang="en-US" altLang="ko-KR" sz="800" dirty="0" smtClean="0"/>
              <a:t>32</a:t>
            </a:r>
            <a:r>
              <a:rPr lang="ko-KR" altLang="en-US" sz="800" dirty="0" smtClean="0"/>
              <a:t>개 제품 무게의 순위정보</a:t>
            </a:r>
            <a:r>
              <a:rPr lang="en-US" altLang="ko-KR" sz="800" dirty="0" smtClean="0"/>
              <a:t>(rank </a:t>
            </a:r>
            <a:r>
              <a:rPr lang="ko-KR" altLang="en-US" sz="800" dirty="0" smtClean="0"/>
              <a:t>칼럼</a:t>
            </a:r>
            <a:r>
              <a:rPr lang="en-US" altLang="ko-KR" sz="800" dirty="0" smtClean="0"/>
              <a:t>)</a:t>
            </a:r>
            <a:r>
              <a:rPr lang="ko-KR" altLang="en-US" sz="800" dirty="0" smtClean="0"/>
              <a:t>가 있다</a:t>
            </a:r>
            <a:r>
              <a:rPr lang="en-US" altLang="ko-KR" sz="800" dirty="0" smtClean="0"/>
              <a:t>. </a:t>
            </a:r>
            <a:r>
              <a:rPr lang="ko-KR" altLang="en-US" sz="800" dirty="0" err="1" smtClean="0"/>
              <a:t>공장별로</a:t>
            </a:r>
            <a:r>
              <a:rPr lang="ko-KR" altLang="en-US" sz="800" dirty="0" smtClean="0"/>
              <a:t> 생산되는 제품 무게에 차이가 있는지 검증하라</a:t>
            </a:r>
          </a:p>
        </p:txBody>
      </p:sp>
      <p:sp>
        <p:nvSpPr>
          <p:cNvPr id="16" name="직사각형 15"/>
          <p:cNvSpPr/>
          <p:nvPr/>
        </p:nvSpPr>
        <p:spPr>
          <a:xfrm>
            <a:off x="1340768" y="4948044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oneway.test</a:t>
            </a:r>
            <a:endParaRPr lang="ko-KR" altLang="en-US" sz="1000" dirty="0"/>
          </a:p>
        </p:txBody>
      </p:sp>
      <p:sp>
        <p:nvSpPr>
          <p:cNvPr id="17" name="직사각형 16"/>
          <p:cNvSpPr/>
          <p:nvPr/>
        </p:nvSpPr>
        <p:spPr>
          <a:xfrm>
            <a:off x="1340768" y="6908264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/>
              <a:t>welch</a:t>
            </a:r>
            <a:endParaRPr lang="ko-KR" altLang="en-US" sz="1000" dirty="0"/>
          </a:p>
        </p:txBody>
      </p:sp>
      <p:sp>
        <p:nvSpPr>
          <p:cNvPr id="18" name="직사각형 17"/>
          <p:cNvSpPr/>
          <p:nvPr/>
        </p:nvSpPr>
        <p:spPr>
          <a:xfrm>
            <a:off x="2420888" y="7252300"/>
            <a:ext cx="1368152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/>
              <a:t>r</a:t>
            </a:r>
            <a:r>
              <a:rPr lang="en-US" altLang="ko-KR" sz="1000" dirty="0" err="1" smtClean="0"/>
              <a:t>uns.test</a:t>
            </a:r>
            <a:endParaRPr lang="ko-KR" altLang="en-US" sz="1000" dirty="0"/>
          </a:p>
        </p:txBody>
      </p:sp>
      <p:sp>
        <p:nvSpPr>
          <p:cNvPr id="20" name="직사각형 19"/>
          <p:cNvSpPr/>
          <p:nvPr/>
        </p:nvSpPr>
        <p:spPr>
          <a:xfrm>
            <a:off x="188640" y="6927787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anova</a:t>
            </a:r>
            <a:endParaRPr lang="ko-KR" altLang="en-US" sz="1000" dirty="0"/>
          </a:p>
        </p:txBody>
      </p:sp>
      <p:sp>
        <p:nvSpPr>
          <p:cNvPr id="21" name="직사각형 20"/>
          <p:cNvSpPr/>
          <p:nvPr/>
        </p:nvSpPr>
        <p:spPr>
          <a:xfrm>
            <a:off x="188640" y="4948044"/>
            <a:ext cx="864096" cy="34403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err="1" smtClean="0"/>
              <a:t>oneway.test</a:t>
            </a:r>
            <a:endParaRPr lang="ko-KR" altLang="en-US" sz="10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1412776" y="2987824"/>
            <a:ext cx="34563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library(car) </a:t>
            </a:r>
          </a:p>
          <a:p>
            <a:r>
              <a:rPr lang="en-US" altLang="ko-KR" sz="800" dirty="0" err="1"/>
              <a:t>leveneTest</a:t>
            </a:r>
            <a:r>
              <a:rPr lang="en-US" altLang="ko-KR" sz="800" dirty="0"/>
              <a:t>(conformity ~ </a:t>
            </a:r>
            <a:r>
              <a:rPr lang="en-US" altLang="ko-KR" sz="800" dirty="0" err="1"/>
              <a:t>fcategory</a:t>
            </a:r>
            <a:r>
              <a:rPr lang="en-US" altLang="ko-KR" sz="800" dirty="0"/>
              <a:t>*</a:t>
            </a:r>
            <a:r>
              <a:rPr lang="en-US" altLang="ko-KR" sz="800" dirty="0" err="1"/>
              <a:t>partner.status</a:t>
            </a:r>
            <a:r>
              <a:rPr lang="en-US" altLang="ko-KR" sz="800" dirty="0"/>
              <a:t>, data=Moore</a:t>
            </a:r>
            <a:r>
              <a:rPr lang="en-US" altLang="ko-KR" sz="800" dirty="0" smtClean="0"/>
              <a:t>)</a:t>
            </a:r>
          </a:p>
          <a:p>
            <a:r>
              <a:rPr lang="en-US" altLang="ko-KR" sz="800" dirty="0"/>
              <a:t>0.05</a:t>
            </a:r>
            <a:r>
              <a:rPr lang="ko-KR" altLang="en-US" sz="800" dirty="0"/>
              <a:t>보다 크다 </a:t>
            </a:r>
            <a:r>
              <a:rPr lang="en-US" altLang="ko-KR" sz="800" dirty="0"/>
              <a:t>-&gt; </a:t>
            </a:r>
            <a:r>
              <a:rPr lang="ko-KR" altLang="en-US" sz="800" dirty="0" err="1"/>
              <a:t>등분산이다</a:t>
            </a:r>
            <a:r>
              <a:rPr lang="en-US" altLang="ko-KR" sz="800" dirty="0" smtClean="0"/>
              <a:t> </a:t>
            </a:r>
            <a:endParaRPr lang="ko-KR" altLang="en-US" sz="800" dirty="0" smtClean="0"/>
          </a:p>
        </p:txBody>
      </p:sp>
      <p:sp>
        <p:nvSpPr>
          <p:cNvPr id="23" name="TextBox 22"/>
          <p:cNvSpPr txBox="1"/>
          <p:nvPr/>
        </p:nvSpPr>
        <p:spPr>
          <a:xfrm>
            <a:off x="44624" y="4483533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oneway.test</a:t>
            </a:r>
            <a:r>
              <a:rPr lang="en-US" altLang="ko-KR" sz="800" dirty="0"/>
              <a:t>(extra ~ group,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   data </a:t>
            </a:r>
            <a:r>
              <a:rPr lang="en-US" altLang="ko-KR" sz="800" dirty="0"/>
              <a:t>= sleep,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   </a:t>
            </a:r>
            <a:r>
              <a:rPr lang="en-US" altLang="ko-KR" sz="800" dirty="0" err="1" smtClean="0"/>
              <a:t>var.equal</a:t>
            </a:r>
            <a:r>
              <a:rPr lang="en-US" altLang="ko-KR" sz="800" dirty="0" smtClean="0"/>
              <a:t> </a:t>
            </a:r>
            <a:r>
              <a:rPr lang="en-US" altLang="ko-KR" sz="800" dirty="0"/>
              <a:t>= TRUE)</a:t>
            </a:r>
            <a:endParaRPr lang="ko-KR" altLang="en-US" sz="80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1645444" y="4584998"/>
            <a:ext cx="156753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 err="1"/>
              <a:t>oneway.test</a:t>
            </a:r>
            <a:r>
              <a:rPr lang="en-US" altLang="ko-KR" sz="800" dirty="0"/>
              <a:t>(extra ~ group, </a:t>
            </a:r>
            <a:endParaRPr lang="en-US" altLang="ko-KR" sz="800" dirty="0" smtClean="0"/>
          </a:p>
          <a:p>
            <a:r>
              <a:rPr lang="en-US" altLang="ko-KR" sz="800" dirty="0"/>
              <a:t> </a:t>
            </a:r>
            <a:r>
              <a:rPr lang="en-US" altLang="ko-KR" sz="800" dirty="0" smtClean="0"/>
              <a:t>                data </a:t>
            </a:r>
            <a:r>
              <a:rPr lang="en-US" altLang="ko-KR" sz="800" dirty="0"/>
              <a:t>= sleep)</a:t>
            </a:r>
            <a:endParaRPr lang="ko-KR" altLang="en-US" sz="800" dirty="0" smtClean="0"/>
          </a:p>
        </p:txBody>
      </p:sp>
    </p:spTree>
    <p:extLst>
      <p:ext uri="{BB962C8B-B14F-4D97-AF65-F5344CB8AC3E}">
        <p14:creationId xmlns:p14="http://schemas.microsoft.com/office/powerpoint/2010/main" val="103827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P </a:t>
            </a:r>
            <a:r>
              <a:rPr lang="ko-KR" altLang="en-US" sz="1800" b="1" dirty="0" smtClean="0"/>
              <a:t>관리도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# Lot</a:t>
            </a:r>
            <a:r>
              <a:rPr lang="ko-KR" altLang="en-US" sz="900" dirty="0" smtClean="0"/>
              <a:t>별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200</a:t>
            </a:r>
            <a:r>
              <a:rPr lang="ko-KR" altLang="en-US" sz="900" dirty="0" smtClean="0"/>
              <a:t>개에 대한 불량 제품 수량 데이터</a:t>
            </a:r>
            <a:r>
              <a:rPr lang="en-US" altLang="ko-KR" sz="900" dirty="0" smtClean="0"/>
              <a:t>(Lot</a:t>
            </a:r>
            <a:r>
              <a:rPr lang="ko-KR" altLang="en-US" sz="900" dirty="0" smtClean="0"/>
              <a:t>번호</a:t>
            </a:r>
            <a:r>
              <a:rPr lang="en-US" altLang="ko-KR" sz="900" dirty="0" smtClean="0"/>
              <a:t>, </a:t>
            </a:r>
            <a:r>
              <a:rPr lang="ko-KR" altLang="en-US" sz="900" dirty="0" err="1" smtClean="0"/>
              <a:t>불량제품수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dplyr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r>
              <a:rPr lang="en-US" altLang="ko-KR" sz="900" dirty="0" err="1" smtClean="0"/>
              <a:t>set.seed</a:t>
            </a:r>
            <a:r>
              <a:rPr lang="en-US" altLang="ko-KR" sz="900" dirty="0" smtClean="0"/>
              <a:t>(3312)</a:t>
            </a:r>
          </a:p>
          <a:p>
            <a:pPr marL="0" indent="0">
              <a:buNone/>
            </a:pPr>
            <a:r>
              <a:rPr lang="en-US" altLang="ko-KR" sz="900" dirty="0" smtClean="0"/>
              <a:t>round(</a:t>
            </a:r>
            <a:r>
              <a:rPr lang="en-US" altLang="ko-KR" sz="900" dirty="0" err="1" smtClean="0"/>
              <a:t>rnorm</a:t>
            </a:r>
            <a:r>
              <a:rPr lang="en-US" altLang="ko-KR" sz="900" dirty="0" smtClean="0"/>
              <a:t>(40, mean = 10, </a:t>
            </a:r>
            <a:r>
              <a:rPr lang="en-US" altLang="ko-KR" sz="900" dirty="0" err="1" smtClean="0"/>
              <a:t>sd</a:t>
            </a:r>
            <a:r>
              <a:rPr lang="en-US" altLang="ko-KR" sz="900" dirty="0" smtClean="0"/>
              <a:t> = 4)) %&gt;%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  <a:r>
              <a:rPr lang="en-US" altLang="ko-KR" sz="900" dirty="0" err="1" smtClean="0"/>
              <a:t>data.frame</a:t>
            </a:r>
            <a:r>
              <a:rPr lang="en-US" altLang="ko-KR" sz="900" dirty="0" smtClean="0"/>
              <a:t>(errors=.) %&gt;%</a:t>
            </a:r>
          </a:p>
          <a:p>
            <a:pPr marL="0" indent="0">
              <a:buNone/>
            </a:pPr>
            <a:r>
              <a:rPr lang="en-US" altLang="ko-KR" sz="900" dirty="0" smtClean="0"/>
              <a:t>  mutate(lot=</a:t>
            </a:r>
            <a:r>
              <a:rPr lang="en-US" altLang="ko-KR" sz="900" dirty="0" err="1" smtClean="0"/>
              <a:t>row_number</a:t>
            </a:r>
            <a:r>
              <a:rPr lang="en-US" altLang="ko-KR" sz="900" dirty="0" smtClean="0"/>
              <a:t>()) %&gt;%</a:t>
            </a:r>
          </a:p>
          <a:p>
            <a:pPr marL="0" indent="0">
              <a:buNone/>
            </a:pPr>
            <a:r>
              <a:rPr lang="en-US" altLang="ko-KR" sz="900" dirty="0" smtClean="0"/>
              <a:t>  mutate(errors=</a:t>
            </a:r>
            <a:r>
              <a:rPr lang="en-US" altLang="ko-KR" sz="900" dirty="0" err="1" smtClean="0"/>
              <a:t>ifelse</a:t>
            </a:r>
            <a:r>
              <a:rPr lang="en-US" altLang="ko-KR" sz="900" dirty="0" smtClean="0"/>
              <a:t>(errors&lt;0,0,errors)) %&gt;% </a:t>
            </a:r>
          </a:p>
          <a:p>
            <a:pPr marL="0" indent="0">
              <a:buNone/>
            </a:pPr>
            <a:r>
              <a:rPr lang="en-US" altLang="ko-KR" sz="900" dirty="0" smtClean="0"/>
              <a:t>  select(2,1) -&gt; x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err="1" smtClean="0"/>
              <a:t>부분군의</a:t>
            </a:r>
            <a:r>
              <a:rPr lang="ko-KR" altLang="en-US" sz="900" dirty="0" smtClean="0"/>
              <a:t> 크기가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200</a:t>
            </a:r>
            <a:r>
              <a:rPr lang="ko-KR" altLang="en-US" sz="900" dirty="0" smtClean="0"/>
              <a:t>개로 일정하므로 요철이 생기지 않는다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en-US" altLang="ko-KR" sz="900" dirty="0" smtClean="0"/>
              <a:t># CL UCL LCL (LCL </a:t>
            </a:r>
            <a:r>
              <a:rPr lang="ko-KR" altLang="en-US" sz="900" dirty="0" smtClean="0"/>
              <a:t>은 </a:t>
            </a:r>
            <a:r>
              <a:rPr lang="en-US" altLang="ko-KR" sz="900" dirty="0" smtClean="0"/>
              <a:t>0</a:t>
            </a:r>
            <a:r>
              <a:rPr lang="ko-KR" altLang="en-US" sz="900" dirty="0" smtClean="0"/>
              <a:t>보다 작으면 의미가 없다</a:t>
            </a:r>
            <a:r>
              <a:rPr lang="en-US" altLang="ko-KR" sz="900" dirty="0" smtClean="0"/>
              <a:t>) </a:t>
            </a:r>
            <a:r>
              <a:rPr lang="ko-KR" altLang="en-US" sz="900" dirty="0" smtClean="0"/>
              <a:t>을 먼저 구하자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en-US" altLang="ko-KR" sz="900" dirty="0" smtClean="0"/>
              <a:t>summary(x)</a:t>
            </a:r>
          </a:p>
          <a:p>
            <a:pPr marL="0" indent="0">
              <a:buNone/>
            </a:pPr>
            <a:r>
              <a:rPr lang="en-US" altLang="ko-KR" sz="900" dirty="0" smtClean="0"/>
              <a:t>plot(x)</a:t>
            </a:r>
          </a:p>
          <a:p>
            <a:pPr marL="0" indent="0">
              <a:buNone/>
            </a:pPr>
            <a:r>
              <a:rPr lang="en-US" altLang="ko-KR" sz="900" dirty="0" smtClean="0"/>
              <a:t>sum(</a:t>
            </a:r>
            <a:r>
              <a:rPr lang="en-US" altLang="ko-KR" sz="900" dirty="0" err="1" smtClean="0"/>
              <a:t>x$errors</a:t>
            </a:r>
            <a:r>
              <a:rPr lang="en-US" altLang="ko-KR" sz="900" dirty="0" smtClean="0"/>
              <a:t>) # </a:t>
            </a:r>
            <a:r>
              <a:rPr lang="ko-KR" altLang="en-US" sz="900" dirty="0" err="1" smtClean="0"/>
              <a:t>총부적합품수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= 387</a:t>
            </a:r>
          </a:p>
          <a:p>
            <a:pPr marL="0" indent="0">
              <a:buNone/>
            </a:pPr>
            <a:r>
              <a:rPr lang="en-US" altLang="ko-KR" sz="900" dirty="0" err="1" smtClean="0"/>
              <a:t>pbar</a:t>
            </a:r>
            <a:r>
              <a:rPr lang="en-US" altLang="ko-KR" sz="900" dirty="0" smtClean="0"/>
              <a:t> &lt;- sum(</a:t>
            </a:r>
            <a:r>
              <a:rPr lang="en-US" altLang="ko-KR" sz="900" dirty="0" err="1" smtClean="0"/>
              <a:t>x$errors</a:t>
            </a:r>
            <a:r>
              <a:rPr lang="en-US" altLang="ko-KR" sz="900" dirty="0" smtClean="0"/>
              <a:t>) / (200 * 40)</a:t>
            </a:r>
          </a:p>
          <a:p>
            <a:pPr marL="0" indent="0">
              <a:buNone/>
            </a:pPr>
            <a:r>
              <a:rPr lang="en-US" altLang="ko-KR" sz="900" dirty="0" smtClean="0"/>
              <a:t>sigma &lt;- </a:t>
            </a:r>
            <a:r>
              <a:rPr lang="en-US" altLang="ko-KR" sz="900" dirty="0" err="1" smtClean="0"/>
              <a:t>sqrt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pbar</a:t>
            </a:r>
            <a:r>
              <a:rPr lang="en-US" altLang="ko-KR" sz="900" dirty="0" smtClean="0"/>
              <a:t> *(1-pbar) / 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200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CL &lt;- </a:t>
            </a:r>
            <a:r>
              <a:rPr lang="en-US" altLang="ko-KR" sz="900" dirty="0" err="1" smtClean="0"/>
              <a:t>pbar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UCL &lt;- </a:t>
            </a:r>
            <a:r>
              <a:rPr lang="en-US" altLang="ko-KR" sz="900" dirty="0" err="1" smtClean="0"/>
              <a:t>pbar</a:t>
            </a:r>
            <a:r>
              <a:rPr lang="en-US" altLang="ko-KR" sz="900" dirty="0" smtClean="0"/>
              <a:t> + 3 * sigma</a:t>
            </a:r>
          </a:p>
          <a:p>
            <a:pPr marL="0" indent="0">
              <a:buNone/>
            </a:pPr>
            <a:r>
              <a:rPr lang="en-US" altLang="ko-KR" sz="900" dirty="0" smtClean="0"/>
              <a:t>LCL &lt;- </a:t>
            </a:r>
            <a:r>
              <a:rPr lang="en-US" altLang="ko-KR" sz="900" dirty="0" err="1" smtClean="0"/>
              <a:t>pbar</a:t>
            </a:r>
            <a:r>
              <a:rPr lang="en-US" altLang="ko-KR" sz="900" dirty="0" smtClean="0"/>
              <a:t> - 3 * sigma</a:t>
            </a:r>
          </a:p>
          <a:p>
            <a:pPr marL="0" indent="0">
              <a:buNone/>
            </a:pPr>
            <a:r>
              <a:rPr lang="en-US" altLang="ko-KR" sz="900" dirty="0" smtClean="0"/>
              <a:t>UCL;CL;LCL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시각화</a:t>
            </a:r>
          </a:p>
          <a:p>
            <a:pPr marL="0" indent="0">
              <a:buNone/>
            </a:pPr>
            <a:r>
              <a:rPr lang="en-US" altLang="ko-KR" sz="900" dirty="0" smtClean="0"/>
              <a:t>x %&gt;% mutate(r=(errors/200))  %&gt;%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ggplot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(lot, r)) +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geom_line</a:t>
            </a:r>
            <a:r>
              <a:rPr lang="en-US" altLang="ko-KR" sz="900" dirty="0" smtClean="0"/>
              <a:t>(size=1, color = 'blue') +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geom_line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(y = UCL),col = 'red') + # </a:t>
            </a:r>
            <a:r>
              <a:rPr lang="ko-KR" altLang="en-US" sz="900" dirty="0" smtClean="0"/>
              <a:t>관리상한선</a:t>
            </a:r>
          </a:p>
          <a:p>
            <a:pPr marL="0" indent="0">
              <a:buNone/>
            </a:pP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geom_line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(y = CL),col = 'red') + # </a:t>
            </a:r>
            <a:r>
              <a:rPr lang="ko-KR" altLang="en-US" sz="900" dirty="0" smtClean="0"/>
              <a:t>관리중심선</a:t>
            </a:r>
          </a:p>
          <a:p>
            <a:pPr marL="0" indent="0">
              <a:buNone/>
            </a:pPr>
            <a:r>
              <a:rPr lang="ko-KR" altLang="en-US" sz="900" dirty="0" smtClean="0"/>
              <a:t> </a:t>
            </a:r>
            <a:r>
              <a:rPr lang="en-US" altLang="ko-KR" sz="900" dirty="0" err="1" smtClean="0"/>
              <a:t>geom_line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aes</a:t>
            </a:r>
            <a:r>
              <a:rPr lang="en-US" altLang="ko-KR" sz="900" dirty="0" smtClean="0"/>
              <a:t>(y = LCL),col = 'red') # </a:t>
            </a:r>
            <a:r>
              <a:rPr lang="ko-KR" altLang="en-US" sz="900" dirty="0" smtClean="0"/>
              <a:t>관리하한선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40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80" y="5724128"/>
            <a:ext cx="5832648" cy="28231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71716" y="8575382"/>
            <a:ext cx="3096344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/>
              <a:t>https://www.qimacros.com/free-excel-tips/control-chart-limits/</a:t>
            </a:r>
            <a:endParaRPr lang="ko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3040797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25</a:t>
            </a:r>
            <a:r>
              <a:rPr lang="ko-KR" altLang="en-US" sz="1800" b="1" dirty="0"/>
              <a:t>회 </a:t>
            </a:r>
            <a:r>
              <a:rPr lang="ko-KR" altLang="en-US" sz="1800" b="1" dirty="0" err="1"/>
              <a:t>시계열</a:t>
            </a:r>
            <a:r>
              <a:rPr lang="ko-KR" altLang="en-US" sz="1800" b="1" dirty="0"/>
              <a:t> 문제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 2001</a:t>
            </a:r>
            <a:r>
              <a:rPr lang="ko-KR" altLang="en-US" sz="900" dirty="0"/>
              <a:t>년 </a:t>
            </a:r>
            <a:r>
              <a:rPr lang="en-US" altLang="ko-KR" sz="900" dirty="0"/>
              <a:t>1</a:t>
            </a:r>
            <a:r>
              <a:rPr lang="ko-KR" altLang="en-US" sz="900" dirty="0"/>
              <a:t>월부터 </a:t>
            </a:r>
            <a:r>
              <a:rPr lang="en-US" altLang="ko-KR" sz="900" dirty="0"/>
              <a:t>20</a:t>
            </a:r>
            <a:r>
              <a:rPr lang="ko-KR" altLang="en-US" sz="900" dirty="0"/>
              <a:t>년간 한국 방문 해외관광객 수</a:t>
            </a:r>
            <a:r>
              <a:rPr lang="en-US" altLang="ko-KR" sz="900" dirty="0"/>
              <a:t>(</a:t>
            </a:r>
            <a:r>
              <a:rPr lang="en-US" altLang="ko-KR" sz="900" dirty="0" err="1"/>
              <a:t>visistors</a:t>
            </a:r>
            <a:r>
              <a:rPr lang="en-US" altLang="ko-KR" sz="900" dirty="0"/>
              <a:t>)</a:t>
            </a:r>
            <a:r>
              <a:rPr lang="ko-KR" altLang="en-US" sz="900" dirty="0"/>
              <a:t>를 월별로 기록한 </a:t>
            </a:r>
            <a:r>
              <a:rPr lang="en-US" altLang="ko-KR" sz="900" dirty="0"/>
              <a:t>252 </a:t>
            </a:r>
            <a:r>
              <a:rPr lang="ko-KR" altLang="en-US" sz="900" dirty="0"/>
              <a:t>개 데이터이다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sarima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(5678)   </a:t>
            </a:r>
          </a:p>
          <a:p>
            <a:pPr marL="0" indent="0">
              <a:buNone/>
            </a:pPr>
            <a:r>
              <a:rPr lang="en-US" altLang="ko-KR" sz="900" dirty="0" err="1"/>
              <a:t>ss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sim_sarima</a:t>
            </a:r>
            <a:r>
              <a:rPr lang="en-US" altLang="ko-KR" sz="900" dirty="0"/>
              <a:t>(252, model=list(</a:t>
            </a:r>
            <a:r>
              <a:rPr lang="en-US" altLang="ko-KR" sz="900" dirty="0" err="1"/>
              <a:t>sar</a:t>
            </a:r>
            <a:r>
              <a:rPr lang="en-US" altLang="ko-KR" sz="900" dirty="0"/>
              <a:t>=0.8,nseasons=12, sigma2=1))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data.frame</a:t>
            </a:r>
            <a:r>
              <a:rPr lang="en-US" altLang="ko-KR" sz="900" dirty="0"/>
              <a:t>(r=</a:t>
            </a:r>
            <a:r>
              <a:rPr lang="en-US" altLang="ko-KR" sz="900" dirty="0" err="1"/>
              <a:t>ss</a:t>
            </a:r>
            <a:r>
              <a:rPr lang="en-US" altLang="ko-KR" sz="900" dirty="0"/>
              <a:t>) %&gt;%    </a:t>
            </a:r>
          </a:p>
          <a:p>
            <a:pPr marL="0" indent="0">
              <a:buNone/>
            </a:pPr>
            <a:r>
              <a:rPr lang="en-US" altLang="ko-KR" sz="900" dirty="0"/>
              <a:t>  mutate(no=</a:t>
            </a:r>
            <a:r>
              <a:rPr lang="en-US" altLang="ko-KR" sz="900" dirty="0" err="1"/>
              <a:t>row_number</a:t>
            </a:r>
            <a:r>
              <a:rPr lang="en-US" altLang="ko-KR" sz="900" dirty="0"/>
              <a:t>()) %&gt;%  </a:t>
            </a:r>
          </a:p>
          <a:p>
            <a:pPr marL="0" indent="0">
              <a:buNone/>
            </a:pPr>
            <a:r>
              <a:rPr lang="en-US" altLang="ko-KR" sz="900" dirty="0"/>
              <a:t>  mutate(visitors=100000+no*100+round(no*r*10)) %&gt;% </a:t>
            </a:r>
          </a:p>
          <a:p>
            <a:pPr marL="0" indent="0">
              <a:buNone/>
            </a:pPr>
            <a:r>
              <a:rPr lang="en-US" altLang="ko-KR" sz="900" dirty="0"/>
              <a:t>  select(no, visitors) %&gt;%  </a:t>
            </a:r>
          </a:p>
          <a:p>
            <a:pPr marL="0" indent="0">
              <a:buNone/>
            </a:pPr>
            <a:r>
              <a:rPr lang="en-US" altLang="ko-KR" sz="900" dirty="0"/>
              <a:t>  mutate(visitors=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(no %in% c(99,121,245),</a:t>
            </a:r>
            <a:r>
              <a:rPr lang="en-US" altLang="ko-KR" sz="900" dirty="0" err="1"/>
              <a:t>NA,visitors</a:t>
            </a:r>
            <a:r>
              <a:rPr lang="en-US" altLang="ko-KR" sz="900" dirty="0"/>
              <a:t>)) -&gt; x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EDA - visitors </a:t>
            </a:r>
            <a:r>
              <a:rPr lang="ko-KR" altLang="en-US" sz="900" dirty="0"/>
              <a:t>에 </a:t>
            </a:r>
            <a:r>
              <a:rPr lang="en-US" altLang="ko-KR" sz="900" dirty="0"/>
              <a:t>3</a:t>
            </a:r>
            <a:r>
              <a:rPr lang="ko-KR" altLang="en-US" sz="900" dirty="0"/>
              <a:t>건의 </a:t>
            </a:r>
            <a:r>
              <a:rPr lang="ko-KR" altLang="en-US" sz="900" dirty="0" err="1"/>
              <a:t>결측치가</a:t>
            </a:r>
            <a:r>
              <a:rPr lang="ko-KR" altLang="en-US" sz="900" dirty="0"/>
              <a:t> 존재한다</a:t>
            </a:r>
          </a:p>
          <a:p>
            <a:pPr marL="0" indent="0">
              <a:buNone/>
            </a:pPr>
            <a:r>
              <a:rPr lang="en-US" altLang="ko-KR" sz="900" dirty="0"/>
              <a:t>summary(x)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tseries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library(forecast)</a:t>
            </a:r>
          </a:p>
          <a:p>
            <a:pPr marL="0" indent="0">
              <a:buNone/>
            </a:pPr>
            <a:r>
              <a:rPr lang="en-US" altLang="ko-KR" sz="900" dirty="0"/>
              <a:t>x %&gt;% </a:t>
            </a:r>
          </a:p>
          <a:p>
            <a:pPr marL="0" indent="0">
              <a:buNone/>
            </a:pPr>
            <a:r>
              <a:rPr lang="en-US" altLang="ko-KR" sz="900" dirty="0"/>
              <a:t>  mutate(visitors 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(is.na(visitors),0,visitors)) %&gt;%  </a:t>
            </a:r>
          </a:p>
          <a:p>
            <a:pPr marL="0" indent="0">
              <a:buNone/>
            </a:pPr>
            <a:r>
              <a:rPr lang="en-US" altLang="ko-KR" sz="900" dirty="0"/>
              <a:t>  select(visitors) %&gt;%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ts</a:t>
            </a:r>
            <a:r>
              <a:rPr lang="en-US" altLang="ko-KR" sz="900" dirty="0"/>
              <a:t>(frequency = 12, start = c(2001,01)) %&gt;%  </a:t>
            </a:r>
          </a:p>
          <a:p>
            <a:pPr marL="0" indent="0">
              <a:buNone/>
            </a:pPr>
            <a:r>
              <a:rPr lang="en-US" altLang="ko-KR" sz="900" dirty="0"/>
              <a:t>  #</a:t>
            </a:r>
            <a:r>
              <a:rPr lang="en-US" altLang="ko-KR" sz="900" dirty="0" err="1"/>
              <a:t>monthplot</a:t>
            </a:r>
            <a:r>
              <a:rPr lang="en-US" altLang="ko-KR" sz="900" dirty="0"/>
              <a:t>(choice = "seasonal", </a:t>
            </a:r>
            <a:r>
              <a:rPr lang="en-US" altLang="ko-KR" sz="900" dirty="0" err="1"/>
              <a:t>cex.axis</a:t>
            </a:r>
            <a:r>
              <a:rPr lang="en-US" altLang="ko-KR" sz="900" dirty="0"/>
              <a:t> = 0.8)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autoplot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결측치를</a:t>
            </a:r>
            <a:r>
              <a:rPr lang="ko-KR" altLang="en-US" sz="900" dirty="0"/>
              <a:t> 중위수인 </a:t>
            </a:r>
            <a:r>
              <a:rPr lang="en-US" altLang="ko-KR" sz="900" dirty="0"/>
              <a:t>111833 </a:t>
            </a:r>
            <a:r>
              <a:rPr lang="ko-KR" altLang="en-US" sz="900" dirty="0"/>
              <a:t>으로 대치하여 시각화 </a:t>
            </a:r>
            <a:r>
              <a:rPr lang="en-US" altLang="ko-KR" sz="900" dirty="0"/>
              <a:t>- </a:t>
            </a:r>
            <a:r>
              <a:rPr lang="ko-KR" altLang="en-US" sz="900" dirty="0"/>
              <a:t>추세가 존재하며</a:t>
            </a:r>
            <a:r>
              <a:rPr lang="en-US" altLang="ko-KR" sz="900" dirty="0"/>
              <a:t>, </a:t>
            </a:r>
            <a:r>
              <a:rPr lang="ko-KR" altLang="en-US" sz="900" dirty="0"/>
              <a:t>시간의 흐름에 따라 분산이 증가함</a:t>
            </a:r>
          </a:p>
          <a:p>
            <a:pPr marL="0" indent="0">
              <a:buNone/>
            </a:pPr>
            <a:r>
              <a:rPr lang="en-US" altLang="ko-KR" sz="900" dirty="0"/>
              <a:t>x %&gt;% </a:t>
            </a:r>
          </a:p>
          <a:p>
            <a:pPr marL="0" indent="0">
              <a:buNone/>
            </a:pPr>
            <a:r>
              <a:rPr lang="en-US" altLang="ko-KR" sz="900" dirty="0"/>
              <a:t>  mutate(visitors 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(is.na(visitors),111833,visitors)) %&gt;%  </a:t>
            </a:r>
          </a:p>
          <a:p>
            <a:pPr marL="0" indent="0">
              <a:buNone/>
            </a:pPr>
            <a:r>
              <a:rPr lang="en-US" altLang="ko-KR" sz="900" dirty="0"/>
              <a:t>  select(visitors) %&gt;%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ts</a:t>
            </a:r>
            <a:r>
              <a:rPr lang="en-US" altLang="ko-KR" sz="900" dirty="0"/>
              <a:t>(frequency = 12, start = c(2001,01)) %&gt;%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autoplot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par(</a:t>
            </a:r>
            <a:r>
              <a:rPr lang="en-US" altLang="ko-KR" sz="900" dirty="0" err="1"/>
              <a:t>mfrow</a:t>
            </a:r>
            <a:r>
              <a:rPr lang="en-US" altLang="ko-KR" sz="900" dirty="0"/>
              <a:t>=c(1,2))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>
                <a:solidFill>
                  <a:srgbClr val="FF0000"/>
                </a:solidFill>
              </a:rPr>
              <a:t>#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adf.test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정상성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평가 차분 로그변환 후에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acf</a:t>
            </a:r>
            <a:endParaRPr lang="en-US" altLang="ko-KR" sz="9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ko-KR" sz="900" dirty="0"/>
              <a:t>x %&gt;% </a:t>
            </a:r>
          </a:p>
          <a:p>
            <a:pPr marL="0" indent="0">
              <a:buNone/>
            </a:pPr>
            <a:r>
              <a:rPr lang="en-US" altLang="ko-KR" sz="900" dirty="0"/>
              <a:t>  mutate(visitors 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(is.na(visitors),111833,visitors)) %&gt;%  </a:t>
            </a:r>
          </a:p>
          <a:p>
            <a:pPr marL="0" indent="0">
              <a:buNone/>
            </a:pPr>
            <a:r>
              <a:rPr lang="en-US" altLang="ko-KR" sz="900" dirty="0"/>
              <a:t>  select(visitors) %&gt;%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ts</a:t>
            </a:r>
            <a:r>
              <a:rPr lang="en-US" altLang="ko-KR" sz="900" dirty="0"/>
              <a:t>(frequency = 12, start = c(2001,01)) -&gt; temp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acf</a:t>
            </a:r>
            <a:r>
              <a:rPr lang="en-US" altLang="ko-KR" sz="900" dirty="0"/>
              <a:t>(temp);</a:t>
            </a:r>
            <a:r>
              <a:rPr lang="en-US" altLang="ko-KR" sz="900" dirty="0" err="1"/>
              <a:t>pacf</a:t>
            </a:r>
            <a:r>
              <a:rPr lang="en-US" altLang="ko-KR" sz="900" dirty="0"/>
              <a:t>(temp)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 smtClean="0"/>
              <a:t>auto.arima</a:t>
            </a:r>
            <a:r>
              <a:rPr lang="en-US" altLang="ko-KR" sz="900" dirty="0" smtClean="0"/>
              <a:t>(temp)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>
                <a:solidFill>
                  <a:srgbClr val="FF0000"/>
                </a:solidFill>
              </a:rPr>
              <a:t>#residuals </a:t>
            </a:r>
            <a:r>
              <a:rPr lang="ko-KR" altLang="en-US" sz="900" b="1" dirty="0" err="1" smtClean="0">
                <a:solidFill>
                  <a:srgbClr val="FF0000"/>
                </a:solidFill>
              </a:rPr>
              <a:t>잔차에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 대한 </a:t>
            </a:r>
            <a:r>
              <a:rPr lang="en-US" altLang="ko-KR" sz="900" b="1" dirty="0" err="1" smtClean="0">
                <a:solidFill>
                  <a:srgbClr val="FF0000"/>
                </a:solidFill>
              </a:rPr>
              <a:t>box.test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2193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25</a:t>
            </a:r>
            <a:r>
              <a:rPr lang="ko-KR" altLang="en-US" sz="1800" b="1" dirty="0"/>
              <a:t>회 </a:t>
            </a:r>
            <a:r>
              <a:rPr lang="ko-KR" altLang="en-US" sz="1800" b="1" dirty="0" err="1"/>
              <a:t>공장별로</a:t>
            </a:r>
            <a:r>
              <a:rPr lang="ko-KR" altLang="en-US" sz="1800" b="1" dirty="0"/>
              <a:t> 생산되는 제품 무게에 차이가 있는지 검증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데이터 생성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mtcars</a:t>
            </a:r>
            <a:r>
              <a:rPr lang="en-US" altLang="ko-KR" sz="900" dirty="0"/>
              <a:t> %&gt;% mutate(rank = rank(mpg)) %&gt;%  </a:t>
            </a:r>
          </a:p>
          <a:p>
            <a:pPr marL="0" indent="0">
              <a:buNone/>
            </a:pPr>
            <a:r>
              <a:rPr lang="en-US" altLang="ko-KR" sz="900" dirty="0"/>
              <a:t>  mutate(group =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</a:t>
            </a:r>
            <a:r>
              <a:rPr lang="en-US" altLang="ko-KR" sz="900" dirty="0" err="1"/>
              <a:t>cyl</a:t>
            </a:r>
            <a:r>
              <a:rPr lang="en-US" altLang="ko-KR" sz="900" dirty="0"/>
              <a:t>==4,'x',ifelse(</a:t>
            </a:r>
            <a:r>
              <a:rPr lang="en-US" altLang="ko-KR" sz="900" dirty="0" err="1"/>
              <a:t>cyl</a:t>
            </a:r>
            <a:r>
              <a:rPr lang="en-US" altLang="ko-KR" sz="900" dirty="0"/>
              <a:t>==6,'y','z'))) %&gt;%  </a:t>
            </a:r>
          </a:p>
          <a:p>
            <a:pPr marL="0" indent="0">
              <a:buNone/>
            </a:pPr>
            <a:r>
              <a:rPr lang="en-US" altLang="ko-KR" sz="900" dirty="0"/>
              <a:t>  arrange(rank) %&gt;% select ( </a:t>
            </a:r>
            <a:r>
              <a:rPr lang="en-US" altLang="ko-KR" sz="900" dirty="0" err="1"/>
              <a:t>group,rank</a:t>
            </a:r>
            <a:r>
              <a:rPr lang="en-US" altLang="ko-KR" sz="900" dirty="0"/>
              <a:t>) -&gt; </a:t>
            </a:r>
            <a:r>
              <a:rPr lang="en-US" altLang="ko-KR" sz="900" dirty="0" err="1"/>
              <a:t>aa</a:t>
            </a:r>
            <a:r>
              <a:rPr lang="en-US" altLang="ko-KR" sz="900" dirty="0"/>
              <a:t> </a:t>
            </a:r>
          </a:p>
          <a:p>
            <a:pPr marL="0" indent="0">
              <a:buNone/>
            </a:pPr>
            <a:r>
              <a:rPr lang="en-US" altLang="ko-KR" sz="900" dirty="0" err="1"/>
              <a:t>row.names</a:t>
            </a:r>
            <a:r>
              <a:rPr lang="en-US" altLang="ko-KR" sz="900" dirty="0"/>
              <a:t>(</a:t>
            </a:r>
            <a:r>
              <a:rPr lang="en-US" altLang="ko-KR" sz="900" dirty="0" err="1"/>
              <a:t>aa</a:t>
            </a:r>
            <a:r>
              <a:rPr lang="en-US" altLang="ko-KR" sz="900" dirty="0"/>
              <a:t>) &lt;- NULL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관측치가 없고 순위정보만 있으므로 </a:t>
            </a:r>
            <a:r>
              <a:rPr lang="en-US" altLang="ko-KR" sz="900" dirty="0" err="1"/>
              <a:t>Kruskal</a:t>
            </a:r>
            <a:r>
              <a:rPr lang="en-US" altLang="ko-KR" sz="900" dirty="0"/>
              <a:t>–Wallis test </a:t>
            </a:r>
            <a:r>
              <a:rPr lang="ko-KR" altLang="en-US" sz="900" dirty="0"/>
              <a:t>를 수행합니다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tidyverse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knitr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bb &lt;- </a:t>
            </a:r>
            <a:r>
              <a:rPr lang="en-US" altLang="ko-KR" sz="900" dirty="0" err="1"/>
              <a:t>aa</a:t>
            </a:r>
            <a:r>
              <a:rPr lang="en-US" altLang="ko-KR" sz="900" dirty="0"/>
              <a:t> %&gt;%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group_by</a:t>
            </a:r>
            <a:r>
              <a:rPr lang="en-US" altLang="ko-KR" sz="900" dirty="0"/>
              <a:t>(group)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summarise</a:t>
            </a:r>
            <a:r>
              <a:rPr lang="en-US" altLang="ko-KR" sz="900" dirty="0"/>
              <a:t>(</a:t>
            </a:r>
            <a:r>
              <a:rPr lang="en-US" altLang="ko-KR" sz="900" dirty="0" err="1"/>
              <a:t>rank_sum</a:t>
            </a:r>
            <a:r>
              <a:rPr lang="en-US" altLang="ko-KR" sz="900" dirty="0"/>
              <a:t>  = sum(rank), 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rank_mean</a:t>
            </a:r>
            <a:r>
              <a:rPr lang="en-US" altLang="ko-KR" sz="900" dirty="0"/>
              <a:t> = mean(rank), </a:t>
            </a:r>
          </a:p>
          <a:p>
            <a:pPr marL="0" indent="0">
              <a:buNone/>
            </a:pPr>
            <a:r>
              <a:rPr lang="en-US" altLang="ko-KR" sz="900" dirty="0"/>
              <a:t>            n         = n() ) </a:t>
            </a:r>
          </a:p>
          <a:p>
            <a:pPr marL="0" indent="0">
              <a:buNone/>
            </a:pPr>
            <a:r>
              <a:rPr lang="en-US" altLang="ko-KR" sz="900" dirty="0"/>
              <a:t>bb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그룹별 관측치가 </a:t>
            </a:r>
            <a:r>
              <a:rPr lang="en-US" altLang="ko-KR" sz="900" dirty="0"/>
              <a:t>5</a:t>
            </a:r>
            <a:r>
              <a:rPr lang="ko-KR" altLang="en-US" sz="900" dirty="0"/>
              <a:t>개 이상이므로 </a:t>
            </a:r>
            <a:r>
              <a:rPr lang="en-US" altLang="ko-KR" sz="900" dirty="0"/>
              <a:t>H-Value </a:t>
            </a:r>
            <a:r>
              <a:rPr lang="ko-KR" altLang="en-US" sz="900" dirty="0"/>
              <a:t>대신 </a:t>
            </a:r>
            <a:r>
              <a:rPr lang="en-US" altLang="ko-KR" sz="900" dirty="0"/>
              <a:t>Chi-square </a:t>
            </a:r>
            <a:r>
              <a:rPr lang="ko-KR" altLang="en-US" sz="900" dirty="0"/>
              <a:t>통계량을 구합니다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bb %&gt;%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summarise</a:t>
            </a:r>
            <a:r>
              <a:rPr lang="en-US" altLang="ko-KR" sz="900" dirty="0"/>
              <a:t>(N     = sum(n), </a:t>
            </a:r>
          </a:p>
          <a:p>
            <a:pPr marL="0" indent="0">
              <a:buNone/>
            </a:pPr>
            <a:r>
              <a:rPr lang="en-US" altLang="ko-KR" sz="900" dirty="0"/>
              <a:t>            S_t_2 = sum(rank_sum^2/n), </a:t>
            </a:r>
          </a:p>
          <a:p>
            <a:pPr marL="0" indent="0">
              <a:buNone/>
            </a:pPr>
            <a:r>
              <a:rPr lang="en-US" altLang="ko-KR" sz="900" dirty="0"/>
              <a:t>            S_r_2 = sum(aa$rank^2), </a:t>
            </a:r>
          </a:p>
          <a:p>
            <a:pPr marL="0" indent="0">
              <a:buNone/>
            </a:pPr>
            <a:r>
              <a:rPr lang="en-US" altLang="ko-KR" sz="900" dirty="0"/>
              <a:t>            C     = (N*(N+1)^2 / 4), 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Chisq</a:t>
            </a:r>
            <a:r>
              <a:rPr lang="en-US" altLang="ko-KR" sz="900" dirty="0"/>
              <a:t> = ((N-1)*(S_t_2 - C))  / (S_r_2 - C)) %&gt;%  </a:t>
            </a:r>
          </a:p>
          <a:p>
            <a:pPr marL="0" indent="0">
              <a:buNone/>
            </a:pPr>
            <a:r>
              <a:rPr lang="en-US" altLang="ko-KR" sz="900" dirty="0"/>
              <a:t>  </a:t>
            </a:r>
            <a:r>
              <a:rPr lang="en-US" altLang="ko-KR" sz="900" dirty="0" err="1"/>
              <a:t>kable</a:t>
            </a:r>
            <a:r>
              <a:rPr lang="en-US" altLang="ko-KR" sz="900" dirty="0"/>
              <a:t>()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Chi-square </a:t>
            </a:r>
            <a:r>
              <a:rPr lang="ko-KR" altLang="en-US" sz="900" dirty="0"/>
              <a:t>통계량은 </a:t>
            </a:r>
            <a:r>
              <a:rPr lang="en-US" altLang="ko-KR" sz="900" dirty="0"/>
              <a:t>25.74616 </a:t>
            </a:r>
            <a:r>
              <a:rPr lang="ko-KR" altLang="en-US" sz="900" dirty="0"/>
              <a:t>입니다</a:t>
            </a:r>
            <a:r>
              <a:rPr lang="en-US" altLang="ko-KR" sz="900" dirty="0"/>
              <a:t>. 3</a:t>
            </a:r>
            <a:r>
              <a:rPr lang="ko-KR" altLang="en-US" sz="900" dirty="0"/>
              <a:t>개 공장이므로 자유도 </a:t>
            </a:r>
            <a:r>
              <a:rPr lang="en-US" altLang="ko-KR" sz="900" dirty="0"/>
              <a:t>2 </a:t>
            </a:r>
            <a:r>
              <a:rPr lang="ko-KR" altLang="en-US" sz="900" dirty="0"/>
              <a:t>의 </a:t>
            </a:r>
            <a:r>
              <a:rPr lang="ko-KR" altLang="en-US" sz="900" dirty="0" err="1"/>
              <a:t>카이제곱</a:t>
            </a:r>
            <a:r>
              <a:rPr lang="ko-KR" altLang="en-US" sz="900" dirty="0"/>
              <a:t> </a:t>
            </a:r>
            <a:r>
              <a:rPr lang="en-US" altLang="ko-KR" sz="900" dirty="0"/>
              <a:t>p-value </a:t>
            </a:r>
            <a:r>
              <a:rPr lang="ko-KR" altLang="en-US" sz="900" dirty="0"/>
              <a:t>를 구합니다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 err="1"/>
              <a:t>pchisq</a:t>
            </a:r>
            <a:r>
              <a:rPr lang="en-US" altLang="ko-KR" sz="900" dirty="0"/>
              <a:t>(25.74616, </a:t>
            </a:r>
            <a:r>
              <a:rPr lang="en-US" altLang="ko-KR" sz="900" dirty="0" err="1"/>
              <a:t>df</a:t>
            </a:r>
            <a:r>
              <a:rPr lang="en-US" altLang="ko-KR" sz="900" dirty="0"/>
              <a:t>=2, </a:t>
            </a:r>
            <a:r>
              <a:rPr lang="en-US" altLang="ko-KR" sz="900" dirty="0" err="1"/>
              <a:t>lower.tail</a:t>
            </a:r>
            <a:r>
              <a:rPr lang="en-US" altLang="ko-KR" sz="900" dirty="0"/>
              <a:t>=F)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p-value </a:t>
            </a:r>
            <a:r>
              <a:rPr lang="ko-KR" altLang="en-US" sz="900" dirty="0"/>
              <a:t>가 </a:t>
            </a:r>
            <a:r>
              <a:rPr lang="en-US" altLang="ko-KR" sz="900" dirty="0"/>
              <a:t>0.05 </a:t>
            </a:r>
            <a:r>
              <a:rPr lang="ko-KR" altLang="en-US" sz="900" dirty="0"/>
              <a:t>미만이므로 유의수준 </a:t>
            </a:r>
            <a:r>
              <a:rPr lang="en-US" altLang="ko-KR" sz="900" dirty="0"/>
              <a:t>0.05 </a:t>
            </a:r>
            <a:r>
              <a:rPr lang="ko-KR" altLang="en-US" sz="900" dirty="0"/>
              <a:t>에서 </a:t>
            </a:r>
            <a:r>
              <a:rPr lang="ko-KR" altLang="en-US" sz="900" dirty="0" err="1"/>
              <a:t>귀무가설을</a:t>
            </a:r>
            <a:r>
              <a:rPr lang="ko-KR" altLang="en-US" sz="900" dirty="0"/>
              <a:t> 기각하고 대립가설을 채택합니다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즉</a:t>
            </a:r>
            <a:r>
              <a:rPr lang="en-US" altLang="ko-KR" sz="900" dirty="0"/>
              <a:t>, 3</a:t>
            </a:r>
            <a:r>
              <a:rPr lang="ko-KR" altLang="en-US" sz="900" dirty="0"/>
              <a:t>개 공장에서 생산되는 제품무게의 중위수가 모두 같지는 않습니다</a:t>
            </a:r>
            <a:r>
              <a:rPr lang="en-US" altLang="ko-KR" sz="900" dirty="0"/>
              <a:t>.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64625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24</a:t>
            </a:r>
            <a:r>
              <a:rPr lang="ko-KR" altLang="en-US" sz="1800" b="1" dirty="0"/>
              <a:t>회 다중회귀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/>
              <a:t>광고횟수</a:t>
            </a:r>
            <a:r>
              <a:rPr lang="en-US" altLang="ko-KR" sz="900" dirty="0"/>
              <a:t>(X1) : 1 2 3 4 5 7 8 9 11 12</a:t>
            </a:r>
          </a:p>
          <a:p>
            <a:pPr marL="0" indent="0">
              <a:buNone/>
            </a:pPr>
            <a:r>
              <a:rPr lang="ko-KR" altLang="en-US" sz="900" dirty="0"/>
              <a:t>광고비</a:t>
            </a:r>
            <a:r>
              <a:rPr lang="en-US" altLang="ko-KR" sz="900" dirty="0"/>
              <a:t>(X2) : (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ko-KR" altLang="en-US" sz="900" dirty="0"/>
              <a:t>매출액</a:t>
            </a:r>
            <a:r>
              <a:rPr lang="en-US" altLang="ko-KR" sz="900" dirty="0"/>
              <a:t>(Y) : 15 16 17 18 20 22 24 26 28 29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x1 &lt;- c(1, 2, 3, 4, 5, 7, 8, 9, 11, 12)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낮음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  <a:r>
              <a:rPr lang="en-US" altLang="ko-KR" sz="900" dirty="0"/>
              <a:t>, </a:t>
            </a:r>
            <a:r>
              <a:rPr lang="ko-KR" altLang="en-US" sz="900" dirty="0"/>
              <a:t>높음</a:t>
            </a:r>
          </a:p>
          <a:p>
            <a:pPr marL="0" indent="0">
              <a:buNone/>
            </a:pPr>
            <a:r>
              <a:rPr lang="en-US" altLang="ko-KR" sz="900" dirty="0"/>
              <a:t>x2 &lt;- c('L','L','L','L','H','H','H','H','H','H')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y &lt;- c(15, 16, 17, 18, 20, 22, 24, 26, 28, 29 )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plot(y ~ x1)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data frame </a:t>
            </a:r>
            <a:r>
              <a:rPr lang="ko-KR" altLang="en-US" sz="900" dirty="0"/>
              <a:t>으로 변환</a:t>
            </a:r>
          </a:p>
          <a:p>
            <a:pPr marL="0" indent="0">
              <a:buNone/>
            </a:pPr>
            <a:r>
              <a:rPr lang="en-US" altLang="ko-KR" sz="900" dirty="0" err="1"/>
              <a:t>df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(y,x1,x2)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dummy variable </a:t>
            </a:r>
            <a:r>
              <a:rPr lang="ko-KR" altLang="en-US" sz="900" dirty="0"/>
              <a:t>로 재구성 </a:t>
            </a:r>
            <a:r>
              <a:rPr lang="en-US" altLang="ko-KR" sz="900" dirty="0"/>
              <a:t>(</a:t>
            </a:r>
            <a:r>
              <a:rPr lang="ko-KR" altLang="en-US" sz="900" dirty="0"/>
              <a:t>광고비 </a:t>
            </a:r>
            <a:r>
              <a:rPr lang="ko-KR" altLang="en-US" sz="900" dirty="0" err="1"/>
              <a:t>가변수</a:t>
            </a:r>
            <a:r>
              <a:rPr lang="ko-KR" altLang="en-US" sz="900" dirty="0"/>
              <a:t> 처리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mm &lt;- 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model.matrix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y~.,data</a:t>
            </a:r>
            <a:r>
              <a:rPr lang="en-US" altLang="ko-KR" sz="900" dirty="0"/>
              <a:t>=</a:t>
            </a:r>
            <a:r>
              <a:rPr lang="en-US" altLang="ko-KR" sz="900" dirty="0" err="1"/>
              <a:t>df</a:t>
            </a:r>
            <a:r>
              <a:rPr lang="en-US" altLang="ko-KR" sz="900" dirty="0"/>
              <a:t>)[,-1])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다중회귀</a:t>
            </a:r>
          </a:p>
          <a:p>
            <a:pPr marL="0" indent="0">
              <a:buNone/>
            </a:pPr>
            <a:r>
              <a:rPr lang="en-US" altLang="ko-KR" sz="900" dirty="0" err="1"/>
              <a:t>model.lm</a:t>
            </a:r>
            <a:r>
              <a:rPr lang="en-US" altLang="ko-KR" sz="900" dirty="0"/>
              <a:t> &lt;- lm(</a:t>
            </a:r>
            <a:r>
              <a:rPr lang="en-US" altLang="ko-KR" sz="900" dirty="0" err="1"/>
              <a:t>y~.,data</a:t>
            </a:r>
            <a:r>
              <a:rPr lang="en-US" altLang="ko-KR" sz="900" dirty="0"/>
              <a:t>=mm)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model.lm</a:t>
            </a:r>
            <a:r>
              <a:rPr lang="en-US" altLang="ko-KR" sz="900" dirty="0"/>
              <a:t>)   # x2L </a:t>
            </a:r>
            <a:r>
              <a:rPr lang="ko-KR" altLang="en-US" sz="900" dirty="0"/>
              <a:t>은 유의하지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조절효과 분석</a:t>
            </a:r>
          </a:p>
          <a:p>
            <a:pPr marL="0" indent="0">
              <a:buNone/>
            </a:pPr>
            <a:r>
              <a:rPr lang="en-US" altLang="ko-KR" sz="900" dirty="0"/>
              <a:t>model3.lm &lt;- lm(y ~ x1+x2+x1:x2,data=mm)  </a:t>
            </a:r>
          </a:p>
          <a:p>
            <a:pPr marL="0" indent="0">
              <a:buNone/>
            </a:pPr>
            <a:r>
              <a:rPr lang="en-US" altLang="ko-KR" sz="900" dirty="0"/>
              <a:t>summary(model3.lm)  # x2L </a:t>
            </a:r>
            <a:r>
              <a:rPr lang="ko-KR" altLang="en-US" sz="900" dirty="0"/>
              <a:t>및 </a:t>
            </a:r>
            <a:r>
              <a:rPr lang="en-US" altLang="ko-KR" sz="900" dirty="0"/>
              <a:t>x1:x2L </a:t>
            </a:r>
            <a:r>
              <a:rPr lang="ko-KR" altLang="en-US" sz="900" dirty="0"/>
              <a:t>모두 유의하지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도출된 회귀모델</a:t>
            </a:r>
          </a:p>
          <a:p>
            <a:pPr marL="0" indent="0">
              <a:buNone/>
            </a:pPr>
            <a:r>
              <a:rPr lang="en-US" altLang="ko-KR" sz="900" dirty="0"/>
              <a:t>model2.lm &lt;- lm(y~x1,data=mm)</a:t>
            </a:r>
          </a:p>
          <a:p>
            <a:pPr marL="0" indent="0">
              <a:buNone/>
            </a:pPr>
            <a:r>
              <a:rPr lang="en-US" altLang="ko-KR" sz="900" dirty="0"/>
              <a:t>summary(model2.lm)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y = 13.22377 + 1.33488 * x1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4680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24</a:t>
            </a:r>
            <a:r>
              <a:rPr lang="ko-KR" altLang="en-US" sz="1800" b="1" dirty="0"/>
              <a:t>회 두 제품의 평균이 차이가 있는지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A</a:t>
            </a:r>
            <a:r>
              <a:rPr lang="ko-KR" altLang="en-US" sz="900" dirty="0"/>
              <a:t>생산라인</a:t>
            </a:r>
            <a:r>
              <a:rPr lang="en-US" altLang="ko-KR" sz="900" dirty="0"/>
              <a:t>, B</a:t>
            </a:r>
            <a:r>
              <a:rPr lang="ko-KR" altLang="en-US" sz="900" dirty="0"/>
              <a:t>생산라인 각각에서 </a:t>
            </a:r>
            <a:r>
              <a:rPr lang="en-US" altLang="ko-KR" sz="900" dirty="0"/>
              <a:t>12</a:t>
            </a:r>
            <a:r>
              <a:rPr lang="ko-KR" altLang="en-US" sz="900" dirty="0"/>
              <a:t>개의 제품을 샘플로 뽑았다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A</a:t>
            </a:r>
            <a:r>
              <a:rPr lang="ko-KR" altLang="en-US" sz="900" dirty="0"/>
              <a:t>생산라인의 제품 평균은 </a:t>
            </a:r>
            <a:r>
              <a:rPr lang="en-US" altLang="ko-KR" sz="900" dirty="0"/>
              <a:t>5.7mm</a:t>
            </a:r>
            <a:r>
              <a:rPr lang="ko-KR" altLang="en-US" sz="900" dirty="0"/>
              <a:t>이고 표준편차는 </a:t>
            </a:r>
            <a:r>
              <a:rPr lang="en-US" altLang="ko-KR" sz="900" dirty="0"/>
              <a:t>0.03, B</a:t>
            </a:r>
            <a:r>
              <a:rPr lang="ko-KR" altLang="en-US" sz="900" dirty="0"/>
              <a:t>생산라인의 제품 평균은 </a:t>
            </a:r>
            <a:r>
              <a:rPr lang="en-US" altLang="ko-KR" sz="900" dirty="0"/>
              <a:t>5.6mm</a:t>
            </a:r>
            <a:r>
              <a:rPr lang="ko-KR" altLang="en-US" sz="900" dirty="0"/>
              <a:t>이고 표준편차는 </a:t>
            </a:r>
            <a:r>
              <a:rPr lang="en-US" altLang="ko-KR" sz="900" dirty="0"/>
              <a:t>0.04 </a:t>
            </a:r>
            <a:r>
              <a:rPr lang="ko-KR" altLang="en-US" sz="900" dirty="0"/>
              <a:t>이다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5%</a:t>
            </a:r>
            <a:r>
              <a:rPr lang="ko-KR" altLang="en-US" sz="900" dirty="0"/>
              <a:t>유의수준에서 두 제품의 평균의 차이가 있는지 검정하라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 err="1"/>
              <a:t>귀무가설</a:t>
            </a:r>
            <a:r>
              <a:rPr lang="ko-KR" altLang="en-US" sz="900" dirty="0"/>
              <a:t> </a:t>
            </a:r>
            <a:r>
              <a:rPr lang="en-US" altLang="ko-KR" sz="900" dirty="0"/>
              <a:t>: A,B </a:t>
            </a:r>
            <a:r>
              <a:rPr lang="ko-KR" altLang="en-US" sz="900" dirty="0"/>
              <a:t>두 생산라인 제품의 평균은 같다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ko-KR" altLang="en-US" sz="900" dirty="0"/>
              <a:t>대립가설 </a:t>
            </a:r>
            <a:r>
              <a:rPr lang="en-US" altLang="ko-KR" sz="900" dirty="0"/>
              <a:t>: A,B </a:t>
            </a:r>
            <a:r>
              <a:rPr lang="ko-KR" altLang="en-US" sz="900" dirty="0"/>
              <a:t>두 생산라인 제품의 평균은 같지 않다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ko-KR" altLang="en-US" sz="900" dirty="0" err="1"/>
              <a:t>두집단의</a:t>
            </a:r>
            <a:r>
              <a:rPr lang="ko-KR" altLang="en-US" sz="900" dirty="0"/>
              <a:t> 표본수가 동일</a:t>
            </a:r>
            <a:r>
              <a:rPr lang="en-US" altLang="ko-KR" sz="900" dirty="0"/>
              <a:t>(</a:t>
            </a:r>
            <a:r>
              <a:rPr lang="ko-KR" altLang="en-US" sz="900" dirty="0"/>
              <a:t>표본의 표준편차가 </a:t>
            </a:r>
            <a:r>
              <a:rPr lang="en-US" altLang="ko-KR" sz="900" dirty="0"/>
              <a:t>2</a:t>
            </a:r>
            <a:r>
              <a:rPr lang="ko-KR" altLang="en-US" sz="900" dirty="0"/>
              <a:t>개 이내임</a:t>
            </a:r>
            <a:r>
              <a:rPr lang="en-US" altLang="ko-KR" sz="900" dirty="0"/>
              <a:t>)</a:t>
            </a:r>
            <a:r>
              <a:rPr lang="ko-KR" altLang="en-US" sz="900" dirty="0"/>
              <a:t>하므로 </a:t>
            </a:r>
            <a:r>
              <a:rPr lang="ko-KR" altLang="en-US" sz="900" dirty="0" err="1"/>
              <a:t>등분산</a:t>
            </a:r>
            <a:r>
              <a:rPr lang="ko-KR" altLang="en-US" sz="900" dirty="0"/>
              <a:t> 가정 </a:t>
            </a:r>
            <a:r>
              <a:rPr lang="en-US" altLang="ko-KR" sz="900" dirty="0"/>
              <a:t>T</a:t>
            </a:r>
            <a:r>
              <a:rPr lang="ko-KR" altLang="en-US" sz="900" dirty="0"/>
              <a:t>검정을 수행한다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t </a:t>
            </a:r>
            <a:r>
              <a:rPr lang="ko-KR" altLang="en-US" sz="900" dirty="0"/>
              <a:t>통계량 </a:t>
            </a:r>
            <a:r>
              <a:rPr lang="en-US" altLang="ko-KR" sz="900" dirty="0"/>
              <a:t>6.928203 </a:t>
            </a:r>
            <a:r>
              <a:rPr lang="ko-KR" altLang="en-US" sz="900" dirty="0"/>
              <a:t>에 대한 </a:t>
            </a:r>
            <a:r>
              <a:rPr lang="en-US" altLang="ko-KR" sz="900" dirty="0"/>
              <a:t>p-value 4.052937e-05 </a:t>
            </a:r>
            <a:r>
              <a:rPr lang="ko-KR" altLang="en-US" sz="900" dirty="0"/>
              <a:t>는 </a:t>
            </a:r>
            <a:r>
              <a:rPr lang="en-US" altLang="ko-KR" sz="900" dirty="0"/>
              <a:t>0.05 </a:t>
            </a:r>
            <a:r>
              <a:rPr lang="ko-KR" altLang="en-US" sz="900" dirty="0"/>
              <a:t>보다 작으므로 </a:t>
            </a:r>
            <a:r>
              <a:rPr lang="ko-KR" altLang="en-US" sz="900" dirty="0" err="1"/>
              <a:t>귀무가설을</a:t>
            </a:r>
            <a:r>
              <a:rPr lang="ko-KR" altLang="en-US" sz="900" dirty="0"/>
              <a:t> 기각한다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MD &lt;- 5.7 - 5.6                                      </a:t>
            </a:r>
            <a:r>
              <a:rPr lang="en-US" altLang="ko-KR" sz="900" dirty="0" smtClean="0"/>
              <a:t>  # </a:t>
            </a:r>
            <a:r>
              <a:rPr lang="ko-KR" altLang="en-US" sz="900" dirty="0"/>
              <a:t>평균차이 </a:t>
            </a:r>
          </a:p>
          <a:p>
            <a:pPr marL="0" indent="0">
              <a:buNone/>
            </a:pPr>
            <a:r>
              <a:rPr lang="en-US" altLang="ko-KR" sz="900" dirty="0"/>
              <a:t>SPN &lt;- (n1 - 1) * var1 + (n2 - 1) * var2         # Pooled Variance </a:t>
            </a:r>
            <a:r>
              <a:rPr lang="ko-KR" altLang="en-US" sz="900" dirty="0"/>
              <a:t>분모 </a:t>
            </a:r>
          </a:p>
          <a:p>
            <a:pPr marL="0" indent="0">
              <a:buNone/>
            </a:pPr>
            <a:r>
              <a:rPr lang="en-US" altLang="ko-KR" sz="900" dirty="0"/>
              <a:t>SPD &lt;- (n1 - 1) + (n2 - 1)                         </a:t>
            </a:r>
            <a:r>
              <a:rPr lang="en-US" altLang="ko-KR" sz="900" dirty="0" smtClean="0"/>
              <a:t>  # </a:t>
            </a:r>
            <a:r>
              <a:rPr lang="en-US" altLang="ko-KR" sz="900" dirty="0"/>
              <a:t>Pooled Variance </a:t>
            </a:r>
            <a:r>
              <a:rPr lang="ko-KR" altLang="en-US" sz="900" dirty="0"/>
              <a:t>분자                   </a:t>
            </a:r>
          </a:p>
          <a:p>
            <a:pPr marL="0" indent="0">
              <a:buNone/>
            </a:pPr>
            <a:r>
              <a:rPr lang="en-US" altLang="ko-KR" sz="900" dirty="0"/>
              <a:t>MD / (</a:t>
            </a:r>
            <a:r>
              <a:rPr lang="en-US" altLang="ko-KR" sz="900" dirty="0" err="1"/>
              <a:t>sqrt</a:t>
            </a:r>
            <a:r>
              <a:rPr lang="en-US" altLang="ko-KR" sz="900" dirty="0"/>
              <a:t>(SPN / SPD) * </a:t>
            </a:r>
            <a:r>
              <a:rPr lang="en-US" altLang="ko-KR" sz="900" dirty="0" err="1"/>
              <a:t>sqrt</a:t>
            </a:r>
            <a:r>
              <a:rPr lang="en-US" altLang="ko-KR" sz="900" dirty="0"/>
              <a:t>(1/n1 + 1/n2) )  </a:t>
            </a:r>
            <a:r>
              <a:rPr lang="en-US" altLang="ko-KR" sz="900" dirty="0" smtClean="0"/>
              <a:t>  # </a:t>
            </a:r>
            <a:r>
              <a:rPr lang="en-US" altLang="ko-KR" sz="900" dirty="0"/>
              <a:t>t </a:t>
            </a:r>
            <a:r>
              <a:rPr lang="ko-KR" altLang="en-US" sz="900" dirty="0"/>
              <a:t>통계량 </a:t>
            </a:r>
          </a:p>
          <a:p>
            <a:pPr marL="0" indent="0">
              <a:buNone/>
            </a:pPr>
            <a:r>
              <a:rPr lang="en-US" altLang="ko-KR" sz="900" dirty="0" err="1"/>
              <a:t>pt</a:t>
            </a:r>
            <a:r>
              <a:rPr lang="en-US" altLang="ko-KR" sz="900" dirty="0"/>
              <a:t>(6.928203,df=10,lower.tail = F) * 2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98486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24</a:t>
            </a:r>
            <a:r>
              <a:rPr lang="ko-KR" altLang="en-US" sz="1800" b="1" dirty="0"/>
              <a:t>회 </a:t>
            </a:r>
            <a:r>
              <a:rPr lang="en-US" altLang="ko-KR" sz="1800" b="1" dirty="0"/>
              <a:t>9</a:t>
            </a:r>
            <a:r>
              <a:rPr lang="ko-KR" altLang="en-US" sz="1800" b="1" dirty="0"/>
              <a:t>개 표본 신뢰구간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/>
              <a:t>정규분포 모집단에서 표본을 추출한 데이터 </a:t>
            </a:r>
            <a:r>
              <a:rPr lang="en-US" altLang="ko-KR" sz="900" dirty="0"/>
              <a:t>9</a:t>
            </a:r>
            <a:r>
              <a:rPr lang="ko-KR" altLang="en-US" sz="900" dirty="0"/>
              <a:t>개가 다음과 같다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3.1, 3.3, 3.5, 3.7, 3.9, 4.1, 4.3, 4.4, 4.7</a:t>
            </a:r>
          </a:p>
          <a:p>
            <a:pPr marL="0" indent="0">
              <a:buNone/>
            </a:pPr>
            <a:r>
              <a:rPr lang="en-US" altLang="ko-KR" sz="900" dirty="0"/>
              <a:t>※ z(0.05) = 1.64, z(0.025) = 1.96, t(0.05, 8) =  1.86, t(0.025, 8) = 2.31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5-1. </a:t>
            </a:r>
            <a:r>
              <a:rPr lang="ko-KR" altLang="en-US" sz="900" dirty="0"/>
              <a:t>주어진 데이터의 </a:t>
            </a:r>
            <a:r>
              <a:rPr lang="en-US" altLang="ko-KR" sz="900" dirty="0"/>
              <a:t>95% </a:t>
            </a:r>
            <a:r>
              <a:rPr lang="ko-KR" altLang="en-US" sz="900" dirty="0"/>
              <a:t>신뢰구간을 구하라 </a:t>
            </a:r>
          </a:p>
          <a:p>
            <a:pPr marL="0" indent="0">
              <a:buNone/>
            </a:pPr>
            <a:r>
              <a:rPr lang="en-US" altLang="ko-KR" sz="900" dirty="0"/>
              <a:t>5-2. sigma = 0.04</a:t>
            </a:r>
            <a:r>
              <a:rPr lang="ko-KR" altLang="en-US" sz="900" dirty="0"/>
              <a:t>인걸 알고 있을 때의 </a:t>
            </a:r>
            <a:r>
              <a:rPr lang="en-US" altLang="ko-KR" sz="900" dirty="0"/>
              <a:t>95% </a:t>
            </a:r>
            <a:r>
              <a:rPr lang="ko-KR" altLang="en-US" sz="900" dirty="0"/>
              <a:t>신뢰구간을 구하라 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모집단에서 추출한 표본은 정규분포를 따른다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m &lt;- mean(x) # </a:t>
            </a:r>
            <a:r>
              <a:rPr lang="ko-KR" altLang="en-US" sz="900" dirty="0"/>
              <a:t>표본평균</a:t>
            </a:r>
          </a:p>
          <a:p>
            <a:pPr marL="0" indent="0">
              <a:buNone/>
            </a:pPr>
            <a:r>
              <a:rPr lang="en-US" altLang="ko-KR" sz="900" dirty="0"/>
              <a:t>v &lt;- </a:t>
            </a:r>
            <a:r>
              <a:rPr lang="en-US" altLang="ko-KR" sz="900" dirty="0" err="1"/>
              <a:t>var</a:t>
            </a:r>
            <a:r>
              <a:rPr lang="en-US" altLang="ko-KR" sz="900" dirty="0"/>
              <a:t>(x)      # </a:t>
            </a:r>
            <a:r>
              <a:rPr lang="ko-KR" altLang="en-US" sz="900" dirty="0" err="1"/>
              <a:t>표본의분산</a:t>
            </a: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se &lt;- </a:t>
            </a:r>
            <a:r>
              <a:rPr lang="en-US" altLang="ko-KR" sz="900" dirty="0" err="1"/>
              <a:t>sqrt</a:t>
            </a:r>
            <a:r>
              <a:rPr lang="en-US" altLang="ko-KR" sz="900" dirty="0"/>
              <a:t>(v/(9-1)) # </a:t>
            </a:r>
            <a:r>
              <a:rPr lang="ko-KR" altLang="en-US" sz="900" dirty="0"/>
              <a:t>표준오차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m-1.96*se;m+1.96*se # 95% </a:t>
            </a:r>
            <a:r>
              <a:rPr lang="ko-KR" altLang="en-US" sz="900" dirty="0"/>
              <a:t>신뢰구간</a:t>
            </a:r>
            <a:r>
              <a:rPr lang="en-US" altLang="ko-KR" sz="900" dirty="0"/>
              <a:t>. </a:t>
            </a:r>
            <a:r>
              <a:rPr lang="ko-KR" altLang="en-US" sz="900" dirty="0"/>
              <a:t>정규분포이므로 </a:t>
            </a:r>
            <a:r>
              <a:rPr lang="en-US" altLang="ko-KR" sz="900" dirty="0"/>
              <a:t>z </a:t>
            </a:r>
            <a:r>
              <a:rPr lang="ko-KR" altLang="en-US" sz="900" dirty="0"/>
              <a:t>통계량을 사용함</a:t>
            </a:r>
          </a:p>
          <a:p>
            <a:pPr marL="0" indent="0">
              <a:buNone/>
            </a:pPr>
            <a:r>
              <a:rPr lang="en-US" altLang="ko-KR" sz="900" dirty="0"/>
              <a:t>95% </a:t>
            </a:r>
            <a:r>
              <a:rPr lang="ko-KR" altLang="en-US" sz="900" dirty="0"/>
              <a:t>신뢰구간은 </a:t>
            </a:r>
            <a:r>
              <a:rPr lang="en-US" altLang="ko-KR" sz="900" dirty="0"/>
              <a:t>3.518227 ~ 4.259551 </a:t>
            </a:r>
            <a:r>
              <a:rPr lang="ko-KR" altLang="en-US" sz="900" dirty="0"/>
              <a:t>이다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5-2. sigma = 0.04</a:t>
            </a:r>
            <a:r>
              <a:rPr lang="ko-KR" altLang="en-US" sz="900" dirty="0"/>
              <a:t>인걸 알고 있을 때의 </a:t>
            </a:r>
            <a:r>
              <a:rPr lang="en-US" altLang="ko-KR" sz="900" dirty="0"/>
              <a:t>95% </a:t>
            </a:r>
            <a:r>
              <a:rPr lang="ko-KR" altLang="en-US" sz="900" dirty="0"/>
              <a:t>신뢰구간을 구하라 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모집단의 표준편차를 알고 있는 경우 표준오차 계산은 </a:t>
            </a:r>
            <a:r>
              <a:rPr lang="en-US" altLang="ko-KR" sz="900" dirty="0"/>
              <a:t>n-1 </a:t>
            </a:r>
            <a:r>
              <a:rPr lang="ko-KR" altLang="en-US" sz="900" dirty="0"/>
              <a:t>이 아닌 </a:t>
            </a:r>
            <a:r>
              <a:rPr lang="en-US" altLang="ko-KR" sz="900" dirty="0"/>
              <a:t>n </a:t>
            </a:r>
            <a:r>
              <a:rPr lang="ko-KR" altLang="en-US" sz="900" dirty="0"/>
              <a:t>을 분자로 사용한다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se &lt;- 0.04/3 # </a:t>
            </a:r>
            <a:r>
              <a:rPr lang="ko-KR" altLang="en-US" sz="900" dirty="0"/>
              <a:t>표준오차</a:t>
            </a:r>
          </a:p>
          <a:p>
            <a:pPr marL="0" indent="0">
              <a:buNone/>
            </a:pPr>
            <a:r>
              <a:rPr lang="en-US" altLang="ko-KR" sz="900" dirty="0"/>
              <a:t>m-1.96*se;m+1.96*se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ko-KR" altLang="en-US" sz="900" b="1" dirty="0">
                <a:solidFill>
                  <a:srgbClr val="FF0000"/>
                </a:solidFill>
              </a:rPr>
              <a:t>모집단의 표준편차를 알고 있는 </a:t>
            </a:r>
            <a:r>
              <a:rPr lang="en-US" altLang="ko-KR" sz="900" b="1" dirty="0">
                <a:solidFill>
                  <a:srgbClr val="FF0000"/>
                </a:solidFill>
              </a:rPr>
              <a:t>z </a:t>
            </a:r>
            <a:r>
              <a:rPr lang="ko-KR" altLang="en-US" sz="900" b="1" dirty="0">
                <a:solidFill>
                  <a:srgbClr val="FF0000"/>
                </a:solidFill>
              </a:rPr>
              <a:t>분포를 이용하며</a:t>
            </a:r>
            <a:r>
              <a:rPr lang="en-US" altLang="ko-KR" sz="900" b="1" dirty="0">
                <a:solidFill>
                  <a:srgbClr val="FF0000"/>
                </a:solidFill>
              </a:rPr>
              <a:t>, </a:t>
            </a:r>
            <a:r>
              <a:rPr lang="ko-KR" altLang="en-US" sz="900" b="1" dirty="0">
                <a:solidFill>
                  <a:srgbClr val="FF0000"/>
                </a:solidFill>
              </a:rPr>
              <a:t>그렇지 않은 경우 </a:t>
            </a:r>
            <a:r>
              <a:rPr lang="en-US" altLang="ko-KR" sz="900" b="1" dirty="0">
                <a:solidFill>
                  <a:srgbClr val="FF0000"/>
                </a:solidFill>
              </a:rPr>
              <a:t>t</a:t>
            </a:r>
            <a:r>
              <a:rPr lang="ko-KR" altLang="en-US" sz="900" b="1" dirty="0">
                <a:solidFill>
                  <a:srgbClr val="FF0000"/>
                </a:solidFill>
              </a:rPr>
              <a:t>분포를 이용한다</a:t>
            </a:r>
            <a:r>
              <a:rPr lang="en-US" altLang="ko-KR" sz="900" b="1" dirty="0" smtClean="0">
                <a:solidFill>
                  <a:srgbClr val="FF0000"/>
                </a:solidFill>
              </a:rPr>
              <a:t>.</a:t>
            </a:r>
          </a:p>
          <a:p>
            <a:pPr marL="0" indent="0">
              <a:buNone/>
            </a:pP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4269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23</a:t>
            </a:r>
            <a:r>
              <a:rPr lang="ko-KR" altLang="en-US" sz="1800" b="1" dirty="0"/>
              <a:t>회 </a:t>
            </a:r>
            <a:r>
              <a:rPr lang="ko-KR" altLang="en-US" sz="1800" b="1" dirty="0" smtClean="0"/>
              <a:t>객실사용여부 </a:t>
            </a:r>
            <a:r>
              <a:rPr lang="en-US" altLang="ko-KR" sz="1800" b="1" dirty="0" smtClean="0"/>
              <a:t>(1/3)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/>
              <a:t>rdata</a:t>
            </a:r>
            <a:r>
              <a:rPr lang="en-US" altLang="ko-KR" sz="900" dirty="0"/>
              <a:t> &lt;- read.csv("adp23/problem1.csv") 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 # dim 17910 7 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 # NA 21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summary(rdata$CO2)  </a:t>
            </a:r>
          </a:p>
          <a:p>
            <a:pPr marL="0" indent="0">
              <a:buNone/>
            </a:pPr>
            <a:r>
              <a:rPr lang="en-US" altLang="ko-KR" sz="900" dirty="0"/>
              <a:t>boxplot(rdata$CO2)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na.ratio</a:t>
            </a:r>
            <a:r>
              <a:rPr lang="en-US" altLang="ko-KR" sz="900" dirty="0"/>
              <a:t> &lt;- sum(is.na(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))/</a:t>
            </a:r>
            <a:r>
              <a:rPr lang="en-US" altLang="ko-KR" sz="900" dirty="0" err="1"/>
              <a:t>nrow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 #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</a:t>
            </a:r>
            <a:r>
              <a:rPr lang="en-US" altLang="ko-KR" sz="900" dirty="0"/>
              <a:t>0.1% </a:t>
            </a:r>
            <a:r>
              <a:rPr lang="ko-KR" altLang="en-US" sz="900" dirty="0"/>
              <a:t>이하로 매우 적어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제거 </a:t>
            </a:r>
          </a:p>
          <a:p>
            <a:pPr marL="0" indent="0">
              <a:buNone/>
            </a:pPr>
            <a:r>
              <a:rPr lang="en-US" altLang="ko-KR" sz="900" dirty="0" err="1"/>
              <a:t>na.ratio</a:t>
            </a:r>
            <a:r>
              <a:rPr lang="en-US" altLang="ko-KR" sz="900" dirty="0"/>
              <a:t> </a:t>
            </a:r>
          </a:p>
          <a:p>
            <a:pPr marL="0" indent="0">
              <a:buNone/>
            </a:pPr>
            <a:r>
              <a:rPr lang="en-US" altLang="ko-KR" sz="900" dirty="0"/>
              <a:t># [1] 0.001172529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rdata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na.omit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sum(is.na(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)) </a:t>
            </a:r>
          </a:p>
          <a:p>
            <a:pPr marL="0" indent="0">
              <a:buNone/>
            </a:pPr>
            <a:r>
              <a:rPr lang="en-US" altLang="ko-KR" sz="900" dirty="0"/>
              <a:t># number </a:t>
            </a:r>
            <a:r>
              <a:rPr lang="ko-KR" altLang="en-US" sz="900" dirty="0"/>
              <a:t>변수의 </a:t>
            </a:r>
            <a:r>
              <a:rPr lang="en-US" altLang="ko-KR" sz="900" dirty="0"/>
              <a:t>scale</a:t>
            </a:r>
            <a:r>
              <a:rPr lang="ko-KR" altLang="en-US" sz="900" dirty="0"/>
              <a:t>이 다르므로 </a:t>
            </a:r>
            <a:r>
              <a:rPr lang="en-US" altLang="ko-KR" sz="900" dirty="0"/>
              <a:t>min-max </a:t>
            </a:r>
            <a:r>
              <a:rPr lang="ko-KR" altLang="en-US" sz="900" dirty="0"/>
              <a:t>표준화  </a:t>
            </a:r>
          </a:p>
          <a:p>
            <a:pPr marL="0" indent="0">
              <a:buNone/>
            </a:pPr>
            <a:r>
              <a:rPr lang="en-US" altLang="ko-KR" sz="900" dirty="0"/>
              <a:t>normalize &lt;- function(x){ </a:t>
            </a:r>
          </a:p>
          <a:p>
            <a:pPr marL="0" indent="0">
              <a:buNone/>
            </a:pPr>
            <a:r>
              <a:rPr lang="en-US" altLang="ko-KR" sz="900" dirty="0"/>
              <a:t>  return((x-min(x))/(max(x)-min(x))) </a:t>
            </a:r>
          </a:p>
          <a:p>
            <a:pPr marL="0" indent="0">
              <a:buNone/>
            </a:pPr>
            <a:r>
              <a:rPr lang="en-US" altLang="ko-KR" sz="900" dirty="0"/>
              <a:t>}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rdata$Temperature</a:t>
            </a:r>
            <a:r>
              <a:rPr lang="en-US" altLang="ko-KR" sz="900" dirty="0"/>
              <a:t> &lt;- normalize(</a:t>
            </a:r>
            <a:r>
              <a:rPr lang="en-US" altLang="ko-KR" sz="900" dirty="0" err="1"/>
              <a:t>rdata$Temperature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rdata$Humidity</a:t>
            </a:r>
            <a:r>
              <a:rPr lang="en-US" altLang="ko-KR" sz="900" dirty="0"/>
              <a:t> &lt;- normalize(</a:t>
            </a:r>
            <a:r>
              <a:rPr lang="en-US" altLang="ko-KR" sz="900" dirty="0" err="1"/>
              <a:t>rdata$Humidity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rdata$Light</a:t>
            </a:r>
            <a:r>
              <a:rPr lang="en-US" altLang="ko-KR" sz="900" dirty="0"/>
              <a:t> &lt;- normalize(</a:t>
            </a:r>
            <a:r>
              <a:rPr lang="en-US" altLang="ko-KR" sz="900" dirty="0" err="1"/>
              <a:t>rdata$Light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rdata$CO2 &lt;- normalize(rdata$CO2) </a:t>
            </a:r>
          </a:p>
          <a:p>
            <a:pPr marL="0" indent="0">
              <a:buNone/>
            </a:pPr>
            <a:r>
              <a:rPr lang="en-US" altLang="ko-KR" sz="900" dirty="0" err="1"/>
              <a:t>rdata$HumidityRatio</a:t>
            </a:r>
            <a:r>
              <a:rPr lang="en-US" altLang="ko-KR" sz="900" dirty="0"/>
              <a:t> &lt;- normalize(</a:t>
            </a:r>
            <a:r>
              <a:rPr lang="en-US" altLang="ko-KR" sz="900" dirty="0" err="1"/>
              <a:t>rdata$HumidityRatio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class(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prop.table</a:t>
            </a:r>
            <a:r>
              <a:rPr lang="en-US" altLang="ko-KR" sz="900" dirty="0"/>
              <a:t>(table(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))  </a:t>
            </a:r>
          </a:p>
          <a:p>
            <a:pPr marL="0" indent="0">
              <a:buNone/>
            </a:pPr>
            <a:r>
              <a:rPr lang="en-US" altLang="ko-KR" sz="900" dirty="0" err="1"/>
              <a:t>barplot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prop.table</a:t>
            </a:r>
            <a:r>
              <a:rPr lang="en-US" altLang="ko-KR" sz="900" dirty="0"/>
              <a:t>(table(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))) # </a:t>
            </a:r>
            <a:r>
              <a:rPr lang="ko-KR" altLang="en-US" sz="900" dirty="0"/>
              <a:t>데이터 불균형 </a:t>
            </a:r>
          </a:p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en-US" altLang="ko-KR" sz="900" dirty="0"/>
              <a:t># random </a:t>
            </a:r>
            <a:r>
              <a:rPr lang="en-US" altLang="ko-KR" sz="900" dirty="0" err="1"/>
              <a:t>upsampling</a:t>
            </a:r>
            <a:r>
              <a:rPr lang="en-US" altLang="ko-KR" sz="900" dirty="0"/>
              <a:t> </a:t>
            </a:r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(504) </a:t>
            </a:r>
          </a:p>
          <a:p>
            <a:pPr marL="0" indent="0">
              <a:buNone/>
            </a:pPr>
            <a:r>
              <a:rPr lang="en-US" altLang="ko-KR" sz="900" dirty="0"/>
              <a:t>library(caret) </a:t>
            </a:r>
          </a:p>
          <a:p>
            <a:pPr marL="0" indent="0">
              <a:buNone/>
            </a:pPr>
            <a:r>
              <a:rPr lang="en-US" altLang="ko-KR" sz="900" dirty="0"/>
              <a:t>table(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rdata$Occupancy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ovrdata1 &lt;- </a:t>
            </a:r>
            <a:r>
              <a:rPr lang="en-US" altLang="ko-KR" sz="900" dirty="0" err="1"/>
              <a:t>upSample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[, -c(7)], 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# </a:t>
            </a:r>
            <a:r>
              <a:rPr lang="ko-KR" altLang="en-US" sz="900" dirty="0"/>
              <a:t>업</a:t>
            </a:r>
            <a:r>
              <a:rPr lang="en-US" altLang="ko-KR" sz="900" dirty="0"/>
              <a:t>/</a:t>
            </a:r>
            <a:r>
              <a:rPr lang="ko-KR" altLang="en-US" sz="900" dirty="0"/>
              <a:t>다운 샘플링 방법으로 샘플링  </a:t>
            </a:r>
          </a:p>
          <a:p>
            <a:pPr marL="0" indent="0">
              <a:buNone/>
            </a:pPr>
            <a:r>
              <a:rPr lang="en-US" altLang="ko-KR" sz="900" dirty="0"/>
              <a:t>summary(ovrdata1) # Occupancy </a:t>
            </a:r>
            <a:r>
              <a:rPr lang="ko-KR" altLang="en-US" sz="900" dirty="0"/>
              <a:t>가 </a:t>
            </a:r>
            <a:r>
              <a:rPr lang="en-US" altLang="ko-KR" sz="900" dirty="0"/>
              <a:t>Class</a:t>
            </a:r>
            <a:r>
              <a:rPr lang="ko-KR" altLang="en-US" sz="900" dirty="0"/>
              <a:t>로 </a:t>
            </a:r>
            <a:r>
              <a:rPr lang="ko-KR" altLang="en-US" sz="900" dirty="0" err="1"/>
              <a:t>변수명</a:t>
            </a:r>
            <a:r>
              <a:rPr lang="ko-KR" altLang="en-US" sz="900" dirty="0"/>
              <a:t> 자동 바뀜 </a:t>
            </a:r>
          </a:p>
          <a:p>
            <a:pPr marL="0" indent="0">
              <a:buNone/>
            </a:pPr>
            <a:r>
              <a:rPr lang="en-US" altLang="ko-KR" sz="900" dirty="0"/>
              <a:t>ovrdata1$Occupancy &lt;- ovrdata1$Class  </a:t>
            </a:r>
          </a:p>
          <a:p>
            <a:pPr marL="0" indent="0">
              <a:buNone/>
            </a:pPr>
            <a:r>
              <a:rPr lang="en-US" altLang="ko-KR" sz="900" dirty="0"/>
              <a:t>ovrdata1 &lt;- ovrdata1[, -7] </a:t>
            </a:r>
          </a:p>
          <a:p>
            <a:pPr marL="0" indent="0">
              <a:buNone/>
            </a:pPr>
            <a:r>
              <a:rPr lang="en-US" altLang="ko-KR" sz="900" dirty="0"/>
              <a:t>summary(ovrdata1) </a:t>
            </a:r>
          </a:p>
          <a:p>
            <a:pPr marL="0" indent="0">
              <a:buNone/>
            </a:pPr>
            <a:r>
              <a:rPr lang="en-US" altLang="ko-KR" sz="900" dirty="0" err="1"/>
              <a:t>prop.table</a:t>
            </a:r>
            <a:r>
              <a:rPr lang="en-US" altLang="ko-KR" sz="900" dirty="0"/>
              <a:t>(table(ovrdata1$Occupancy)) </a:t>
            </a:r>
          </a:p>
          <a:p>
            <a:pPr marL="0" indent="0">
              <a:buNone/>
            </a:pPr>
            <a:r>
              <a:rPr lang="en-US" altLang="ko-KR" sz="900" dirty="0" err="1"/>
              <a:t>barplot</a:t>
            </a:r>
            <a:r>
              <a:rPr lang="en-US" altLang="ko-KR" sz="900" dirty="0"/>
              <a:t>(</a:t>
            </a:r>
            <a:r>
              <a:rPr lang="en-US" altLang="ko-KR" sz="900" dirty="0" err="1"/>
              <a:t>prop.table</a:t>
            </a:r>
            <a:r>
              <a:rPr lang="en-US" altLang="ko-KR" sz="900" dirty="0"/>
              <a:t>(table(ovrdata1$Occupancy))) 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07025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23</a:t>
            </a:r>
            <a:r>
              <a:rPr lang="ko-KR" altLang="en-US" sz="1800" b="1" dirty="0"/>
              <a:t>회 </a:t>
            </a:r>
            <a:r>
              <a:rPr lang="ko-KR" altLang="en-US" sz="1800" b="1" dirty="0" smtClean="0"/>
              <a:t>객실사용여부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(2/3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SMOTE </a:t>
            </a:r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(504) 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smotefamily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rdata$Occupancy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as.numeric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ovrdata2 &lt;- SMOTE(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[, -c(1,7)], 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[, 7], </a:t>
            </a:r>
            <a:r>
              <a:rPr lang="en-US" altLang="ko-KR" sz="900" dirty="0" err="1"/>
              <a:t>dup_size</a:t>
            </a:r>
            <a:r>
              <a:rPr lang="en-US" altLang="ko-KR" sz="900" dirty="0"/>
              <a:t> = 6)  </a:t>
            </a:r>
          </a:p>
          <a:p>
            <a:pPr marL="0" indent="0">
              <a:buNone/>
            </a:pPr>
            <a:r>
              <a:rPr lang="en-US" altLang="ko-KR" sz="900" dirty="0"/>
              <a:t>table(ovrdata2$data$class) </a:t>
            </a:r>
          </a:p>
          <a:p>
            <a:pPr marL="0" indent="0">
              <a:buNone/>
            </a:pPr>
            <a:r>
              <a:rPr lang="en-US" altLang="ko-KR" sz="900" dirty="0"/>
              <a:t>summary(ovrdata2$data) </a:t>
            </a:r>
          </a:p>
          <a:p>
            <a:pPr marL="0" indent="0">
              <a:buNone/>
            </a:pPr>
            <a:r>
              <a:rPr lang="en-US" altLang="ko-KR" sz="900" dirty="0" err="1"/>
              <a:t>barplot</a:t>
            </a:r>
            <a:r>
              <a:rPr lang="en-US" altLang="ko-KR" sz="900" dirty="0"/>
              <a:t>(table(ovrdata2$data$class))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원본 데이터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 </a:t>
            </a:r>
            <a:r>
              <a:rPr lang="ko-KR" altLang="en-US" sz="900" dirty="0"/>
              <a:t>모델 적용 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rdata$Occupancy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 == 1, "0", "1")  </a:t>
            </a:r>
          </a:p>
          <a:p>
            <a:pPr marL="0" indent="0">
              <a:buNone/>
            </a:pPr>
            <a:r>
              <a:rPr lang="en-US" altLang="ko-KR" sz="900" dirty="0" err="1"/>
              <a:t>rdata$Occupancy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as.numeric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rdata$Occupancy</a:t>
            </a:r>
            <a:r>
              <a:rPr lang="en-US" altLang="ko-KR" sz="900" dirty="0"/>
              <a:t>)  </a:t>
            </a:r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(504) </a:t>
            </a:r>
          </a:p>
          <a:p>
            <a:pPr marL="0" indent="0">
              <a:buNone/>
            </a:pPr>
            <a:r>
              <a:rPr lang="en-US" altLang="ko-KR" sz="900" dirty="0" err="1"/>
              <a:t>idx</a:t>
            </a:r>
            <a:r>
              <a:rPr lang="en-US" altLang="ko-KR" sz="900" dirty="0"/>
              <a:t> &lt;- sample(1:nrow(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), </a:t>
            </a:r>
            <a:r>
              <a:rPr lang="en-US" altLang="ko-KR" sz="900" dirty="0" err="1"/>
              <a:t>nrow</a:t>
            </a:r>
            <a:r>
              <a:rPr lang="en-US" altLang="ko-KR" sz="900" dirty="0"/>
              <a:t>(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)*0.7, replace = F) </a:t>
            </a:r>
          </a:p>
          <a:p>
            <a:pPr marL="0" indent="0">
              <a:buNone/>
            </a:pPr>
            <a:r>
              <a:rPr lang="en-US" altLang="ko-KR" sz="900" dirty="0" err="1"/>
              <a:t>rtrain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[</a:t>
            </a:r>
            <a:r>
              <a:rPr lang="en-US" altLang="ko-KR" sz="900" dirty="0" err="1"/>
              <a:t>idx</a:t>
            </a:r>
            <a:r>
              <a:rPr lang="en-US" altLang="ko-KR" sz="900" dirty="0"/>
              <a:t>,] </a:t>
            </a:r>
          </a:p>
          <a:p>
            <a:pPr marL="0" indent="0">
              <a:buNone/>
            </a:pPr>
            <a:r>
              <a:rPr lang="en-US" altLang="ko-KR" sz="900" dirty="0" err="1"/>
              <a:t>rtest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rdata</a:t>
            </a:r>
            <a:r>
              <a:rPr lang="en-US" altLang="ko-KR" sz="900" dirty="0"/>
              <a:t>[-</a:t>
            </a:r>
            <a:r>
              <a:rPr lang="en-US" altLang="ko-KR" sz="900" dirty="0" err="1"/>
              <a:t>idx</a:t>
            </a:r>
            <a:r>
              <a:rPr lang="en-US" altLang="ko-KR" sz="900" dirty="0"/>
              <a:t>,] </a:t>
            </a:r>
          </a:p>
          <a:p>
            <a:pPr marL="0" indent="0">
              <a:buNone/>
            </a:pPr>
            <a:r>
              <a:rPr lang="en-US" altLang="ko-KR" sz="900" dirty="0"/>
              <a:t># dim(</a:t>
            </a:r>
            <a:r>
              <a:rPr lang="en-US" altLang="ko-KR" sz="900" dirty="0" err="1"/>
              <a:t>rtrain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# dim(</a:t>
            </a:r>
            <a:r>
              <a:rPr lang="en-US" altLang="ko-KR" sz="900" dirty="0" err="1"/>
              <a:t>rtest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rtrain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rtrain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rtrain</a:t>
            </a:r>
            <a:r>
              <a:rPr lang="en-US" altLang="ko-KR" sz="900" dirty="0"/>
              <a:t>[,-1] #</a:t>
            </a:r>
            <a:r>
              <a:rPr lang="ko-KR" altLang="en-US" sz="900" dirty="0" err="1"/>
              <a:t>안할</a:t>
            </a:r>
            <a:r>
              <a:rPr lang="ko-KR" altLang="en-US" sz="900" dirty="0"/>
              <a:t> 시 엄청나게 시간 걸림</a:t>
            </a:r>
            <a:r>
              <a:rPr lang="en-US" altLang="ko-KR" sz="900" dirty="0"/>
              <a:t>, freeze 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rtrain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rtrain.glm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(Occupancy ~ ., </a:t>
            </a:r>
            <a:r>
              <a:rPr lang="en-US" altLang="ko-KR" sz="900" dirty="0" err="1"/>
              <a:t>rtrain</a:t>
            </a:r>
            <a:r>
              <a:rPr lang="en-US" altLang="ko-KR" sz="900" dirty="0"/>
              <a:t>, family = "binomial") 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rtrain.glm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rtest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rtest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rtest</a:t>
            </a:r>
            <a:r>
              <a:rPr lang="en-US" altLang="ko-KR" sz="900" dirty="0"/>
              <a:t>[,-1] </a:t>
            </a:r>
          </a:p>
          <a:p>
            <a:pPr marL="0" indent="0">
              <a:buNone/>
            </a:pPr>
            <a:r>
              <a:rPr lang="en-US" altLang="ko-KR" sz="900" dirty="0" err="1"/>
              <a:t>rtrain.pred</a:t>
            </a:r>
            <a:r>
              <a:rPr lang="en-US" altLang="ko-KR" sz="900" dirty="0"/>
              <a:t> &lt;- predict(</a:t>
            </a:r>
            <a:r>
              <a:rPr lang="en-US" altLang="ko-KR" sz="900" dirty="0" err="1"/>
              <a:t>rtrain.glm</a:t>
            </a:r>
            <a:r>
              <a:rPr lang="en-US" altLang="ko-KR" sz="900" dirty="0"/>
              <a:t>, </a:t>
            </a:r>
            <a:r>
              <a:rPr lang="en-US" altLang="ko-KR" sz="900" dirty="0" err="1"/>
              <a:t>rtest</a:t>
            </a:r>
            <a:r>
              <a:rPr lang="en-US" altLang="ko-KR" sz="900" dirty="0"/>
              <a:t>[,-6], type = "response") </a:t>
            </a:r>
          </a:p>
          <a:p>
            <a:pPr marL="0" indent="0">
              <a:buNone/>
            </a:pPr>
            <a:r>
              <a:rPr lang="en-US" altLang="ko-KR" sz="900" dirty="0"/>
              <a:t># head(</a:t>
            </a:r>
            <a:r>
              <a:rPr lang="en-US" altLang="ko-KR" sz="900" dirty="0" err="1"/>
              <a:t>rtrain.pred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# head(</a:t>
            </a:r>
            <a:r>
              <a:rPr lang="en-US" altLang="ko-KR" sz="900" dirty="0" err="1"/>
              <a:t>rtrain$Occupancy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rtrain.pred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</a:t>
            </a:r>
            <a:r>
              <a:rPr lang="en-US" altLang="ko-KR" sz="900" dirty="0" err="1"/>
              <a:t>rtrain.pred</a:t>
            </a:r>
            <a:r>
              <a:rPr lang="en-US" altLang="ko-KR" sz="900" dirty="0"/>
              <a:t> &gt; 0.5, "1", "0") </a:t>
            </a:r>
          </a:p>
          <a:p>
            <a:pPr marL="0" indent="0">
              <a:buNone/>
            </a:pPr>
            <a:r>
              <a:rPr lang="en-US" altLang="ko-KR" sz="900" dirty="0"/>
              <a:t>head(</a:t>
            </a:r>
            <a:r>
              <a:rPr lang="en-US" altLang="ko-KR" sz="900" dirty="0" err="1"/>
              <a:t>rtrain.pred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rtrain.pred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</a:t>
            </a:r>
            <a:r>
              <a:rPr lang="en-US" altLang="ko-KR" sz="900" dirty="0" err="1"/>
              <a:t>rtrain.pred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library(caret) </a:t>
            </a:r>
          </a:p>
          <a:p>
            <a:pPr marL="0" indent="0">
              <a:buNone/>
            </a:pPr>
            <a:r>
              <a:rPr lang="en-US" altLang="ko-KR" sz="900" dirty="0" err="1"/>
              <a:t>confusionMatrix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rtrain.pred</a:t>
            </a:r>
            <a:r>
              <a:rPr lang="en-US" altLang="ko-KR" sz="900" dirty="0"/>
              <a:t>,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</a:t>
            </a:r>
            <a:r>
              <a:rPr lang="en-US" altLang="ko-KR" sz="900" dirty="0" err="1"/>
              <a:t>rtest</a:t>
            </a:r>
            <a:r>
              <a:rPr lang="en-US" altLang="ko-KR" sz="900" dirty="0"/>
              <a:t>[,6]), positive = "1") # Accuracy : 0.9884, kappa : 0.946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Random </a:t>
            </a:r>
            <a:r>
              <a:rPr lang="en-US" altLang="ko-KR" sz="900" dirty="0" err="1"/>
              <a:t>Upsampling</a:t>
            </a:r>
            <a:r>
              <a:rPr lang="en-US" altLang="ko-KR" sz="900" dirty="0"/>
              <a:t> </a:t>
            </a:r>
            <a:r>
              <a:rPr lang="ko-KR" altLang="en-US" sz="900" dirty="0"/>
              <a:t>데이터  </a:t>
            </a:r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(504) </a:t>
            </a:r>
          </a:p>
          <a:p>
            <a:pPr marL="0" indent="0">
              <a:buNone/>
            </a:pPr>
            <a:r>
              <a:rPr lang="en-US" altLang="ko-KR" sz="900" dirty="0"/>
              <a:t># summary(ovrdata1) </a:t>
            </a:r>
          </a:p>
          <a:p>
            <a:pPr marL="0" indent="0">
              <a:buNone/>
            </a:pPr>
            <a:r>
              <a:rPr lang="en-US" altLang="ko-KR" sz="900" dirty="0" err="1"/>
              <a:t>idx</a:t>
            </a:r>
            <a:r>
              <a:rPr lang="en-US" altLang="ko-KR" sz="900" dirty="0"/>
              <a:t> &lt;- sample(1:nrow(ovrdata1), </a:t>
            </a:r>
            <a:r>
              <a:rPr lang="en-US" altLang="ko-KR" sz="900" dirty="0" err="1"/>
              <a:t>nrow</a:t>
            </a:r>
            <a:r>
              <a:rPr lang="en-US" altLang="ko-KR" sz="900" dirty="0"/>
              <a:t>(ovrdata1)*0.7, replace = F) </a:t>
            </a:r>
          </a:p>
          <a:p>
            <a:pPr marL="0" indent="0">
              <a:buNone/>
            </a:pPr>
            <a:r>
              <a:rPr lang="en-US" altLang="ko-KR" sz="900" dirty="0" err="1"/>
              <a:t>ovtrain</a:t>
            </a:r>
            <a:r>
              <a:rPr lang="en-US" altLang="ko-KR" sz="900" dirty="0"/>
              <a:t> &lt;- ovrdata1[</a:t>
            </a:r>
            <a:r>
              <a:rPr lang="en-US" altLang="ko-KR" sz="900" dirty="0" err="1"/>
              <a:t>idx</a:t>
            </a:r>
            <a:r>
              <a:rPr lang="en-US" altLang="ko-KR" sz="900" dirty="0"/>
              <a:t>,] </a:t>
            </a:r>
          </a:p>
          <a:p>
            <a:pPr marL="0" indent="0">
              <a:buNone/>
            </a:pPr>
            <a:r>
              <a:rPr lang="en-US" altLang="ko-KR" sz="900" dirty="0" err="1"/>
              <a:t>ovtest</a:t>
            </a:r>
            <a:r>
              <a:rPr lang="en-US" altLang="ko-KR" sz="900" dirty="0"/>
              <a:t> &lt;- ovrdata1[-</a:t>
            </a:r>
            <a:r>
              <a:rPr lang="en-US" altLang="ko-KR" sz="900" dirty="0" err="1"/>
              <a:t>idx</a:t>
            </a:r>
            <a:r>
              <a:rPr lang="en-US" altLang="ko-KR" sz="900" dirty="0"/>
              <a:t>,] </a:t>
            </a:r>
          </a:p>
          <a:p>
            <a:pPr marL="0" indent="0">
              <a:buNone/>
            </a:pPr>
            <a:r>
              <a:rPr lang="en-US" altLang="ko-KR" sz="900" dirty="0"/>
              <a:t># dim(</a:t>
            </a:r>
            <a:r>
              <a:rPr lang="en-US" altLang="ko-KR" sz="900" dirty="0" err="1"/>
              <a:t>ovtrain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# [1] 22106     7 </a:t>
            </a:r>
          </a:p>
          <a:p>
            <a:pPr marL="0" indent="0">
              <a:buNone/>
            </a:pPr>
            <a:r>
              <a:rPr lang="en-US" altLang="ko-KR" sz="900" dirty="0"/>
              <a:t># dim(</a:t>
            </a:r>
            <a:r>
              <a:rPr lang="en-US" altLang="ko-KR" sz="900" dirty="0" err="1"/>
              <a:t>ovtest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# [1] 9474    7 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608723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23</a:t>
            </a:r>
            <a:r>
              <a:rPr lang="ko-KR" altLang="en-US" sz="1800" b="1" dirty="0"/>
              <a:t>회 </a:t>
            </a:r>
            <a:r>
              <a:rPr lang="ko-KR" altLang="en-US" sz="1800" b="1" dirty="0" smtClean="0"/>
              <a:t>객실사용여부</a:t>
            </a:r>
            <a:r>
              <a:rPr lang="ko-KR" altLang="en-US" sz="1800" b="1" dirty="0"/>
              <a:t> </a:t>
            </a:r>
            <a:r>
              <a:rPr lang="en-US" altLang="ko-KR" sz="1800" b="1" dirty="0" smtClean="0"/>
              <a:t>(3/3</a:t>
            </a:r>
            <a:r>
              <a:rPr lang="en-US" altLang="ko-KR" sz="1800" b="1" dirty="0"/>
              <a:t>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ovtrain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ovtrain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ovtrain</a:t>
            </a:r>
            <a:r>
              <a:rPr lang="en-US" altLang="ko-KR" sz="900" dirty="0"/>
              <a:t>[,-1] #</a:t>
            </a:r>
            <a:r>
              <a:rPr lang="ko-KR" altLang="en-US" sz="900" dirty="0" err="1"/>
              <a:t>안할</a:t>
            </a:r>
            <a:r>
              <a:rPr lang="ko-KR" altLang="en-US" sz="900" dirty="0"/>
              <a:t> 시 </a:t>
            </a:r>
            <a:r>
              <a:rPr lang="en-US" altLang="ko-KR" sz="900" dirty="0"/>
              <a:t>freeze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ovtrain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ov.glm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(Occupancy ~ ., </a:t>
            </a:r>
            <a:r>
              <a:rPr lang="en-US" altLang="ko-KR" sz="900" dirty="0" err="1"/>
              <a:t>ovtrain</a:t>
            </a:r>
            <a:r>
              <a:rPr lang="en-US" altLang="ko-KR" sz="900" dirty="0"/>
              <a:t>, family = "binomial") </a:t>
            </a:r>
          </a:p>
          <a:p>
            <a:pPr marL="0" indent="0">
              <a:buNone/>
            </a:pPr>
            <a:r>
              <a:rPr lang="en-US" altLang="ko-KR" sz="900" dirty="0"/>
              <a:t>summary(</a:t>
            </a:r>
            <a:r>
              <a:rPr lang="en-US" altLang="ko-KR" sz="900" dirty="0" err="1"/>
              <a:t>ov.glm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</a:t>
            </a:r>
            <a:r>
              <a:rPr lang="en-US" altLang="ko-KR" sz="900" dirty="0" err="1"/>
              <a:t>ovtest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ovtest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ovtest</a:t>
            </a:r>
            <a:r>
              <a:rPr lang="en-US" altLang="ko-KR" sz="900" dirty="0"/>
              <a:t>[,-1] </a:t>
            </a:r>
          </a:p>
          <a:p>
            <a:pPr marL="0" indent="0">
              <a:buNone/>
            </a:pPr>
            <a:r>
              <a:rPr lang="en-US" altLang="ko-KR" sz="900" dirty="0" err="1"/>
              <a:t>ov.pred</a:t>
            </a:r>
            <a:r>
              <a:rPr lang="en-US" altLang="ko-KR" sz="900" dirty="0"/>
              <a:t> &lt;- predict(</a:t>
            </a:r>
            <a:r>
              <a:rPr lang="en-US" altLang="ko-KR" sz="900" dirty="0" err="1"/>
              <a:t>ov.glm</a:t>
            </a:r>
            <a:r>
              <a:rPr lang="en-US" altLang="ko-KR" sz="900" dirty="0"/>
              <a:t>, </a:t>
            </a:r>
            <a:r>
              <a:rPr lang="en-US" altLang="ko-KR" sz="900" dirty="0" err="1"/>
              <a:t>ovtest</a:t>
            </a:r>
            <a:r>
              <a:rPr lang="en-US" altLang="ko-KR" sz="900" dirty="0"/>
              <a:t>[,-6], type = "response") </a:t>
            </a:r>
          </a:p>
          <a:p>
            <a:pPr marL="0" indent="0">
              <a:buNone/>
            </a:pPr>
            <a:r>
              <a:rPr lang="en-US" altLang="ko-KR" sz="900" dirty="0"/>
              <a:t># head(</a:t>
            </a:r>
            <a:r>
              <a:rPr lang="en-US" altLang="ko-KR" sz="900" dirty="0" err="1"/>
              <a:t>ov.pred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 err="1"/>
              <a:t>ov.pred</a:t>
            </a:r>
            <a:r>
              <a:rPr lang="en-US" altLang="ko-KR" sz="900" dirty="0"/>
              <a:t> &lt;-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</a:t>
            </a:r>
            <a:r>
              <a:rPr lang="en-US" altLang="ko-KR" sz="900" dirty="0" err="1"/>
              <a:t>ov.pred</a:t>
            </a:r>
            <a:r>
              <a:rPr lang="en-US" altLang="ko-KR" sz="900" dirty="0"/>
              <a:t> &gt; 0.5, "1", "0") </a:t>
            </a:r>
          </a:p>
          <a:p>
            <a:pPr marL="0" indent="0">
              <a:buNone/>
            </a:pPr>
            <a:r>
              <a:rPr lang="en-US" altLang="ko-KR" sz="900" dirty="0"/>
              <a:t># head(</a:t>
            </a:r>
            <a:r>
              <a:rPr lang="en-US" altLang="ko-KR" sz="900" dirty="0" err="1"/>
              <a:t>ov.pred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confusionMatrix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</a:t>
            </a:r>
            <a:r>
              <a:rPr lang="en-US" altLang="ko-KR" sz="900" dirty="0" err="1"/>
              <a:t>ov.pred</a:t>
            </a:r>
            <a:r>
              <a:rPr lang="en-US" altLang="ko-KR" sz="900" dirty="0"/>
              <a:t>), </a:t>
            </a:r>
            <a:r>
              <a:rPr lang="en-US" altLang="ko-KR" sz="900" dirty="0" err="1"/>
              <a:t>ovtest</a:t>
            </a:r>
            <a:r>
              <a:rPr lang="en-US" altLang="ko-KR" sz="900" dirty="0"/>
              <a:t>[,6], positive = "1") # Accuracy : 0.9878, kappa : 0.9755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SMOTE </a:t>
            </a:r>
            <a:r>
              <a:rPr lang="ko-KR" altLang="en-US" sz="900" dirty="0"/>
              <a:t>데이터  </a:t>
            </a:r>
          </a:p>
          <a:p>
            <a:pPr marL="0" indent="0">
              <a:buNone/>
            </a:pPr>
            <a:r>
              <a:rPr lang="en-US" altLang="ko-KR" sz="900" dirty="0" err="1"/>
              <a:t>set.seed</a:t>
            </a:r>
            <a:r>
              <a:rPr lang="en-US" altLang="ko-KR" sz="900" dirty="0"/>
              <a:t>(504) </a:t>
            </a:r>
          </a:p>
          <a:p>
            <a:pPr marL="0" indent="0">
              <a:buNone/>
            </a:pPr>
            <a:r>
              <a:rPr lang="en-US" altLang="ko-KR" sz="900" dirty="0"/>
              <a:t>ovr2 &lt;- ovrdata2$data </a:t>
            </a:r>
          </a:p>
          <a:p>
            <a:pPr marL="0" indent="0">
              <a:buNone/>
            </a:pPr>
            <a:r>
              <a:rPr lang="en-US" altLang="ko-KR" sz="900" dirty="0"/>
              <a:t>ovr2$Occupancy &lt;- ovr2$class </a:t>
            </a:r>
          </a:p>
          <a:p>
            <a:pPr marL="0" indent="0">
              <a:buNone/>
            </a:pPr>
            <a:r>
              <a:rPr lang="en-US" altLang="ko-KR" sz="900" dirty="0"/>
              <a:t>ovr2 &lt;- ovr2[,-6] </a:t>
            </a:r>
          </a:p>
          <a:p>
            <a:pPr marL="0" indent="0">
              <a:buNone/>
            </a:pPr>
            <a:r>
              <a:rPr lang="en-US" altLang="ko-KR" sz="900" dirty="0"/>
              <a:t>ovr2$Occupancy &lt;-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(ovr2$Occupancy == 1, "0", "1") </a:t>
            </a:r>
          </a:p>
          <a:p>
            <a:pPr marL="0" indent="0">
              <a:buNone/>
            </a:pPr>
            <a:r>
              <a:rPr lang="en-US" altLang="ko-KR" sz="900" dirty="0"/>
              <a:t>ovr2$Occupancy &lt;-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(ovr2$Occupancy) </a:t>
            </a:r>
          </a:p>
          <a:p>
            <a:pPr marL="0" indent="0">
              <a:buNone/>
            </a:pPr>
            <a:r>
              <a:rPr lang="en-US" altLang="ko-KR" sz="900" dirty="0"/>
              <a:t>summary(ovr2) </a:t>
            </a:r>
          </a:p>
          <a:p>
            <a:pPr marL="0" indent="0">
              <a:buNone/>
            </a:pPr>
            <a:r>
              <a:rPr lang="en-US" altLang="ko-KR" sz="900" dirty="0" err="1"/>
              <a:t>str</a:t>
            </a:r>
            <a:r>
              <a:rPr lang="en-US" altLang="ko-KR" sz="900" dirty="0"/>
              <a:t>(ovr2)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idx2 &lt;- sample(1:nrow(ovr2), </a:t>
            </a:r>
            <a:r>
              <a:rPr lang="en-US" altLang="ko-KR" sz="900" dirty="0" err="1"/>
              <a:t>nrow</a:t>
            </a:r>
            <a:r>
              <a:rPr lang="en-US" altLang="ko-KR" sz="900" dirty="0"/>
              <a:t>(ovr2)*0.7, replace = F) </a:t>
            </a:r>
          </a:p>
          <a:p>
            <a:pPr marL="0" indent="0">
              <a:buNone/>
            </a:pPr>
            <a:r>
              <a:rPr lang="en-US" altLang="ko-KR" sz="900" dirty="0"/>
              <a:t>ovtrain2 &lt;- ovr2[idx2,] </a:t>
            </a:r>
          </a:p>
          <a:p>
            <a:pPr marL="0" indent="0">
              <a:buNone/>
            </a:pPr>
            <a:r>
              <a:rPr lang="en-US" altLang="ko-KR" sz="900" dirty="0"/>
              <a:t>ovtest2 &lt;- ovr2[-idx2,] </a:t>
            </a:r>
          </a:p>
          <a:p>
            <a:pPr marL="0" indent="0">
              <a:buNone/>
            </a:pPr>
            <a:r>
              <a:rPr lang="en-US" altLang="ko-KR" sz="900" dirty="0"/>
              <a:t># dim(ovtrain2) </a:t>
            </a:r>
          </a:p>
          <a:p>
            <a:pPr marL="0" indent="0">
              <a:buNone/>
            </a:pPr>
            <a:r>
              <a:rPr lang="en-US" altLang="ko-KR" sz="900" dirty="0"/>
              <a:t># [1] 21338     6 </a:t>
            </a:r>
          </a:p>
          <a:p>
            <a:pPr marL="0" indent="0">
              <a:buNone/>
            </a:pPr>
            <a:r>
              <a:rPr lang="en-US" altLang="ko-KR" sz="900" dirty="0"/>
              <a:t>#dim(ovtest2) </a:t>
            </a:r>
          </a:p>
          <a:p>
            <a:pPr marL="0" indent="0">
              <a:buNone/>
            </a:pPr>
            <a:r>
              <a:rPr lang="en-US" altLang="ko-KR" sz="900" dirty="0"/>
              <a:t># [1] 9145    6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(ovtrain2) </a:t>
            </a:r>
          </a:p>
          <a:p>
            <a:pPr marL="0" indent="0">
              <a:buNone/>
            </a:pPr>
            <a:r>
              <a:rPr lang="en-US" altLang="ko-KR" sz="900" dirty="0"/>
              <a:t>ov2.glm &lt;- </a:t>
            </a:r>
            <a:r>
              <a:rPr lang="en-US" altLang="ko-KR" sz="900" dirty="0" err="1"/>
              <a:t>glm</a:t>
            </a:r>
            <a:r>
              <a:rPr lang="en-US" altLang="ko-KR" sz="900" dirty="0"/>
              <a:t>(Occupancy ~ ., ovtrain2, family = "binomial") </a:t>
            </a:r>
          </a:p>
          <a:p>
            <a:pPr marL="0" indent="0">
              <a:buNone/>
            </a:pPr>
            <a:r>
              <a:rPr lang="en-US" altLang="ko-KR" sz="900" dirty="0"/>
              <a:t>summary(ov2.glm) </a:t>
            </a:r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en-US" altLang="ko-KR" sz="900" dirty="0" err="1"/>
              <a:t>str</a:t>
            </a:r>
            <a:r>
              <a:rPr lang="en-US" altLang="ko-KR" sz="900" dirty="0"/>
              <a:t>(ovtest2) </a:t>
            </a:r>
          </a:p>
          <a:p>
            <a:pPr marL="0" indent="0">
              <a:buNone/>
            </a:pPr>
            <a:r>
              <a:rPr lang="en-US" altLang="ko-KR" sz="900" dirty="0"/>
              <a:t>ov2.pred &lt;- predict(ov2.glm, ovtest2[,-6], type = "response") </a:t>
            </a:r>
          </a:p>
          <a:p>
            <a:pPr marL="0" indent="0">
              <a:buNone/>
            </a:pPr>
            <a:r>
              <a:rPr lang="en-US" altLang="ko-KR" sz="900" dirty="0"/>
              <a:t># head(ov2.pred) </a:t>
            </a:r>
          </a:p>
          <a:p>
            <a:pPr marL="0" indent="0">
              <a:buNone/>
            </a:pPr>
            <a:r>
              <a:rPr lang="en-US" altLang="ko-KR" sz="900" dirty="0"/>
              <a:t>ov2.pred &lt;- </a:t>
            </a:r>
            <a:r>
              <a:rPr lang="en-US" altLang="ko-KR" sz="900" dirty="0" err="1"/>
              <a:t>ifelse</a:t>
            </a:r>
            <a:r>
              <a:rPr lang="en-US" altLang="ko-KR" sz="900" dirty="0"/>
              <a:t>(ov2.pred &gt; 0.5, "1", "0") </a:t>
            </a:r>
          </a:p>
          <a:p>
            <a:pPr marL="0" indent="0">
              <a:buNone/>
            </a:pPr>
            <a:r>
              <a:rPr lang="en-US" altLang="ko-KR" sz="900" dirty="0"/>
              <a:t># head(ov2.pred)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 err="1"/>
              <a:t>confusionMatrix</a:t>
            </a:r>
            <a:r>
              <a:rPr lang="en-US" altLang="ko-KR" sz="900" dirty="0"/>
              <a:t>(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(ov2.pred), </a:t>
            </a:r>
            <a:r>
              <a:rPr lang="en-US" altLang="ko-KR" sz="900" dirty="0" err="1"/>
              <a:t>as.factor</a:t>
            </a:r>
            <a:r>
              <a:rPr lang="en-US" altLang="ko-KR" sz="900" dirty="0"/>
              <a:t>(ovtest2[,6]), positive = "1") # Accuracy : 0.9904, kappa : 0.9807 </a:t>
            </a:r>
            <a:endParaRPr lang="ko-KR" altLang="en-US" sz="900" b="1" dirty="0">
              <a:solidFill>
                <a:srgbClr val="FF0000"/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744177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20</a:t>
            </a:r>
            <a:r>
              <a:rPr lang="ko-KR" altLang="en-US" sz="1800" b="1" dirty="0"/>
              <a:t>회 기출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번 전력사용량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r>
              <a:rPr lang="en-US" altLang="ko-KR" sz="900" dirty="0"/>
              <a:t>temp &lt;- read.csv('adp20/problem2.csv')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length(unique(</a:t>
            </a:r>
            <a:r>
              <a:rPr lang="en-US" altLang="ko-KR" sz="900" dirty="0" err="1"/>
              <a:t>temp$houseCode</a:t>
            </a:r>
            <a:r>
              <a:rPr lang="en-US" altLang="ko-KR" sz="900" dirty="0"/>
              <a:t>)) </a:t>
            </a:r>
            <a:br>
              <a:rPr lang="en-US" altLang="ko-KR" sz="900" dirty="0"/>
            </a:br>
            <a:r>
              <a:rPr lang="en-US" altLang="ko-KR" sz="900" dirty="0"/>
              <a:t>unique(</a:t>
            </a:r>
            <a:r>
              <a:rPr lang="en-US" altLang="ko-KR" sz="900" dirty="0" err="1"/>
              <a:t>temp$houseCode</a:t>
            </a:r>
            <a:r>
              <a:rPr lang="en-US" altLang="ko-KR" sz="900" dirty="0"/>
              <a:t>) #45</a:t>
            </a:r>
            <a:r>
              <a:rPr lang="ko-KR" altLang="en-US" sz="900" dirty="0"/>
              <a:t>개임 </a:t>
            </a:r>
            <a:br>
              <a:rPr lang="ko-KR" altLang="en-US" sz="900" dirty="0"/>
            </a:br>
            <a:r>
              <a:rPr lang="en-US" altLang="ko-KR" sz="900" dirty="0"/>
              <a:t>length(unique(</a:t>
            </a:r>
            <a:r>
              <a:rPr lang="en-US" altLang="ko-KR" sz="900" dirty="0" err="1"/>
              <a:t>temp$date</a:t>
            </a:r>
            <a:r>
              <a:rPr lang="en-US" altLang="ko-KR" sz="900" dirty="0"/>
              <a:t>))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stringr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lubridate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#1. </a:t>
            </a:r>
            <a:r>
              <a:rPr lang="ko-KR" altLang="en-US" sz="900" dirty="0"/>
              <a:t>각 가구의 </a:t>
            </a:r>
            <a:r>
              <a:rPr lang="en-US" altLang="ko-KR" sz="900" dirty="0"/>
              <a:t>15</a:t>
            </a:r>
            <a:r>
              <a:rPr lang="ko-KR" altLang="en-US" sz="900" dirty="0" err="1"/>
              <a:t>분간격의</a:t>
            </a:r>
            <a:r>
              <a:rPr lang="ko-KR" altLang="en-US" sz="900" dirty="0"/>
              <a:t> 전력량의 합</a:t>
            </a:r>
            <a:br>
              <a:rPr lang="ko-KR" altLang="en-US" sz="900" dirty="0"/>
            </a:br>
            <a:r>
              <a:rPr lang="en-US" altLang="ko-KR" sz="900" dirty="0"/>
              <a:t>temp %&gt;% arrange(date) %&gt;% </a:t>
            </a:r>
            <a:br>
              <a:rPr lang="en-US" altLang="ko-KR" sz="900" dirty="0"/>
            </a:br>
            <a:r>
              <a:rPr lang="en-US" altLang="ko-KR" sz="900" dirty="0"/>
              <a:t>  mutate(date=</a:t>
            </a:r>
            <a:r>
              <a:rPr lang="en-US" altLang="ko-KR" sz="900" dirty="0" err="1"/>
              <a:t>ymd_hms</a:t>
            </a:r>
            <a:r>
              <a:rPr lang="en-US" altLang="ko-KR" sz="900" dirty="0"/>
              <a:t>(date), min=minute(date), q= (</a:t>
            </a:r>
            <a:r>
              <a:rPr lang="en-US" altLang="ko-KR" sz="900" dirty="0" err="1"/>
              <a:t>as.numeric</a:t>
            </a:r>
            <a:r>
              <a:rPr lang="en-US" altLang="ko-KR" sz="900" dirty="0"/>
              <a:t>(min) %/% 15)*15) -&gt; </a:t>
            </a:r>
            <a:r>
              <a:rPr lang="en-US" altLang="ko-KR" sz="900" dirty="0" err="1"/>
              <a:t>kk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minute(</a:t>
            </a:r>
            <a:r>
              <a:rPr lang="en-US" altLang="ko-KR" sz="900" dirty="0" err="1"/>
              <a:t>kk$date</a:t>
            </a:r>
            <a:r>
              <a:rPr lang="en-US" altLang="ko-KR" sz="900" dirty="0"/>
              <a:t>) &lt;- </a:t>
            </a:r>
            <a:r>
              <a:rPr lang="en-US" altLang="ko-KR" sz="900" dirty="0" err="1"/>
              <a:t>kk$q</a:t>
            </a:r>
            <a:r>
              <a:rPr lang="en-US" altLang="ko-KR" sz="900" dirty="0"/>
              <a:t>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 err="1"/>
              <a:t>kk</a:t>
            </a:r>
            <a:r>
              <a:rPr lang="en-US" altLang="ko-KR" sz="900" dirty="0"/>
              <a:t> %&gt;% select(1,2,3) %&gt;% </a:t>
            </a:r>
            <a:r>
              <a:rPr lang="en-US" altLang="ko-KR" sz="900" dirty="0" err="1"/>
              <a:t>group_by</a:t>
            </a:r>
            <a:r>
              <a:rPr lang="en-US" altLang="ko-KR" sz="900" dirty="0"/>
              <a:t>(</a:t>
            </a:r>
            <a:r>
              <a:rPr lang="en-US" altLang="ko-KR" sz="900" dirty="0" err="1"/>
              <a:t>houseCode,date</a:t>
            </a:r>
            <a:r>
              <a:rPr lang="en-US" altLang="ko-KR" sz="900" dirty="0"/>
              <a:t>) %&gt;%  </a:t>
            </a:r>
            <a:br>
              <a:rPr lang="en-US" altLang="ko-KR" sz="900" dirty="0"/>
            </a:br>
            <a:r>
              <a:rPr lang="en-US" altLang="ko-KR" sz="900" dirty="0"/>
              <a:t>  summarize(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=sum(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)) -&gt; sum15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#2. </a:t>
            </a:r>
            <a:r>
              <a:rPr lang="ko-KR" altLang="en-US" sz="900" dirty="0"/>
              <a:t>해당데이터를 바탕으로 총 </a:t>
            </a:r>
            <a:r>
              <a:rPr lang="en-US" altLang="ko-KR" sz="900" dirty="0"/>
              <a:t>5</a:t>
            </a:r>
            <a:r>
              <a:rPr lang="ko-KR" altLang="en-US" sz="900" dirty="0"/>
              <a:t>개의 군집으로 군집화 진행 </a:t>
            </a:r>
            <a:br>
              <a:rPr lang="ko-KR" altLang="en-US" sz="900" dirty="0"/>
            </a:br>
            <a:r>
              <a:rPr lang="en-US" altLang="ko-KR" sz="900" dirty="0"/>
              <a:t>library(cluster) </a:t>
            </a:r>
            <a:br>
              <a:rPr lang="en-US" altLang="ko-KR" sz="900" dirty="0"/>
            </a:br>
            <a:r>
              <a:rPr lang="en-US" altLang="ko-KR" sz="900" dirty="0" err="1"/>
              <a:t>clara</a:t>
            </a:r>
            <a:r>
              <a:rPr lang="en-US" altLang="ko-KR" sz="900" dirty="0"/>
              <a:t>(sum15,5)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NROW(sum15) </a:t>
            </a:r>
            <a:br>
              <a:rPr lang="en-US" altLang="ko-KR" sz="900" dirty="0"/>
            </a:br>
            <a:r>
              <a:rPr lang="en-US" altLang="ko-KR" sz="900" dirty="0"/>
              <a:t>clara.sum15 &lt;- </a:t>
            </a:r>
            <a:r>
              <a:rPr lang="en-US" altLang="ko-KR" sz="900" dirty="0" err="1"/>
              <a:t>clara</a:t>
            </a:r>
            <a:r>
              <a:rPr lang="en-US" altLang="ko-KR" sz="900" dirty="0"/>
              <a:t>(sum15,5) </a:t>
            </a:r>
            <a:br>
              <a:rPr lang="en-US" altLang="ko-KR" sz="900" dirty="0"/>
            </a:br>
            <a:r>
              <a:rPr lang="en-US" altLang="ko-KR" sz="900" dirty="0" err="1"/>
              <a:t>str</a:t>
            </a:r>
            <a:r>
              <a:rPr lang="en-US" altLang="ko-KR" sz="900" dirty="0"/>
              <a:t>(clara.sum15) </a:t>
            </a:r>
            <a:br>
              <a:rPr lang="en-US" altLang="ko-KR" sz="900" dirty="0"/>
            </a:br>
            <a:r>
              <a:rPr lang="en-US" altLang="ko-KR" sz="900" dirty="0"/>
              <a:t>table(clara.sum15$clustering)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# 2-1 </a:t>
            </a:r>
            <a:r>
              <a:rPr lang="ko-KR" altLang="en-US" sz="900" dirty="0"/>
              <a:t>데이터 전처리 </a:t>
            </a:r>
            <a:br>
              <a:rPr lang="ko-KR" altLang="en-US" sz="900" dirty="0"/>
            </a:br>
            <a:r>
              <a:rPr lang="en-US" altLang="ko-KR" sz="900" dirty="0"/>
              <a:t>sum15cluster &lt;- </a:t>
            </a:r>
            <a:r>
              <a:rPr lang="en-US" altLang="ko-KR" sz="900" dirty="0" err="1"/>
              <a:t>cbind</a:t>
            </a:r>
            <a:r>
              <a:rPr lang="en-US" altLang="ko-KR" sz="900" dirty="0"/>
              <a:t>(sum15,Cluster=</a:t>
            </a:r>
            <a:r>
              <a:rPr lang="en-US" altLang="ko-KR" sz="900" b="1" dirty="0">
                <a:solidFill>
                  <a:srgbClr val="FF0000"/>
                </a:solidFill>
              </a:rPr>
              <a:t>clara.sum15$clustering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tidyverse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lubridate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gplots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RColorBrewer</a:t>
            </a:r>
            <a:r>
              <a:rPr lang="en-US" altLang="ko-KR" sz="900" dirty="0"/>
              <a:t>) 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# 2-2 </a:t>
            </a:r>
            <a:r>
              <a:rPr lang="ko-KR" altLang="en-US" sz="900" dirty="0" err="1"/>
              <a:t>히트맵</a:t>
            </a:r>
            <a:r>
              <a:rPr lang="ko-KR" altLang="en-US" sz="900" dirty="0"/>
              <a:t> </a:t>
            </a:r>
            <a:br>
              <a:rPr lang="ko-KR" altLang="en-US" sz="900" dirty="0"/>
            </a:br>
            <a:r>
              <a:rPr lang="en-US" altLang="ko-KR" sz="900" dirty="0"/>
              <a:t>sum15cluster %&gt;%  </a:t>
            </a:r>
            <a:br>
              <a:rPr lang="en-US" altLang="ko-KR" sz="900" dirty="0"/>
            </a:br>
            <a:r>
              <a:rPr lang="en-US" altLang="ko-KR" sz="900" dirty="0"/>
              <a:t>    filter(Cluster==1) %&gt;%  </a:t>
            </a:r>
            <a:br>
              <a:rPr lang="en-US" altLang="ko-KR" sz="900" dirty="0"/>
            </a:br>
            <a:r>
              <a:rPr lang="en-US" altLang="ko-KR" sz="900" dirty="0"/>
              <a:t>  mutate(</a:t>
            </a:r>
            <a:r>
              <a:rPr lang="en-US" altLang="ko-KR" sz="900" dirty="0" err="1"/>
              <a:t>wd</a:t>
            </a:r>
            <a:r>
              <a:rPr lang="en-US" altLang="ko-KR" sz="900" dirty="0"/>
              <a:t>=</a:t>
            </a:r>
            <a:r>
              <a:rPr lang="en-US" altLang="ko-KR" sz="900" dirty="0" err="1"/>
              <a:t>wday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date,label</a:t>
            </a:r>
            <a:r>
              <a:rPr lang="en-US" altLang="ko-KR" sz="900" dirty="0"/>
              <a:t>=</a:t>
            </a:r>
            <a:r>
              <a:rPr lang="en-US" altLang="ko-KR" sz="900" dirty="0" err="1"/>
              <a:t>T,abbr</a:t>
            </a:r>
            <a:r>
              <a:rPr lang="en-US" altLang="ko-KR" sz="900" dirty="0"/>
              <a:t>=F)) %&gt;%  </a:t>
            </a:r>
            <a:br>
              <a:rPr lang="en-US" altLang="ko-KR" sz="900" dirty="0"/>
            </a:br>
            <a:r>
              <a:rPr lang="en-US" altLang="ko-KR" sz="900" dirty="0"/>
              <a:t>  mutate(</a:t>
            </a:r>
            <a:r>
              <a:rPr lang="en-US" altLang="ko-KR" sz="900" dirty="0" err="1"/>
              <a:t>hhmm</a:t>
            </a:r>
            <a:r>
              <a:rPr lang="en-US" altLang="ko-KR" sz="900" dirty="0"/>
              <a:t>=</a:t>
            </a:r>
            <a:r>
              <a:rPr lang="en-US" altLang="ko-KR" sz="900" dirty="0" err="1"/>
              <a:t>str_sub</a:t>
            </a:r>
            <a:r>
              <a:rPr lang="en-US" altLang="ko-KR" sz="900" dirty="0"/>
              <a:t>(date,12,16)) %&gt;%  </a:t>
            </a:r>
            <a:br>
              <a:rPr lang="en-US" altLang="ko-KR" sz="900" dirty="0"/>
            </a:br>
            <a:r>
              <a:rPr lang="en-US" altLang="ko-KR" sz="900" dirty="0"/>
              <a:t>  </a:t>
            </a:r>
            <a:r>
              <a:rPr lang="en-US" altLang="ko-KR" sz="900" dirty="0" err="1"/>
              <a:t>group_by</a:t>
            </a:r>
            <a:r>
              <a:rPr lang="en-US" altLang="ko-KR" sz="900" dirty="0"/>
              <a:t>(</a:t>
            </a:r>
            <a:r>
              <a:rPr lang="en-US" altLang="ko-KR" sz="900" dirty="0" err="1"/>
              <a:t>wd,hhmm</a:t>
            </a:r>
            <a:r>
              <a:rPr lang="en-US" altLang="ko-KR" sz="900" dirty="0"/>
              <a:t>) %&gt;%  </a:t>
            </a:r>
            <a:br>
              <a:rPr lang="en-US" altLang="ko-KR" sz="900" dirty="0"/>
            </a:br>
            <a:r>
              <a:rPr lang="en-US" altLang="ko-KR" sz="900" dirty="0"/>
              <a:t>  summarize(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=mean(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)) %&gt;% </a:t>
            </a:r>
            <a:br>
              <a:rPr lang="en-US" altLang="ko-KR" sz="900" dirty="0"/>
            </a:br>
            <a:r>
              <a:rPr lang="en-US" altLang="ko-KR" sz="900" dirty="0"/>
              <a:t>  </a:t>
            </a:r>
            <a:r>
              <a:rPr lang="en-US" altLang="ko-KR" sz="900" dirty="0" err="1"/>
              <a:t>pivot_wider</a:t>
            </a:r>
            <a:r>
              <a:rPr lang="en-US" altLang="ko-KR" sz="900" dirty="0"/>
              <a:t>(</a:t>
            </a:r>
            <a:r>
              <a:rPr lang="en-US" altLang="ko-KR" sz="900" dirty="0" err="1"/>
              <a:t>names_from</a:t>
            </a:r>
            <a:r>
              <a:rPr lang="en-US" altLang="ko-KR" sz="900" dirty="0"/>
              <a:t> = </a:t>
            </a:r>
            <a:r>
              <a:rPr lang="en-US" altLang="ko-KR" sz="900" dirty="0" err="1"/>
              <a:t>hhmm</a:t>
            </a:r>
            <a:r>
              <a:rPr lang="en-US" altLang="ko-KR" sz="900" dirty="0"/>
              <a:t>, </a:t>
            </a:r>
            <a:br>
              <a:rPr lang="en-US" altLang="ko-KR" sz="900" dirty="0"/>
            </a:br>
            <a:r>
              <a:rPr lang="en-US" altLang="ko-KR" sz="900" dirty="0"/>
              <a:t>              </a:t>
            </a:r>
            <a:r>
              <a:rPr lang="en-US" altLang="ko-KR" sz="900" dirty="0" err="1"/>
              <a:t>values_from</a:t>
            </a:r>
            <a:r>
              <a:rPr lang="en-US" altLang="ko-KR" sz="900" dirty="0"/>
              <a:t> =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, </a:t>
            </a:r>
            <a:br>
              <a:rPr lang="en-US" altLang="ko-KR" sz="900" dirty="0"/>
            </a:br>
            <a:r>
              <a:rPr lang="en-US" altLang="ko-KR" sz="900" dirty="0"/>
              <a:t>              </a:t>
            </a:r>
            <a:r>
              <a:rPr lang="en-US" altLang="ko-KR" sz="900" dirty="0" err="1"/>
              <a:t>values_fill</a:t>
            </a:r>
            <a:r>
              <a:rPr lang="en-US" altLang="ko-KR" sz="900" dirty="0"/>
              <a:t> =0)  %&gt;% </a:t>
            </a:r>
            <a:br>
              <a:rPr lang="en-US" altLang="ko-KR" sz="900" dirty="0"/>
            </a:br>
            <a:r>
              <a:rPr lang="en-US" altLang="ko-KR" sz="900" dirty="0"/>
              <a:t>  ungroup() %&gt;%  </a:t>
            </a:r>
            <a:br>
              <a:rPr lang="en-US" altLang="ko-KR" sz="900" dirty="0"/>
            </a:br>
            <a:r>
              <a:rPr lang="en-US" altLang="ko-KR" sz="900" dirty="0"/>
              <a:t>  </a:t>
            </a:r>
            <a:r>
              <a:rPr lang="en-US" altLang="ko-KR" sz="900" b="1" dirty="0" err="1">
                <a:solidFill>
                  <a:srgbClr val="FF0000"/>
                </a:solidFill>
              </a:rPr>
              <a:t>column_to_rownames</a:t>
            </a:r>
            <a:r>
              <a:rPr lang="en-US" altLang="ko-KR" sz="900" dirty="0"/>
              <a:t>(</a:t>
            </a:r>
            <a:r>
              <a:rPr lang="en-US" altLang="ko-KR" sz="900" dirty="0" err="1"/>
              <a:t>var</a:t>
            </a:r>
            <a:r>
              <a:rPr lang="en-US" altLang="ko-KR" sz="900" dirty="0"/>
              <a:t> = "</a:t>
            </a:r>
            <a:r>
              <a:rPr lang="en-US" altLang="ko-KR" sz="900" dirty="0" err="1"/>
              <a:t>wd</a:t>
            </a:r>
            <a:r>
              <a:rPr lang="en-US" altLang="ko-KR" sz="900" dirty="0"/>
              <a:t>") %&gt;%  </a:t>
            </a:r>
            <a:br>
              <a:rPr lang="en-US" altLang="ko-KR" sz="900" dirty="0"/>
            </a:br>
            <a:r>
              <a:rPr lang="en-US" altLang="ko-KR" sz="900" dirty="0"/>
              <a:t>  </a:t>
            </a:r>
            <a:r>
              <a:rPr lang="en-US" altLang="ko-KR" sz="900" dirty="0" err="1"/>
              <a:t>as.matrix</a:t>
            </a:r>
            <a:r>
              <a:rPr lang="en-US" altLang="ko-KR" sz="900" dirty="0"/>
              <a:t>() %&gt;%  </a:t>
            </a:r>
            <a:br>
              <a:rPr lang="en-US" altLang="ko-KR" sz="900" dirty="0"/>
            </a:br>
            <a:r>
              <a:rPr lang="en-US" altLang="ko-KR" sz="900" dirty="0"/>
              <a:t>  heatmap.2(col=</a:t>
            </a:r>
            <a:r>
              <a:rPr lang="en-US" altLang="ko-KR" sz="900" dirty="0" err="1"/>
              <a:t>brewer.pal</a:t>
            </a:r>
            <a:r>
              <a:rPr lang="en-US" altLang="ko-KR" sz="900" dirty="0"/>
              <a:t>(9,"Blues"), </a:t>
            </a:r>
            <a:br>
              <a:rPr lang="en-US" altLang="ko-KR" sz="900" dirty="0"/>
            </a:br>
            <a:r>
              <a:rPr lang="en-US" altLang="ko-KR" sz="900" dirty="0"/>
              <a:t>            </a:t>
            </a:r>
            <a:r>
              <a:rPr lang="en-US" altLang="ko-KR" sz="900" dirty="0" err="1"/>
              <a:t>dend</a:t>
            </a:r>
            <a:r>
              <a:rPr lang="en-US" altLang="ko-KR" sz="900" dirty="0"/>
              <a:t>="</a:t>
            </a:r>
            <a:r>
              <a:rPr lang="en-US" altLang="ko-KR" sz="900" dirty="0" err="1"/>
              <a:t>none",trace</a:t>
            </a:r>
            <a:r>
              <a:rPr lang="en-US" altLang="ko-KR" sz="900" dirty="0"/>
              <a:t>="</a:t>
            </a:r>
            <a:r>
              <a:rPr lang="en-US" altLang="ko-KR" sz="900" dirty="0" err="1"/>
              <a:t>none",key</a:t>
            </a:r>
            <a:r>
              <a:rPr lang="en-US" altLang="ko-KR" sz="900" dirty="0"/>
              <a:t>=FALSE, </a:t>
            </a:r>
            <a:br>
              <a:rPr lang="en-US" altLang="ko-KR" sz="900" dirty="0"/>
            </a:br>
            <a:r>
              <a:rPr lang="en-US" altLang="ko-KR" sz="900" dirty="0"/>
              <a:t>            margins=c(10,7), </a:t>
            </a:r>
          </a:p>
          <a:p>
            <a:r>
              <a:rPr lang="en-US" altLang="ko-KR" sz="900" dirty="0"/>
              <a:t>            </a:t>
            </a:r>
            <a:r>
              <a:rPr lang="en-US" altLang="ko-KR" sz="900" dirty="0" err="1">
                <a:solidFill>
                  <a:srgbClr val="FF0000"/>
                </a:solidFill>
              </a:rPr>
              <a:t>Rowv</a:t>
            </a:r>
            <a:r>
              <a:rPr lang="en-US" altLang="ko-KR" sz="900" dirty="0">
                <a:solidFill>
                  <a:srgbClr val="FF0000"/>
                </a:solidFill>
              </a:rPr>
              <a:t>=</a:t>
            </a:r>
            <a:r>
              <a:rPr lang="en-US" altLang="ko-KR" sz="900" dirty="0" err="1">
                <a:solidFill>
                  <a:srgbClr val="FF0000"/>
                </a:solidFill>
              </a:rPr>
              <a:t>F,Colv</a:t>
            </a:r>
            <a:r>
              <a:rPr lang="en-US" altLang="ko-KR" sz="900" dirty="0">
                <a:solidFill>
                  <a:srgbClr val="FF0000"/>
                </a:solidFill>
              </a:rPr>
              <a:t>=F</a:t>
            </a:r>
            <a:r>
              <a:rPr lang="en-US" altLang="ko-KR" sz="900" dirty="0"/>
              <a:t>,</a:t>
            </a: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            </a:t>
            </a:r>
            <a:r>
              <a:rPr lang="en-US" altLang="ko-KR" sz="900" dirty="0" err="1"/>
              <a:t>cexRow</a:t>
            </a:r>
            <a:r>
              <a:rPr lang="en-US" altLang="ko-KR" sz="900" dirty="0"/>
              <a:t>=1.5,cexCol=1.2, </a:t>
            </a:r>
            <a:br>
              <a:rPr lang="en-US" altLang="ko-KR" sz="900" dirty="0"/>
            </a:br>
            <a:r>
              <a:rPr lang="en-US" altLang="ko-KR" sz="900" dirty="0"/>
              <a:t>            </a:t>
            </a:r>
            <a:r>
              <a:rPr lang="en-US" altLang="ko-KR" sz="900" dirty="0" err="1"/>
              <a:t>colRow</a:t>
            </a:r>
            <a:r>
              <a:rPr lang="en-US" altLang="ko-KR" sz="900" dirty="0"/>
              <a:t>=c("green4","maroon"), </a:t>
            </a:r>
            <a:br>
              <a:rPr lang="en-US" altLang="ko-KR" sz="900" dirty="0"/>
            </a:br>
            <a:r>
              <a:rPr lang="en-US" altLang="ko-KR" sz="900" dirty="0"/>
              <a:t>            main="Cluster1")</a:t>
            </a: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49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905597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T </a:t>
            </a:r>
            <a:r>
              <a:rPr lang="ko-KR" altLang="en-US" sz="1800" b="1" dirty="0" smtClean="0"/>
              <a:t>검정</a:t>
            </a:r>
            <a:endParaRPr lang="ko-KR" altLang="en-US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700" y="971600"/>
            <a:ext cx="6324600" cy="2241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648" y="3270651"/>
            <a:ext cx="2520279" cy="14453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04664" y="4716016"/>
            <a:ext cx="2880320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b="1" dirty="0" smtClean="0"/>
              <a:t># </a:t>
            </a:r>
            <a:r>
              <a:rPr lang="ko-KR" altLang="en-US" sz="900" b="1" dirty="0" err="1" smtClean="0"/>
              <a:t>등분산가정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t</a:t>
            </a:r>
            <a:r>
              <a:rPr lang="ko-KR" altLang="en-US" sz="900" b="1" dirty="0" smtClean="0"/>
              <a:t>검정</a:t>
            </a:r>
          </a:p>
          <a:p>
            <a:pPr marL="0" indent="0">
              <a:buNone/>
            </a:pPr>
            <a:r>
              <a:rPr lang="en-US" altLang="ko-KR" sz="900" dirty="0" smtClean="0"/>
              <a:t>x &lt;- c(60,54,66,80,72,65,66,67,68)</a:t>
            </a:r>
          </a:p>
          <a:p>
            <a:pPr marL="0" indent="0">
              <a:buNone/>
            </a:pPr>
            <a:r>
              <a:rPr lang="en-US" altLang="ko-KR" sz="900" dirty="0" smtClean="0"/>
              <a:t>y &lt;- c(57,50,58,83,70)</a:t>
            </a:r>
          </a:p>
          <a:p>
            <a:pPr marL="0" indent="0">
              <a:buNone/>
            </a:pPr>
            <a:r>
              <a:rPr lang="en-US" altLang="ko-KR" sz="900" dirty="0" err="1" smtClean="0"/>
              <a:t>var.equal</a:t>
            </a:r>
            <a:r>
              <a:rPr lang="en-US" altLang="ko-KR" sz="900" dirty="0" smtClean="0"/>
              <a:t> = T</a:t>
            </a:r>
          </a:p>
          <a:p>
            <a:pPr marL="0" indent="0">
              <a:buNone/>
            </a:pPr>
            <a:r>
              <a:rPr lang="en-US" altLang="ko-KR" sz="900" dirty="0" err="1" smtClean="0"/>
              <a:t>t.test</a:t>
            </a:r>
            <a:r>
              <a:rPr lang="en-US" altLang="ko-KR" sz="900" dirty="0" smtClean="0"/>
              <a:t>(x, y,</a:t>
            </a:r>
          </a:p>
          <a:p>
            <a:pPr marL="0" indent="0">
              <a:buNone/>
            </a:pPr>
            <a:r>
              <a:rPr lang="en-US" altLang="ko-KR" sz="900" dirty="0" smtClean="0"/>
              <a:t>       alternative = c("</a:t>
            </a:r>
            <a:r>
              <a:rPr lang="en-US" altLang="ko-KR" sz="900" dirty="0" err="1" smtClean="0"/>
              <a:t>two.sided</a:t>
            </a:r>
            <a:r>
              <a:rPr lang="en-US" altLang="ko-KR" sz="900" dirty="0" smtClean="0"/>
              <a:t>"),</a:t>
            </a:r>
          </a:p>
          <a:p>
            <a:pPr marL="0" indent="0">
              <a:buNone/>
            </a:pPr>
            <a:r>
              <a:rPr lang="en-US" altLang="ko-KR" sz="900" dirty="0" smtClean="0"/>
              <a:t>       mu = 0, paired = FALSE, </a:t>
            </a:r>
            <a:r>
              <a:rPr lang="en-US" altLang="ko-KR" sz="900" dirty="0" err="1" smtClean="0"/>
              <a:t>var.equal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var.equal</a:t>
            </a:r>
            <a:r>
              <a:rPr lang="en-US" altLang="ko-KR" sz="900" dirty="0" smtClean="0"/>
              <a:t>,</a:t>
            </a:r>
          </a:p>
          <a:p>
            <a:pPr marL="0" indent="0">
              <a:buNone/>
            </a:pPr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conf.level</a:t>
            </a:r>
            <a:r>
              <a:rPr lang="en-US" altLang="ko-KR" sz="900" dirty="0" smtClean="0"/>
              <a:t> = 0.95,)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n1 &lt;- length(x)</a:t>
            </a:r>
          </a:p>
          <a:p>
            <a:pPr marL="0" indent="0">
              <a:buNone/>
            </a:pPr>
            <a:r>
              <a:rPr lang="en-US" altLang="ko-KR" sz="900" dirty="0" smtClean="0"/>
              <a:t>n2 &lt;- length(y)</a:t>
            </a:r>
          </a:p>
          <a:p>
            <a:pPr marL="0" indent="0">
              <a:buNone/>
            </a:pPr>
            <a:r>
              <a:rPr lang="en-US" altLang="ko-KR" sz="900" dirty="0" smtClean="0"/>
              <a:t>var1 &lt;- 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(x)</a:t>
            </a:r>
          </a:p>
          <a:p>
            <a:pPr marL="0" indent="0">
              <a:buNone/>
            </a:pPr>
            <a:r>
              <a:rPr lang="en-US" altLang="ko-KR" sz="900" dirty="0" smtClean="0"/>
              <a:t>var2 &lt;- 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(y)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Mean difference</a:t>
            </a:r>
          </a:p>
          <a:p>
            <a:pPr marL="0" indent="0">
              <a:buNone/>
            </a:pPr>
            <a:r>
              <a:rPr lang="en-US" altLang="ko-KR" sz="900" dirty="0" smtClean="0"/>
              <a:t>MD &lt;- mean(x) - mean(y) </a:t>
            </a:r>
          </a:p>
          <a:p>
            <a:pPr marL="0" indent="0">
              <a:buNone/>
            </a:pPr>
            <a:r>
              <a:rPr lang="en-US" altLang="ko-KR" sz="900" dirty="0" smtClean="0"/>
              <a:t># Numerator of </a:t>
            </a:r>
            <a:r>
              <a:rPr lang="en-US" altLang="ko-KR" sz="900" dirty="0" err="1" smtClean="0"/>
              <a:t>Sp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SPN &lt;- (n1 - 1) * var1 + (n2 - 1) * var2</a:t>
            </a:r>
          </a:p>
          <a:p>
            <a:pPr marL="0" indent="0">
              <a:buNone/>
            </a:pPr>
            <a:r>
              <a:rPr lang="en-US" altLang="ko-KR" sz="900" dirty="0" smtClean="0"/>
              <a:t># denominator of </a:t>
            </a:r>
            <a:r>
              <a:rPr lang="en-US" altLang="ko-KR" sz="900" dirty="0" err="1" smtClean="0"/>
              <a:t>Sp</a:t>
            </a: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SPD &lt;- (n1 - 1) + (n2 - 1) </a:t>
            </a:r>
          </a:p>
          <a:p>
            <a:pPr marL="0" indent="0">
              <a:buNone/>
            </a:pPr>
            <a:r>
              <a:rPr lang="en-US" altLang="ko-KR" sz="900" dirty="0" smtClean="0"/>
              <a:t>MD / (</a:t>
            </a:r>
            <a:r>
              <a:rPr lang="en-US" altLang="ko-KR" sz="900" dirty="0" err="1" smtClean="0"/>
              <a:t>sqrt</a:t>
            </a:r>
            <a:r>
              <a:rPr lang="en-US" altLang="ko-KR" sz="900" dirty="0" smtClean="0"/>
              <a:t>(SPN / SPD) * </a:t>
            </a:r>
            <a:r>
              <a:rPr lang="en-US" altLang="ko-KR" sz="900" dirty="0" err="1" smtClean="0"/>
              <a:t>sqrt</a:t>
            </a:r>
            <a:r>
              <a:rPr lang="en-US" altLang="ko-KR" sz="900" dirty="0" smtClean="0"/>
              <a:t>(1/n1 + 1/n2) )</a:t>
            </a:r>
            <a:endParaRPr lang="ko-KR" altLang="en-US" sz="900" dirty="0"/>
          </a:p>
        </p:txBody>
      </p:sp>
      <p:sp>
        <p:nvSpPr>
          <p:cNvPr id="8" name="내용 개체 틀 2"/>
          <p:cNvSpPr txBox="1">
            <a:spLocks/>
          </p:cNvSpPr>
          <p:nvPr/>
        </p:nvSpPr>
        <p:spPr>
          <a:xfrm>
            <a:off x="3284984" y="4716016"/>
            <a:ext cx="3528392" cy="39604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altLang="ko-KR" sz="900" b="1" dirty="0" smtClean="0"/>
              <a:t># </a:t>
            </a:r>
            <a:r>
              <a:rPr lang="ko-KR" altLang="en-US" sz="900" b="1" dirty="0" err="1" smtClean="0"/>
              <a:t>이분산가정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t</a:t>
            </a:r>
            <a:r>
              <a:rPr lang="ko-KR" altLang="en-US" sz="900" b="1" dirty="0" smtClean="0"/>
              <a:t>검정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x &lt;- c(60,54,66,80,72,65,66,67,68)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y &lt;- c(57,50,58,83,70)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err="1" smtClean="0"/>
              <a:t>var.equal</a:t>
            </a:r>
            <a:r>
              <a:rPr lang="en-US" altLang="ko-KR" sz="900" dirty="0" smtClean="0"/>
              <a:t> = F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err="1" smtClean="0"/>
              <a:t>t.test</a:t>
            </a:r>
            <a:r>
              <a:rPr lang="en-US" altLang="ko-KR" sz="900" dirty="0" smtClean="0"/>
              <a:t>(x, y,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       alternative = c("</a:t>
            </a:r>
            <a:r>
              <a:rPr lang="en-US" altLang="ko-KR" sz="900" dirty="0" err="1" smtClean="0"/>
              <a:t>two.sided</a:t>
            </a:r>
            <a:r>
              <a:rPr lang="en-US" altLang="ko-KR" sz="900" dirty="0" smtClean="0"/>
              <a:t>"),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       mu = 0, paired = FALSE, </a:t>
            </a:r>
            <a:r>
              <a:rPr lang="en-US" altLang="ko-KR" sz="900" dirty="0" err="1" smtClean="0"/>
              <a:t>var.equal</a:t>
            </a:r>
            <a:r>
              <a:rPr lang="en-US" altLang="ko-KR" sz="900" dirty="0" smtClean="0"/>
              <a:t> = </a:t>
            </a:r>
            <a:r>
              <a:rPr lang="en-US" altLang="ko-KR" sz="900" dirty="0" err="1" smtClean="0"/>
              <a:t>var.equal</a:t>
            </a:r>
            <a:r>
              <a:rPr lang="en-US" altLang="ko-KR" sz="900" dirty="0" smtClean="0"/>
              <a:t>,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       </a:t>
            </a:r>
            <a:r>
              <a:rPr lang="en-US" altLang="ko-KR" sz="900" dirty="0" err="1" smtClean="0"/>
              <a:t>conf.level</a:t>
            </a:r>
            <a:r>
              <a:rPr lang="en-US" altLang="ko-KR" sz="900" dirty="0" smtClean="0"/>
              <a:t> = 0.95,)</a:t>
            </a:r>
          </a:p>
          <a:p>
            <a:pPr marL="0" indent="0">
              <a:buFont typeface="Arial" pitchFamily="34" charset="0"/>
              <a:buNone/>
            </a:pPr>
            <a:endParaRPr lang="en-US" altLang="ko-KR" sz="9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mean(x);mean(y)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mean(x) - mean(y)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length(x)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(mean(x) - mean(y)) / </a:t>
            </a:r>
            <a:r>
              <a:rPr lang="en-US" altLang="ko-KR" sz="900" dirty="0" err="1" smtClean="0"/>
              <a:t>sqrt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(x)/length(x) + 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(y)/length(y))</a:t>
            </a:r>
          </a:p>
          <a:p>
            <a:pPr marL="0" indent="0">
              <a:buFont typeface="Arial" pitchFamily="34" charset="0"/>
              <a:buNone/>
            </a:pPr>
            <a:endParaRPr lang="en-US" altLang="ko-KR" sz="900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900" b="1" dirty="0" smtClean="0"/>
              <a:t># </a:t>
            </a:r>
            <a:r>
              <a:rPr lang="ko-KR" altLang="en-US" sz="900" b="1" dirty="0" err="1" smtClean="0"/>
              <a:t>이분산</a:t>
            </a:r>
            <a:r>
              <a:rPr lang="ko-KR" altLang="en-US" sz="900" b="1" dirty="0" smtClean="0"/>
              <a:t> </a:t>
            </a:r>
            <a:r>
              <a:rPr lang="en-US" altLang="ko-KR" sz="900" b="1" dirty="0" smtClean="0"/>
              <a:t>t</a:t>
            </a:r>
            <a:r>
              <a:rPr lang="ko-KR" altLang="en-US" sz="900" b="1" dirty="0" smtClean="0"/>
              <a:t>검정 </a:t>
            </a:r>
            <a:r>
              <a:rPr lang="en-US" altLang="ko-KR" sz="900" b="1" dirty="0" err="1" smtClean="0"/>
              <a:t>d.f.</a:t>
            </a:r>
            <a:endParaRPr lang="en-US" altLang="ko-KR" sz="900" b="1" dirty="0" smtClean="0"/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n1 &lt;- length(x)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n2 &lt;- length(y)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var1 &lt;- 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(x)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var2 &lt;- 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(y)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err="1" smtClean="0"/>
              <a:t>Num</a:t>
            </a:r>
            <a:r>
              <a:rPr lang="en-US" altLang="ko-KR" sz="900" dirty="0" smtClean="0"/>
              <a:t> &lt;- (var1/n1+var2/n2)^2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smtClean="0"/>
              <a:t>Den &lt;- (var1/n1)^2/(n1-1) + (var2/n2)^2/(n2-1)</a:t>
            </a:r>
          </a:p>
          <a:p>
            <a:pPr marL="0" indent="0">
              <a:buFont typeface="Arial" pitchFamily="34" charset="0"/>
              <a:buNone/>
            </a:pPr>
            <a:r>
              <a:rPr lang="en-US" altLang="ko-KR" sz="900" dirty="0" err="1" smtClean="0"/>
              <a:t>Num</a:t>
            </a:r>
            <a:r>
              <a:rPr lang="en-US" altLang="ko-KR" sz="900" dirty="0" smtClean="0"/>
              <a:t>/Den</a:t>
            </a:r>
          </a:p>
          <a:p>
            <a:pPr marL="0" indent="0">
              <a:buFont typeface="Arial" pitchFamily="34" charset="0"/>
              <a:buNone/>
            </a:pPr>
            <a:endParaRPr lang="en-US" altLang="ko-KR" sz="900" dirty="0" smtClean="0"/>
          </a:p>
          <a:p>
            <a:pPr marL="0" indent="0">
              <a:buFont typeface="Arial" pitchFamily="34" charset="0"/>
              <a:buNone/>
            </a:pP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9392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24 - </a:t>
            </a:r>
            <a:r>
              <a:rPr lang="ko-KR" altLang="en-US" sz="1800" b="1" dirty="0" smtClean="0"/>
              <a:t>합격후기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539552"/>
            <a:ext cx="6813376" cy="856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&lt;</a:t>
            </a:r>
            <a:r>
              <a:rPr lang="ko-KR" altLang="en-US" sz="900" dirty="0"/>
              <a:t>기계학습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1.1 </a:t>
            </a:r>
            <a:r>
              <a:rPr lang="ko-KR" altLang="en-US" sz="900" dirty="0"/>
              <a:t>데이터에 대한 탐색적 자료분석 </a:t>
            </a:r>
            <a:r>
              <a:rPr lang="en-US" altLang="ko-KR" sz="900" dirty="0"/>
              <a:t>/ </a:t>
            </a:r>
            <a:r>
              <a:rPr lang="ko-KR" altLang="en-US" sz="900" dirty="0" err="1"/>
              <a:t>시각화자료포함</a:t>
            </a: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 * 저는 종속변수</a:t>
            </a:r>
            <a:r>
              <a:rPr lang="en-US" altLang="ko-KR" sz="900" dirty="0"/>
              <a:t>/</a:t>
            </a:r>
            <a:r>
              <a:rPr lang="ko-KR" altLang="en-US" sz="900" dirty="0"/>
              <a:t>예측변수 중 </a:t>
            </a:r>
            <a:r>
              <a:rPr lang="ko-KR" altLang="en-US" sz="900" dirty="0" err="1"/>
              <a:t>연속형</a:t>
            </a:r>
            <a:r>
              <a:rPr lang="en-US" altLang="ko-KR" sz="900" dirty="0"/>
              <a:t>, </a:t>
            </a:r>
            <a:r>
              <a:rPr lang="ko-KR" altLang="en-US" sz="900" dirty="0"/>
              <a:t>범주형 나눠서 시각화를 </a:t>
            </a:r>
            <a:r>
              <a:rPr lang="ko-KR" altLang="en-US" sz="900" dirty="0" err="1"/>
              <a:t>따로하였습니다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 전체 </a:t>
            </a:r>
            <a:r>
              <a:rPr lang="en-US" altLang="ko-KR" sz="900" dirty="0"/>
              <a:t>summary </a:t>
            </a:r>
            <a:r>
              <a:rPr lang="ko-KR" altLang="en-US" sz="900" dirty="0"/>
              <a:t>결과값 </a:t>
            </a:r>
            <a:r>
              <a:rPr lang="ko-KR" altLang="en-US" sz="900" dirty="0" err="1"/>
              <a:t>캡처해서</a:t>
            </a:r>
            <a:r>
              <a:rPr lang="ko-KR" altLang="en-US" sz="900" dirty="0"/>
              <a:t> </a:t>
            </a:r>
            <a:r>
              <a:rPr lang="ko-KR" altLang="en-US" sz="900" dirty="0" err="1"/>
              <a:t>보여줬던거</a:t>
            </a:r>
            <a:r>
              <a:rPr lang="ko-KR" altLang="en-US" sz="900" dirty="0"/>
              <a:t> 같네요</a:t>
            </a:r>
            <a:r>
              <a:rPr lang="en-US" altLang="ko-KR" sz="900" dirty="0"/>
              <a:t>. </a:t>
            </a:r>
            <a:r>
              <a:rPr lang="ko-KR" altLang="en-US" sz="900" dirty="0"/>
              <a:t>그리고 변수 중에 </a:t>
            </a:r>
            <a:r>
              <a:rPr lang="ko-KR" altLang="en-US" sz="900" dirty="0" err="1"/>
              <a:t>결측값이</a:t>
            </a:r>
            <a:r>
              <a:rPr lang="ko-KR" altLang="en-US" sz="900" dirty="0"/>
              <a:t> 있었네요</a:t>
            </a:r>
            <a:r>
              <a:rPr lang="en-US" altLang="ko-KR" sz="900" dirty="0"/>
              <a:t>. </a:t>
            </a:r>
            <a:r>
              <a:rPr lang="ko-KR" altLang="en-US" sz="900" dirty="0" err="1"/>
              <a:t>결측값에</a:t>
            </a:r>
            <a:r>
              <a:rPr lang="ko-KR" altLang="en-US" sz="900" dirty="0"/>
              <a:t> 대한 개수 및 비율</a:t>
            </a:r>
            <a:r>
              <a:rPr lang="en-US" altLang="ko-KR" sz="900" dirty="0"/>
              <a:t>, </a:t>
            </a:r>
            <a:r>
              <a:rPr lang="ko-KR" altLang="en-US" sz="900" dirty="0"/>
              <a:t>시각화 자료</a:t>
            </a:r>
            <a:r>
              <a:rPr lang="en-US" altLang="ko-KR" sz="900" dirty="0"/>
              <a:t>(VIM </a:t>
            </a:r>
            <a:r>
              <a:rPr lang="ko-KR" altLang="en-US" sz="900" dirty="0"/>
              <a:t>패키지</a:t>
            </a:r>
            <a:r>
              <a:rPr lang="en-US" altLang="ko-KR" sz="900" dirty="0"/>
              <a:t>) </a:t>
            </a:r>
            <a:r>
              <a:rPr lang="ko-KR" altLang="en-US" sz="900" dirty="0"/>
              <a:t>첨부하였습니다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ko-KR" altLang="en-US" sz="900" dirty="0"/>
              <a:t>전처리 및 시각화는 </a:t>
            </a:r>
            <a:r>
              <a:rPr lang="en-US" altLang="ko-KR" sz="900" dirty="0" err="1"/>
              <a:t>tidyverse</a:t>
            </a:r>
            <a:r>
              <a:rPr lang="en-US" altLang="ko-KR" sz="900" dirty="0"/>
              <a:t>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, ggplot2) </a:t>
            </a:r>
            <a:r>
              <a:rPr lang="ko-KR" altLang="en-US" sz="900" dirty="0"/>
              <a:t>패키지를 이용하였습니다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1.2 </a:t>
            </a:r>
            <a:r>
              <a:rPr lang="ko-KR" altLang="en-US" sz="900" dirty="0" err="1"/>
              <a:t>전치리를</a:t>
            </a:r>
            <a:r>
              <a:rPr lang="ko-KR" altLang="en-US" sz="900" dirty="0"/>
              <a:t> 하시오 </a:t>
            </a:r>
            <a:r>
              <a:rPr lang="en-US" altLang="ko-KR" sz="900" dirty="0"/>
              <a:t>/ </a:t>
            </a:r>
            <a:r>
              <a:rPr lang="ko-KR" altLang="en-US" sz="900" dirty="0" err="1"/>
              <a:t>시각화자료포함</a:t>
            </a: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/>
              <a:t> * 범주형 변수에 대해서는 </a:t>
            </a:r>
            <a:r>
              <a:rPr lang="ko-KR" altLang="en-US" sz="900" dirty="0" err="1"/>
              <a:t>최빈값</a:t>
            </a:r>
            <a:r>
              <a:rPr lang="ko-KR" altLang="en-US" sz="900" dirty="0"/>
              <a:t> 대체를 하였고</a:t>
            </a:r>
            <a:r>
              <a:rPr lang="en-US" altLang="ko-KR" sz="900" dirty="0"/>
              <a:t>, </a:t>
            </a:r>
            <a:r>
              <a:rPr lang="ko-KR" altLang="en-US" sz="900" dirty="0" err="1"/>
              <a:t>연속형</a:t>
            </a:r>
            <a:r>
              <a:rPr lang="ko-KR" altLang="en-US" sz="900" dirty="0"/>
              <a:t> 변수는 평균값 대체를 하였습니다</a:t>
            </a:r>
            <a:r>
              <a:rPr lang="en-US" altLang="ko-KR" sz="900" dirty="0"/>
              <a:t>. </a:t>
            </a:r>
            <a:r>
              <a:rPr lang="ko-KR" altLang="en-US" sz="900" dirty="0"/>
              <a:t>범주형 변수는 변수 타입이 </a:t>
            </a:r>
            <a:r>
              <a:rPr lang="en-US" altLang="ko-KR" sz="900" dirty="0"/>
              <a:t>numeric</a:t>
            </a:r>
            <a:r>
              <a:rPr lang="ko-KR" altLang="en-US" sz="900" dirty="0"/>
              <a:t>으로 주어졌지만 범주형이라고 생각하여 흔히 쓰는 </a:t>
            </a:r>
            <a:r>
              <a:rPr lang="ko-KR" altLang="en-US" sz="900" dirty="0" err="1"/>
              <a:t>최빈값으로</a:t>
            </a:r>
            <a:r>
              <a:rPr lang="ko-KR" altLang="en-US" sz="900" dirty="0"/>
              <a:t> 대체했습니다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패키지는 </a:t>
            </a:r>
            <a:r>
              <a:rPr lang="ko-KR" altLang="en-US" sz="900" dirty="0" smtClean="0"/>
              <a:t>따로 없었고 </a:t>
            </a:r>
            <a:r>
              <a:rPr lang="ko-KR" altLang="en-US" sz="900" dirty="0"/>
              <a:t>함수 짜서 대체했습니다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* </a:t>
            </a:r>
            <a:r>
              <a:rPr lang="ko-KR" altLang="en-US" sz="900" dirty="0"/>
              <a:t>추가로 후에 모델링을 위해서 </a:t>
            </a:r>
            <a:r>
              <a:rPr lang="en-US" altLang="ko-KR" sz="900" dirty="0"/>
              <a:t>training</a:t>
            </a:r>
            <a:r>
              <a:rPr lang="ko-KR" altLang="en-US" sz="900" dirty="0"/>
              <a:t>과 </a:t>
            </a:r>
            <a:r>
              <a:rPr lang="en-US" altLang="ko-KR" sz="900" dirty="0"/>
              <a:t>test set</a:t>
            </a:r>
            <a:r>
              <a:rPr lang="ko-KR" altLang="en-US" sz="900" dirty="0"/>
              <a:t>을 분할해두었습니다</a:t>
            </a:r>
            <a:r>
              <a:rPr lang="en-US" altLang="ko-KR" sz="900" dirty="0"/>
              <a:t>.  </a:t>
            </a:r>
            <a:r>
              <a:rPr lang="ko-KR" altLang="en-US" sz="900" dirty="0"/>
              <a:t>그리고 </a:t>
            </a:r>
            <a:r>
              <a:rPr lang="en-US" altLang="ko-KR" sz="900" dirty="0"/>
              <a:t>caret </a:t>
            </a:r>
            <a:r>
              <a:rPr lang="ko-KR" altLang="en-US" sz="900" dirty="0"/>
              <a:t>패키지의 </a:t>
            </a:r>
            <a:r>
              <a:rPr lang="en-US" altLang="ko-KR" sz="900" dirty="0" err="1"/>
              <a:t>preProcess</a:t>
            </a:r>
            <a:r>
              <a:rPr lang="ko-KR" altLang="en-US" sz="900" dirty="0"/>
              <a:t>를 이용해서 스케일링을 했습니다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1.3 </a:t>
            </a:r>
            <a:r>
              <a:rPr lang="ko-KR" altLang="en-US" sz="900" dirty="0"/>
              <a:t>추가로 고려할 수 있는 전처리 과정 설명하시오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* </a:t>
            </a:r>
            <a:r>
              <a:rPr lang="ko-KR" altLang="en-US" sz="900" dirty="0"/>
              <a:t>대체 방법에 대해서는 평균값 대체는 편향이 생길 수 있으니 회귀 추정 방법을 할 수도 </a:t>
            </a:r>
            <a:r>
              <a:rPr lang="ko-KR" altLang="en-US" sz="900" dirty="0" smtClean="0"/>
              <a:t>있겠다 하였고 </a:t>
            </a:r>
            <a:r>
              <a:rPr lang="ko-KR" altLang="en-US" sz="900" dirty="0"/>
              <a:t>종속변수가 치우쳐져 있는데 이를 보정하여 정규화 </a:t>
            </a:r>
            <a:r>
              <a:rPr lang="ko-KR" altLang="en-US" sz="900" dirty="0" smtClean="0"/>
              <a:t>할 수도 </a:t>
            </a:r>
            <a:r>
              <a:rPr lang="ko-KR" altLang="en-US" sz="900" dirty="0"/>
              <a:t>있겠다 등등 썼던 것 같습니다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 변수타입이 </a:t>
            </a:r>
            <a:r>
              <a:rPr lang="en-US" altLang="ko-KR" sz="900" dirty="0"/>
              <a:t>numeric</a:t>
            </a:r>
            <a:r>
              <a:rPr lang="ko-KR" altLang="en-US" sz="900" dirty="0"/>
              <a:t>이지만 </a:t>
            </a:r>
            <a:r>
              <a:rPr lang="ko-KR" altLang="en-US" sz="900" dirty="0" err="1"/>
              <a:t>순서형</a:t>
            </a:r>
            <a:r>
              <a:rPr lang="ko-KR" altLang="en-US" sz="900" dirty="0"/>
              <a:t> 범주의 성격을 가져서 변수 타입을 바꿔서 모델링 할 수 있겠다 등 썼습니다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2.1 </a:t>
            </a:r>
            <a:r>
              <a:rPr lang="ko-KR" altLang="en-US" sz="900" dirty="0"/>
              <a:t>모델 </a:t>
            </a:r>
            <a:r>
              <a:rPr lang="en-US" altLang="ko-KR" sz="900" dirty="0"/>
              <a:t>3</a:t>
            </a:r>
            <a:r>
              <a:rPr lang="ko-KR" altLang="en-US" sz="900" dirty="0"/>
              <a:t>개 선택하고 왜 선택하였는지 설명하시오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* </a:t>
            </a:r>
            <a:r>
              <a:rPr lang="ko-KR" altLang="en-US" sz="900" dirty="0"/>
              <a:t>저는 그냥 스토리가 되는 모델 </a:t>
            </a:r>
            <a:r>
              <a:rPr lang="en-US" altLang="ko-KR" sz="900" dirty="0"/>
              <a:t>3</a:t>
            </a:r>
            <a:r>
              <a:rPr lang="ko-KR" altLang="en-US" sz="900" dirty="0"/>
              <a:t>개 선택하였습니다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우선 </a:t>
            </a:r>
            <a:r>
              <a:rPr lang="ko-KR" altLang="en-US" sz="900" dirty="0" err="1"/>
              <a:t>트리모형을</a:t>
            </a:r>
            <a:r>
              <a:rPr lang="ko-KR" altLang="en-US" sz="900" dirty="0"/>
              <a:t> 선택해서 장단점 설명하고 </a:t>
            </a:r>
            <a:r>
              <a:rPr lang="ko-KR" altLang="en-US" sz="900" dirty="0" err="1"/>
              <a:t>트리의</a:t>
            </a:r>
            <a:r>
              <a:rPr lang="ko-KR" altLang="en-US" sz="900" dirty="0"/>
              <a:t> 단점이 높은 분산인데 이를 앙상블 모형인 </a:t>
            </a:r>
            <a:r>
              <a:rPr lang="ko-KR" altLang="en-US" sz="900" dirty="0" err="1"/>
              <a:t>배깅으로</a:t>
            </a:r>
            <a:r>
              <a:rPr lang="ko-KR" altLang="en-US" sz="900" dirty="0"/>
              <a:t> 분산을 낮출 수 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 </a:t>
            </a:r>
            <a:r>
              <a:rPr lang="ko-KR" altLang="en-US" sz="900" dirty="0" err="1"/>
              <a:t>배깅은</a:t>
            </a:r>
            <a:r>
              <a:rPr lang="ko-KR" altLang="en-US" sz="900" dirty="0"/>
              <a:t> 모든 변수를 사용하기 때문에 상관성이 높다 그래서 변수의 일부를 사용하는 </a:t>
            </a:r>
            <a:r>
              <a:rPr lang="ko-KR" altLang="en-US" sz="900" dirty="0" err="1"/>
              <a:t>랜덤포레스트를</a:t>
            </a:r>
            <a:r>
              <a:rPr lang="ko-KR" altLang="en-US" sz="900" dirty="0"/>
              <a:t> 사용하면 좋다 </a:t>
            </a:r>
            <a:r>
              <a:rPr lang="ko-KR" altLang="en-US" sz="900" dirty="0" err="1"/>
              <a:t>이런식으로</a:t>
            </a:r>
            <a:r>
              <a:rPr lang="ko-KR" altLang="en-US" sz="900" dirty="0"/>
              <a:t> 전개하였습니다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2.2 </a:t>
            </a:r>
            <a:r>
              <a:rPr lang="ko-KR" altLang="en-US" sz="900" dirty="0"/>
              <a:t>모델성능지표 선택하고 왜 선택하였는지 설명하시오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* RMSE</a:t>
            </a:r>
            <a:r>
              <a:rPr lang="ko-KR" altLang="en-US" sz="900" dirty="0"/>
              <a:t>를 선택하였습니다</a:t>
            </a:r>
            <a:r>
              <a:rPr lang="en-US" altLang="ko-KR" sz="900" dirty="0"/>
              <a:t>. </a:t>
            </a:r>
            <a:r>
              <a:rPr lang="en-US" altLang="ko-KR" sz="900" b="1" dirty="0">
                <a:solidFill>
                  <a:srgbClr val="FF0000"/>
                </a:solidFill>
              </a:rPr>
              <a:t>R-square</a:t>
            </a:r>
            <a:r>
              <a:rPr lang="ko-KR" altLang="en-US" sz="900" b="1" dirty="0">
                <a:solidFill>
                  <a:srgbClr val="FF0000"/>
                </a:solidFill>
              </a:rPr>
              <a:t>는 선형의 측도이므로 사용할 수 없고</a:t>
            </a:r>
            <a:r>
              <a:rPr lang="en-US" altLang="ko-KR" sz="900" dirty="0"/>
              <a:t>, </a:t>
            </a:r>
            <a:r>
              <a:rPr lang="ko-KR" altLang="en-US" sz="900" dirty="0"/>
              <a:t>흔히 사용하는 </a:t>
            </a:r>
            <a:r>
              <a:rPr lang="ko-KR" altLang="en-US" sz="900" dirty="0" err="1"/>
              <a:t>예측값과</a:t>
            </a:r>
            <a:r>
              <a:rPr lang="ko-KR" altLang="en-US" sz="900" dirty="0"/>
              <a:t> </a:t>
            </a:r>
            <a:r>
              <a:rPr lang="ko-KR" altLang="en-US" sz="900" dirty="0" err="1"/>
              <a:t>실제값의</a:t>
            </a:r>
            <a:r>
              <a:rPr lang="ko-KR" altLang="en-US" sz="900" dirty="0"/>
              <a:t> 차이를 나타내는 </a:t>
            </a:r>
            <a:r>
              <a:rPr lang="en-US" altLang="ko-KR" sz="900" dirty="0"/>
              <a:t>RMSE</a:t>
            </a:r>
            <a:r>
              <a:rPr lang="ko-KR" altLang="en-US" sz="900" dirty="0"/>
              <a:t>를 이용한다 작을수록 좋다 라고 </a:t>
            </a:r>
            <a:r>
              <a:rPr lang="ko-KR" altLang="en-US" sz="900" dirty="0" err="1"/>
              <a:t>했던거같습니다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2.3 </a:t>
            </a:r>
            <a:r>
              <a:rPr lang="ko-KR" altLang="en-US" sz="900" dirty="0"/>
              <a:t>선택한 세 </a:t>
            </a:r>
            <a:r>
              <a:rPr lang="ko-KR" altLang="en-US" sz="900" dirty="0" smtClean="0"/>
              <a:t>모형 중 </a:t>
            </a:r>
            <a:r>
              <a:rPr lang="ko-KR" altLang="en-US" sz="900" dirty="0" err="1"/>
              <a:t>두개를</a:t>
            </a:r>
            <a:r>
              <a:rPr lang="ko-KR" altLang="en-US" sz="900" dirty="0"/>
              <a:t> 모델링하고 성능지표를 사용하여 시각화하시오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* </a:t>
            </a:r>
            <a:r>
              <a:rPr lang="en-US" altLang="ko-KR" sz="900" dirty="0" err="1"/>
              <a:t>randomForest</a:t>
            </a:r>
            <a:r>
              <a:rPr lang="en-US" altLang="ko-KR" sz="900" dirty="0"/>
              <a:t> </a:t>
            </a:r>
            <a:r>
              <a:rPr lang="ko-KR" altLang="en-US" sz="900" dirty="0"/>
              <a:t>함수에는 </a:t>
            </a:r>
            <a:r>
              <a:rPr lang="en-US" altLang="ko-KR" sz="900" dirty="0" err="1"/>
              <a:t>mtry</a:t>
            </a:r>
            <a:r>
              <a:rPr lang="ko-KR" altLang="en-US" sz="900" dirty="0"/>
              <a:t>라는 인수가 있는데 이를 어떻게 설정하냐에 따라서 </a:t>
            </a:r>
            <a:r>
              <a:rPr lang="ko-KR" altLang="en-US" sz="900" dirty="0" err="1"/>
              <a:t>배깅이되고</a:t>
            </a:r>
            <a:r>
              <a:rPr lang="ko-KR" altLang="en-US" sz="900" dirty="0"/>
              <a:t> </a:t>
            </a:r>
            <a:r>
              <a:rPr lang="ko-KR" altLang="en-US" sz="900" dirty="0" err="1"/>
              <a:t>랜덤포레스트가</a:t>
            </a:r>
            <a:r>
              <a:rPr lang="ko-KR" altLang="en-US" sz="900" dirty="0"/>
              <a:t> 됩니다</a:t>
            </a:r>
            <a:r>
              <a:rPr lang="en-US" altLang="ko-KR" sz="900" dirty="0"/>
              <a:t>. (</a:t>
            </a:r>
            <a:r>
              <a:rPr lang="ko-KR" altLang="en-US" sz="900" dirty="0"/>
              <a:t>참고 책 </a:t>
            </a:r>
            <a:r>
              <a:rPr lang="en-US" altLang="ko-KR" sz="900" dirty="0"/>
              <a:t>introduction to statistical learning) </a:t>
            </a:r>
            <a:r>
              <a:rPr lang="ko-KR" altLang="en-US" sz="900" dirty="0"/>
              <a:t>그래서 </a:t>
            </a:r>
            <a:r>
              <a:rPr lang="ko-KR" altLang="en-US" sz="900" dirty="0" smtClean="0"/>
              <a:t>코드 짜고 </a:t>
            </a:r>
            <a:r>
              <a:rPr lang="en-US" altLang="ko-KR" sz="900" dirty="0" err="1"/>
              <a:t>mtry</a:t>
            </a:r>
            <a:r>
              <a:rPr lang="ko-KR" altLang="en-US" sz="900" dirty="0"/>
              <a:t>만 바꿔서 두 모델링을 간단하게 표현할 수 있었습니다</a:t>
            </a:r>
            <a:r>
              <a:rPr lang="en-US" altLang="ko-KR" sz="900" dirty="0"/>
              <a:t>. </a:t>
            </a:r>
            <a:r>
              <a:rPr lang="ko-KR" altLang="en-US" sz="900" b="1" dirty="0">
                <a:solidFill>
                  <a:srgbClr val="FF0000"/>
                </a:solidFill>
              </a:rPr>
              <a:t>성능은 </a:t>
            </a:r>
            <a:r>
              <a:rPr lang="ko-KR" altLang="en-US" sz="900" b="1" dirty="0" err="1">
                <a:solidFill>
                  <a:srgbClr val="FF0000"/>
                </a:solidFill>
              </a:rPr>
              <a:t>랜덤포레스트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en-US" altLang="ko-KR" sz="900" b="1" dirty="0">
                <a:solidFill>
                  <a:srgbClr val="FF0000"/>
                </a:solidFill>
              </a:rPr>
              <a:t>RMSE</a:t>
            </a:r>
            <a:r>
              <a:rPr lang="ko-KR" altLang="en-US" sz="900" b="1" dirty="0">
                <a:solidFill>
                  <a:srgbClr val="FF0000"/>
                </a:solidFill>
              </a:rPr>
              <a:t>가 더 </a:t>
            </a:r>
            <a:r>
              <a:rPr lang="ko-KR" altLang="en-US" sz="900" b="1" dirty="0" smtClean="0">
                <a:solidFill>
                  <a:srgbClr val="FF0000"/>
                </a:solidFill>
              </a:rPr>
              <a:t>낮게 나와 </a:t>
            </a:r>
            <a:r>
              <a:rPr lang="ko-KR" altLang="en-US" sz="900" b="1" dirty="0">
                <a:solidFill>
                  <a:srgbClr val="FF0000"/>
                </a:solidFill>
              </a:rPr>
              <a:t>더 좋다고 </a:t>
            </a:r>
            <a:r>
              <a:rPr lang="ko-KR" altLang="en-US" sz="900" dirty="0"/>
              <a:t>썼고 </a:t>
            </a:r>
            <a:r>
              <a:rPr lang="ko-KR" altLang="en-US" sz="900" b="1" dirty="0">
                <a:solidFill>
                  <a:srgbClr val="FF0000"/>
                </a:solidFill>
              </a:rPr>
              <a:t>시각화는 </a:t>
            </a:r>
            <a:r>
              <a:rPr lang="en-US" altLang="ko-KR" sz="900" b="1" dirty="0">
                <a:solidFill>
                  <a:srgbClr val="FF0000"/>
                </a:solidFill>
              </a:rPr>
              <a:t>x</a:t>
            </a:r>
            <a:r>
              <a:rPr lang="ko-KR" altLang="en-US" sz="900" b="1" dirty="0">
                <a:solidFill>
                  <a:srgbClr val="FF0000"/>
                </a:solidFill>
              </a:rPr>
              <a:t>축에 </a:t>
            </a:r>
            <a:r>
              <a:rPr lang="ko-KR" altLang="en-US" sz="900" b="1" dirty="0" err="1">
                <a:solidFill>
                  <a:srgbClr val="FF0000"/>
                </a:solidFill>
              </a:rPr>
              <a:t>예측값</a:t>
            </a:r>
            <a:r>
              <a:rPr lang="en-US" altLang="ko-KR" sz="900" b="1" dirty="0">
                <a:solidFill>
                  <a:srgbClr val="FF0000"/>
                </a:solidFill>
              </a:rPr>
              <a:t>, y</a:t>
            </a:r>
            <a:r>
              <a:rPr lang="ko-KR" altLang="en-US" sz="900" b="1" dirty="0">
                <a:solidFill>
                  <a:srgbClr val="FF0000"/>
                </a:solidFill>
              </a:rPr>
              <a:t>축에 </a:t>
            </a:r>
            <a:r>
              <a:rPr lang="ko-KR" altLang="en-US" sz="900" b="1" dirty="0" err="1">
                <a:solidFill>
                  <a:srgbClr val="FF0000"/>
                </a:solidFill>
              </a:rPr>
              <a:t>실제값으로</a:t>
            </a:r>
            <a:r>
              <a:rPr lang="ko-KR" altLang="en-US" sz="900" b="1" dirty="0">
                <a:solidFill>
                  <a:srgbClr val="FF0000"/>
                </a:solidFill>
              </a:rPr>
              <a:t> </a:t>
            </a:r>
            <a:r>
              <a:rPr lang="ko-KR" altLang="en-US" sz="900" b="1" dirty="0" err="1">
                <a:solidFill>
                  <a:srgbClr val="FF0000"/>
                </a:solidFill>
              </a:rPr>
              <a:t>산점도</a:t>
            </a:r>
            <a:r>
              <a:rPr lang="ko-KR" altLang="en-US" sz="900" b="1" dirty="0">
                <a:solidFill>
                  <a:srgbClr val="FF0000"/>
                </a:solidFill>
              </a:rPr>
              <a:t> 표</a:t>
            </a:r>
            <a:r>
              <a:rPr lang="ko-KR" altLang="en-US" sz="900" dirty="0"/>
              <a:t>현하였습니다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2.4 </a:t>
            </a:r>
            <a:r>
              <a:rPr lang="ko-KR" altLang="en-US" sz="900" b="1" dirty="0"/>
              <a:t>이 모델이 일반화가 될 수 있는 이유를 설명하시오</a:t>
            </a:r>
            <a:r>
              <a:rPr lang="en-US" altLang="ko-KR" sz="900" dirty="0"/>
              <a:t>. (</a:t>
            </a:r>
            <a:r>
              <a:rPr lang="ko-KR" altLang="en-US" sz="900" dirty="0"/>
              <a:t>정확히 문제가 </a:t>
            </a:r>
            <a:r>
              <a:rPr lang="ko-KR" altLang="en-US" sz="900" dirty="0" err="1"/>
              <a:t>생각안나는데</a:t>
            </a:r>
            <a:r>
              <a:rPr lang="ko-KR" altLang="en-US" sz="900" dirty="0"/>
              <a:t> 이런 </a:t>
            </a:r>
            <a:r>
              <a:rPr lang="ko-KR" altLang="en-US" sz="900" dirty="0" err="1"/>
              <a:t>뉘양스였던거같습니다</a:t>
            </a:r>
            <a:r>
              <a:rPr lang="en-US" altLang="ko-KR" sz="900" dirty="0"/>
              <a:t>.)</a:t>
            </a:r>
          </a:p>
          <a:p>
            <a:pPr marL="0" indent="0">
              <a:buNone/>
            </a:pPr>
            <a:r>
              <a:rPr lang="en-US" altLang="ko-KR" sz="900" dirty="0"/>
              <a:t> * </a:t>
            </a:r>
            <a:r>
              <a:rPr lang="ko-KR" altLang="en-US" sz="900" dirty="0"/>
              <a:t>이 문제 때문에 좀 난감했던 것 같습니다</a:t>
            </a:r>
            <a:r>
              <a:rPr lang="en-US" altLang="ko-KR" sz="900" dirty="0"/>
              <a:t>. </a:t>
            </a:r>
            <a:r>
              <a:rPr lang="ko-KR" altLang="en-US" sz="900" dirty="0"/>
              <a:t>제 모델링 결과는 좋지 않은데 </a:t>
            </a:r>
            <a:r>
              <a:rPr lang="en-US" altLang="ko-KR" sz="900" dirty="0"/>
              <a:t>,</a:t>
            </a:r>
            <a:r>
              <a:rPr lang="ko-KR" altLang="en-US" sz="900" dirty="0"/>
              <a:t>일반화를 할 수 있다고 하니 모델 성능이 좋게 나와야 되는구나 싶었습니다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그래서 잘못 접근했구나 싶어서 우선 넘기고 문제를 다 풀고 남은 </a:t>
            </a:r>
            <a:r>
              <a:rPr lang="ko-KR" altLang="en-US" sz="900" dirty="0" err="1"/>
              <a:t>두시간</a:t>
            </a:r>
            <a:r>
              <a:rPr lang="ko-KR" altLang="en-US" sz="900" dirty="0"/>
              <a:t> 정도를 </a:t>
            </a:r>
            <a:r>
              <a:rPr lang="ko-KR" altLang="en-US" sz="900" dirty="0" err="1"/>
              <a:t>전처리를</a:t>
            </a:r>
            <a:r>
              <a:rPr lang="ko-KR" altLang="en-US" sz="900" dirty="0"/>
              <a:t> 다양하게 시도해보고 모델을 평가했던 것 같습니다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그래도 성능이 좋지 않아서 이 결과로는 일반화가 불가능하다라는 식으로 설명했습니다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2.5 </a:t>
            </a:r>
            <a:r>
              <a:rPr lang="ko-KR" altLang="en-US" sz="900" dirty="0"/>
              <a:t>모델을 개선하기 위해 무엇을 더 고려할 수 있을지 설명하시오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* </a:t>
            </a:r>
            <a:r>
              <a:rPr lang="ko-KR" altLang="en-US" sz="900" dirty="0"/>
              <a:t>우선 모델성능이 좋지 않으니 </a:t>
            </a:r>
            <a:r>
              <a:rPr lang="ko-KR" altLang="en-US" sz="900" dirty="0" err="1"/>
              <a:t>전처리를</a:t>
            </a:r>
            <a:r>
              <a:rPr lang="ko-KR" altLang="en-US" sz="900" dirty="0"/>
              <a:t> 다양하게 </a:t>
            </a:r>
            <a:r>
              <a:rPr lang="ko-KR" altLang="en-US" sz="900" dirty="0" err="1"/>
              <a:t>해봐야한다</a:t>
            </a:r>
            <a:r>
              <a:rPr lang="en-US" altLang="ko-KR" sz="900" dirty="0"/>
              <a:t>, </a:t>
            </a:r>
            <a:r>
              <a:rPr lang="ko-KR" altLang="en-US" sz="900" dirty="0"/>
              <a:t>다른 모델링을 시도해보기도 한다 등 썼던 </a:t>
            </a:r>
            <a:r>
              <a:rPr lang="ko-KR" altLang="en-US" sz="900" dirty="0" err="1"/>
              <a:t>것같습니다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&lt;</a:t>
            </a:r>
            <a:r>
              <a:rPr lang="ko-KR" altLang="en-US" sz="900" dirty="0"/>
              <a:t>통계분석</a:t>
            </a:r>
            <a:r>
              <a:rPr lang="en-US" altLang="ko-KR" sz="900" dirty="0"/>
              <a:t>&gt;</a:t>
            </a:r>
          </a:p>
          <a:p>
            <a:pPr marL="0" indent="0">
              <a:buNone/>
            </a:pPr>
            <a:r>
              <a:rPr lang="en-US" altLang="ko-KR" sz="900" dirty="0"/>
              <a:t>1. </a:t>
            </a:r>
            <a:r>
              <a:rPr lang="ko-KR" altLang="en-US" sz="900" dirty="0"/>
              <a:t>다중회귀모형 회귀계수 및 모형 검정</a:t>
            </a:r>
          </a:p>
          <a:p>
            <a:pPr marL="0" indent="0">
              <a:buNone/>
            </a:pPr>
            <a:r>
              <a:rPr lang="ko-KR" altLang="en-US" sz="900" dirty="0"/>
              <a:t> * </a:t>
            </a:r>
            <a:r>
              <a:rPr lang="ko-KR" altLang="en-US" sz="900" dirty="0" err="1"/>
              <a:t>연속형</a:t>
            </a:r>
            <a:r>
              <a:rPr lang="ko-KR" altLang="en-US" sz="900" dirty="0"/>
              <a:t> 변수 </a:t>
            </a:r>
            <a:r>
              <a:rPr lang="en-US" altLang="ko-KR" sz="900" dirty="0"/>
              <a:t>1</a:t>
            </a:r>
            <a:r>
              <a:rPr lang="ko-KR" altLang="en-US" sz="900" dirty="0"/>
              <a:t>개</a:t>
            </a:r>
            <a:r>
              <a:rPr lang="en-US" altLang="ko-KR" sz="900" dirty="0"/>
              <a:t>, </a:t>
            </a:r>
            <a:r>
              <a:rPr lang="ko-KR" altLang="en-US" sz="900" dirty="0"/>
              <a:t>질적 변수 </a:t>
            </a:r>
            <a:r>
              <a:rPr lang="en-US" altLang="ko-KR" sz="900" dirty="0"/>
              <a:t>1</a:t>
            </a:r>
            <a:r>
              <a:rPr lang="ko-KR" altLang="en-US" sz="900" dirty="0"/>
              <a:t>개 주어졌고 흔히 사용하는 </a:t>
            </a:r>
            <a:r>
              <a:rPr lang="en-US" altLang="ko-KR" sz="900" dirty="0"/>
              <a:t>lm </a:t>
            </a:r>
            <a:r>
              <a:rPr lang="ko-KR" altLang="en-US" sz="900" dirty="0"/>
              <a:t>함수 써서 </a:t>
            </a:r>
            <a:r>
              <a:rPr lang="en-US" altLang="ko-KR" sz="900" dirty="0"/>
              <a:t>summary </a:t>
            </a:r>
            <a:r>
              <a:rPr lang="ko-KR" altLang="en-US" sz="900" dirty="0"/>
              <a:t>결과 보여줬습니다</a:t>
            </a:r>
            <a:r>
              <a:rPr lang="en-US" altLang="ko-KR" sz="900" dirty="0"/>
              <a:t>. </a:t>
            </a:r>
            <a:r>
              <a:rPr lang="ko-KR" altLang="en-US" sz="900" dirty="0"/>
              <a:t>모델식도 적으라고 </a:t>
            </a:r>
            <a:r>
              <a:rPr lang="ko-KR" altLang="en-US" sz="900" dirty="0" err="1"/>
              <a:t>했던거</a:t>
            </a:r>
            <a:r>
              <a:rPr lang="ko-KR" altLang="en-US" sz="900" dirty="0"/>
              <a:t> 같은데</a:t>
            </a:r>
            <a:r>
              <a:rPr lang="en-US" altLang="ko-KR" sz="900" dirty="0"/>
              <a:t>, </a:t>
            </a:r>
            <a:r>
              <a:rPr lang="ko-KR" altLang="en-US" sz="900" dirty="0" err="1"/>
              <a:t>질적변수의</a:t>
            </a:r>
            <a:r>
              <a:rPr lang="ko-KR" altLang="en-US" sz="900" dirty="0"/>
              <a:t> 표기는 지시함수</a:t>
            </a:r>
            <a:r>
              <a:rPr lang="en-US" altLang="ko-KR" sz="900" dirty="0"/>
              <a:t>(indicator function)</a:t>
            </a:r>
            <a:r>
              <a:rPr lang="ko-KR" altLang="en-US" sz="900" dirty="0"/>
              <a:t>으로 나타내주었습니다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그리고 </a:t>
            </a:r>
            <a:r>
              <a:rPr lang="ko-KR" altLang="en-US" sz="900" dirty="0" err="1"/>
              <a:t>연속형변수와</a:t>
            </a:r>
            <a:r>
              <a:rPr lang="ko-KR" altLang="en-US" sz="900" dirty="0"/>
              <a:t> </a:t>
            </a:r>
            <a:r>
              <a:rPr lang="ko-KR" altLang="en-US" sz="900" dirty="0" err="1"/>
              <a:t>질적변수</a:t>
            </a:r>
            <a:r>
              <a:rPr lang="ko-KR" altLang="en-US" sz="900" dirty="0"/>
              <a:t> 간의 교호작용도 봤습니다</a:t>
            </a:r>
            <a:r>
              <a:rPr lang="en-US" altLang="ko-KR" sz="900" dirty="0"/>
              <a:t>. </a:t>
            </a:r>
            <a:r>
              <a:rPr lang="ko-KR" altLang="en-US" sz="900" dirty="0"/>
              <a:t>교호작용은 유의하지 않음을 보여줬고 유의하지 않아서 제거하고 다시 </a:t>
            </a:r>
            <a:r>
              <a:rPr lang="ko-KR" altLang="en-US" sz="900" dirty="0" err="1"/>
              <a:t>모델링한</a:t>
            </a:r>
            <a:r>
              <a:rPr lang="ko-KR" altLang="en-US" sz="900" dirty="0"/>
              <a:t> 결과를 보여줬습니다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2. </a:t>
            </a:r>
            <a:r>
              <a:rPr lang="ko-KR" altLang="en-US" sz="900" dirty="0"/>
              <a:t>두 생산라인 차이가 있는지 평가해라</a:t>
            </a:r>
            <a:r>
              <a:rPr lang="en-US" altLang="ko-KR" sz="900" dirty="0"/>
              <a:t>(</a:t>
            </a:r>
            <a:r>
              <a:rPr lang="ko-KR" altLang="en-US" sz="900" dirty="0"/>
              <a:t>데이터로 </a:t>
            </a:r>
            <a:r>
              <a:rPr lang="ko-KR" altLang="en-US" sz="900" dirty="0" err="1"/>
              <a:t>주어진게</a:t>
            </a:r>
            <a:r>
              <a:rPr lang="ko-KR" altLang="en-US" sz="900" dirty="0"/>
              <a:t> 아니라</a:t>
            </a:r>
            <a:r>
              <a:rPr lang="en-US" altLang="ko-KR" sz="900" dirty="0"/>
              <a:t>, </a:t>
            </a:r>
            <a:r>
              <a:rPr lang="ko-KR" altLang="en-US" sz="900" dirty="0"/>
              <a:t>두 생산라인의 평균값과 표준편차가 주어졌습니다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r>
              <a:rPr lang="en-US" altLang="ko-KR" sz="900" dirty="0"/>
              <a:t>2.1 </a:t>
            </a:r>
            <a:r>
              <a:rPr lang="ko-KR" altLang="en-US" sz="900" dirty="0" err="1"/>
              <a:t>귀무가설과</a:t>
            </a:r>
            <a:r>
              <a:rPr lang="ko-KR" altLang="en-US" sz="900" dirty="0"/>
              <a:t> 대립가설을 써라</a:t>
            </a:r>
          </a:p>
          <a:p>
            <a:pPr marL="0" indent="0">
              <a:buNone/>
            </a:pPr>
            <a:r>
              <a:rPr lang="ko-KR" altLang="en-US" sz="900" dirty="0"/>
              <a:t>*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</a:t>
            </a:r>
            <a:r>
              <a:rPr lang="en-US" altLang="ko-KR" sz="900" dirty="0"/>
              <a:t>: </a:t>
            </a:r>
            <a:r>
              <a:rPr lang="ko-KR" altLang="en-US" sz="900" dirty="0"/>
              <a:t>차이가 없다 대립가설 </a:t>
            </a:r>
            <a:r>
              <a:rPr lang="en-US" altLang="ko-KR" sz="900" dirty="0"/>
              <a:t>: </a:t>
            </a:r>
            <a:r>
              <a:rPr lang="ko-KR" altLang="en-US" sz="900" dirty="0"/>
              <a:t>차이가 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* </a:t>
            </a:r>
            <a:r>
              <a:rPr lang="ko-KR" altLang="en-US" sz="900" dirty="0"/>
              <a:t>문제에서 요구한 것은 양측검정인데</a:t>
            </a:r>
            <a:r>
              <a:rPr lang="en-US" altLang="ko-KR" sz="900" dirty="0"/>
              <a:t>, </a:t>
            </a:r>
            <a:r>
              <a:rPr lang="ko-KR" altLang="en-US" sz="900" dirty="0"/>
              <a:t>문제에 주어진 </a:t>
            </a:r>
            <a:r>
              <a:rPr lang="en-US" altLang="ko-KR" sz="900" dirty="0"/>
              <a:t>z </a:t>
            </a:r>
            <a:r>
              <a:rPr lang="ko-KR" altLang="en-US" sz="900" dirty="0" err="1"/>
              <a:t>임계값은</a:t>
            </a:r>
            <a:r>
              <a:rPr lang="ko-KR" altLang="en-US" sz="900" dirty="0"/>
              <a:t> </a:t>
            </a:r>
            <a:r>
              <a:rPr lang="ko-KR" altLang="en-US" sz="900" dirty="0" err="1" smtClean="0"/>
              <a:t>단측</a:t>
            </a:r>
            <a:r>
              <a:rPr lang="ko-KR" altLang="en-US" sz="900" dirty="0" smtClean="0"/>
              <a:t> 검정 </a:t>
            </a:r>
            <a:r>
              <a:rPr lang="ko-KR" altLang="en-US" sz="900" dirty="0"/>
              <a:t>값으로 주어져서 </a:t>
            </a:r>
            <a:r>
              <a:rPr lang="ko-KR" altLang="en-US" sz="900" dirty="0" err="1" smtClean="0"/>
              <a:t>단측</a:t>
            </a:r>
            <a:r>
              <a:rPr lang="ko-KR" altLang="en-US" sz="900" dirty="0" smtClean="0"/>
              <a:t> 검정을 </a:t>
            </a:r>
            <a:r>
              <a:rPr lang="ko-KR" altLang="en-US" sz="900" dirty="0" err="1"/>
              <a:t>써야하나</a:t>
            </a:r>
            <a:r>
              <a:rPr lang="ko-KR" altLang="en-US" sz="900" dirty="0"/>
              <a:t> 싶었지만 양측검정이 </a:t>
            </a:r>
            <a:r>
              <a:rPr lang="ko-KR" altLang="en-US" sz="900" dirty="0" err="1"/>
              <a:t>맞다고</a:t>
            </a:r>
            <a:r>
              <a:rPr lang="ko-KR" altLang="en-US" sz="900" dirty="0"/>
              <a:t> 생각해서 양측검정으로 풀었습니다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2.2 </a:t>
            </a:r>
            <a:r>
              <a:rPr lang="ko-KR" altLang="en-US" sz="900" dirty="0"/>
              <a:t>신뢰구간을 구해라</a:t>
            </a:r>
          </a:p>
          <a:p>
            <a:pPr marL="0" indent="0">
              <a:buNone/>
            </a:pPr>
            <a:r>
              <a:rPr lang="ko-KR" altLang="en-US" sz="900" dirty="0"/>
              <a:t> * 주어진 평균값과 표준편차를 통해 식에 대입해서 풀었습니다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3. </a:t>
            </a:r>
            <a:r>
              <a:rPr lang="ko-KR" altLang="en-US" sz="900" dirty="0"/>
              <a:t>혼동행렬</a:t>
            </a:r>
            <a:r>
              <a:rPr lang="en-US" altLang="ko-KR" sz="900" dirty="0"/>
              <a:t>(confusion matrix)</a:t>
            </a:r>
            <a:r>
              <a:rPr lang="ko-KR" altLang="en-US" sz="900" dirty="0"/>
              <a:t>주어지고</a:t>
            </a:r>
            <a:r>
              <a:rPr lang="en-US" altLang="ko-KR" sz="900" dirty="0"/>
              <a:t>, </a:t>
            </a:r>
            <a:r>
              <a:rPr lang="ko-KR" altLang="en-US" sz="900" dirty="0" err="1"/>
              <a:t>베이즈이론을</a:t>
            </a:r>
            <a:r>
              <a:rPr lang="ko-KR" altLang="en-US" sz="900" dirty="0"/>
              <a:t> 이용해서 조건부확률을 구하라</a:t>
            </a:r>
          </a:p>
          <a:p>
            <a:pPr marL="0" indent="0">
              <a:buNone/>
            </a:pPr>
            <a:r>
              <a:rPr lang="ko-KR" altLang="en-US" sz="900" dirty="0"/>
              <a:t> * </a:t>
            </a:r>
            <a:r>
              <a:rPr lang="ko-KR" altLang="en-US" sz="900" dirty="0" err="1"/>
              <a:t>베이즈</a:t>
            </a:r>
            <a:r>
              <a:rPr lang="ko-KR" altLang="en-US" sz="900" dirty="0"/>
              <a:t> 이론 수식대로 대입해서 풀었습니다</a:t>
            </a:r>
            <a:r>
              <a:rPr lang="en-US" altLang="ko-KR" sz="900" dirty="0" smtClean="0"/>
              <a:t>.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4. </a:t>
            </a:r>
            <a:r>
              <a:rPr lang="ko-KR" altLang="en-US" sz="900" dirty="0" err="1"/>
              <a:t>모분산이</a:t>
            </a:r>
            <a:r>
              <a:rPr lang="ko-KR" altLang="en-US" sz="900" dirty="0"/>
              <a:t> 알려져 있을 때 모르는 경우 신뢰구간을 구해라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 * sigma</a:t>
            </a:r>
            <a:r>
              <a:rPr lang="ko-KR" altLang="en-US" sz="900" dirty="0"/>
              <a:t>를 쓰냐 </a:t>
            </a:r>
            <a:r>
              <a:rPr lang="en-US" altLang="ko-KR" sz="900" dirty="0"/>
              <a:t>s</a:t>
            </a:r>
            <a:r>
              <a:rPr lang="ko-KR" altLang="en-US" sz="900" dirty="0"/>
              <a:t>를 쓰냐 </a:t>
            </a:r>
            <a:r>
              <a:rPr lang="ko-KR" altLang="en-US" sz="900" dirty="0" err="1"/>
              <a:t>차이였던거같은데</a:t>
            </a:r>
            <a:r>
              <a:rPr lang="ko-KR" altLang="en-US" sz="900" dirty="0"/>
              <a:t> 식 대입해서 </a:t>
            </a:r>
            <a:r>
              <a:rPr lang="ko-KR" altLang="en-US" sz="900" dirty="0" err="1"/>
              <a:t>값구함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50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73938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23 – </a:t>
            </a:r>
            <a:r>
              <a:rPr lang="ko-KR" altLang="en-US" sz="1800" b="1" dirty="0" smtClean="0"/>
              <a:t>합격후기 </a:t>
            </a:r>
            <a:r>
              <a:rPr lang="en-US" altLang="ko-KR" sz="1800" b="1" dirty="0" smtClean="0"/>
              <a:t>(1/2)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539552"/>
            <a:ext cx="6813376" cy="856895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/>
              <a:t>기계학습 </a:t>
            </a:r>
            <a:r>
              <a:rPr lang="en-US" altLang="ko-KR" sz="900" dirty="0"/>
              <a:t>50</a:t>
            </a:r>
            <a:r>
              <a:rPr lang="ko-KR" altLang="en-US" sz="900" dirty="0"/>
              <a:t>점</a:t>
            </a: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1</a:t>
            </a:r>
            <a:r>
              <a:rPr lang="en-US" altLang="ko-KR" sz="900" dirty="0"/>
              <a:t>. </a:t>
            </a:r>
            <a:r>
              <a:rPr lang="ko-KR" altLang="en-US" sz="900" dirty="0"/>
              <a:t>객실이 </a:t>
            </a:r>
            <a:r>
              <a:rPr lang="ko-KR" altLang="en-US" sz="900" dirty="0" err="1"/>
              <a:t>사용중인지</a:t>
            </a:r>
            <a:r>
              <a:rPr lang="ko-KR" altLang="en-US" sz="900" dirty="0"/>
              <a:t> 아닌지에 대한 데이터 제공</a:t>
            </a:r>
            <a:r>
              <a:rPr lang="en-US" altLang="ko-KR" sz="900" dirty="0" smtClean="0"/>
              <a:t>,</a:t>
            </a:r>
            <a:r>
              <a:rPr lang="ko-KR" altLang="en-US" sz="900" dirty="0" smtClean="0"/>
              <a:t>독립변수로 </a:t>
            </a:r>
            <a:r>
              <a:rPr lang="ko-KR" altLang="en-US" sz="900" dirty="0"/>
              <a:t>온도 습도 </a:t>
            </a:r>
            <a:r>
              <a:rPr lang="en-US" altLang="ko-KR" sz="900" dirty="0"/>
              <a:t>co2 </a:t>
            </a:r>
            <a:r>
              <a:rPr lang="ko-KR" altLang="en-US" sz="900" dirty="0"/>
              <a:t>빛 </a:t>
            </a:r>
            <a:r>
              <a:rPr lang="en-US" altLang="ko-KR" sz="900" dirty="0"/>
              <a:t>4</a:t>
            </a:r>
            <a:r>
              <a:rPr lang="ko-KR" altLang="en-US" sz="900" dirty="0"/>
              <a:t>개 </a:t>
            </a:r>
            <a:r>
              <a:rPr lang="ko-KR" altLang="en-US" sz="900" dirty="0" smtClean="0"/>
              <a:t>변수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총</a:t>
            </a:r>
            <a:r>
              <a:rPr lang="en-US" altLang="ko-KR" sz="900" dirty="0" smtClean="0"/>
              <a:t>290</a:t>
            </a:r>
            <a:r>
              <a:rPr lang="ko-KR" altLang="en-US" sz="900" dirty="0"/>
              <a:t>개 가량의 관측치</a:t>
            </a:r>
            <a:r>
              <a:rPr lang="en-US" altLang="ko-KR" sz="900" dirty="0"/>
              <a:t>. </a:t>
            </a:r>
            <a:r>
              <a:rPr lang="ko-KR" altLang="en-US" sz="900" dirty="0"/>
              <a:t>분류 문제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데이터 탐색하고 탐색 결과 제시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범주형 변수 그래프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 err="1"/>
              <a:t>연속형</a:t>
            </a:r>
            <a:r>
              <a:rPr lang="ko-KR" altLang="en-US" sz="900" dirty="0"/>
              <a:t> 변수 그래프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종속변수</a:t>
            </a:r>
            <a:r>
              <a:rPr lang="en-US" altLang="ko-KR" sz="900" dirty="0"/>
              <a:t>(</a:t>
            </a:r>
            <a:r>
              <a:rPr lang="ko-KR" altLang="en-US" sz="900" dirty="0"/>
              <a:t>여부</a:t>
            </a:r>
            <a:r>
              <a:rPr lang="en-US" altLang="ko-KR" sz="900" dirty="0"/>
              <a:t>)</a:t>
            </a:r>
            <a:r>
              <a:rPr lang="ko-KR" altLang="en-US" sz="900" dirty="0"/>
              <a:t>를 기준으로 그래프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조도</a:t>
            </a:r>
            <a:r>
              <a:rPr lang="en-US" altLang="ko-KR" sz="900" dirty="0"/>
              <a:t>(light) </a:t>
            </a:r>
            <a:r>
              <a:rPr lang="ko-KR" altLang="en-US" sz="900" dirty="0"/>
              <a:t>그래프에 </a:t>
            </a:r>
            <a:r>
              <a:rPr lang="ko-KR" altLang="en-US" sz="900" dirty="0" err="1"/>
              <a:t>이상치로</a:t>
            </a:r>
            <a:r>
              <a:rPr lang="ko-KR" altLang="en-US" sz="900" dirty="0"/>
              <a:t> 보이는 데이터 존재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ko-KR" altLang="en-US" sz="900" dirty="0"/>
              <a:t>추가 상세 분석이 필요하다는 정도로 이상치 제거는 하지 않음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ko-KR" altLang="en-US" sz="900" dirty="0" err="1"/>
              <a:t>결측치</a:t>
            </a:r>
            <a:r>
              <a:rPr lang="ko-KR" altLang="en-US" sz="900" dirty="0"/>
              <a:t> 탐색하고 대체 방법 및 근거 제시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존재 </a:t>
            </a:r>
            <a:r>
              <a:rPr lang="ko-KR" altLang="en-US" sz="900" dirty="0" err="1"/>
              <a:t>결측치</a:t>
            </a:r>
            <a:r>
              <a:rPr lang="ko-KR" altLang="en-US" sz="900" dirty="0"/>
              <a:t> 관련 사항 정리하여 작성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통계</a:t>
            </a:r>
            <a:r>
              <a:rPr lang="en-US" altLang="ko-KR" sz="900" dirty="0"/>
              <a:t>, </a:t>
            </a:r>
            <a:r>
              <a:rPr lang="ko-KR" altLang="en-US" sz="900" dirty="0"/>
              <a:t>모델을 이용한 방법 및 모델을 이용한 적용</a:t>
            </a:r>
            <a:r>
              <a:rPr lang="en-US" altLang="ko-KR" sz="900" dirty="0"/>
              <a:t>(</a:t>
            </a:r>
            <a:r>
              <a:rPr lang="en-US" altLang="ko-KR" sz="900" dirty="0" err="1"/>
              <a:t>bagImpute</a:t>
            </a:r>
            <a:r>
              <a:rPr lang="en-US" altLang="ko-KR" sz="900" dirty="0"/>
              <a:t>) </a:t>
            </a:r>
            <a:r>
              <a:rPr lang="ko-KR" altLang="en-US" sz="900" dirty="0"/>
              <a:t>설명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추가적으로 데이터 질을 향상시킬만한 내용 작성</a:t>
            </a:r>
            <a:r>
              <a:rPr lang="en-US" altLang="ko-KR" sz="900" dirty="0"/>
              <a:t>(</a:t>
            </a:r>
            <a:r>
              <a:rPr lang="ko-KR" altLang="en-US" sz="900" dirty="0"/>
              <a:t>구현 안하고 설명만해도 됨</a:t>
            </a:r>
            <a:r>
              <a:rPr lang="en-US" altLang="ko-KR" sz="900" dirty="0" smtClean="0"/>
              <a:t>) - </a:t>
            </a:r>
            <a:r>
              <a:rPr lang="ko-KR" altLang="en-US" sz="900" dirty="0" smtClean="0"/>
              <a:t>알고 </a:t>
            </a:r>
            <a:r>
              <a:rPr lang="ko-KR" altLang="en-US" sz="900" dirty="0" err="1"/>
              <a:t>있는거</a:t>
            </a:r>
            <a:r>
              <a:rPr lang="ko-KR" altLang="en-US" sz="900" dirty="0"/>
              <a:t> 모두 써봄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범주형 변수가 있는 경우 </a:t>
            </a:r>
            <a:r>
              <a:rPr lang="en-US" altLang="ko-KR" sz="900" dirty="0"/>
              <a:t>encoding </a:t>
            </a:r>
            <a:r>
              <a:rPr lang="ko-KR" altLang="en-US" sz="900" dirty="0"/>
              <a:t>필요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변수간 크기가 다른 경우 </a:t>
            </a:r>
            <a:r>
              <a:rPr lang="en-US" altLang="ko-KR" sz="900" dirty="0"/>
              <a:t>scaling </a:t>
            </a:r>
            <a:r>
              <a:rPr lang="ko-KR" altLang="en-US" sz="900" dirty="0"/>
              <a:t>필요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변수가 많은 경우 </a:t>
            </a:r>
            <a:r>
              <a:rPr lang="en-US" altLang="ko-KR" sz="900" dirty="0"/>
              <a:t>feature engineering</a:t>
            </a:r>
            <a:r>
              <a:rPr lang="ko-KR" altLang="en-US" sz="900" dirty="0"/>
              <a:t>등 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기타 </a:t>
            </a:r>
            <a:r>
              <a:rPr lang="en-US" altLang="ko-KR" sz="900" dirty="0"/>
              <a:t>...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데이터 불균형 식별하고 불균형 판단 근거 작성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종속변수에 대한 분포표 및 막대그래프</a:t>
            </a:r>
          </a:p>
          <a:p>
            <a:pPr marL="0" indent="0">
              <a:buNone/>
            </a:pPr>
            <a:r>
              <a:rPr lang="en-US" altLang="ko-KR" sz="900" dirty="0"/>
              <a:t>- 12:88</a:t>
            </a:r>
            <a:r>
              <a:rPr lang="ko-KR" altLang="en-US" sz="900" dirty="0"/>
              <a:t>의 불균형 확인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오버샘플링 기법 설명하고 비교한 뒤 </a:t>
            </a:r>
            <a:r>
              <a:rPr lang="en-US" altLang="ko-KR" sz="900" dirty="0"/>
              <a:t>2</a:t>
            </a:r>
            <a:r>
              <a:rPr lang="ko-KR" altLang="en-US" sz="900" dirty="0"/>
              <a:t>개 기법 선정 및 근거 제시</a:t>
            </a:r>
          </a:p>
          <a:p>
            <a:pPr marL="0" indent="0">
              <a:buNone/>
            </a:pPr>
            <a:r>
              <a:rPr lang="en-US" altLang="ko-KR" sz="900" dirty="0" err="1"/>
              <a:t>themis</a:t>
            </a:r>
            <a:r>
              <a:rPr lang="en-US" altLang="ko-KR" sz="900" dirty="0"/>
              <a:t> </a:t>
            </a:r>
            <a:r>
              <a:rPr lang="ko-KR" altLang="en-US" sz="900" dirty="0"/>
              <a:t>라이브러리의 </a:t>
            </a:r>
            <a:r>
              <a:rPr lang="en-US" altLang="ko-KR" sz="900" dirty="0" err="1" smtClean="0"/>
              <a:t>step_upsampe</a:t>
            </a:r>
            <a:r>
              <a:rPr lang="ko-KR" altLang="en-US" sz="900" dirty="0"/>
              <a:t>과 </a:t>
            </a:r>
            <a:r>
              <a:rPr lang="en-US" altLang="ko-KR" sz="900" dirty="0" err="1"/>
              <a:t>step_smote</a:t>
            </a:r>
            <a:r>
              <a:rPr lang="en-US" altLang="ko-KR" sz="900" dirty="0"/>
              <a:t> 2</a:t>
            </a:r>
            <a:r>
              <a:rPr lang="ko-KR" altLang="en-US" sz="900" dirty="0"/>
              <a:t>개를 선정함</a:t>
            </a:r>
          </a:p>
          <a:p>
            <a:pPr marL="0" indent="0">
              <a:buNone/>
            </a:pPr>
            <a:r>
              <a:rPr lang="en-US" altLang="ko-KR" sz="900" dirty="0"/>
              <a:t>smote</a:t>
            </a:r>
            <a:r>
              <a:rPr lang="ko-KR" altLang="en-US" sz="900" dirty="0"/>
              <a:t>는 </a:t>
            </a:r>
            <a:r>
              <a:rPr lang="en-US" altLang="ko-KR" sz="900" dirty="0" err="1"/>
              <a:t>themis</a:t>
            </a:r>
            <a:r>
              <a:rPr lang="ko-KR" altLang="en-US" sz="900" dirty="0"/>
              <a:t>설명을 보고 간단히 비교하는 내용 작성</a:t>
            </a:r>
          </a:p>
          <a:p>
            <a:pPr marL="0" indent="0">
              <a:buNone/>
            </a:pPr>
            <a:r>
              <a:rPr lang="ko-KR" altLang="en-US" sz="900" dirty="0"/>
              <a:t>그리고 </a:t>
            </a:r>
            <a:r>
              <a:rPr lang="en-US" altLang="ko-KR" sz="900" dirty="0" err="1"/>
              <a:t>step_rose</a:t>
            </a:r>
            <a:r>
              <a:rPr lang="ko-KR" altLang="en-US" sz="900" dirty="0"/>
              <a:t>도 간단히 언급함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선정한 이유 작성하고 </a:t>
            </a:r>
            <a:r>
              <a:rPr lang="ko-KR" altLang="en-US" sz="900" dirty="0" err="1"/>
              <a:t>원데이터</a:t>
            </a:r>
            <a:r>
              <a:rPr lang="ko-KR" altLang="en-US" sz="900" dirty="0"/>
              <a:t> 포함 </a:t>
            </a:r>
            <a:r>
              <a:rPr lang="en-US" altLang="ko-KR" sz="900" dirty="0"/>
              <a:t>3</a:t>
            </a:r>
            <a:r>
              <a:rPr lang="ko-KR" altLang="en-US" sz="900" dirty="0"/>
              <a:t>개 데이터 세트 구성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en-US" altLang="ko-KR" sz="900" dirty="0" err="1"/>
              <a:t>step_smote</a:t>
            </a:r>
            <a:r>
              <a:rPr lang="ko-KR" altLang="en-US" sz="900" dirty="0"/>
              <a:t>를 선정함</a:t>
            </a:r>
            <a:r>
              <a:rPr lang="en-US" altLang="ko-KR" sz="900" dirty="0"/>
              <a:t>. </a:t>
            </a:r>
            <a:r>
              <a:rPr lang="ko-KR" altLang="en-US" sz="900" dirty="0"/>
              <a:t>간단히 사유 설명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원래 데이터</a:t>
            </a:r>
            <a:r>
              <a:rPr lang="en-US" altLang="ko-KR" sz="900" dirty="0"/>
              <a:t>, </a:t>
            </a:r>
            <a:r>
              <a:rPr lang="en-US" altLang="ko-KR" sz="900" dirty="0" err="1"/>
              <a:t>step_upsample</a:t>
            </a:r>
            <a:r>
              <a:rPr lang="en-US" altLang="ko-KR" sz="900" dirty="0"/>
              <a:t> </a:t>
            </a:r>
            <a:r>
              <a:rPr lang="ko-KR" altLang="en-US" sz="900" dirty="0"/>
              <a:t>데이터</a:t>
            </a:r>
            <a:r>
              <a:rPr lang="en-US" altLang="ko-KR" sz="900" dirty="0"/>
              <a:t>, </a:t>
            </a:r>
            <a:r>
              <a:rPr lang="en-US" altLang="ko-KR" sz="900" dirty="0" err="1"/>
              <a:t>step_smote</a:t>
            </a:r>
            <a:r>
              <a:rPr lang="en-US" altLang="ko-KR" sz="900" dirty="0"/>
              <a:t> </a:t>
            </a:r>
            <a:r>
              <a:rPr lang="ko-KR" altLang="en-US" sz="900" dirty="0"/>
              <a:t>데이터 세트 구성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오버샘플링 데이터와 </a:t>
            </a:r>
            <a:r>
              <a:rPr lang="ko-KR" altLang="en-US" sz="900" dirty="0" err="1"/>
              <a:t>원데이터</a:t>
            </a:r>
            <a:r>
              <a:rPr lang="ko-KR" altLang="en-US" sz="900" dirty="0"/>
              <a:t> 사용하여 정확도 측면 모델 하나 속도 측면 모델 하나 선정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en-US" altLang="ko-KR" sz="900" dirty="0" err="1"/>
              <a:t>rpart</a:t>
            </a:r>
            <a:r>
              <a:rPr lang="en-US" altLang="ko-KR" sz="900" dirty="0"/>
              <a:t>, </a:t>
            </a:r>
            <a:r>
              <a:rPr lang="en-US" altLang="ko-KR" sz="900" dirty="0" err="1"/>
              <a:t>randomforest</a:t>
            </a:r>
            <a:r>
              <a:rPr lang="en-US" altLang="ko-KR" sz="900" dirty="0"/>
              <a:t> 2 </a:t>
            </a:r>
            <a:r>
              <a:rPr lang="ko-KR" altLang="en-US" sz="900" dirty="0"/>
              <a:t>모델을 선정하여 모델링 수행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소요 시간을 산정하여 속도측면 </a:t>
            </a:r>
            <a:r>
              <a:rPr lang="en-US" altLang="ko-KR" sz="900" dirty="0" err="1"/>
              <a:t>rpart</a:t>
            </a:r>
            <a:r>
              <a:rPr lang="en-US" altLang="ko-KR" sz="900" dirty="0"/>
              <a:t>, </a:t>
            </a:r>
            <a:r>
              <a:rPr lang="ko-KR" altLang="en-US" sz="900" dirty="0"/>
              <a:t>정확성을 위해 </a:t>
            </a:r>
            <a:r>
              <a:rPr lang="en-US" altLang="ko-KR" sz="900" dirty="0" err="1"/>
              <a:t>randomforest</a:t>
            </a:r>
            <a:r>
              <a:rPr lang="en-US" altLang="ko-KR" sz="900" dirty="0"/>
              <a:t> </a:t>
            </a:r>
            <a:r>
              <a:rPr lang="ko-KR" altLang="en-US" sz="900" dirty="0"/>
              <a:t>선정</a:t>
            </a:r>
          </a:p>
          <a:p>
            <a:pPr marL="0" indent="0">
              <a:buNone/>
            </a:pPr>
            <a:r>
              <a:rPr lang="ko-KR" altLang="en-US" sz="900" dirty="0"/>
              <a:t>선정한 이유 작성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모델의 정확도를 위해서는 </a:t>
            </a:r>
            <a:r>
              <a:rPr lang="en-US" altLang="ko-KR" sz="900" dirty="0" err="1"/>
              <a:t>Randomforest</a:t>
            </a:r>
            <a:r>
              <a:rPr lang="ko-KR" altLang="en-US" sz="900" dirty="0"/>
              <a:t>를 속도를 위해서는 </a:t>
            </a:r>
            <a:r>
              <a:rPr lang="en-US" altLang="ko-KR" sz="900" dirty="0" err="1"/>
              <a:t>rpart</a:t>
            </a:r>
            <a:r>
              <a:rPr lang="ko-KR" altLang="en-US" sz="900" dirty="0"/>
              <a:t>를 선정</a:t>
            </a:r>
            <a:r>
              <a:rPr lang="en-US" altLang="ko-KR" sz="900" dirty="0"/>
              <a:t>. </a:t>
            </a:r>
            <a:r>
              <a:rPr lang="ko-KR" altLang="en-US" sz="900" dirty="0"/>
              <a:t>주절주절 설명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오버샘플링이 미친 영향에 대해 작성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총 </a:t>
            </a:r>
            <a:r>
              <a:rPr lang="en-US" altLang="ko-KR" sz="900" dirty="0"/>
              <a:t>6</a:t>
            </a:r>
            <a:r>
              <a:rPr lang="ko-KR" altLang="en-US" sz="900" dirty="0"/>
              <a:t>개의 모델을 </a:t>
            </a:r>
            <a:r>
              <a:rPr lang="en-US" altLang="ko-KR" sz="900" dirty="0"/>
              <a:t>training</a:t>
            </a:r>
            <a:r>
              <a:rPr lang="ko-KR" altLang="en-US" sz="900" dirty="0"/>
              <a:t>하고 결과를 비교함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오버샘플링을 수행한 모델이 </a:t>
            </a:r>
            <a:r>
              <a:rPr lang="en-US" altLang="ko-KR" sz="900" dirty="0"/>
              <a:t>accuracy, kappa</a:t>
            </a:r>
            <a:r>
              <a:rPr lang="ko-KR" altLang="en-US" sz="900" dirty="0"/>
              <a:t>가 높게 나타나 데이터 정확도를 높이는데 영향을 준다고 설명</a:t>
            </a:r>
          </a:p>
          <a:p>
            <a:pPr marL="0" indent="0">
              <a:buNone/>
            </a:pPr>
            <a:r>
              <a:rPr lang="en-US" altLang="ko-KR" sz="900" dirty="0"/>
              <a:t>- </a:t>
            </a:r>
            <a:r>
              <a:rPr lang="ko-KR" altLang="en-US" sz="900" dirty="0"/>
              <a:t>불균형데이터의 경우 </a:t>
            </a:r>
            <a:r>
              <a:rPr lang="en-US" altLang="ko-KR" sz="900" dirty="0"/>
              <a:t>F1 score </a:t>
            </a:r>
            <a:r>
              <a:rPr lang="ko-KR" altLang="en-US" sz="900" dirty="0"/>
              <a:t>또는 </a:t>
            </a:r>
            <a:r>
              <a:rPr lang="en-US" altLang="ko-KR" sz="900" dirty="0"/>
              <a:t>ROC</a:t>
            </a:r>
            <a:r>
              <a:rPr lang="ko-KR" altLang="en-US" sz="900" dirty="0"/>
              <a:t>로 성능을 평가하는 것이 정확도</a:t>
            </a:r>
            <a:r>
              <a:rPr lang="en-US" altLang="ko-KR" sz="900" dirty="0"/>
              <a:t>(accuracy)</a:t>
            </a:r>
            <a:r>
              <a:rPr lang="ko-KR" altLang="en-US" sz="900" dirty="0"/>
              <a:t>를 평가하는 것보다 모델을 보다 정확하게 평가할 수 있음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ko-KR" altLang="en-US" sz="900" dirty="0" smtClean="0"/>
              <a:t>​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86951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smtClean="0"/>
              <a:t>23 – </a:t>
            </a:r>
            <a:r>
              <a:rPr lang="ko-KR" altLang="en-US" sz="1800" b="1" dirty="0" smtClean="0"/>
              <a:t>합격후기</a:t>
            </a:r>
            <a:r>
              <a:rPr lang="en-US" altLang="ko-KR" sz="1800" b="1" dirty="0" smtClean="0"/>
              <a:t>(2/2)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4624" y="539552"/>
            <a:ext cx="6813376" cy="8568952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ko-KR" altLang="en-US" sz="900" dirty="0"/>
          </a:p>
          <a:p>
            <a:pPr marL="0" indent="0">
              <a:buNone/>
            </a:pPr>
            <a:r>
              <a:rPr lang="ko-KR" altLang="en-US" sz="900" dirty="0" smtClean="0"/>
              <a:t>​</a:t>
            </a:r>
            <a:r>
              <a:rPr lang="ko-KR" altLang="en-US" sz="900" dirty="0"/>
              <a:t>통계분석</a:t>
            </a:r>
          </a:p>
          <a:p>
            <a:pPr marL="0" indent="0">
              <a:buNone/>
            </a:pPr>
            <a:r>
              <a:rPr lang="ko-KR" altLang="en-US" sz="900" dirty="0"/>
              <a:t>공장에서는 진공관 수명이 </a:t>
            </a:r>
            <a:r>
              <a:rPr lang="en-US" altLang="ko-KR" sz="900" dirty="0"/>
              <a:t>1</a:t>
            </a:r>
            <a:r>
              <a:rPr lang="ko-KR" altLang="en-US" sz="900" dirty="0"/>
              <a:t>만 시간이라고 주장하여 </a:t>
            </a:r>
            <a:r>
              <a:rPr lang="ko-KR" altLang="en-US" sz="900" dirty="0" err="1"/>
              <a:t>품질관리팀에서</a:t>
            </a:r>
            <a:r>
              <a:rPr lang="ko-KR" altLang="en-US" sz="900" dirty="0"/>
              <a:t> </a:t>
            </a:r>
            <a:r>
              <a:rPr lang="en-US" altLang="ko-KR" sz="900" dirty="0"/>
              <a:t>12</a:t>
            </a:r>
            <a:r>
              <a:rPr lang="ko-KR" altLang="en-US" sz="900" dirty="0"/>
              <a:t>개 샘플을 뽑았음 유의수준 </a:t>
            </a:r>
            <a:r>
              <a:rPr lang="en-US" altLang="ko-KR" sz="900" dirty="0"/>
              <a:t>5%</a:t>
            </a:r>
            <a:r>
              <a:rPr lang="ko-KR" altLang="en-US" sz="900" dirty="0"/>
              <a:t>에서 부호 검정하시오</a:t>
            </a:r>
          </a:p>
          <a:p>
            <a:pPr marL="0" indent="0">
              <a:buNone/>
            </a:pPr>
            <a:r>
              <a:rPr lang="en-US" altLang="ko-KR" sz="900" dirty="0"/>
              <a:t>1. </a:t>
            </a:r>
            <a:r>
              <a:rPr lang="ko-KR" altLang="en-US" sz="900" dirty="0"/>
              <a:t>연구가설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작성</a:t>
            </a:r>
            <a:r>
              <a:rPr lang="en-US" altLang="ko-KR" sz="900" dirty="0"/>
              <a:t>(5)</a:t>
            </a:r>
          </a:p>
          <a:p>
            <a:pPr marL="0" indent="0">
              <a:buNone/>
            </a:pPr>
            <a:r>
              <a:rPr lang="ko-KR" altLang="en-US" sz="900" dirty="0"/>
              <a:t>부호검정은 </a:t>
            </a:r>
            <a:r>
              <a:rPr lang="ko-KR" altLang="en-US" sz="900" dirty="0" err="1"/>
              <a:t>중위수를</a:t>
            </a:r>
            <a:r>
              <a:rPr lang="ko-KR" altLang="en-US" sz="900" dirty="0"/>
              <a:t> 기준으로 검정</a:t>
            </a:r>
          </a:p>
          <a:p>
            <a:pPr marL="0" indent="0">
              <a:buNone/>
            </a:pPr>
            <a:r>
              <a:rPr lang="ko-KR" altLang="en-US" sz="900" dirty="0" err="1"/>
              <a:t>귀무가설</a:t>
            </a:r>
            <a:r>
              <a:rPr lang="en-US" altLang="ko-KR" sz="900" dirty="0"/>
              <a:t>: </a:t>
            </a:r>
            <a:r>
              <a:rPr lang="ko-KR" altLang="en-US" sz="900" dirty="0"/>
              <a:t>진공관의 모집단은 </a:t>
            </a:r>
            <a:r>
              <a:rPr lang="en-US" altLang="ko-KR" sz="900" dirty="0"/>
              <a:t>1</a:t>
            </a:r>
            <a:r>
              <a:rPr lang="ko-KR" altLang="en-US" sz="900" dirty="0"/>
              <a:t>만 시간이다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ko-KR" altLang="en-US" sz="900" dirty="0"/>
              <a:t>대립가설</a:t>
            </a:r>
            <a:r>
              <a:rPr lang="en-US" altLang="ko-KR" sz="900" dirty="0"/>
              <a:t>: </a:t>
            </a:r>
            <a:r>
              <a:rPr lang="ko-KR" altLang="en-US" sz="900" dirty="0"/>
              <a:t>진공관의 모집단은 </a:t>
            </a:r>
            <a:r>
              <a:rPr lang="en-US" altLang="ko-KR" sz="900" dirty="0"/>
              <a:t>1</a:t>
            </a:r>
            <a:r>
              <a:rPr lang="ko-KR" altLang="en-US" sz="900" dirty="0"/>
              <a:t>만시간이 아니다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2. </a:t>
            </a:r>
            <a:r>
              <a:rPr lang="ko-KR" altLang="en-US" sz="900" dirty="0"/>
              <a:t>유효한 샘플의 수를 계산</a:t>
            </a:r>
            <a:r>
              <a:rPr lang="en-US" altLang="ko-KR" sz="900" dirty="0"/>
              <a:t>(5)</a:t>
            </a:r>
          </a:p>
          <a:p>
            <a:pPr marL="0" indent="0">
              <a:buNone/>
            </a:pPr>
            <a:r>
              <a:rPr lang="ko-KR" altLang="en-US" sz="900" dirty="0"/>
              <a:t>내가 푼 내용</a:t>
            </a:r>
            <a:r>
              <a:rPr lang="en-US" altLang="ko-KR" sz="900" dirty="0"/>
              <a:t>: </a:t>
            </a:r>
            <a:r>
              <a:rPr lang="ko-KR" altLang="en-US" sz="900" dirty="0"/>
              <a:t>부호검정을 통해 신뢰구간을 구하고 </a:t>
            </a:r>
            <a:r>
              <a:rPr lang="ko-KR" altLang="en-US" sz="900" dirty="0" err="1"/>
              <a:t>신뢰구간내에</a:t>
            </a:r>
            <a:r>
              <a:rPr lang="ko-KR" altLang="en-US" sz="900" dirty="0"/>
              <a:t> 포함된 샘플의 수 계산 </a:t>
            </a:r>
            <a:r>
              <a:rPr lang="en-US" altLang="ko-KR" sz="900" dirty="0"/>
              <a:t>: 5</a:t>
            </a:r>
            <a:r>
              <a:rPr lang="ko-KR" altLang="en-US" sz="900" dirty="0"/>
              <a:t>개</a:t>
            </a:r>
          </a:p>
          <a:p>
            <a:pPr marL="0" indent="0">
              <a:buNone/>
            </a:pPr>
            <a:r>
              <a:rPr lang="ko-KR" altLang="en-US" sz="900" dirty="0"/>
              <a:t>모범답안</a:t>
            </a:r>
            <a:r>
              <a:rPr lang="en-US" altLang="ko-KR" sz="900" dirty="0"/>
              <a:t>: </a:t>
            </a:r>
            <a:r>
              <a:rPr lang="ko-KR" altLang="en-US" sz="900" dirty="0" err="1"/>
              <a:t>중위수와</a:t>
            </a:r>
            <a:r>
              <a:rPr lang="ko-KR" altLang="en-US" sz="900" dirty="0"/>
              <a:t> 동일한 데이터를 제외</a:t>
            </a:r>
            <a:r>
              <a:rPr lang="en-US" altLang="ko-KR" sz="900" dirty="0"/>
              <a:t>: 10</a:t>
            </a:r>
            <a:r>
              <a:rPr lang="ko-KR" altLang="en-US" sz="900" dirty="0"/>
              <a:t>개​​</a:t>
            </a:r>
          </a:p>
          <a:p>
            <a:pPr marL="0" indent="0">
              <a:buNone/>
            </a:pPr>
            <a:r>
              <a:rPr lang="en-US" altLang="ko-KR" sz="900" dirty="0"/>
              <a:t>3. </a:t>
            </a:r>
            <a:r>
              <a:rPr lang="ko-KR" altLang="en-US" sz="900" dirty="0"/>
              <a:t>검정통계량 및 연구가설 채택 여부 작성</a:t>
            </a:r>
            <a:r>
              <a:rPr lang="en-US" altLang="ko-KR" sz="900" dirty="0"/>
              <a:t>(5)</a:t>
            </a:r>
          </a:p>
          <a:p>
            <a:pPr marL="0" indent="0">
              <a:buNone/>
            </a:pPr>
            <a:r>
              <a:rPr lang="en-US" altLang="ko-KR" sz="900" dirty="0"/>
              <a:t>library(BSDA)</a:t>
            </a:r>
          </a:p>
          <a:p>
            <a:pPr marL="0" indent="0">
              <a:buNone/>
            </a:pPr>
            <a:r>
              <a:rPr lang="en-US" altLang="ko-KR" sz="900" dirty="0" err="1"/>
              <a:t>SIGN.test</a:t>
            </a:r>
            <a:endParaRPr lang="en-US" altLang="ko-KR" sz="900" dirty="0"/>
          </a:p>
          <a:p>
            <a:pPr marL="0" indent="0">
              <a:buNone/>
            </a:pPr>
            <a:r>
              <a:rPr lang="ko-KR" altLang="en-US" sz="900" dirty="0" err="1"/>
              <a:t>귀무가설</a:t>
            </a:r>
            <a:r>
              <a:rPr lang="ko-KR" altLang="en-US" sz="900" dirty="0"/>
              <a:t> 채택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코로나 </a:t>
            </a:r>
            <a:r>
              <a:rPr lang="ko-KR" altLang="en-US" sz="900" dirty="0" err="1"/>
              <a:t>시계열</a:t>
            </a:r>
            <a:r>
              <a:rPr lang="ko-KR" altLang="en-US" sz="900" dirty="0"/>
              <a:t> 데이터 </a:t>
            </a:r>
            <a:r>
              <a:rPr lang="en-US" altLang="ko-KR" sz="900" dirty="0"/>
              <a:t>6</a:t>
            </a:r>
            <a:r>
              <a:rPr lang="ko-KR" altLang="en-US" sz="900" dirty="0"/>
              <a:t>만 관측치 가량</a:t>
            </a:r>
            <a:r>
              <a:rPr lang="en-US" altLang="ko-KR" sz="900" dirty="0"/>
              <a:t>. </a:t>
            </a:r>
            <a:r>
              <a:rPr lang="ko-KR" altLang="en-US" sz="900" dirty="0"/>
              <a:t>날짜</a:t>
            </a:r>
            <a:r>
              <a:rPr lang="en-US" altLang="ko-KR" sz="900" dirty="0"/>
              <a:t>, </a:t>
            </a:r>
            <a:r>
              <a:rPr lang="ko-KR" altLang="en-US" sz="900" dirty="0"/>
              <a:t>코로나 누적 </a:t>
            </a:r>
            <a:r>
              <a:rPr lang="ko-KR" altLang="en-US" sz="900" dirty="0" err="1"/>
              <a:t>확진자</a:t>
            </a:r>
            <a:r>
              <a:rPr lang="ko-KR" altLang="en-US" sz="900" dirty="0"/>
              <a:t> 등 변수 </a:t>
            </a:r>
            <a:r>
              <a:rPr lang="en-US" altLang="ko-KR" sz="900" dirty="0"/>
              <a:t>3</a:t>
            </a:r>
            <a:r>
              <a:rPr lang="ko-KR" altLang="en-US" sz="900" dirty="0"/>
              <a:t>개</a:t>
            </a:r>
            <a:r>
              <a:rPr lang="en-US" altLang="ko-KR" sz="900" dirty="0"/>
              <a:t>. </a:t>
            </a:r>
          </a:p>
          <a:p>
            <a:pPr marL="0" indent="0">
              <a:buNone/>
            </a:pPr>
            <a:r>
              <a:rPr lang="ko-KR" altLang="en-US" sz="900" dirty="0"/>
              <a:t>모범답안</a:t>
            </a:r>
            <a:r>
              <a:rPr lang="en-US" altLang="ko-KR" sz="900" dirty="0"/>
              <a:t>: </a:t>
            </a:r>
            <a:r>
              <a:rPr lang="en-US" altLang="ko-KR" sz="900" dirty="0" err="1"/>
              <a:t>papayagini</a:t>
            </a:r>
            <a:r>
              <a:rPr lang="ko-KR" altLang="en-US" sz="900" dirty="0"/>
              <a:t>님이 올리신 내용이 정답임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[</a:t>
            </a:r>
            <a:r>
              <a:rPr lang="ko-KR" altLang="en-US" sz="900" dirty="0"/>
              <a:t>내가 푼 내용</a:t>
            </a:r>
            <a:r>
              <a:rPr lang="en-US" altLang="ko-KR" sz="900" dirty="0"/>
              <a:t>]</a:t>
            </a:r>
          </a:p>
          <a:p>
            <a:pPr marL="0" indent="0">
              <a:buNone/>
            </a:pPr>
            <a:r>
              <a:rPr lang="en-US" altLang="ko-KR" sz="900" dirty="0"/>
              <a:t>1. </a:t>
            </a:r>
            <a:r>
              <a:rPr lang="en-US" altLang="ko-KR" sz="900" dirty="0" err="1"/>
              <a:t>acf</a:t>
            </a:r>
            <a:r>
              <a:rPr lang="en-US" altLang="ko-KR" sz="900" dirty="0"/>
              <a:t> </a:t>
            </a:r>
            <a:r>
              <a:rPr lang="ko-KR" altLang="en-US" sz="900" dirty="0"/>
              <a:t>사용해서 </a:t>
            </a:r>
            <a:r>
              <a:rPr lang="en-US" altLang="ko-KR" sz="900" dirty="0"/>
              <a:t>distance</a:t>
            </a:r>
            <a:r>
              <a:rPr lang="ko-KR" altLang="en-US" sz="900" dirty="0"/>
              <a:t>를 계산</a:t>
            </a:r>
            <a:r>
              <a:rPr lang="en-US" altLang="ko-KR" sz="900" dirty="0"/>
              <a:t>(10)</a:t>
            </a:r>
          </a:p>
          <a:p>
            <a:pPr marL="0" indent="0">
              <a:buNone/>
            </a:pPr>
            <a:r>
              <a:rPr lang="ko-KR" altLang="en-US" sz="900" dirty="0" err="1"/>
              <a:t>확진자수를</a:t>
            </a:r>
            <a:r>
              <a:rPr lang="ko-KR" altLang="en-US" sz="900" dirty="0"/>
              <a:t> 기준으로 </a:t>
            </a:r>
            <a:r>
              <a:rPr lang="en-US" altLang="ko-KR" sz="900" dirty="0" err="1"/>
              <a:t>Acf</a:t>
            </a:r>
            <a:r>
              <a:rPr lang="ko-KR" altLang="en-US" sz="900" dirty="0"/>
              <a:t>를 수행함</a:t>
            </a:r>
            <a:r>
              <a:rPr lang="en-US" altLang="ko-KR" sz="900" dirty="0"/>
              <a:t>. </a:t>
            </a:r>
            <a:r>
              <a:rPr lang="ko-KR" altLang="en-US" sz="900" dirty="0"/>
              <a:t>결과에서 </a:t>
            </a:r>
            <a:r>
              <a:rPr lang="en-US" altLang="ko-KR" sz="900" dirty="0" err="1"/>
              <a:t>result$acf</a:t>
            </a:r>
            <a:r>
              <a:rPr lang="en-US" altLang="ko-KR" sz="900" dirty="0"/>
              <a:t> </a:t>
            </a:r>
            <a:r>
              <a:rPr lang="ko-KR" altLang="en-US" sz="900" dirty="0"/>
              <a:t>값이 나옴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ko-KR" altLang="en-US" sz="900" dirty="0"/>
              <a:t>이 값을 </a:t>
            </a:r>
            <a:r>
              <a:rPr lang="en-US" altLang="ko-KR" sz="900" dirty="0" err="1"/>
              <a:t>dist</a:t>
            </a:r>
            <a:r>
              <a:rPr lang="ko-KR" altLang="en-US" sz="900" dirty="0"/>
              <a:t>함수를 이용하여 거래 계산</a:t>
            </a:r>
          </a:p>
          <a:p>
            <a:pPr marL="0" indent="0">
              <a:buNone/>
            </a:pPr>
            <a:r>
              <a:rPr lang="en-US" altLang="ko-KR" sz="900" dirty="0"/>
              <a:t>2. </a:t>
            </a:r>
            <a:r>
              <a:rPr lang="ko-KR" altLang="en-US" sz="900" dirty="0"/>
              <a:t>계층적 군집 분석을 위해 </a:t>
            </a:r>
            <a:r>
              <a:rPr lang="ko-KR" altLang="en-US" sz="900" dirty="0" err="1"/>
              <a:t>덴드로그램</a:t>
            </a:r>
            <a:r>
              <a:rPr lang="ko-KR" altLang="en-US" sz="900" dirty="0"/>
              <a:t> 작성</a:t>
            </a:r>
            <a:r>
              <a:rPr lang="en-US" altLang="ko-KR" sz="900" dirty="0"/>
              <a:t>(10)</a:t>
            </a:r>
          </a:p>
          <a:p>
            <a:pPr marL="0" indent="0">
              <a:buNone/>
            </a:pPr>
            <a:r>
              <a:rPr lang="ko-KR" altLang="en-US" sz="900" dirty="0"/>
              <a:t>거리 계산한 결과를 군집분석 수행하고 </a:t>
            </a:r>
            <a:r>
              <a:rPr lang="ko-KR" altLang="en-US" sz="900" dirty="0" err="1"/>
              <a:t>덴드로그램을</a:t>
            </a:r>
            <a:r>
              <a:rPr lang="ko-KR" altLang="en-US" sz="900" dirty="0"/>
              <a:t> 작성</a:t>
            </a:r>
          </a:p>
          <a:p>
            <a:pPr marL="0" indent="0">
              <a:buNone/>
            </a:pPr>
            <a:r>
              <a:rPr lang="en-US" altLang="ko-KR" sz="900" dirty="0"/>
              <a:t>9</a:t>
            </a:r>
            <a:r>
              <a:rPr lang="ko-KR" altLang="en-US" sz="900" dirty="0"/>
              <a:t>개의 군집으로 </a:t>
            </a:r>
            <a:r>
              <a:rPr lang="ko-KR" altLang="en-US" sz="900" dirty="0" err="1"/>
              <a:t>덴드로그램을</a:t>
            </a:r>
            <a:r>
              <a:rPr lang="ko-KR" altLang="en-US" sz="900" dirty="0"/>
              <a:t> 구분하여 표시함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사회과학 자연과학 공학 세 개 학과의 평점 조사 표</a:t>
            </a:r>
            <a:r>
              <a:rPr lang="en-US" altLang="ko-KR" sz="900" dirty="0"/>
              <a:t>(</a:t>
            </a:r>
            <a:r>
              <a:rPr lang="ko-KR" altLang="en-US" sz="900" dirty="0"/>
              <a:t>문제지에만 제공</a:t>
            </a:r>
            <a:r>
              <a:rPr lang="en-US" altLang="ko-KR" sz="900" dirty="0"/>
              <a:t>) 3.5-4.5, 2.5-3.5, 1.5-2.5 3</a:t>
            </a:r>
            <a:r>
              <a:rPr lang="ko-KR" altLang="en-US" sz="900" dirty="0"/>
              <a:t>개 점수구간이 </a:t>
            </a:r>
            <a:r>
              <a:rPr lang="en-US" altLang="ko-KR" sz="900" dirty="0"/>
              <a:t>row index</a:t>
            </a:r>
            <a:r>
              <a:rPr lang="ko-KR" altLang="en-US" sz="900" dirty="0"/>
              <a:t>이며 학과가 </a:t>
            </a:r>
            <a:r>
              <a:rPr lang="ko-KR" altLang="en-US" sz="900" dirty="0" err="1"/>
              <a:t>컬럼이고</a:t>
            </a:r>
            <a:r>
              <a:rPr lang="ko-KR" altLang="en-US" sz="900" dirty="0"/>
              <a:t> 값으로는 사람 수가 들어가있음</a:t>
            </a:r>
            <a:r>
              <a:rPr lang="en-US" altLang="ko-KR" sz="900" dirty="0"/>
              <a:t>. </a:t>
            </a:r>
            <a:r>
              <a:rPr lang="ko-KR" altLang="en-US" sz="900" dirty="0"/>
              <a:t>학과와 성적이 </a:t>
            </a:r>
            <a:r>
              <a:rPr lang="ko-KR" altLang="en-US" sz="900" dirty="0" err="1"/>
              <a:t>관계있는지</a:t>
            </a:r>
            <a:r>
              <a:rPr lang="ko-KR" altLang="en-US" sz="900" dirty="0"/>
              <a:t> 검정하시오</a:t>
            </a:r>
          </a:p>
          <a:p>
            <a:pPr marL="0" indent="0">
              <a:buNone/>
            </a:pPr>
            <a:r>
              <a:rPr lang="ko-KR" altLang="en-US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1. </a:t>
            </a:r>
            <a:r>
              <a:rPr lang="ko-KR" altLang="en-US" sz="900" dirty="0"/>
              <a:t>연구가설 </a:t>
            </a:r>
            <a:r>
              <a:rPr lang="ko-KR" altLang="en-US" sz="900" dirty="0" err="1"/>
              <a:t>귀무가설</a:t>
            </a:r>
            <a:r>
              <a:rPr lang="ko-KR" altLang="en-US" sz="900" dirty="0"/>
              <a:t> 작성</a:t>
            </a:r>
            <a:r>
              <a:rPr lang="en-US" altLang="ko-KR" sz="900" dirty="0"/>
              <a:t>(5)</a:t>
            </a:r>
          </a:p>
          <a:p>
            <a:pPr marL="0" indent="0">
              <a:buNone/>
            </a:pPr>
            <a:r>
              <a:rPr lang="ko-KR" altLang="en-US" sz="900" dirty="0" err="1"/>
              <a:t>귀무가설</a:t>
            </a:r>
            <a:r>
              <a:rPr lang="en-US" altLang="ko-KR" sz="900" dirty="0"/>
              <a:t>: </a:t>
            </a:r>
            <a:r>
              <a:rPr lang="ko-KR" altLang="en-US" sz="900" dirty="0"/>
              <a:t>학점과 대학원 전공은 독립이다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ko-KR" altLang="en-US" sz="900" dirty="0"/>
              <a:t>대립가설</a:t>
            </a:r>
            <a:r>
              <a:rPr lang="en-US" altLang="ko-KR" sz="900" dirty="0"/>
              <a:t>: </a:t>
            </a:r>
            <a:r>
              <a:rPr lang="ko-KR" altLang="en-US" sz="900" dirty="0"/>
              <a:t>학점과 대학원 전공은 독립이 아니다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2. </a:t>
            </a:r>
            <a:r>
              <a:rPr lang="ko-KR" altLang="en-US" sz="900" dirty="0"/>
              <a:t>학과와 성적이 독립일 때 </a:t>
            </a:r>
            <a:r>
              <a:rPr lang="ko-KR" altLang="en-US" sz="900" dirty="0" err="1"/>
              <a:t>기댓값</a:t>
            </a:r>
            <a:r>
              <a:rPr lang="ko-KR" altLang="en-US" sz="900" dirty="0"/>
              <a:t> 구하시오</a:t>
            </a:r>
            <a:r>
              <a:rPr lang="en-US" altLang="ko-KR" sz="900" dirty="0"/>
              <a:t>(5)</a:t>
            </a:r>
          </a:p>
          <a:p>
            <a:pPr marL="0" indent="0">
              <a:buNone/>
            </a:pPr>
            <a:r>
              <a:rPr lang="en-US" altLang="ko-KR" sz="900" dirty="0" err="1"/>
              <a:t>chisq.test$expected</a:t>
            </a: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en-US" altLang="ko-KR" sz="900" dirty="0"/>
              <a:t>3. </a:t>
            </a:r>
            <a:r>
              <a:rPr lang="ko-KR" altLang="en-US" sz="900" dirty="0"/>
              <a:t>검정통계량 구하고 연구가설 채택여부 작성</a:t>
            </a:r>
            <a:r>
              <a:rPr lang="en-US" altLang="ko-KR" sz="900" dirty="0"/>
              <a:t>(5)</a:t>
            </a:r>
          </a:p>
          <a:p>
            <a:pPr marL="0" indent="0">
              <a:buNone/>
            </a:pPr>
            <a:r>
              <a:rPr lang="en-US" altLang="ko-KR" sz="900" dirty="0" err="1"/>
              <a:t>chisq.test</a:t>
            </a:r>
            <a:r>
              <a:rPr lang="ko-KR" altLang="en-US" sz="900" dirty="0"/>
              <a:t>를 통해 </a:t>
            </a:r>
            <a:r>
              <a:rPr lang="ko-KR" altLang="en-US" sz="900" dirty="0" err="1"/>
              <a:t>귀무가설을</a:t>
            </a:r>
            <a:r>
              <a:rPr lang="ko-KR" altLang="en-US" sz="900" dirty="0"/>
              <a:t> 기각하고 대립가설을 채택함</a:t>
            </a:r>
            <a:r>
              <a:rPr lang="en-US" altLang="ko-KR" sz="900" dirty="0"/>
              <a:t>.</a:t>
            </a:r>
          </a:p>
          <a:p>
            <a:pPr marL="0" indent="0">
              <a:buNone/>
            </a:pPr>
            <a:r>
              <a:rPr lang="en-US" altLang="ko-KR" sz="900" dirty="0"/>
              <a:t>​</a:t>
            </a:r>
          </a:p>
          <a:p>
            <a:pPr marL="0" indent="0">
              <a:buNone/>
            </a:pPr>
            <a:r>
              <a:rPr lang="ko-KR" altLang="en-US" sz="900" dirty="0"/>
              <a:t>감사합니다</a:t>
            </a:r>
            <a:r>
              <a:rPr lang="en-US" altLang="ko-KR" sz="900" dirty="0"/>
              <a:t>.</a:t>
            </a:r>
            <a:endParaRPr lang="ko-KR" altLang="en-US" sz="9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1009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히트맵</a:t>
            </a:r>
            <a:r>
              <a:rPr lang="ko-KR" altLang="en-US" sz="1800" b="1" dirty="0" smtClean="0"/>
              <a:t> 샘플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tidyverse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lubridate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gplots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/>
              <a:t>library(</a:t>
            </a:r>
            <a:r>
              <a:rPr lang="en-US" altLang="ko-KR" sz="900" dirty="0" err="1"/>
              <a:t>RColorBrewer</a:t>
            </a:r>
            <a:r>
              <a:rPr lang="en-US" altLang="ko-KR" sz="900" dirty="0"/>
              <a:t>)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# </a:t>
            </a:r>
            <a:r>
              <a:rPr lang="ko-KR" altLang="en-US" sz="900" dirty="0"/>
              <a:t>데이터 가정</a:t>
            </a:r>
            <a:br>
              <a:rPr lang="ko-KR" altLang="en-US" sz="900" dirty="0"/>
            </a:b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='2010-01-01 00:00:00',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=99)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='2010-01-01 00:15:00',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=100))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='2010-01-01 00:30:00',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=130))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='2010-01-02 00:00:00',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=100))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='2010-01-02 00:15:00',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=110))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='2010-01-02 00:30:00',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=120))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='2010-01-08 00:00:00',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=80))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='2010-01-08 00:15:00',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=105)) %&gt;%</a:t>
            </a:r>
            <a:br>
              <a:rPr lang="en-US" altLang="ko-KR" sz="900" dirty="0"/>
            </a:br>
            <a:r>
              <a:rPr lang="en-US" altLang="ko-KR" sz="900" dirty="0" err="1"/>
              <a:t>rbind</a:t>
            </a:r>
            <a:r>
              <a:rPr lang="en-US" altLang="ko-KR" sz="900" dirty="0"/>
              <a:t>(</a:t>
            </a:r>
            <a:r>
              <a:rPr lang="en-US" altLang="ko-KR" sz="900" dirty="0" err="1"/>
              <a:t>data.frame</a:t>
            </a:r>
            <a:r>
              <a:rPr lang="en-US" altLang="ko-KR" sz="900" dirty="0"/>
              <a:t>(</a:t>
            </a:r>
            <a:r>
              <a:rPr lang="en-US" altLang="ko-KR" sz="900" dirty="0" err="1"/>
              <a:t>tt</a:t>
            </a:r>
            <a:r>
              <a:rPr lang="en-US" altLang="ko-KR" sz="900" dirty="0"/>
              <a:t>='2010-01-08 00:30:00',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=120)) -&gt; temp</a:t>
            </a:r>
            <a:br>
              <a:rPr lang="en-US" altLang="ko-KR" sz="900" dirty="0"/>
            </a:br>
            <a:r>
              <a:rPr lang="en-US" altLang="ko-KR" sz="900" dirty="0"/>
              <a:t/>
            </a:r>
            <a:br>
              <a:rPr lang="en-US" altLang="ko-KR" sz="900" dirty="0"/>
            </a:br>
            <a:r>
              <a:rPr lang="en-US" altLang="ko-KR" sz="900" dirty="0"/>
              <a:t>#</a:t>
            </a:r>
            <a:r>
              <a:rPr lang="ko-KR" altLang="en-US" sz="900" dirty="0"/>
              <a:t>요일 시간대 평균으로 처리</a:t>
            </a:r>
            <a:br>
              <a:rPr lang="ko-KR" altLang="en-US" sz="900" dirty="0"/>
            </a:br>
            <a:r>
              <a:rPr lang="en-US" altLang="ko-KR" sz="900" dirty="0"/>
              <a:t>temp %&gt;% </a:t>
            </a:r>
            <a:br>
              <a:rPr lang="en-US" altLang="ko-KR" sz="900" dirty="0"/>
            </a:br>
            <a:r>
              <a:rPr lang="en-US" altLang="ko-KR" sz="900" dirty="0"/>
              <a:t>mutate(</a:t>
            </a:r>
            <a:r>
              <a:rPr lang="en-US" altLang="ko-KR" sz="900" dirty="0" err="1"/>
              <a:t>wd</a:t>
            </a:r>
            <a:r>
              <a:rPr lang="en-US" altLang="ko-KR" sz="900" dirty="0"/>
              <a:t>=</a:t>
            </a:r>
            <a:r>
              <a:rPr lang="en-US" altLang="ko-KR" sz="900" dirty="0" err="1"/>
              <a:t>wday</a:t>
            </a:r>
            <a:r>
              <a:rPr lang="en-US" altLang="ko-KR" sz="900" dirty="0"/>
              <a:t>(</a:t>
            </a:r>
            <a:r>
              <a:rPr lang="en-US" altLang="ko-KR" sz="900" dirty="0" err="1"/>
              <a:t>tt,label</a:t>
            </a:r>
            <a:r>
              <a:rPr lang="en-US" altLang="ko-KR" sz="900" dirty="0"/>
              <a:t>=</a:t>
            </a:r>
            <a:r>
              <a:rPr lang="en-US" altLang="ko-KR" sz="900" dirty="0" err="1"/>
              <a:t>T,abbr</a:t>
            </a:r>
            <a:r>
              <a:rPr lang="en-US" altLang="ko-KR" sz="900" dirty="0"/>
              <a:t>=F)) %&gt;% </a:t>
            </a:r>
            <a:br>
              <a:rPr lang="en-US" altLang="ko-KR" sz="900" dirty="0"/>
            </a:br>
            <a:r>
              <a:rPr lang="en-US" altLang="ko-KR" sz="900" dirty="0"/>
              <a:t>mutate(</a:t>
            </a:r>
            <a:r>
              <a:rPr lang="en-US" altLang="ko-KR" sz="900" dirty="0" err="1"/>
              <a:t>hhmm</a:t>
            </a:r>
            <a:r>
              <a:rPr lang="en-US" altLang="ko-KR" sz="900" dirty="0"/>
              <a:t>=</a:t>
            </a:r>
            <a:r>
              <a:rPr lang="en-US" altLang="ko-KR" sz="900" dirty="0" err="1"/>
              <a:t>str_sub</a:t>
            </a:r>
            <a:r>
              <a:rPr lang="en-US" altLang="ko-KR" sz="900" dirty="0"/>
              <a:t>(tt,12,16)) %&gt;% </a:t>
            </a:r>
            <a:br>
              <a:rPr lang="en-US" altLang="ko-KR" sz="900" dirty="0"/>
            </a:br>
            <a:r>
              <a:rPr lang="en-US" altLang="ko-KR" sz="900" dirty="0" err="1"/>
              <a:t>group_by</a:t>
            </a:r>
            <a:r>
              <a:rPr lang="en-US" altLang="ko-KR" sz="900" dirty="0"/>
              <a:t>(</a:t>
            </a:r>
            <a:r>
              <a:rPr lang="en-US" altLang="ko-KR" sz="900" dirty="0" err="1"/>
              <a:t>wd,hhmm</a:t>
            </a:r>
            <a:r>
              <a:rPr lang="en-US" altLang="ko-KR" sz="900" dirty="0"/>
              <a:t>) %&gt;% </a:t>
            </a:r>
            <a:br>
              <a:rPr lang="en-US" altLang="ko-KR" sz="900" dirty="0"/>
            </a:br>
            <a:r>
              <a:rPr lang="en-US" altLang="ko-KR" sz="900" dirty="0"/>
              <a:t>summarize(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=mean(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)) %&gt;%</a:t>
            </a:r>
            <a:br>
              <a:rPr lang="en-US" altLang="ko-KR" sz="900" dirty="0"/>
            </a:br>
            <a:r>
              <a:rPr lang="en-US" altLang="ko-KR" sz="900" dirty="0" err="1"/>
              <a:t>pivot_wider</a:t>
            </a:r>
            <a:r>
              <a:rPr lang="en-US" altLang="ko-KR" sz="900" dirty="0"/>
              <a:t>(</a:t>
            </a:r>
            <a:r>
              <a:rPr lang="en-US" altLang="ko-KR" sz="900" dirty="0" err="1"/>
              <a:t>names_from</a:t>
            </a:r>
            <a:r>
              <a:rPr lang="en-US" altLang="ko-KR" sz="900" dirty="0"/>
              <a:t> = </a:t>
            </a:r>
            <a:r>
              <a:rPr lang="en-US" altLang="ko-KR" sz="900" dirty="0" err="1"/>
              <a:t>hhmm</a:t>
            </a:r>
            <a:r>
              <a:rPr lang="en-US" altLang="ko-KR" sz="900" dirty="0"/>
              <a:t>,</a:t>
            </a:r>
            <a:br>
              <a:rPr lang="en-US" altLang="ko-KR" sz="900" dirty="0"/>
            </a:br>
            <a:r>
              <a:rPr lang="en-US" altLang="ko-KR" sz="900" dirty="0"/>
              <a:t>            </a:t>
            </a:r>
            <a:r>
              <a:rPr lang="en-US" altLang="ko-KR" sz="900" dirty="0" err="1"/>
              <a:t>values_from</a:t>
            </a:r>
            <a:r>
              <a:rPr lang="en-US" altLang="ko-KR" sz="900" dirty="0"/>
              <a:t> = </a:t>
            </a:r>
            <a:r>
              <a:rPr lang="en-US" altLang="ko-KR" sz="900" dirty="0" err="1"/>
              <a:t>power.consumption</a:t>
            </a:r>
            <a:r>
              <a:rPr lang="en-US" altLang="ko-KR" sz="900" dirty="0"/>
              <a:t>,</a:t>
            </a:r>
            <a:br>
              <a:rPr lang="en-US" altLang="ko-KR" sz="900" dirty="0"/>
            </a:br>
            <a:r>
              <a:rPr lang="en-US" altLang="ko-KR" sz="900" dirty="0"/>
              <a:t>            </a:t>
            </a:r>
            <a:r>
              <a:rPr lang="en-US" altLang="ko-KR" sz="900" dirty="0" err="1"/>
              <a:t>values_fill</a:t>
            </a:r>
            <a:r>
              <a:rPr lang="en-US" altLang="ko-KR" sz="900" dirty="0"/>
              <a:t> =0)  %&gt;%</a:t>
            </a:r>
            <a:br>
              <a:rPr lang="en-US" altLang="ko-KR" sz="900" dirty="0"/>
            </a:br>
            <a:r>
              <a:rPr lang="en-US" altLang="ko-KR" sz="900" dirty="0"/>
              <a:t>ungroup() %&gt;% </a:t>
            </a:r>
            <a:br>
              <a:rPr lang="en-US" altLang="ko-KR" sz="900" dirty="0"/>
            </a:br>
            <a:r>
              <a:rPr lang="en-US" altLang="ko-KR" sz="900" dirty="0" err="1"/>
              <a:t>column_to_rownames</a:t>
            </a:r>
            <a:r>
              <a:rPr lang="en-US" altLang="ko-KR" sz="900" dirty="0"/>
              <a:t>(</a:t>
            </a:r>
            <a:r>
              <a:rPr lang="en-US" altLang="ko-KR" sz="900" dirty="0" err="1"/>
              <a:t>var</a:t>
            </a:r>
            <a:r>
              <a:rPr lang="en-US" altLang="ko-KR" sz="900" dirty="0"/>
              <a:t> = "</a:t>
            </a:r>
            <a:r>
              <a:rPr lang="en-US" altLang="ko-KR" sz="900" dirty="0" err="1"/>
              <a:t>wd</a:t>
            </a:r>
            <a:r>
              <a:rPr lang="en-US" altLang="ko-KR" sz="900" dirty="0"/>
              <a:t>") %&gt;% </a:t>
            </a:r>
            <a:br>
              <a:rPr lang="en-US" altLang="ko-KR" sz="900" dirty="0"/>
            </a:br>
            <a:r>
              <a:rPr lang="en-US" altLang="ko-KR" sz="900" dirty="0" err="1"/>
              <a:t>as.matrix</a:t>
            </a:r>
            <a:r>
              <a:rPr lang="en-US" altLang="ko-KR" sz="900" dirty="0"/>
              <a:t>() %&gt;% </a:t>
            </a:r>
            <a:br>
              <a:rPr lang="en-US" altLang="ko-KR" sz="900" dirty="0"/>
            </a:br>
            <a:r>
              <a:rPr lang="en-US" altLang="ko-KR" sz="900" dirty="0"/>
              <a:t>heatmap.2(col=</a:t>
            </a:r>
            <a:r>
              <a:rPr lang="en-US" altLang="ko-KR" sz="900" dirty="0" err="1"/>
              <a:t>brewer.pal</a:t>
            </a:r>
            <a:r>
              <a:rPr lang="en-US" altLang="ko-KR" sz="900" dirty="0"/>
              <a:t>(9,"Blues"),</a:t>
            </a:r>
            <a:br>
              <a:rPr lang="en-US" altLang="ko-KR" sz="900" dirty="0"/>
            </a:br>
            <a:r>
              <a:rPr lang="en-US" altLang="ko-KR" sz="900" dirty="0"/>
              <a:t>  </a:t>
            </a:r>
            <a:r>
              <a:rPr lang="en-US" altLang="ko-KR" sz="900" dirty="0" err="1"/>
              <a:t>dend</a:t>
            </a:r>
            <a:r>
              <a:rPr lang="en-US" altLang="ko-KR" sz="900" dirty="0"/>
              <a:t>="</a:t>
            </a:r>
            <a:r>
              <a:rPr lang="en-US" altLang="ko-KR" sz="900" dirty="0" err="1"/>
              <a:t>none",trace</a:t>
            </a:r>
            <a:r>
              <a:rPr lang="en-US" altLang="ko-KR" sz="900" dirty="0"/>
              <a:t>="</a:t>
            </a:r>
            <a:r>
              <a:rPr lang="en-US" altLang="ko-KR" sz="900" dirty="0" err="1"/>
              <a:t>none",key</a:t>
            </a:r>
            <a:r>
              <a:rPr lang="en-US" altLang="ko-KR" sz="900" dirty="0"/>
              <a:t>=FALSE,</a:t>
            </a:r>
            <a:br>
              <a:rPr lang="en-US" altLang="ko-KR" sz="900" dirty="0"/>
            </a:br>
            <a:r>
              <a:rPr lang="en-US" altLang="ko-KR" sz="900" dirty="0"/>
              <a:t>  margins=c(10,7), </a:t>
            </a:r>
            <a:br>
              <a:rPr lang="en-US" altLang="ko-KR" sz="900" dirty="0"/>
            </a:br>
            <a:r>
              <a:rPr lang="en-US" altLang="ko-KR" sz="900" dirty="0"/>
              <a:t>  </a:t>
            </a:r>
            <a:r>
              <a:rPr lang="en-US" altLang="ko-KR" sz="900" dirty="0" err="1"/>
              <a:t>cexRow</a:t>
            </a:r>
            <a:r>
              <a:rPr lang="en-US" altLang="ko-KR" sz="900" dirty="0"/>
              <a:t>=1.5,cexCol=1.2,</a:t>
            </a:r>
            <a:br>
              <a:rPr lang="en-US" altLang="ko-KR" sz="900" dirty="0"/>
            </a:br>
            <a:r>
              <a:rPr lang="en-US" altLang="ko-KR" sz="900" dirty="0"/>
              <a:t>  </a:t>
            </a:r>
            <a:r>
              <a:rPr lang="en-US" altLang="ko-KR" sz="900" dirty="0" err="1"/>
              <a:t>colRow</a:t>
            </a:r>
            <a:r>
              <a:rPr lang="en-US" altLang="ko-KR" sz="900" dirty="0"/>
              <a:t>=c("green4","maroon"),</a:t>
            </a:r>
            <a:br>
              <a:rPr lang="en-US" altLang="ko-KR" sz="900" dirty="0"/>
            </a:br>
            <a:r>
              <a:rPr lang="en-US" altLang="ko-KR" sz="900" dirty="0"/>
              <a:t>  main="Title </a:t>
            </a:r>
            <a:r>
              <a:rPr lang="en-US" altLang="ko-KR" sz="900" dirty="0" err="1"/>
              <a:t>Heare</a:t>
            </a:r>
            <a:r>
              <a:rPr lang="en-US" altLang="ko-KR" sz="900" dirty="0"/>
              <a:t>")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191681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/>
              <a:t>22</a:t>
            </a:r>
            <a:r>
              <a:rPr lang="ko-KR" altLang="en-US" sz="1800" b="1" dirty="0"/>
              <a:t>회 다항회귀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차까지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/>
              <a:t>library(car) </a:t>
            </a:r>
          </a:p>
          <a:p>
            <a:pPr marL="0" indent="0">
              <a:buNone/>
            </a:pPr>
            <a:r>
              <a:rPr lang="en-US" altLang="ko-KR" sz="900" dirty="0"/>
              <a:t>library(</a:t>
            </a:r>
            <a:r>
              <a:rPr lang="en-US" altLang="ko-KR" sz="900" dirty="0" err="1"/>
              <a:t>dplyr</a:t>
            </a:r>
            <a:r>
              <a:rPr lang="en-US" altLang="ko-KR" sz="900" dirty="0"/>
              <a:t>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#EDA</a:t>
            </a:r>
          </a:p>
          <a:p>
            <a:pPr marL="0" indent="0">
              <a:buNone/>
            </a:pPr>
            <a:r>
              <a:rPr lang="en-US" altLang="ko-KR" sz="900" dirty="0"/>
              <a:t>#</a:t>
            </a:r>
            <a:r>
              <a:rPr lang="ko-KR" altLang="en-US" sz="900" dirty="0"/>
              <a:t>초록색 </a:t>
            </a:r>
            <a:r>
              <a:rPr lang="ko-KR" altLang="en-US" sz="900" dirty="0" err="1"/>
              <a:t>로에스추세선을</a:t>
            </a:r>
            <a:r>
              <a:rPr lang="ko-KR" altLang="en-US" sz="900" dirty="0"/>
              <a:t> 보면 </a:t>
            </a:r>
            <a:r>
              <a:rPr lang="en-US" altLang="ko-KR" sz="900" dirty="0"/>
              <a:t>2</a:t>
            </a:r>
            <a:r>
              <a:rPr lang="ko-KR" altLang="en-US" sz="900" dirty="0"/>
              <a:t>번의 꺾임이 보임</a:t>
            </a:r>
          </a:p>
          <a:p>
            <a:pPr marL="0" indent="0">
              <a:buNone/>
            </a:pPr>
            <a:r>
              <a:rPr lang="en-US" altLang="ko-KR" sz="900" dirty="0"/>
              <a:t># 3</a:t>
            </a:r>
            <a:r>
              <a:rPr lang="ko-KR" altLang="en-US" sz="900" dirty="0"/>
              <a:t>차 다항식 회귀모델이 최상의 모델로 예상됨</a:t>
            </a:r>
          </a:p>
          <a:p>
            <a:pPr marL="0" indent="0">
              <a:buNone/>
            </a:pPr>
            <a:r>
              <a:rPr lang="en-US" altLang="ko-KR" sz="900" dirty="0"/>
              <a:t>scatterplot(y ~ x, data=</a:t>
            </a:r>
            <a:r>
              <a:rPr lang="en-US" altLang="ko-KR" sz="900" dirty="0" err="1"/>
              <a:t>aa</a:t>
            </a:r>
            <a:r>
              <a:rPr lang="en-US" altLang="ko-KR" sz="900" dirty="0"/>
              <a:t>,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pch</a:t>
            </a:r>
            <a:r>
              <a:rPr lang="en-US" altLang="ko-KR" sz="900" dirty="0"/>
              <a:t>=19,col="</a:t>
            </a:r>
            <a:r>
              <a:rPr lang="en-US" altLang="ko-KR" sz="900" dirty="0" err="1"/>
              <a:t>orangered</a:t>
            </a:r>
            <a:r>
              <a:rPr lang="en-US" altLang="ko-KR" sz="900" dirty="0"/>
              <a:t>",</a:t>
            </a:r>
            <a:r>
              <a:rPr lang="en-US" altLang="ko-KR" sz="900" dirty="0" err="1"/>
              <a:t>cex</a:t>
            </a:r>
            <a:r>
              <a:rPr lang="en-US" altLang="ko-KR" sz="900" dirty="0"/>
              <a:t>=0.2,</a:t>
            </a:r>
          </a:p>
          <a:p>
            <a:pPr marL="0" indent="0">
              <a:buNone/>
            </a:pPr>
            <a:r>
              <a:rPr lang="en-US" altLang="ko-KR" sz="900" dirty="0"/>
              <a:t>            #</a:t>
            </a:r>
            <a:r>
              <a:rPr lang="en-US" altLang="ko-KR" sz="900" dirty="0" err="1"/>
              <a:t>regLine</a:t>
            </a:r>
            <a:r>
              <a:rPr lang="en-US" altLang="ko-KR" sz="900" dirty="0"/>
              <a:t>=list(method=</a:t>
            </a:r>
            <a:r>
              <a:rPr lang="en-US" altLang="ko-KR" sz="900" dirty="0" err="1"/>
              <a:t>lm,lty</a:t>
            </a:r>
            <a:r>
              <a:rPr lang="en-US" altLang="ko-KR" sz="900" dirty="0"/>
              <a:t>=2,lwd=3,col="</a:t>
            </a:r>
            <a:r>
              <a:rPr lang="en-US" altLang="ko-KR" sz="900" dirty="0" err="1"/>
              <a:t>royalblue</a:t>
            </a:r>
            <a:r>
              <a:rPr lang="en-US" altLang="ko-KR" sz="900" dirty="0"/>
              <a:t>"),</a:t>
            </a:r>
          </a:p>
          <a:p>
            <a:pPr marL="0" indent="0">
              <a:buNone/>
            </a:pPr>
            <a:r>
              <a:rPr lang="en-US" altLang="ko-KR" sz="900" dirty="0"/>
              <a:t>            smooth=list(smoother=</a:t>
            </a:r>
            <a:r>
              <a:rPr lang="en-US" altLang="ko-KR" sz="900" dirty="0" err="1"/>
              <a:t>loessLine,spread</a:t>
            </a:r>
            <a:r>
              <a:rPr lang="en-US" altLang="ko-KR" sz="900" dirty="0"/>
              <a:t>=FALSE,</a:t>
            </a:r>
          </a:p>
          <a:p>
            <a:pPr marL="0" indent="0">
              <a:buNone/>
            </a:pPr>
            <a:r>
              <a:rPr lang="en-US" altLang="ko-KR" sz="900" dirty="0"/>
              <a:t>            </a:t>
            </a:r>
            <a:r>
              <a:rPr lang="en-US" altLang="ko-KR" sz="900" dirty="0" err="1"/>
              <a:t>lty.smooth</a:t>
            </a:r>
            <a:r>
              <a:rPr lang="en-US" altLang="ko-KR" sz="900" dirty="0"/>
              <a:t>=1,lwd.smooth=3,col.smooth="green3"))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1</a:t>
            </a:r>
            <a:r>
              <a:rPr lang="ko-KR" altLang="en-US" sz="900" dirty="0"/>
              <a:t>차 </a:t>
            </a:r>
            <a:r>
              <a:rPr lang="en-US" altLang="ko-KR" sz="900" dirty="0"/>
              <a:t>~ 3</a:t>
            </a:r>
            <a:r>
              <a:rPr lang="ko-KR" altLang="en-US" sz="900" dirty="0"/>
              <a:t>차 다항회귀 모델 생성</a:t>
            </a:r>
          </a:p>
          <a:p>
            <a:pPr marL="0" indent="0">
              <a:buNone/>
            </a:pPr>
            <a:r>
              <a:rPr lang="en-US" altLang="ko-KR" sz="900" dirty="0"/>
              <a:t>lm1 &lt;- lm(y ~ x, data=</a:t>
            </a:r>
            <a:r>
              <a:rPr lang="en-US" altLang="ko-KR" sz="900" dirty="0" err="1"/>
              <a:t>aa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lm2 &lt;- lm(y ~ x + I(x^2), data=</a:t>
            </a:r>
            <a:r>
              <a:rPr lang="en-US" altLang="ko-KR" sz="900" dirty="0" err="1"/>
              <a:t>aa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r>
              <a:rPr lang="en-US" altLang="ko-KR" sz="900" dirty="0"/>
              <a:t>lm3 &lt;- lm(y ~ x + I(x^2) + I(x^3), data=</a:t>
            </a:r>
            <a:r>
              <a:rPr lang="en-US" altLang="ko-KR" sz="900" dirty="0" err="1"/>
              <a:t>aa</a:t>
            </a:r>
            <a:r>
              <a:rPr lang="en-US" altLang="ko-KR" sz="900" dirty="0"/>
              <a:t>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 err="1"/>
              <a:t>차수별</a:t>
            </a:r>
            <a:r>
              <a:rPr lang="ko-KR" altLang="en-US" sz="900" dirty="0"/>
              <a:t> 회귀선</a:t>
            </a:r>
          </a:p>
          <a:p>
            <a:pPr marL="0" indent="0">
              <a:buNone/>
            </a:pPr>
            <a:r>
              <a:rPr lang="en-US" altLang="ko-KR" sz="900" dirty="0"/>
              <a:t>plot(y ~ x, data=</a:t>
            </a:r>
            <a:r>
              <a:rPr lang="en-US" altLang="ko-KR" sz="900" dirty="0" err="1"/>
              <a:t>aa</a:t>
            </a:r>
            <a:r>
              <a:rPr lang="en-US" altLang="ko-KR" sz="900" dirty="0"/>
              <a:t>)                   </a:t>
            </a:r>
          </a:p>
          <a:p>
            <a:pPr marL="0" indent="0">
              <a:buNone/>
            </a:pPr>
            <a:r>
              <a:rPr lang="en-US" altLang="ko-KR" sz="900" b="1" dirty="0">
                <a:solidFill>
                  <a:srgbClr val="FF0000"/>
                </a:solidFill>
              </a:rPr>
              <a:t>lines</a:t>
            </a:r>
            <a:r>
              <a:rPr lang="en-US" altLang="ko-KR" sz="900" dirty="0"/>
              <a:t>(sort(</a:t>
            </a:r>
            <a:r>
              <a:rPr lang="en-US" altLang="ko-KR" sz="900" dirty="0" err="1"/>
              <a:t>aa$x</a:t>
            </a:r>
            <a:r>
              <a:rPr lang="en-US" altLang="ko-KR" sz="900" dirty="0"/>
              <a:t>),</a:t>
            </a:r>
            <a:r>
              <a:rPr lang="en-US" altLang="ko-KR" sz="900" b="1" dirty="0">
                <a:solidFill>
                  <a:srgbClr val="FF0000"/>
                </a:solidFill>
              </a:rPr>
              <a:t>fitted</a:t>
            </a:r>
            <a:r>
              <a:rPr lang="en-US" altLang="ko-KR" sz="900" dirty="0"/>
              <a:t>(lm1)[order(</a:t>
            </a:r>
            <a:r>
              <a:rPr lang="en-US" altLang="ko-KR" sz="900" dirty="0" err="1"/>
              <a:t>aa$x</a:t>
            </a:r>
            <a:r>
              <a:rPr lang="en-US" altLang="ko-KR" sz="900" dirty="0"/>
              <a:t>)],col = "</a:t>
            </a:r>
            <a:r>
              <a:rPr lang="en-US" altLang="ko-KR" sz="900" dirty="0" err="1"/>
              <a:t>red",type</a:t>
            </a:r>
            <a:r>
              <a:rPr lang="en-US" altLang="ko-KR" sz="900" dirty="0"/>
              <a:t> = "l",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aa$x</a:t>
            </a:r>
            <a:r>
              <a:rPr lang="en-US" altLang="ko-KR" sz="900" dirty="0"/>
              <a:t>),fitted(lm2)[order(</a:t>
            </a:r>
            <a:r>
              <a:rPr lang="en-US" altLang="ko-KR" sz="900" dirty="0" err="1"/>
              <a:t>aa$x</a:t>
            </a:r>
            <a:r>
              <a:rPr lang="en-US" altLang="ko-KR" sz="900" dirty="0"/>
              <a:t>)],col = "</a:t>
            </a:r>
            <a:r>
              <a:rPr lang="en-US" altLang="ko-KR" sz="900" dirty="0" err="1"/>
              <a:t>blue",type</a:t>
            </a:r>
            <a:r>
              <a:rPr lang="en-US" altLang="ko-KR" sz="900" dirty="0"/>
              <a:t> = "l",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r>
              <a:rPr lang="en-US" altLang="ko-KR" sz="900" dirty="0"/>
              <a:t>lines(sort(</a:t>
            </a:r>
            <a:r>
              <a:rPr lang="en-US" altLang="ko-KR" sz="900" dirty="0" err="1"/>
              <a:t>aa$x</a:t>
            </a:r>
            <a:r>
              <a:rPr lang="en-US" altLang="ko-KR" sz="900" dirty="0"/>
              <a:t>),fitted(lm3)[order(</a:t>
            </a:r>
            <a:r>
              <a:rPr lang="en-US" altLang="ko-KR" sz="900" dirty="0" err="1"/>
              <a:t>aa$x</a:t>
            </a:r>
            <a:r>
              <a:rPr lang="en-US" altLang="ko-KR" sz="900" dirty="0"/>
              <a:t>)],col = "</a:t>
            </a:r>
            <a:r>
              <a:rPr lang="en-US" altLang="ko-KR" sz="900" dirty="0" err="1"/>
              <a:t>black",type</a:t>
            </a:r>
            <a:r>
              <a:rPr lang="en-US" altLang="ko-KR" sz="900" dirty="0"/>
              <a:t> = "l",</a:t>
            </a:r>
            <a:r>
              <a:rPr lang="en-US" altLang="ko-KR" sz="900" dirty="0" err="1"/>
              <a:t>lwd</a:t>
            </a:r>
            <a:r>
              <a:rPr lang="en-US" altLang="ko-KR" sz="900" dirty="0"/>
              <a:t>=2)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r>
              <a:rPr lang="en-US" altLang="ko-KR" sz="900" dirty="0"/>
              <a:t># </a:t>
            </a:r>
            <a:r>
              <a:rPr lang="ko-KR" altLang="en-US" sz="900" dirty="0"/>
              <a:t>모델 평가</a:t>
            </a:r>
          </a:p>
          <a:p>
            <a:pPr marL="0" indent="0">
              <a:buNone/>
            </a:pPr>
            <a:r>
              <a:rPr lang="en-US" altLang="ko-KR" sz="900" dirty="0"/>
              <a:t>summary(lm1) </a:t>
            </a:r>
          </a:p>
          <a:p>
            <a:pPr marL="0" indent="0">
              <a:buNone/>
            </a:pPr>
            <a:r>
              <a:rPr lang="en-US" altLang="ko-KR" sz="900" dirty="0"/>
              <a:t>summary(lm2) </a:t>
            </a:r>
          </a:p>
          <a:p>
            <a:pPr marL="0" indent="0">
              <a:buNone/>
            </a:pPr>
            <a:r>
              <a:rPr lang="en-US" altLang="ko-KR" sz="900" dirty="0"/>
              <a:t>summary(lm3) 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54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04025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smtClean="0"/>
              <a:t>우연성 검</a:t>
            </a:r>
            <a:r>
              <a:rPr lang="ko-KR" altLang="en-US" sz="1800" b="1" dirty="0"/>
              <a:t>정</a:t>
            </a:r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404664" y="899592"/>
            <a:ext cx="5860444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상품 </a:t>
            </a:r>
            <a:r>
              <a:rPr lang="en-US" altLang="ko-KR" sz="900" dirty="0" smtClean="0"/>
              <a:t>a</a:t>
            </a:r>
            <a:r>
              <a:rPr lang="ko-KR" altLang="en-US" sz="900" dirty="0" smtClean="0"/>
              <a:t>와 </a:t>
            </a:r>
            <a:r>
              <a:rPr lang="en-US" altLang="ko-KR" sz="900" dirty="0" smtClean="0"/>
              <a:t>b</a:t>
            </a:r>
            <a:r>
              <a:rPr lang="ko-KR" altLang="en-US" sz="900" dirty="0" smtClean="0"/>
              <a:t>의 구매 패턴이 </a:t>
            </a:r>
            <a:r>
              <a:rPr lang="en-US" altLang="ko-KR" sz="900" dirty="0" err="1" smtClean="0"/>
              <a:t>aa</a:t>
            </a:r>
            <a:r>
              <a:rPr lang="en-US" altLang="ko-KR" sz="900" dirty="0" smtClean="0"/>
              <a:t> bb </a:t>
            </a:r>
            <a:r>
              <a:rPr lang="en-US" altLang="ko-KR" sz="900" dirty="0" err="1" smtClean="0"/>
              <a:t>aaaa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bbbb</a:t>
            </a:r>
            <a:r>
              <a:rPr lang="en-US" altLang="ko-KR" sz="900" dirty="0" smtClean="0"/>
              <a:t> a b </a:t>
            </a:r>
            <a:r>
              <a:rPr lang="en-US" altLang="ko-KR" sz="900" dirty="0" err="1" smtClean="0"/>
              <a:t>aa</a:t>
            </a:r>
            <a:r>
              <a:rPr lang="en-US" altLang="ko-KR" sz="900" dirty="0" smtClean="0"/>
              <a:t> bb </a:t>
            </a:r>
            <a:r>
              <a:rPr lang="en-US" altLang="ko-KR" sz="900" dirty="0" err="1" smtClean="0"/>
              <a:t>aa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bbb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aa</a:t>
            </a:r>
            <a:r>
              <a:rPr lang="en-US" altLang="ko-KR" sz="900" dirty="0" smtClean="0"/>
              <a:t> bb a b </a:t>
            </a:r>
            <a:r>
              <a:rPr lang="ko-KR" altLang="en-US" sz="900" dirty="0" smtClean="0"/>
              <a:t>로 나타날 때 두 상품의 연관성 유무를 검정하라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H_0 : </a:t>
            </a:r>
            <a:r>
              <a:rPr lang="ko-KR" altLang="en-US" sz="900" dirty="0" smtClean="0"/>
              <a:t>연속적인 </a:t>
            </a:r>
            <a:r>
              <a:rPr lang="ko-KR" altLang="en-US" sz="900" dirty="0" err="1" smtClean="0"/>
              <a:t>관측값이</a:t>
            </a:r>
            <a:r>
              <a:rPr lang="ko-KR" altLang="en-US" sz="900" dirty="0" smtClean="0"/>
              <a:t> 임의적이다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r>
              <a:rPr lang="en-US" altLang="ko-KR" sz="900" dirty="0" smtClean="0"/>
              <a:t>H_1 : </a:t>
            </a:r>
            <a:r>
              <a:rPr lang="ko-KR" altLang="en-US" sz="900" dirty="0" smtClean="0"/>
              <a:t>연속적인 </a:t>
            </a:r>
            <a:r>
              <a:rPr lang="ko-KR" altLang="en-US" sz="900" dirty="0" err="1" smtClean="0"/>
              <a:t>관측값이</a:t>
            </a:r>
            <a:r>
              <a:rPr lang="ko-KR" altLang="en-US" sz="900" dirty="0" smtClean="0"/>
              <a:t> 임의적이 아니다​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&gt; data &lt;- c('</a:t>
            </a:r>
            <a:r>
              <a:rPr lang="en-US" altLang="ko-KR" sz="900" dirty="0" err="1" smtClean="0"/>
              <a:t>a','a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b','b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a','a','a','a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b','b','b','b</a:t>
            </a:r>
            <a:r>
              <a:rPr lang="en-US" altLang="ko-KR" sz="900" dirty="0" smtClean="0"/>
              <a:t>', 'a', 'b', '</a:t>
            </a:r>
            <a:r>
              <a:rPr lang="en-US" altLang="ko-KR" sz="900" dirty="0" err="1" smtClean="0"/>
              <a:t>a','a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b','b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a','a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b','b','b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a','a</a:t>
            </a:r>
            <a:r>
              <a:rPr lang="en-US" altLang="ko-KR" sz="900" dirty="0" smtClean="0"/>
              <a:t>', '</a:t>
            </a:r>
            <a:r>
              <a:rPr lang="en-US" altLang="ko-KR" sz="900" dirty="0" err="1" smtClean="0"/>
              <a:t>b','b</a:t>
            </a:r>
            <a:r>
              <a:rPr lang="en-US" altLang="ko-KR" sz="900" dirty="0" smtClean="0"/>
              <a:t>', 'a', 'b')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&gt; </a:t>
            </a:r>
            <a:r>
              <a:rPr lang="en-US" altLang="ko-KR" sz="900" dirty="0" err="1" smtClean="0"/>
              <a:t>tseries</a:t>
            </a:r>
            <a:r>
              <a:rPr lang="en-US" altLang="ko-KR" sz="900" dirty="0" smtClean="0"/>
              <a:t>::</a:t>
            </a:r>
            <a:r>
              <a:rPr lang="en-US" altLang="ko-KR" sz="900" dirty="0" err="1" smtClean="0"/>
              <a:t>runs.test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as.factor</a:t>
            </a:r>
            <a:r>
              <a:rPr lang="en-US" altLang="ko-KR" sz="900" dirty="0" smtClean="0"/>
              <a:t>(data))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p-value </a:t>
            </a:r>
            <a:r>
              <a:rPr lang="ko-KR" altLang="en-US" sz="900" dirty="0" smtClean="0"/>
              <a:t>가 유의수준 </a:t>
            </a:r>
            <a:r>
              <a:rPr lang="en-US" altLang="ko-KR" sz="900" dirty="0" smtClean="0"/>
              <a:t>5% </a:t>
            </a:r>
            <a:r>
              <a:rPr lang="ko-KR" altLang="en-US" sz="900" dirty="0" smtClean="0"/>
              <a:t>에서 유의하지 않다</a:t>
            </a:r>
            <a:r>
              <a:rPr lang="en-US" altLang="ko-KR" sz="900" dirty="0" smtClean="0"/>
              <a:t>.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ko-KR" altLang="en-US" sz="900" dirty="0" err="1" smtClean="0"/>
              <a:t>귀무가설을</a:t>
            </a:r>
            <a:r>
              <a:rPr lang="ko-KR" altLang="en-US" sz="900" dirty="0" smtClean="0"/>
              <a:t> 채택하며 연속적인 </a:t>
            </a:r>
            <a:r>
              <a:rPr lang="ko-KR" altLang="en-US" sz="900" dirty="0" err="1" smtClean="0"/>
              <a:t>관측값은</a:t>
            </a:r>
            <a:r>
              <a:rPr lang="ko-KR" altLang="en-US" sz="900" dirty="0" smtClean="0"/>
              <a:t> 임의적이다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즉 두 상품의 연관성은 없다</a:t>
            </a:r>
            <a:r>
              <a:rPr lang="en-US" altLang="ko-KR" sz="900" dirty="0" smtClean="0"/>
              <a:t>.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** </a:t>
            </a:r>
            <a:r>
              <a:rPr lang="ko-KR" altLang="en-US" sz="900" dirty="0" smtClean="0"/>
              <a:t>직접 계산하여 검정하기</a:t>
            </a:r>
          </a:p>
          <a:p>
            <a:pPr marL="0" indent="0">
              <a:buNone/>
            </a:pPr>
            <a:r>
              <a:rPr lang="en-US" altLang="ko-KR" sz="900" dirty="0" smtClean="0"/>
              <a:t>#</a:t>
            </a:r>
            <a:r>
              <a:rPr lang="en-US" altLang="ko-KR" sz="900" dirty="0" err="1" smtClean="0"/>
              <a:t>a:a</a:t>
            </a:r>
            <a:r>
              <a:rPr lang="ko-KR" altLang="en-US" sz="900" dirty="0" err="1" smtClean="0"/>
              <a:t>갯수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b: b</a:t>
            </a:r>
            <a:r>
              <a:rPr lang="ko-KR" altLang="en-US" sz="900" dirty="0" err="1" smtClean="0"/>
              <a:t>갯수</a:t>
            </a:r>
            <a:r>
              <a:rPr lang="ko-KR" altLang="en-US" sz="900" dirty="0" smtClean="0"/>
              <a:t>  </a:t>
            </a:r>
            <a:r>
              <a:rPr lang="en-US" altLang="ko-KR" sz="900" dirty="0" smtClean="0"/>
              <a:t>runs : </a:t>
            </a:r>
            <a:r>
              <a:rPr lang="ko-KR" altLang="en-US" sz="900" dirty="0" err="1" smtClean="0"/>
              <a:t>런갯수</a:t>
            </a:r>
            <a:endParaRPr lang="ko-KR" altLang="en-US" sz="900" dirty="0" smtClean="0"/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a = 14 ; b = 15; runs=14</a:t>
            </a:r>
          </a:p>
          <a:p>
            <a:pPr marL="0" indent="0">
              <a:buNone/>
            </a:pPr>
            <a:r>
              <a:rPr lang="en-US" altLang="ko-KR" sz="900" dirty="0" smtClean="0"/>
              <a:t>mu &lt;- ((2 * a * b) / (a + b)) + 1</a:t>
            </a:r>
          </a:p>
          <a:p>
            <a:pPr marL="0" indent="0">
              <a:buNone/>
            </a:pP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 &lt;- (2*a*b*(2*a*b - a - b)) / {(a + b)^2 * (a + b - 1)}</a:t>
            </a:r>
          </a:p>
          <a:p>
            <a:pPr marL="0" indent="0">
              <a:buNone/>
            </a:pPr>
            <a:r>
              <a:rPr lang="en-US" altLang="ko-KR" sz="900" dirty="0" smtClean="0"/>
              <a:t>#mu ; </a:t>
            </a:r>
            <a:r>
              <a:rPr lang="en-US" altLang="ko-KR" sz="900" dirty="0" err="1" smtClean="0"/>
              <a:t>sqrt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z &lt;- ((runs-mu)/</a:t>
            </a:r>
            <a:r>
              <a:rPr lang="en-US" altLang="ko-KR" sz="900" dirty="0" err="1" smtClean="0"/>
              <a:t>sqrt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var</a:t>
            </a:r>
            <a:r>
              <a:rPr lang="en-US" altLang="ko-KR" sz="900" dirty="0" smtClean="0"/>
              <a:t>))</a:t>
            </a:r>
          </a:p>
          <a:p>
            <a:pPr marL="0" indent="0">
              <a:buNone/>
            </a:pPr>
            <a:r>
              <a:rPr lang="en-US" altLang="ko-KR" sz="900" dirty="0" err="1" smtClean="0"/>
              <a:t>pnorm</a:t>
            </a:r>
            <a:r>
              <a:rPr lang="en-US" altLang="ko-KR" sz="900" dirty="0" smtClean="0"/>
              <a:t>(q=z)*2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[1] 0.5744702</a:t>
            </a:r>
            <a:endParaRPr lang="ko-KR" altLang="en-US" sz="9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86741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ko-KR" altLang="en-US" sz="1800" b="1" dirty="0" err="1" smtClean="0"/>
              <a:t>모분산</a:t>
            </a:r>
            <a:r>
              <a:rPr lang="ko-KR" altLang="en-US" sz="1800" b="1" dirty="0" smtClean="0"/>
              <a:t> 추정</a:t>
            </a:r>
            <a:endParaRPr lang="ko-KR" altLang="en-US" sz="1800" b="1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376868" y="3491880"/>
            <a:ext cx="5860444" cy="453650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ko-KR" altLang="en-US" sz="900" dirty="0" smtClean="0"/>
              <a:t>표본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개의 분산이 </a:t>
            </a:r>
            <a:r>
              <a:rPr lang="en-US" altLang="ko-KR" sz="900" dirty="0" smtClean="0"/>
              <a:t>90</a:t>
            </a:r>
            <a:r>
              <a:rPr lang="ko-KR" altLang="en-US" sz="900" dirty="0" smtClean="0"/>
              <a:t>일 때 신뢰도 </a:t>
            </a:r>
            <a:r>
              <a:rPr lang="en-US" altLang="ko-KR" sz="900" dirty="0" smtClean="0"/>
              <a:t>95%</a:t>
            </a:r>
            <a:r>
              <a:rPr lang="ko-KR" altLang="en-US" sz="900" dirty="0" smtClean="0"/>
              <a:t>로 </a:t>
            </a:r>
            <a:r>
              <a:rPr lang="ko-KR" altLang="en-US" sz="900" dirty="0" err="1" smtClean="0"/>
              <a:t>모분산의</a:t>
            </a:r>
            <a:r>
              <a:rPr lang="ko-KR" altLang="en-US" sz="900" dirty="0" smtClean="0"/>
              <a:t> 신뢰구간을 추정하라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ko-KR" altLang="en-US" sz="900" dirty="0" smtClean="0"/>
              <a:t>표본 </a:t>
            </a:r>
            <a:r>
              <a:rPr lang="en-US" altLang="ko-KR" sz="900" dirty="0" smtClean="0"/>
              <a:t>10</a:t>
            </a:r>
            <a:r>
              <a:rPr lang="ko-KR" altLang="en-US" sz="900" dirty="0" smtClean="0"/>
              <a:t>개 </a:t>
            </a:r>
            <a:r>
              <a:rPr lang="en-US" altLang="ko-KR" sz="900" dirty="0" smtClean="0"/>
              <a:t>95% </a:t>
            </a:r>
            <a:r>
              <a:rPr lang="ko-KR" altLang="en-US" sz="900" dirty="0" smtClean="0"/>
              <a:t>신뢰구간에 해당하는 </a:t>
            </a:r>
            <a:r>
              <a:rPr lang="ko-KR" altLang="en-US" sz="900" dirty="0" err="1" smtClean="0"/>
              <a:t>카이제곱</a:t>
            </a:r>
            <a:r>
              <a:rPr lang="ko-KR" altLang="en-US" sz="900" dirty="0" smtClean="0"/>
              <a:t> 통계량을 구한다</a:t>
            </a:r>
          </a:p>
          <a:p>
            <a:pPr marL="0" indent="0">
              <a:buNone/>
            </a:pPr>
            <a:r>
              <a:rPr lang="en-US" altLang="ko-KR" sz="900" dirty="0" err="1" smtClean="0"/>
              <a:t>qchisq</a:t>
            </a:r>
            <a:r>
              <a:rPr lang="en-US" altLang="ko-KR" sz="900" dirty="0" smtClean="0"/>
              <a:t>(0.025,df=10-1,lower.tail = T);</a:t>
            </a:r>
            <a:r>
              <a:rPr lang="en-US" altLang="ko-KR" sz="900" dirty="0" err="1" smtClean="0"/>
              <a:t>qchisq</a:t>
            </a:r>
            <a:r>
              <a:rPr lang="en-US" altLang="ko-KR" sz="900" dirty="0" smtClean="0"/>
              <a:t>(0.025,df=10-1,lower.tail = F)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ko-KR" altLang="en-US" sz="900" dirty="0" err="1" smtClean="0"/>
              <a:t>카이제곱</a:t>
            </a:r>
            <a:r>
              <a:rPr lang="ko-KR" altLang="en-US" sz="900" dirty="0" smtClean="0"/>
              <a:t> 식을 이용하여 </a:t>
            </a:r>
            <a:r>
              <a:rPr lang="ko-KR" altLang="en-US" sz="900" dirty="0" err="1" smtClean="0"/>
              <a:t>모분산</a:t>
            </a:r>
            <a:r>
              <a:rPr lang="ko-KR" altLang="en-US" sz="900" dirty="0" smtClean="0"/>
              <a:t> 시그마 제곱의 구간을 구하면</a:t>
            </a:r>
          </a:p>
          <a:p>
            <a:pPr marL="0" indent="0">
              <a:buNone/>
            </a:pPr>
            <a:r>
              <a:rPr lang="en-US" altLang="ko-KR" sz="900" dirty="0" smtClean="0"/>
              <a:t>(10-1) * 90 / </a:t>
            </a:r>
            <a:r>
              <a:rPr lang="en-US" altLang="ko-KR" sz="900" dirty="0" err="1" smtClean="0"/>
              <a:t>qchisq</a:t>
            </a:r>
            <a:r>
              <a:rPr lang="en-US" altLang="ko-KR" sz="900" dirty="0" smtClean="0"/>
              <a:t>(0.025,df=10-1,lower.tail = F)</a:t>
            </a:r>
          </a:p>
          <a:p>
            <a:pPr marL="0" indent="0">
              <a:buNone/>
            </a:pPr>
            <a:r>
              <a:rPr lang="en-US" altLang="ko-KR" sz="900" dirty="0" smtClean="0"/>
              <a:t>(10-1) * 90 / </a:t>
            </a:r>
            <a:r>
              <a:rPr lang="en-US" altLang="ko-KR" sz="900" dirty="0" err="1" smtClean="0"/>
              <a:t>qchisq</a:t>
            </a:r>
            <a:r>
              <a:rPr lang="en-US" altLang="ko-KR" sz="900" dirty="0" smtClean="0"/>
              <a:t>(0.025,df=10-1,lower.tail = T)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[1] 42.58055</a:t>
            </a:r>
          </a:p>
          <a:p>
            <a:pPr marL="0" indent="0">
              <a:buNone/>
            </a:pPr>
            <a:r>
              <a:rPr lang="en-US" altLang="ko-KR" sz="900" dirty="0" smtClean="0"/>
              <a:t>[1] 299.9567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95% </a:t>
            </a:r>
            <a:r>
              <a:rPr lang="ko-KR" altLang="en-US" sz="900" dirty="0" err="1" smtClean="0"/>
              <a:t>모분산의</a:t>
            </a:r>
            <a:r>
              <a:rPr lang="ko-KR" altLang="en-US" sz="900" dirty="0" smtClean="0"/>
              <a:t> 신뢰구간은 </a:t>
            </a:r>
            <a:r>
              <a:rPr lang="en-US" altLang="ko-KR" sz="900" dirty="0" smtClean="0"/>
              <a:t>42.58055 ~ 299.9567 </a:t>
            </a:r>
            <a:r>
              <a:rPr lang="ko-KR" altLang="en-US" sz="900" dirty="0" smtClean="0"/>
              <a:t>임</a:t>
            </a:r>
            <a:endParaRPr lang="ko-KR" altLang="en-US" sz="900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664" y="755576"/>
            <a:ext cx="3024336" cy="2473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0928" y="1187624"/>
            <a:ext cx="3816424" cy="6207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861727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/>
              <a:t>chisq.test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smtClean="0"/>
              <a:t>survivors &lt;- matrix(c(1443,151,47,1781,312,135), </a:t>
            </a:r>
            <a:r>
              <a:rPr lang="en-US" altLang="ko-KR" sz="900" dirty="0" err="1" smtClean="0"/>
              <a:t>ncol</a:t>
            </a:r>
            <a:r>
              <a:rPr lang="en-US" altLang="ko-KR" sz="900" dirty="0" smtClean="0"/>
              <a:t>=2) </a:t>
            </a:r>
          </a:p>
          <a:p>
            <a:pPr marL="0" indent="0">
              <a:buNone/>
            </a:pPr>
            <a:r>
              <a:rPr lang="en-US" altLang="ko-KR" sz="900" dirty="0" err="1" smtClean="0"/>
              <a:t>dimnames</a:t>
            </a:r>
            <a:r>
              <a:rPr lang="en-US" altLang="ko-KR" sz="900" dirty="0" smtClean="0"/>
              <a:t>(survivors) &lt;- list(Status=c("minor </a:t>
            </a:r>
            <a:r>
              <a:rPr lang="en-US" altLang="ko-KR" sz="900" dirty="0" err="1" smtClean="0"/>
              <a:t>injury","major</a:t>
            </a:r>
            <a:r>
              <a:rPr lang="en-US" altLang="ko-KR" sz="900" dirty="0" smtClean="0"/>
              <a:t> </a:t>
            </a:r>
            <a:r>
              <a:rPr lang="en-US" altLang="ko-KR" sz="900" dirty="0" err="1" smtClean="0"/>
              <a:t>injury","dead</a:t>
            </a:r>
            <a:r>
              <a:rPr lang="en-US" altLang="ko-KR" sz="900" dirty="0" smtClean="0"/>
              <a:t>"), 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        Seatbelt=c("With </a:t>
            </a:r>
            <a:r>
              <a:rPr lang="en-US" altLang="ko-KR" sz="900" dirty="0" err="1" smtClean="0"/>
              <a:t>seatbelt","Without</a:t>
            </a:r>
            <a:r>
              <a:rPr lang="en-US" altLang="ko-KR" sz="900" dirty="0" smtClean="0"/>
              <a:t> seatbelt"))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addmargins</a:t>
            </a:r>
            <a:r>
              <a:rPr lang="en-US" altLang="ko-KR" sz="900" dirty="0" smtClean="0"/>
              <a:t>(survivors) </a:t>
            </a:r>
          </a:p>
          <a:p>
            <a:pPr marL="0" indent="0">
              <a:buNone/>
            </a:pPr>
            <a:r>
              <a:rPr lang="en-US" altLang="ko-KR" sz="900" dirty="0" err="1" smtClean="0"/>
              <a:t>addmargins</a:t>
            </a:r>
            <a:r>
              <a:rPr lang="en-US" altLang="ko-KR" sz="900" dirty="0" smtClean="0"/>
              <a:t>(survivors,2) </a:t>
            </a:r>
          </a:p>
          <a:p>
            <a:pPr marL="0" indent="0">
              <a:buNone/>
            </a:pPr>
            <a:r>
              <a:rPr lang="en-US" altLang="ko-KR" sz="900" dirty="0" err="1" smtClean="0"/>
              <a:t>prop.table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addmargins</a:t>
            </a:r>
            <a:r>
              <a:rPr lang="en-US" altLang="ko-KR" sz="900" dirty="0" smtClean="0"/>
              <a:t>(survivors,2)) </a:t>
            </a:r>
          </a:p>
          <a:p>
            <a:pPr marL="0" indent="0">
              <a:buNone/>
            </a:pPr>
            <a:r>
              <a:rPr lang="en-US" altLang="ko-KR" sz="900" dirty="0" err="1" smtClean="0"/>
              <a:t>addmargins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prop.table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addmargins</a:t>
            </a:r>
            <a:r>
              <a:rPr lang="en-US" altLang="ko-KR" sz="900" dirty="0" smtClean="0"/>
              <a:t>(survivors,2),2),1)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windows(width=7.0, height=5.5) </a:t>
            </a:r>
          </a:p>
          <a:p>
            <a:pPr marL="0" indent="0">
              <a:buNone/>
            </a:pPr>
            <a:r>
              <a:rPr lang="en-US" altLang="ko-KR" sz="900" dirty="0" err="1" smtClean="0"/>
              <a:t>barplot</a:t>
            </a:r>
            <a:r>
              <a:rPr lang="en-US" altLang="ko-KR" sz="900" dirty="0" smtClean="0"/>
              <a:t>(survivors, </a:t>
            </a:r>
          </a:p>
          <a:p>
            <a:pPr marL="0" indent="0">
              <a:buNone/>
            </a:pPr>
            <a:r>
              <a:rPr lang="en-US" altLang="ko-KR" sz="900" dirty="0" smtClean="0"/>
              <a:t>        col=c("</a:t>
            </a:r>
            <a:r>
              <a:rPr lang="en-US" altLang="ko-KR" sz="900" dirty="0" err="1" smtClean="0"/>
              <a:t>yellowgreen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lightsalmon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orangered</a:t>
            </a:r>
            <a:r>
              <a:rPr lang="en-US" altLang="ko-KR" sz="900" dirty="0" smtClean="0"/>
              <a:t>"), </a:t>
            </a:r>
          </a:p>
          <a:p>
            <a:pPr marL="0" indent="0">
              <a:buNone/>
            </a:pP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Frequency",main</a:t>
            </a:r>
            <a:r>
              <a:rPr lang="en-US" altLang="ko-KR" sz="900" dirty="0" smtClean="0"/>
              <a:t>="Frequency of survivors") </a:t>
            </a:r>
          </a:p>
          <a:p>
            <a:pPr marL="0" indent="0">
              <a:buNone/>
            </a:pPr>
            <a:r>
              <a:rPr lang="en-US" altLang="ko-KR" sz="900" dirty="0" smtClean="0"/>
              <a:t>legend(0.2, 2500, </a:t>
            </a:r>
            <a:r>
              <a:rPr lang="en-US" altLang="ko-KR" sz="900" dirty="0" err="1" smtClean="0"/>
              <a:t>rownames</a:t>
            </a:r>
            <a:r>
              <a:rPr lang="en-US" altLang="ko-KR" sz="900" dirty="0" smtClean="0"/>
              <a:t>(survivors), fill=c("</a:t>
            </a:r>
            <a:r>
              <a:rPr lang="en-US" altLang="ko-KR" sz="900" dirty="0" err="1" smtClean="0"/>
              <a:t>yellowgreen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lightsalmon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orangered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survivors.prop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prop.table</a:t>
            </a:r>
            <a:r>
              <a:rPr lang="en-US" altLang="ko-KR" sz="900" dirty="0" smtClean="0"/>
              <a:t>(survivors,2) </a:t>
            </a:r>
          </a:p>
          <a:p>
            <a:pPr marL="0" indent="0">
              <a:buNone/>
            </a:pPr>
            <a:r>
              <a:rPr lang="en-US" altLang="ko-KR" sz="900" dirty="0" err="1" smtClean="0"/>
              <a:t>barplot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survivors.prop</a:t>
            </a:r>
            <a:r>
              <a:rPr lang="en-US" altLang="ko-KR" sz="900" dirty="0" smtClean="0"/>
              <a:t>, </a:t>
            </a:r>
            <a:r>
              <a:rPr lang="en-US" altLang="ko-KR" sz="900" dirty="0" err="1" smtClean="0"/>
              <a:t>las</a:t>
            </a:r>
            <a:r>
              <a:rPr lang="en-US" altLang="ko-KR" sz="900" dirty="0" smtClean="0"/>
              <a:t>=1, </a:t>
            </a:r>
          </a:p>
          <a:p>
            <a:pPr marL="0" indent="0">
              <a:buNone/>
            </a:pPr>
            <a:r>
              <a:rPr lang="en-US" altLang="ko-KR" sz="900" dirty="0" smtClean="0"/>
              <a:t>        col=c("</a:t>
            </a:r>
            <a:r>
              <a:rPr lang="en-US" altLang="ko-KR" sz="900" dirty="0" err="1" smtClean="0"/>
              <a:t>yellowgreen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lightsalmon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orangered</a:t>
            </a:r>
            <a:r>
              <a:rPr lang="en-US" altLang="ko-KR" sz="900" dirty="0" smtClean="0"/>
              <a:t>"), </a:t>
            </a:r>
          </a:p>
          <a:p>
            <a:pPr marL="0" indent="0">
              <a:buNone/>
            </a:pP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Pecent</a:t>
            </a:r>
            <a:r>
              <a:rPr lang="en-US" altLang="ko-KR" sz="900" dirty="0" smtClean="0"/>
              <a:t>",main="Percent of survivors")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barplot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survivors.prop</a:t>
            </a:r>
            <a:r>
              <a:rPr lang="en-US" altLang="ko-KR" sz="900" dirty="0" smtClean="0"/>
              <a:t>*100, </a:t>
            </a:r>
            <a:r>
              <a:rPr lang="en-US" altLang="ko-KR" sz="900" dirty="0" err="1" smtClean="0"/>
              <a:t>las</a:t>
            </a:r>
            <a:r>
              <a:rPr lang="en-US" altLang="ko-KR" sz="900" dirty="0" smtClean="0"/>
              <a:t>=1, </a:t>
            </a:r>
          </a:p>
          <a:p>
            <a:pPr marL="0" indent="0">
              <a:buNone/>
            </a:pPr>
            <a:r>
              <a:rPr lang="en-US" altLang="ko-KR" sz="900" dirty="0" smtClean="0"/>
              <a:t>        col=c("</a:t>
            </a:r>
            <a:r>
              <a:rPr lang="en-US" altLang="ko-KR" sz="900" dirty="0" err="1" smtClean="0"/>
              <a:t>yellowgreen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lightsalmon</a:t>
            </a:r>
            <a:r>
              <a:rPr lang="en-US" altLang="ko-KR" sz="900" dirty="0" smtClean="0"/>
              <a:t>","</a:t>
            </a:r>
            <a:r>
              <a:rPr lang="en-US" altLang="ko-KR" sz="900" dirty="0" err="1" smtClean="0"/>
              <a:t>orangered</a:t>
            </a:r>
            <a:r>
              <a:rPr lang="en-US" altLang="ko-KR" sz="900" dirty="0" smtClean="0"/>
              <a:t>"), </a:t>
            </a:r>
          </a:p>
          <a:p>
            <a:pPr marL="0" indent="0">
              <a:buNone/>
            </a:pPr>
            <a:r>
              <a:rPr lang="en-US" altLang="ko-KR" sz="900" dirty="0" err="1" smtClean="0"/>
              <a:t>ylab</a:t>
            </a:r>
            <a:r>
              <a:rPr lang="en-US" altLang="ko-KR" sz="900" dirty="0" smtClean="0"/>
              <a:t>="</a:t>
            </a:r>
            <a:r>
              <a:rPr lang="en-US" altLang="ko-KR" sz="900" dirty="0" err="1" smtClean="0"/>
              <a:t>Pecent</a:t>
            </a:r>
            <a:r>
              <a:rPr lang="en-US" altLang="ko-KR" sz="900" dirty="0" smtClean="0"/>
              <a:t>",main="Percent of survivors")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pchisq</a:t>
            </a:r>
            <a:r>
              <a:rPr lang="en-US" altLang="ko-KR" sz="900" dirty="0" smtClean="0"/>
              <a:t>(45.91, </a:t>
            </a:r>
            <a:r>
              <a:rPr lang="en-US" altLang="ko-KR" sz="900" dirty="0" err="1" smtClean="0"/>
              <a:t>df</a:t>
            </a:r>
            <a:r>
              <a:rPr lang="en-US" altLang="ko-KR" sz="900" dirty="0" smtClean="0"/>
              <a:t>=(3-1)*(2-1),</a:t>
            </a:r>
            <a:r>
              <a:rPr lang="en-US" altLang="ko-KR" sz="900" dirty="0" err="1" smtClean="0"/>
              <a:t>lower.tail</a:t>
            </a:r>
            <a:r>
              <a:rPr lang="en-US" altLang="ko-KR" sz="900" dirty="0" smtClean="0"/>
              <a:t> =F) </a:t>
            </a:r>
          </a:p>
          <a:p>
            <a:pPr marL="0" indent="0">
              <a:buNone/>
            </a:pPr>
            <a:r>
              <a:rPr lang="en-US" altLang="ko-KR" sz="900" dirty="0" err="1" smtClean="0"/>
              <a:t>qchisq</a:t>
            </a:r>
            <a:r>
              <a:rPr lang="en-US" altLang="ko-KR" sz="900" dirty="0" smtClean="0"/>
              <a:t>(0.05,df=(3-1)*(2-1)) </a:t>
            </a:r>
          </a:p>
          <a:p>
            <a:pPr marL="0" indent="0">
              <a:buNone/>
            </a:pP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err="1" smtClean="0"/>
              <a:t>chisq.test</a:t>
            </a:r>
            <a:r>
              <a:rPr lang="en-US" altLang="ko-KR" sz="900" dirty="0" smtClean="0"/>
              <a:t>(survivors)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1. </a:t>
            </a:r>
            <a:r>
              <a:rPr lang="ko-KR" altLang="en-US" sz="900" b="1" dirty="0" smtClean="0"/>
              <a:t>연구가설 </a:t>
            </a:r>
            <a:r>
              <a:rPr lang="ko-KR" altLang="en-US" sz="900" b="1" dirty="0" err="1" smtClean="0"/>
              <a:t>귀무가설</a:t>
            </a:r>
            <a:r>
              <a:rPr lang="ko-KR" altLang="en-US" sz="900" b="1" dirty="0" smtClean="0"/>
              <a:t> 작성</a:t>
            </a:r>
            <a:endParaRPr lang="en-US" altLang="ko-KR" sz="900" b="1" dirty="0" smtClean="0"/>
          </a:p>
          <a:p>
            <a:pPr marL="0" indent="0">
              <a:buNone/>
            </a:pPr>
            <a:r>
              <a:rPr lang="ko-KR" altLang="en-US" sz="900" dirty="0" err="1" smtClean="0"/>
              <a:t>귀무가설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학과와 성적은 관계가 없다</a:t>
            </a:r>
          </a:p>
          <a:p>
            <a:pPr marL="0" indent="0">
              <a:buNone/>
            </a:pPr>
            <a:r>
              <a:rPr lang="ko-KR" altLang="en-US" sz="900" dirty="0" smtClean="0"/>
              <a:t>연구가설 </a:t>
            </a:r>
            <a:r>
              <a:rPr lang="en-US" altLang="ko-KR" sz="900" dirty="0" smtClean="0"/>
              <a:t>: </a:t>
            </a:r>
            <a:r>
              <a:rPr lang="ko-KR" altLang="en-US" sz="900" dirty="0" smtClean="0"/>
              <a:t>학과와 성적은 관계가 있다</a:t>
            </a:r>
          </a:p>
          <a:p>
            <a:pPr marL="0" indent="0">
              <a:buNone/>
            </a:pP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2. </a:t>
            </a:r>
            <a:r>
              <a:rPr lang="ko-KR" altLang="en-US" sz="900" b="1" dirty="0" smtClean="0"/>
              <a:t>독립일 때 </a:t>
            </a:r>
            <a:r>
              <a:rPr lang="ko-KR" altLang="en-US" sz="900" b="1" dirty="0" err="1" smtClean="0"/>
              <a:t>기댓값</a:t>
            </a:r>
            <a:r>
              <a:rPr lang="ko-KR" altLang="en-US" sz="900" b="1" dirty="0" smtClean="0"/>
              <a:t> 구하시오</a:t>
            </a:r>
            <a:endParaRPr lang="en-US" altLang="ko-KR" sz="900" b="1" dirty="0" smtClean="0"/>
          </a:p>
          <a:p>
            <a:pPr marL="0" indent="0">
              <a:buNone/>
            </a:pPr>
            <a:r>
              <a:rPr lang="en-US" altLang="ko-KR" sz="900" dirty="0" smtClean="0"/>
              <a:t>m &lt;- matrix(c(15,60,24,25,69,6,10,77,14), </a:t>
            </a:r>
            <a:r>
              <a:rPr lang="en-US" altLang="ko-KR" sz="900" dirty="0" err="1" smtClean="0"/>
              <a:t>ncol</a:t>
            </a:r>
            <a:r>
              <a:rPr lang="en-US" altLang="ko-KR" sz="900" dirty="0" smtClean="0"/>
              <a:t>=3) </a:t>
            </a:r>
          </a:p>
          <a:p>
            <a:pPr marL="0" indent="0">
              <a:buNone/>
            </a:pPr>
            <a:r>
              <a:rPr lang="en-US" altLang="ko-KR" sz="900" dirty="0" err="1" smtClean="0"/>
              <a:t>dimnames</a:t>
            </a:r>
            <a:r>
              <a:rPr lang="en-US" altLang="ko-KR" sz="900" dirty="0" smtClean="0"/>
              <a:t>(m) &lt;- list(score=c("1.5-2.5","2.5-3.5","3.5-4.5"),</a:t>
            </a:r>
          </a:p>
          <a:p>
            <a:pPr marL="0" indent="0">
              <a:buNone/>
            </a:pPr>
            <a:r>
              <a:rPr lang="en-US" altLang="ko-KR" sz="900" dirty="0" smtClean="0"/>
              <a:t>                    subject=c("</a:t>
            </a:r>
            <a:r>
              <a:rPr lang="ko-KR" altLang="en-US" sz="900" dirty="0" smtClean="0"/>
              <a:t>사회과학</a:t>
            </a:r>
            <a:r>
              <a:rPr lang="en-US" altLang="ko-KR" sz="900" dirty="0" smtClean="0"/>
              <a:t>","</a:t>
            </a:r>
            <a:r>
              <a:rPr lang="ko-KR" altLang="en-US" sz="900" dirty="0" smtClean="0"/>
              <a:t>자연과학</a:t>
            </a:r>
            <a:r>
              <a:rPr lang="en-US" altLang="ko-KR" sz="900" dirty="0" smtClean="0"/>
              <a:t>","</a:t>
            </a:r>
            <a:r>
              <a:rPr lang="ko-KR" altLang="en-US" sz="900" dirty="0" smtClean="0"/>
              <a:t>공학</a:t>
            </a:r>
            <a:r>
              <a:rPr lang="en-US" altLang="ko-KR" sz="900" dirty="0" smtClean="0"/>
              <a:t>")) </a:t>
            </a:r>
          </a:p>
          <a:p>
            <a:pPr marL="0" indent="0">
              <a:buNone/>
            </a:pPr>
            <a:r>
              <a:rPr lang="en-US" altLang="ko-KR" sz="900" dirty="0" smtClean="0"/>
              <a:t>m</a:t>
            </a:r>
          </a:p>
          <a:p>
            <a:pPr marL="0" indent="0">
              <a:buNone/>
            </a:pPr>
            <a:r>
              <a:rPr lang="en-US" altLang="ko-KR" sz="900" dirty="0" err="1" smtClean="0"/>
              <a:t>addmargins</a:t>
            </a:r>
            <a:r>
              <a:rPr lang="en-US" altLang="ko-KR" sz="900" dirty="0" smtClean="0"/>
              <a:t>(m)</a:t>
            </a:r>
          </a:p>
          <a:p>
            <a:pPr marL="0" indent="0">
              <a:buNone/>
            </a:pPr>
            <a:r>
              <a:rPr lang="en-US" altLang="ko-KR" sz="900" dirty="0" err="1" smtClean="0"/>
              <a:t>Xsq</a:t>
            </a:r>
            <a:r>
              <a:rPr lang="en-US" altLang="ko-KR" sz="900" dirty="0" smtClean="0"/>
              <a:t> &lt;- </a:t>
            </a:r>
            <a:r>
              <a:rPr lang="en-US" altLang="ko-KR" sz="900" dirty="0" err="1" smtClean="0"/>
              <a:t>chisq.test</a:t>
            </a:r>
            <a:r>
              <a:rPr lang="en-US" altLang="ko-KR" sz="900" dirty="0" smtClean="0"/>
              <a:t>(m)</a:t>
            </a:r>
          </a:p>
          <a:p>
            <a:pPr marL="0" indent="0">
              <a:buNone/>
            </a:pPr>
            <a:r>
              <a:rPr lang="en-US" altLang="ko-KR" sz="900" dirty="0" err="1" smtClean="0"/>
              <a:t>Xsq$expected</a:t>
            </a:r>
            <a:endParaRPr lang="en-US" altLang="ko-KR" sz="900" dirty="0" smtClean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3. </a:t>
            </a:r>
            <a:r>
              <a:rPr lang="ko-KR" altLang="en-US" sz="900" b="1" dirty="0" smtClean="0"/>
              <a:t>검정통계량 구하고 연구가설 채택여부 작성</a:t>
            </a:r>
          </a:p>
          <a:p>
            <a:pPr marL="0" indent="0">
              <a:buNone/>
            </a:pPr>
            <a:r>
              <a:rPr lang="en-US" altLang="ko-KR" sz="900" dirty="0" err="1" smtClean="0"/>
              <a:t>chisq.test</a:t>
            </a:r>
            <a:r>
              <a:rPr lang="en-US" altLang="ko-KR" sz="900" dirty="0" smtClean="0"/>
              <a:t>(m)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ko-KR" altLang="en-US" sz="900" dirty="0" smtClean="0"/>
              <a:t>검정통계량은 </a:t>
            </a:r>
            <a:r>
              <a:rPr lang="en-US" altLang="ko-KR" sz="900" dirty="0" smtClean="0"/>
              <a:t>20.214 </a:t>
            </a:r>
            <a:r>
              <a:rPr lang="ko-KR" altLang="en-US" sz="900" dirty="0" smtClean="0"/>
              <a:t>이며 </a:t>
            </a:r>
            <a:r>
              <a:rPr lang="en-US" altLang="ko-KR" sz="900" dirty="0" smtClean="0"/>
              <a:t>p </a:t>
            </a:r>
            <a:r>
              <a:rPr lang="en-US" altLang="ko-KR" sz="900" dirty="0" err="1" smtClean="0"/>
              <a:t>vlaue</a:t>
            </a:r>
            <a:r>
              <a:rPr lang="en-US" altLang="ko-KR" sz="900" dirty="0" smtClean="0"/>
              <a:t> </a:t>
            </a:r>
            <a:r>
              <a:rPr lang="ko-KR" altLang="en-US" sz="900" dirty="0" smtClean="0"/>
              <a:t>가 </a:t>
            </a:r>
            <a:r>
              <a:rPr lang="en-US" altLang="ko-KR" sz="900" dirty="0" smtClean="0"/>
              <a:t>0.05 </a:t>
            </a:r>
            <a:r>
              <a:rPr lang="ko-KR" altLang="en-US" sz="900" dirty="0" smtClean="0"/>
              <a:t>미만이므로 연구가설을 채택함</a:t>
            </a:r>
            <a:endParaRPr lang="en-US" altLang="ko-KR" sz="900" dirty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8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3632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332656" y="107504"/>
            <a:ext cx="6172200" cy="648072"/>
          </a:xfrm>
        </p:spPr>
        <p:txBody>
          <a:bodyPr>
            <a:normAutofit/>
          </a:bodyPr>
          <a:lstStyle/>
          <a:p>
            <a:pPr algn="l"/>
            <a:r>
              <a:rPr lang="en-US" altLang="ko-KR" sz="1800" b="1" dirty="0" err="1" smtClean="0"/>
              <a:t>t.test</a:t>
            </a:r>
            <a:r>
              <a:rPr lang="en-US" altLang="ko-KR" sz="1800" b="1" dirty="0" smtClean="0"/>
              <a:t> &amp; </a:t>
            </a:r>
            <a:r>
              <a:rPr lang="en-US" altLang="ko-KR" sz="1800" b="1" dirty="0" err="1" smtClean="0"/>
              <a:t>z.test</a:t>
            </a:r>
            <a:r>
              <a:rPr lang="en-US" altLang="ko-KR" sz="1800" b="1" dirty="0" smtClean="0"/>
              <a:t> </a:t>
            </a:r>
            <a:r>
              <a:rPr lang="en-US" altLang="ko-KR" sz="1800" b="1" dirty="0" err="1" smtClean="0"/>
              <a:t>SIGN.test</a:t>
            </a:r>
            <a:r>
              <a:rPr lang="en-US" altLang="ko-KR" sz="1800" b="1" dirty="0" smtClean="0"/>
              <a:t> </a:t>
            </a:r>
            <a:endParaRPr lang="ko-KR" altLang="en-US" sz="1800" b="1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32656" y="827584"/>
            <a:ext cx="6172200" cy="820891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900" dirty="0" err="1" smtClean="0"/>
              <a:t>str</a:t>
            </a:r>
            <a:r>
              <a:rPr lang="en-US" altLang="ko-KR" sz="900" dirty="0" smtClean="0"/>
              <a:t>(sleep) </a:t>
            </a:r>
          </a:p>
          <a:p>
            <a:pPr marL="0" indent="0">
              <a:buNone/>
            </a:pPr>
            <a:r>
              <a:rPr lang="en-US" altLang="ko-KR" sz="900" dirty="0" smtClean="0"/>
              <a:t>sleep </a:t>
            </a:r>
          </a:p>
          <a:p>
            <a:pPr marL="0" indent="0">
              <a:buNone/>
            </a:pPr>
            <a:r>
              <a:rPr lang="en-US" altLang="ko-KR" sz="900" dirty="0" err="1" smtClean="0"/>
              <a:t>t.test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extra~group,data</a:t>
            </a:r>
            <a:r>
              <a:rPr lang="en-US" altLang="ko-KR" sz="900" dirty="0" smtClean="0"/>
              <a:t> = sleep, paired =T)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library(</a:t>
            </a:r>
            <a:r>
              <a:rPr lang="en-US" altLang="ko-KR" sz="900" dirty="0" err="1" smtClean="0"/>
              <a:t>tidyr</a:t>
            </a:r>
            <a:r>
              <a:rPr lang="en-US" altLang="ko-KR" sz="900" dirty="0" smtClean="0"/>
              <a:t>) </a:t>
            </a:r>
          </a:p>
          <a:p>
            <a:pPr marL="0" indent="0">
              <a:buNone/>
            </a:pPr>
            <a:r>
              <a:rPr lang="en-US" altLang="ko-KR" sz="900" dirty="0" err="1" smtClean="0"/>
              <a:t>sleep.wide</a:t>
            </a:r>
            <a:r>
              <a:rPr lang="en-US" altLang="ko-KR" sz="900" dirty="0" smtClean="0"/>
              <a:t> &lt;- spread(sleep, key = group, value = extra) </a:t>
            </a:r>
          </a:p>
          <a:p>
            <a:pPr marL="0" indent="0">
              <a:buNone/>
            </a:pPr>
            <a:r>
              <a:rPr lang="en-US" altLang="ko-KR" sz="900" dirty="0" err="1" smtClean="0"/>
              <a:t>sleep.wide</a:t>
            </a:r>
            <a:r>
              <a:rPr lang="en-US" altLang="ko-KR" sz="900" dirty="0" smtClean="0"/>
              <a:t>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smtClean="0"/>
              <a:t>  </a:t>
            </a:r>
          </a:p>
          <a:p>
            <a:pPr marL="0" indent="0">
              <a:buNone/>
            </a:pPr>
            <a:r>
              <a:rPr lang="en-US" altLang="ko-KR" sz="900" dirty="0" err="1" smtClean="0"/>
              <a:t>t.test</a:t>
            </a:r>
            <a:r>
              <a:rPr lang="en-US" altLang="ko-KR" sz="900" dirty="0" smtClean="0"/>
              <a:t>(sleep.wide$`1`,sleep.wide$`2`, paired =T) 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# </a:t>
            </a:r>
            <a:r>
              <a:rPr lang="en-US" altLang="ko-KR" sz="900" b="1" dirty="0" err="1" smtClean="0"/>
              <a:t>z.test</a:t>
            </a:r>
            <a:endParaRPr lang="en-US" altLang="ko-KR" sz="900" b="1" dirty="0" smtClean="0"/>
          </a:p>
          <a:p>
            <a:pPr marL="0" indent="0">
              <a:buNone/>
            </a:pPr>
            <a:r>
              <a:rPr lang="en-US" altLang="ko-KR" sz="900" dirty="0" smtClean="0"/>
              <a:t>library(BSDA) </a:t>
            </a:r>
          </a:p>
          <a:p>
            <a:pPr marL="0" indent="0">
              <a:buNone/>
            </a:pPr>
            <a:r>
              <a:rPr lang="en-US" altLang="ko-KR" sz="900" dirty="0" smtClean="0"/>
              <a:t>sample = c(25,16,44,82,36,58,18) </a:t>
            </a:r>
          </a:p>
          <a:p>
            <a:pPr marL="0" indent="0">
              <a:buNone/>
            </a:pPr>
            <a:r>
              <a:rPr lang="en-US" altLang="ko-KR" sz="900" dirty="0" err="1" smtClean="0"/>
              <a:t>z.test</a:t>
            </a:r>
            <a:r>
              <a:rPr lang="en-US" altLang="ko-KR" sz="900" dirty="0" smtClean="0"/>
              <a:t>(</a:t>
            </a:r>
            <a:r>
              <a:rPr lang="en-US" altLang="ko-KR" sz="900" dirty="0" err="1" smtClean="0"/>
              <a:t>sample,sigma.x</a:t>
            </a:r>
            <a:r>
              <a:rPr lang="en-US" altLang="ko-KR" sz="900" dirty="0" smtClean="0"/>
              <a:t>=</a:t>
            </a:r>
            <a:r>
              <a:rPr lang="en-US" altLang="ko-KR" sz="900" dirty="0" err="1" smtClean="0"/>
              <a:t>sd</a:t>
            </a:r>
            <a:r>
              <a:rPr lang="en-US" altLang="ko-KR" sz="900" dirty="0" smtClean="0"/>
              <a:t>(sample)) </a:t>
            </a:r>
          </a:p>
          <a:p>
            <a:pPr marL="0" indent="0">
              <a:buNone/>
            </a:pPr>
            <a:endParaRPr lang="en-US" altLang="ko-KR" sz="900" dirty="0"/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123, 105, 117, 117,109, 118, 122 </a:t>
            </a:r>
            <a:r>
              <a:rPr lang="ko-KR" altLang="en-US" sz="900" dirty="0" smtClean="0"/>
              <a:t>의 </a:t>
            </a:r>
            <a:r>
              <a:rPr lang="ko-KR" altLang="en-US" sz="900" dirty="0" err="1" smtClean="0"/>
              <a:t>중위수는</a:t>
            </a:r>
            <a:r>
              <a:rPr lang="ko-KR" altLang="en-US" sz="900" dirty="0" smtClean="0"/>
              <a:t> </a:t>
            </a:r>
            <a:r>
              <a:rPr lang="en-US" altLang="ko-KR" sz="900" dirty="0" smtClean="0"/>
              <a:t>118 </a:t>
            </a:r>
            <a:r>
              <a:rPr lang="ko-KR" altLang="en-US" sz="900" dirty="0" smtClean="0"/>
              <a:t>이라고 주장하는 경우 부호검정</a:t>
            </a:r>
          </a:p>
          <a:p>
            <a:pPr marL="0" indent="0">
              <a:buNone/>
            </a:pPr>
            <a:r>
              <a:rPr lang="en-US" altLang="ko-KR" sz="900" dirty="0" smtClean="0"/>
              <a:t>theta &lt;- 118</a:t>
            </a:r>
          </a:p>
          <a:p>
            <a:pPr marL="0" indent="0">
              <a:buNone/>
            </a:pPr>
            <a:r>
              <a:rPr lang="en-US" altLang="ko-KR" sz="900" dirty="0" smtClean="0"/>
              <a:t>data &lt;- c(123, 105, 117, 117,109, 118, 122)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b="1" dirty="0" smtClean="0"/>
              <a:t># </a:t>
            </a:r>
            <a:r>
              <a:rPr lang="ko-KR" altLang="en-US" sz="900" b="1" dirty="0" smtClean="0"/>
              <a:t>부호검정</a:t>
            </a:r>
          </a:p>
          <a:p>
            <a:pPr marL="0" indent="0">
              <a:buNone/>
            </a:pPr>
            <a:r>
              <a:rPr lang="en-US" altLang="ko-KR" sz="900" dirty="0" smtClean="0"/>
              <a:t>library(BSDA)</a:t>
            </a:r>
          </a:p>
          <a:p>
            <a:pPr marL="0" indent="0">
              <a:buNone/>
            </a:pPr>
            <a:r>
              <a:rPr lang="en-US" altLang="ko-KR" sz="900" dirty="0" err="1" smtClean="0"/>
              <a:t>SIGN.test</a:t>
            </a:r>
            <a:r>
              <a:rPr lang="en-US" altLang="ko-KR" sz="900" dirty="0" smtClean="0"/>
              <a:t>(data, md=theta, alternative = "</a:t>
            </a:r>
            <a:r>
              <a:rPr lang="en-US" altLang="ko-KR" sz="900" dirty="0" err="1" smtClean="0"/>
              <a:t>two.sided</a:t>
            </a:r>
            <a:r>
              <a:rPr lang="en-US" altLang="ko-KR" sz="900" dirty="0" smtClean="0"/>
              <a:t>")</a:t>
            </a:r>
          </a:p>
          <a:p>
            <a:pPr marL="0" indent="0">
              <a:buNone/>
            </a:pPr>
            <a:endParaRPr lang="en-US" altLang="ko-KR" sz="900" dirty="0" smtClean="0"/>
          </a:p>
          <a:p>
            <a:pPr marL="0" indent="0">
              <a:buNone/>
            </a:pPr>
            <a:r>
              <a:rPr lang="en-US" altLang="ko-KR" sz="900" dirty="0" smtClean="0"/>
              <a:t># </a:t>
            </a:r>
            <a:r>
              <a:rPr lang="ko-KR" altLang="en-US" sz="900" dirty="0" smtClean="0"/>
              <a:t>이항분포를 이용한 검정</a:t>
            </a:r>
          </a:p>
          <a:p>
            <a:pPr marL="0" indent="0">
              <a:buNone/>
            </a:pPr>
            <a:r>
              <a:rPr lang="en-US" altLang="ko-KR" sz="900" dirty="0" smtClean="0"/>
              <a:t>S &lt;- sum(data &gt; theta)    # theta </a:t>
            </a:r>
            <a:r>
              <a:rPr lang="ko-KR" altLang="en-US" sz="900" dirty="0" smtClean="0"/>
              <a:t>보다 큰 </a:t>
            </a:r>
            <a:r>
              <a:rPr lang="ko-KR" altLang="en-US" sz="900" dirty="0" err="1" smtClean="0"/>
              <a:t>갯수</a:t>
            </a: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n &lt;- sum(data != theta)    # n : theta </a:t>
            </a:r>
            <a:r>
              <a:rPr lang="ko-KR" altLang="en-US" sz="900" dirty="0" smtClean="0"/>
              <a:t>가 아닌 </a:t>
            </a:r>
            <a:r>
              <a:rPr lang="ko-KR" altLang="en-US" sz="900" dirty="0" err="1" smtClean="0"/>
              <a:t>갯수</a:t>
            </a:r>
            <a:r>
              <a:rPr lang="en-US" altLang="ko-KR" sz="900" dirty="0" smtClean="0"/>
              <a:t>. </a:t>
            </a:r>
            <a:r>
              <a:rPr lang="ko-KR" altLang="en-US" sz="900" dirty="0" smtClean="0"/>
              <a:t>즉 유효한 </a:t>
            </a:r>
            <a:r>
              <a:rPr lang="ko-KR" altLang="en-US" sz="900" dirty="0" err="1" smtClean="0"/>
              <a:t>샘플수</a:t>
            </a: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smtClean="0"/>
              <a:t>s &lt;- min(n-S,S)                 # s : + - </a:t>
            </a:r>
            <a:r>
              <a:rPr lang="ko-KR" altLang="en-US" sz="900" dirty="0" smtClean="0"/>
              <a:t>중 작은 부호의 </a:t>
            </a:r>
            <a:r>
              <a:rPr lang="ko-KR" altLang="en-US" sz="900" dirty="0" err="1" smtClean="0"/>
              <a:t>갯수</a:t>
            </a:r>
            <a:endParaRPr lang="ko-KR" altLang="en-US" sz="900" dirty="0" smtClean="0"/>
          </a:p>
          <a:p>
            <a:pPr marL="0" indent="0">
              <a:buNone/>
            </a:pPr>
            <a:r>
              <a:rPr lang="en-US" altLang="ko-KR" sz="900" dirty="0" err="1" smtClean="0"/>
              <a:t>pbinom</a:t>
            </a:r>
            <a:r>
              <a:rPr lang="en-US" altLang="ko-KR" sz="900" dirty="0" smtClean="0"/>
              <a:t>(s, n, 0.5, </a:t>
            </a:r>
            <a:r>
              <a:rPr lang="en-US" altLang="ko-KR" sz="900" dirty="0" err="1" smtClean="0"/>
              <a:t>lower.tail</a:t>
            </a:r>
            <a:r>
              <a:rPr lang="en-US" altLang="ko-KR" sz="900" dirty="0" smtClean="0"/>
              <a:t> = TRUE) * 2   # n </a:t>
            </a:r>
            <a:r>
              <a:rPr lang="ko-KR" altLang="en-US" sz="900" dirty="0" smtClean="0"/>
              <a:t>개중에 </a:t>
            </a:r>
            <a:r>
              <a:rPr lang="en-US" altLang="ko-KR" sz="900" dirty="0" smtClean="0"/>
              <a:t>s </a:t>
            </a:r>
            <a:r>
              <a:rPr lang="ko-KR" altLang="en-US" sz="900" dirty="0" smtClean="0"/>
              <a:t>개를 </a:t>
            </a:r>
            <a:r>
              <a:rPr lang="ko-KR" altLang="en-US" sz="900" dirty="0" err="1" smtClean="0"/>
              <a:t>뽀는</a:t>
            </a:r>
            <a:r>
              <a:rPr lang="ko-KR" altLang="en-US" sz="900" dirty="0" smtClean="0"/>
              <a:t> 이항분포 확률</a:t>
            </a:r>
            <a:endParaRPr lang="ko-KR" altLang="en-US" sz="900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E8E5E-8C8B-439B-A3AF-B23FC20CF4FE}" type="slidenum">
              <a:rPr lang="ko-KR" altLang="en-US" smtClean="0"/>
              <a:t>9</a:t>
            </a:fld>
            <a:endParaRPr lang="ko-KR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632" y="6228183"/>
            <a:ext cx="6567240" cy="2144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613"/>
          <a:stretch/>
        </p:blipFill>
        <p:spPr bwMode="auto">
          <a:xfrm>
            <a:off x="3899088" y="2195736"/>
            <a:ext cx="2088232" cy="11284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893016" y="32038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900" dirty="0"/>
              <a:t>This test is used when the population standard deviations are known.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965171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2139</TotalTime>
  <Words>11361</Words>
  <Application>Microsoft Office PowerPoint</Application>
  <PresentationFormat>화면 슬라이드 쇼(4:3)</PresentationFormat>
  <Paragraphs>2195</Paragraphs>
  <Slides>54</Slides>
  <Notes>4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54</vt:i4>
      </vt:variant>
    </vt:vector>
  </HeadingPairs>
  <TitlesOfParts>
    <vt:vector size="55" baseType="lpstr">
      <vt:lpstr>Office 테마</vt:lpstr>
      <vt:lpstr>PowerPoint 프레젠테이션</vt:lpstr>
      <vt:lpstr>조건부확률</vt:lpstr>
      <vt:lpstr>25 - 합격후기</vt:lpstr>
      <vt:lpstr>검정 체계</vt:lpstr>
      <vt:lpstr>T 검정</vt:lpstr>
      <vt:lpstr>우연성 검정</vt:lpstr>
      <vt:lpstr>모분산 추정</vt:lpstr>
      <vt:lpstr>chisq.test</vt:lpstr>
      <vt:lpstr>t.test &amp; z.test SIGN.test </vt:lpstr>
      <vt:lpstr>곽기영 분산분석</vt:lpstr>
      <vt:lpstr>편상관계수</vt:lpstr>
      <vt:lpstr>머신러닝 (elasticnet svm rf) 성능 비교</vt:lpstr>
      <vt:lpstr>곽기영 SVM</vt:lpstr>
      <vt:lpstr>곽기영 RF</vt:lpstr>
      <vt:lpstr>빅분기 RF</vt:lpstr>
      <vt:lpstr>XGBoost Affairs (1/2)</vt:lpstr>
      <vt:lpstr>XGBoost Affairs (2/2)</vt:lpstr>
      <vt:lpstr>Decision tree</vt:lpstr>
      <vt:lpstr>곽기영 계층적군집분석</vt:lpstr>
      <vt:lpstr>곽기영 k-means</vt:lpstr>
      <vt:lpstr>R에서 실루엣 분석(Silhouette Analysis) 실시하기</vt:lpstr>
      <vt:lpstr>코로나 시계열 데이터</vt:lpstr>
      <vt:lpstr>곽기영 자카드</vt:lpstr>
      <vt:lpstr>곽기영 MDS</vt:lpstr>
      <vt:lpstr>회귀분석 anova &amp; 잔차분석</vt:lpstr>
      <vt:lpstr>곽기영 다항회귀분석</vt:lpstr>
      <vt:lpstr>곽기영 조절효과분석</vt:lpstr>
      <vt:lpstr>곽기영 매개효과분석</vt:lpstr>
      <vt:lpstr>조절매개효과분석</vt:lpstr>
      <vt:lpstr>곽기영 페널티회귀분석</vt:lpstr>
      <vt:lpstr>곽기영 로지스틱 회귀분석</vt:lpstr>
      <vt:lpstr>STL</vt:lpstr>
      <vt:lpstr>곽기영 시계열생성</vt:lpstr>
      <vt:lpstr>곽기영 ARIMA</vt:lpstr>
      <vt:lpstr>곽기영 지수평활법</vt:lpstr>
      <vt:lpstr>곽기영 생존분석 km</vt:lpstr>
      <vt:lpstr>23회 ADP 실기 합격자 인터뷰 (1/3)</vt:lpstr>
      <vt:lpstr>23회 ADP 실기 합격자 인터뷰 (2/3)</vt:lpstr>
      <vt:lpstr>23회 ADP 실기 합격자 인터뷰 (3/3)</vt:lpstr>
      <vt:lpstr>P 관리도</vt:lpstr>
      <vt:lpstr>25회 시계열 문제</vt:lpstr>
      <vt:lpstr>25회 공장별로 생산되는 제품 무게에 차이가 있는지 검증</vt:lpstr>
      <vt:lpstr>24회 다중회귀</vt:lpstr>
      <vt:lpstr>24회 두 제품의 평균이 차이가 있는지</vt:lpstr>
      <vt:lpstr>24회 9개 표본 신뢰구간</vt:lpstr>
      <vt:lpstr>23회 객실사용여부 (1/3)</vt:lpstr>
      <vt:lpstr>23회 객실사용여부 (2/3)</vt:lpstr>
      <vt:lpstr>23회 객실사용여부 (3/3)</vt:lpstr>
      <vt:lpstr>20회 기출 2번 전력사용량</vt:lpstr>
      <vt:lpstr>24 - 합격후기</vt:lpstr>
      <vt:lpstr>23 – 합격후기 (1/2)</vt:lpstr>
      <vt:lpstr>23 – 합격후기(2/2)</vt:lpstr>
      <vt:lpstr>히트맵 샘플</vt:lpstr>
      <vt:lpstr>22회 다항회귀 3차까지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yskim</dc:creator>
  <cp:lastModifiedBy>yskim</cp:lastModifiedBy>
  <cp:revision>113</cp:revision>
  <dcterms:created xsi:type="dcterms:W3CDTF">2022-09-17T05:53:44Z</dcterms:created>
  <dcterms:modified xsi:type="dcterms:W3CDTF">2022-09-24T09:15:34Z</dcterms:modified>
</cp:coreProperties>
</file>